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3" r:id="rId3"/>
  </p:sldMasterIdLst>
  <p:notesMasterIdLst>
    <p:notesMasterId r:id="rId6"/>
  </p:notesMasterIdLst>
  <p:sldIdLst>
    <p:sldId id="739" r:id="rId4"/>
    <p:sldId id="740" r:id="rId5"/>
    <p:sldId id="741" r:id="rId7"/>
    <p:sldId id="811" r:id="rId8"/>
    <p:sldId id="742" r:id="rId9"/>
    <p:sldId id="922" r:id="rId10"/>
    <p:sldId id="743" r:id="rId11"/>
    <p:sldId id="814" r:id="rId12"/>
    <p:sldId id="744" r:id="rId13"/>
    <p:sldId id="745" r:id="rId14"/>
    <p:sldId id="815" r:id="rId15"/>
    <p:sldId id="816" r:id="rId16"/>
    <p:sldId id="817" r:id="rId17"/>
    <p:sldId id="746" r:id="rId18"/>
    <p:sldId id="818" r:id="rId19"/>
    <p:sldId id="819" r:id="rId20"/>
    <p:sldId id="747" r:id="rId21"/>
    <p:sldId id="820" r:id="rId22"/>
    <p:sldId id="821" r:id="rId23"/>
    <p:sldId id="822" r:id="rId24"/>
    <p:sldId id="823" r:id="rId25"/>
    <p:sldId id="748" r:id="rId26"/>
    <p:sldId id="749" r:id="rId27"/>
    <p:sldId id="750" r:id="rId28"/>
    <p:sldId id="751" r:id="rId29"/>
    <p:sldId id="921" r:id="rId30"/>
    <p:sldId id="753" r:id="rId31"/>
    <p:sldId id="754" r:id="rId32"/>
    <p:sldId id="824" r:id="rId33"/>
    <p:sldId id="755" r:id="rId34"/>
    <p:sldId id="828" r:id="rId35"/>
    <p:sldId id="756" r:id="rId36"/>
    <p:sldId id="757" r:id="rId37"/>
    <p:sldId id="758" r:id="rId38"/>
    <p:sldId id="825" r:id="rId39"/>
    <p:sldId id="826" r:id="rId40"/>
    <p:sldId id="759" r:id="rId41"/>
    <p:sldId id="760" r:id="rId42"/>
    <p:sldId id="827" r:id="rId43"/>
    <p:sldId id="761" r:id="rId44"/>
    <p:sldId id="829" r:id="rId45"/>
    <p:sldId id="762" r:id="rId46"/>
    <p:sldId id="830" r:id="rId47"/>
    <p:sldId id="763" r:id="rId48"/>
    <p:sldId id="764" r:id="rId49"/>
    <p:sldId id="831" r:id="rId50"/>
    <p:sldId id="769" r:id="rId51"/>
    <p:sldId id="765" r:id="rId52"/>
    <p:sldId id="766" r:id="rId53"/>
    <p:sldId id="767" r:id="rId54"/>
    <p:sldId id="768" r:id="rId55"/>
    <p:sldId id="781" r:id="rId56"/>
    <p:sldId id="836" r:id="rId57"/>
    <p:sldId id="782" r:id="rId58"/>
    <p:sldId id="783" r:id="rId59"/>
    <p:sldId id="784" r:id="rId60"/>
    <p:sldId id="785" r:id="rId61"/>
    <p:sldId id="786" r:id="rId62"/>
    <p:sldId id="787" r:id="rId63"/>
    <p:sldId id="832" r:id="rId64"/>
    <p:sldId id="833" r:id="rId65"/>
    <p:sldId id="834" r:id="rId66"/>
    <p:sldId id="835" r:id="rId67"/>
    <p:sldId id="788" r:id="rId68"/>
    <p:sldId id="789" r:id="rId69"/>
    <p:sldId id="790" r:id="rId70"/>
    <p:sldId id="791" r:id="rId71"/>
    <p:sldId id="792" r:id="rId72"/>
    <p:sldId id="793" r:id="rId73"/>
    <p:sldId id="794" r:id="rId74"/>
    <p:sldId id="795" r:id="rId75"/>
    <p:sldId id="796" r:id="rId76"/>
    <p:sldId id="846" r:id="rId77"/>
    <p:sldId id="843" r:id="rId78"/>
    <p:sldId id="845" r:id="rId79"/>
    <p:sldId id="797" r:id="rId80"/>
    <p:sldId id="847" r:id="rId81"/>
    <p:sldId id="838" r:id="rId82"/>
    <p:sldId id="839" r:id="rId83"/>
    <p:sldId id="840" r:id="rId84"/>
    <p:sldId id="837" r:id="rId85"/>
    <p:sldId id="841" r:id="rId86"/>
    <p:sldId id="842" r:id="rId87"/>
    <p:sldId id="780" r:id="rId88"/>
    <p:sldId id="770" r:id="rId89"/>
    <p:sldId id="771" r:id="rId90"/>
    <p:sldId id="772" r:id="rId91"/>
    <p:sldId id="773" r:id="rId92"/>
    <p:sldId id="774" r:id="rId93"/>
    <p:sldId id="775" r:id="rId94"/>
    <p:sldId id="776" r:id="rId95"/>
    <p:sldId id="777" r:id="rId96"/>
    <p:sldId id="778" r:id="rId97"/>
    <p:sldId id="779" r:id="rId98"/>
    <p:sldId id="642" r:id="rId99"/>
  </p:sldIdLst>
  <p:sldSz cx="9144000" cy="6858000" type="screen4x3"/>
  <p:notesSz cx="6858000" cy="9144000"/>
  <p:defaultTextStyle>
    <a:defPPr>
      <a:defRPr lang="en-US"/>
    </a:defPPr>
    <a:lvl1pPr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1pPr>
    <a:lvl2pPr marL="4572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2pPr>
    <a:lvl3pPr marL="9144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3pPr>
    <a:lvl4pPr marL="13716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4pPr>
    <a:lvl5pPr marL="18288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5pPr>
    <a:lvl6pPr marL="22860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6pPr>
    <a:lvl7pPr marL="27432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7pPr>
    <a:lvl8pPr marL="32004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8pPr>
    <a:lvl9pPr marL="3657600" algn="l" defTabSz="914400" rtl="0" eaLnBrk="1" latinLnBrk="0" hangingPunct="1">
      <a:defRPr kumimoji="1" sz="3200" b="1" kern="1200">
        <a:solidFill>
          <a:schemeClr val="hlink"/>
        </a:solidFill>
        <a:latin typeface="Arial" panose="020B0604020202020204" pitchFamily="34" charset="0"/>
        <a:ea typeface="MS PGothic" panose="020B0600070205080204" pitchFamily="34" charset="-128"/>
        <a:cs typeface="+mn-cs"/>
        <a:sym typeface="Symbol" panose="05050102010706020507" pitchFamily="18" charset="2"/>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FF"/>
    <a:srgbClr val="FF0000"/>
    <a:srgbClr val="000066"/>
    <a:srgbClr val="FF0066"/>
    <a:srgbClr val="BA0023"/>
    <a:srgbClr val="CC33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62" autoAdjust="0"/>
    <p:restoredTop sz="92808" autoAdjust="0"/>
  </p:normalViewPr>
  <p:slideViewPr>
    <p:cSldViewPr showGuides="1">
      <p:cViewPr varScale="1">
        <p:scale>
          <a:sx n="117" d="100"/>
          <a:sy n="117" d="100"/>
        </p:scale>
        <p:origin x="552" y="184"/>
      </p:cViewPr>
      <p:guideLst>
        <p:guide orient="horz" pos="2160"/>
        <p:guide pos="2880"/>
      </p:guideLst>
    </p:cSldViewPr>
  </p:slideViewPr>
  <p:outlineViewPr>
    <p:cViewPr>
      <p:scale>
        <a:sx n="33" d="100"/>
        <a:sy n="33" d="100"/>
      </p:scale>
      <p:origin x="0" y="-3396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61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2" Type="http://schemas.openxmlformats.org/officeDocument/2006/relationships/tableStyles" Target="tableStyles.xml"/><Relationship Id="rId101" Type="http://schemas.openxmlformats.org/officeDocument/2006/relationships/viewProps" Target="viewProps.xml"/><Relationship Id="rId100" Type="http://schemas.openxmlformats.org/officeDocument/2006/relationships/presProps" Target="presProps.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4" Type="http://schemas.openxmlformats.org/officeDocument/2006/relationships/image" Target="../media/image47.wmf"/><Relationship Id="rId3" Type="http://schemas.openxmlformats.org/officeDocument/2006/relationships/image" Target="../media/image46.emf"/><Relationship Id="rId2" Type="http://schemas.openxmlformats.org/officeDocument/2006/relationships/image" Target="../media/image45.wmf"/><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zh-CN" noProof="0"/>
              <a:t>Click to edit Master text styles</a:t>
            </a:r>
            <a:endParaRPr lang="en-US" altLang="zh-CN" noProof="0"/>
          </a:p>
          <a:p>
            <a:pPr lvl="1"/>
            <a:r>
              <a:rPr lang="en-US" altLang="zh-CN" noProof="0"/>
              <a:t>Second level</a:t>
            </a:r>
            <a:endParaRPr lang="en-US" altLang="zh-CN" noProof="0"/>
          </a:p>
          <a:p>
            <a:pPr lvl="2"/>
            <a:r>
              <a:rPr lang="en-US" altLang="zh-CN" noProof="0"/>
              <a:t>Third level</a:t>
            </a:r>
            <a:endParaRPr lang="en-US" altLang="zh-CN" noProof="0"/>
          </a:p>
          <a:p>
            <a:pPr lvl="3"/>
            <a:r>
              <a:rPr lang="en-US" altLang="zh-CN" noProof="0"/>
              <a:t>Fourth level</a:t>
            </a:r>
            <a:endParaRPr lang="en-US" altLang="zh-CN" noProof="0"/>
          </a:p>
          <a:p>
            <a:pPr lvl="4"/>
            <a:r>
              <a:rPr lang="en-US" altLang="zh-CN" noProof="0"/>
              <a:t>Fifth level</a:t>
            </a:r>
            <a:endParaRPr lang="en-US" altLang="zh-CN" noProof="0"/>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fld id="{C8CF476E-78EB-4515-A009-F1CB868C9A38}"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zh-CN" altLang="en-US" sz="1200" b="0" dirty="0">
                <a:solidFill>
                  <a:schemeClr val="tx1"/>
                </a:solidFill>
                <a:latin typeface="+mn-ea"/>
                <a:ea typeface="+mn-ea"/>
              </a:rPr>
              <a:t>第一代同步辐射光源的电子储存环是为高能物理实验而设计的，只是“寄生”地利用从偏转磁铁引出的同步辐射光，故又称“兼用光源”</a:t>
            </a:r>
            <a:endParaRPr lang="zh-CN" altLang="en-US" sz="1200" b="0" dirty="0">
              <a:solidFill>
                <a:schemeClr val="tx1"/>
              </a:solidFill>
              <a:latin typeface="+mn-ea"/>
              <a:ea typeface="+mn-ea"/>
            </a:endParaRPr>
          </a:p>
          <a:p>
            <a:pPr marL="457200" indent="-457200">
              <a:buFont typeface="Arial" panose="020B0604020202020204" pitchFamily="34" charset="0"/>
              <a:buChar char="•"/>
            </a:pPr>
            <a:r>
              <a:rPr lang="zh-CN" altLang="en-US" sz="1200" b="0" dirty="0">
                <a:solidFill>
                  <a:schemeClr val="tx1"/>
                </a:solidFill>
                <a:latin typeface="+mn-ea"/>
                <a:ea typeface="+mn-ea"/>
              </a:rPr>
              <a:t>第二代同步辐射光源的电子储存环则是专门为使用同步辐射光而设计的，主要从偏转磁铁引出同步辐射光； </a:t>
            </a:r>
            <a:endParaRPr lang="en-US" altLang="zh-CN" sz="1200" b="0" dirty="0">
              <a:solidFill>
                <a:schemeClr val="tx1"/>
              </a:solidFill>
              <a:latin typeface="+mn-ea"/>
              <a:ea typeface="+mn-ea"/>
            </a:endParaRPr>
          </a:p>
          <a:p>
            <a:pPr marL="457200" indent="-457200">
              <a:buFont typeface="Arial" panose="020B0604020202020204" pitchFamily="34" charset="0"/>
              <a:buChar char="•"/>
            </a:pPr>
            <a:r>
              <a:rPr lang="zh-CN" altLang="en-US" sz="1200" b="0" dirty="0">
                <a:solidFill>
                  <a:schemeClr val="tx1"/>
                </a:solidFill>
                <a:latin typeface="+mn-ea"/>
                <a:ea typeface="+mn-ea"/>
              </a:rPr>
              <a:t>第三代同步辐射光源的电子储存环对电子束发射度和大量使用插入件进行了优化设计，使电子束发射度比第二代小得多，因此同步辐射光的亮度大大提高，并且从波荡器等插入件可引出高亮度、部分相干的准单色光。第三代同步辐射光源根据其光子能量覆盖区和电子储存环中电子束能量的不同，又可进一步细分为高能光源、中能光源和低能光源。</a:t>
            </a:r>
            <a:endParaRPr lang="en-US" altLang="zh-CN" sz="1200" b="0" dirty="0">
              <a:solidFill>
                <a:schemeClr val="tx1"/>
              </a:solidFill>
              <a:latin typeface="+mn-ea"/>
              <a:ea typeface="+mn-ea"/>
            </a:endParaRPr>
          </a:p>
          <a:p>
            <a:pPr marL="457200" indent="-457200">
              <a:buFont typeface="Arial" panose="020B0604020202020204" pitchFamily="34" charset="0"/>
              <a:buChar char="•"/>
            </a:pPr>
            <a:r>
              <a:rPr lang="zh-CN" altLang="en-US" sz="1200" b="0" dirty="0">
                <a:solidFill>
                  <a:schemeClr val="tx1"/>
                </a:solidFill>
                <a:latin typeface="+mn-ea"/>
                <a:ea typeface="+mn-ea"/>
              </a:rPr>
              <a:t>第四代光源以高增益的自由电子激光为代表，目前在陆续建设</a:t>
            </a:r>
            <a:r>
              <a:rPr lang="en-US" altLang="zh-CN" sz="1200" b="0" dirty="0">
                <a:solidFill>
                  <a:schemeClr val="tx1"/>
                </a:solidFill>
                <a:latin typeface="+mn-ea"/>
                <a:ea typeface="+mn-ea"/>
              </a:rPr>
              <a:t>…</a:t>
            </a:r>
            <a:endParaRPr lang="zh-CN" altLang="en-US" sz="1200" b="0" dirty="0">
              <a:solidFill>
                <a:schemeClr val="tx1"/>
              </a:solidFill>
              <a:latin typeface="+mn-ea"/>
              <a:ea typeface="+mn-ea"/>
            </a:endParaRPr>
          </a:p>
          <a:p>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sz="900" b="1" dirty="0"/>
              <a:t>纷纷重复这个实验</a:t>
            </a:r>
            <a:endParaRPr kumimoji="1" lang="zh-CN" altLang="en-US" sz="900" b="1" dirty="0"/>
          </a:p>
        </p:txBody>
      </p:sp>
      <p:sp>
        <p:nvSpPr>
          <p:cNvPr id="4" name="幻灯片编号占位符 3"/>
          <p:cNvSpPr>
            <a:spLocks noGrp="1"/>
          </p:cNvSpPr>
          <p:nvPr>
            <p:ph type="sldNum" sz="quarter" idx="10"/>
          </p:nvPr>
        </p:nvSpPr>
        <p:spPr/>
        <p:txBody>
          <a:bodyPr/>
          <a:lstStyle/>
          <a:p>
            <a:pPr>
              <a:defRPr/>
            </a:pPr>
            <a:fld id="{0244CB8A-8223-48C9-82D1-EC4A75BD3486}"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0244CB8A-8223-48C9-82D1-EC4A75BD3486}"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0244CB8A-8223-48C9-82D1-EC4A75BD3486}"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800" dirty="0"/>
              <a:t>KLMN</a:t>
            </a:r>
            <a:r>
              <a:rPr kumimoji="1" lang="zh-CN" altLang="en-US" sz="800" dirty="0"/>
              <a:t>，因为巴克拉不能确定还有</a:t>
            </a:r>
            <a:r>
              <a:rPr kumimoji="1" lang="zh-CN" altLang="en-US" sz="800"/>
              <a:t>没有更硬的</a:t>
            </a:r>
            <a:r>
              <a:rPr kumimoji="1" lang="en-US" altLang="zh-CN" sz="800" dirty="0"/>
              <a:t>X</a:t>
            </a:r>
            <a:r>
              <a:rPr kumimoji="1" lang="zh-CN" altLang="en-US" sz="800" dirty="0"/>
              <a:t>射线，</a:t>
            </a:r>
            <a:r>
              <a:rPr kumimoji="1" lang="en-US" altLang="zh-CN" sz="800" dirty="0"/>
              <a:t>K</a:t>
            </a:r>
            <a:r>
              <a:rPr kumimoji="1" lang="zh-CN" altLang="en-US" sz="800" dirty="0"/>
              <a:t>开始留有余地</a:t>
            </a:r>
            <a:endParaRPr kumimoji="1" lang="zh-CN" altLang="en-US" sz="800" dirty="0"/>
          </a:p>
        </p:txBody>
      </p:sp>
      <p:sp>
        <p:nvSpPr>
          <p:cNvPr id="4" name="幻灯片编号占位符 3"/>
          <p:cNvSpPr>
            <a:spLocks noGrp="1"/>
          </p:cNvSpPr>
          <p:nvPr>
            <p:ph type="sldNum" sz="quarter" idx="10"/>
          </p:nvPr>
        </p:nvSpPr>
        <p:spPr/>
        <p:txBody>
          <a:bodyPr/>
          <a:lstStyle/>
          <a:p>
            <a:pPr>
              <a:defRPr/>
            </a:pPr>
            <a:fld id="{0244CB8A-8223-48C9-82D1-EC4A75BD3486}"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C8CF476E-78EB-4515-A009-F1CB868C9A38}"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7C2D8C-332B-C74D-B3B2-7B350E512806}" type="datetime1">
              <a:rPr lang="zh-CN" altLang="en-US" smtClean="0"/>
            </a:fld>
            <a:endParaRPr lang="en-US"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8"/>
          <p:cNvSpPr>
            <a:spLocks noGrp="1" noChangeArrowheads="1"/>
          </p:cNvSpPr>
          <p:nvPr>
            <p:ph type="sldNum" sz="quarter" idx="10"/>
          </p:nvPr>
        </p:nvSpPr>
        <p:spPr/>
        <p:txBody>
          <a:bodyPr/>
          <a:lstStyle>
            <a:lvl1pPr>
              <a:defRPr/>
            </a:lvl1pPr>
          </a:lstStyle>
          <a:p>
            <a:pPr>
              <a:defRPr/>
            </a:pPr>
            <a:fld id="{06C46D1D-02EB-463D-853A-E5AB01CD8078}" type="slidenum">
              <a:rPr lang="zh-CN" altLang="en-US" smtClean="0">
                <a:solidFill>
                  <a:srgbClr val="000000"/>
                </a:solidFill>
              </a:rPr>
            </a:fld>
            <a:endParaRPr lang="en-US" altLang="zh-CN" dirty="0">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8"/>
          <p:cNvSpPr>
            <a:spLocks noGrp="1" noChangeArrowheads="1"/>
          </p:cNvSpPr>
          <p:nvPr>
            <p:ph type="sldNum" sz="quarter" idx="10"/>
          </p:nvPr>
        </p:nvSpPr>
        <p:spPr/>
        <p:txBody>
          <a:bodyPr/>
          <a:lstStyle>
            <a:lvl1pPr>
              <a:defRPr/>
            </a:lvl1pPr>
          </a:lstStyle>
          <a:p>
            <a:pPr>
              <a:defRPr/>
            </a:pPr>
            <a:fld id="{4823E557-D441-4357-A945-F2E1178F743A}" type="slidenum">
              <a:rPr lang="zh-CN" altLang="en-US" smtClean="0">
                <a:solidFill>
                  <a:srgbClr val="000000"/>
                </a:solidFill>
              </a:rPr>
            </a:fld>
            <a:endParaRPr lang="en-US" altLang="zh-CN" dirty="0">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p:txBody>
          <a:bodyPr/>
          <a:lstStyle>
            <a:lvl1pPr>
              <a:defRPr/>
            </a:lvl1pPr>
          </a:lstStyle>
          <a:p>
            <a:pPr>
              <a:defRPr/>
            </a:pPr>
            <a:fld id="{8486441D-73B2-4300-883B-8FC5FEE08090}" type="slidenum">
              <a:rPr lang="zh-CN" altLang="en-US" smtClean="0">
                <a:solidFill>
                  <a:srgbClr val="000000"/>
                </a:solidFill>
              </a:rPr>
            </a:fld>
            <a:endParaRPr lang="en-US" altLang="zh-CN" dirty="0">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8"/>
          <p:cNvSpPr>
            <a:spLocks noGrp="1" noChangeArrowheads="1"/>
          </p:cNvSpPr>
          <p:nvPr>
            <p:ph type="sldNum" sz="quarter" idx="10"/>
          </p:nvPr>
        </p:nvSpPr>
        <p:spPr/>
        <p:txBody>
          <a:bodyPr/>
          <a:lstStyle>
            <a:lvl1pPr>
              <a:defRPr/>
            </a:lvl1pPr>
          </a:lstStyle>
          <a:p>
            <a:pPr>
              <a:defRPr/>
            </a:pPr>
            <a:fld id="{2E2E2B9E-FFE5-4794-A8DA-F7D52FEE30A4}" type="slidenum">
              <a:rPr lang="zh-CN" altLang="en-US" smtClean="0">
                <a:solidFill>
                  <a:srgbClr val="000000"/>
                </a:solidFill>
              </a:rPr>
            </a:fld>
            <a:endParaRPr lang="en-US" altLang="zh-CN"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8"/>
          <p:cNvSpPr>
            <a:spLocks noGrp="1" noChangeArrowheads="1"/>
          </p:cNvSpPr>
          <p:nvPr>
            <p:ph type="sldNum" sz="quarter" idx="10"/>
          </p:nvPr>
        </p:nvSpPr>
        <p:spPr/>
        <p:txBody>
          <a:bodyPr/>
          <a:lstStyle>
            <a:lvl1pPr>
              <a:defRPr/>
            </a:lvl1pPr>
          </a:lstStyle>
          <a:p>
            <a:pPr>
              <a:defRPr/>
            </a:pPr>
            <a:fld id="{3D56D858-BD28-433D-B04C-8DD36E23FB56}" type="slidenum">
              <a:rPr lang="zh-CN" altLang="en-US" smtClean="0">
                <a:solidFill>
                  <a:srgbClr val="000000"/>
                </a:solidFill>
              </a:rPr>
            </a:fld>
            <a:endParaRPr lang="en-US" altLang="zh-CN"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8"/>
          <p:cNvSpPr>
            <a:spLocks noGrp="1" noChangeArrowheads="1"/>
          </p:cNvSpPr>
          <p:nvPr>
            <p:ph type="sldNum" sz="quarter" idx="10"/>
          </p:nvPr>
        </p:nvSpPr>
        <p:spPr/>
        <p:txBody>
          <a:bodyPr/>
          <a:lstStyle>
            <a:lvl1pPr>
              <a:defRPr/>
            </a:lvl1pPr>
          </a:lstStyle>
          <a:p>
            <a:pPr>
              <a:defRPr/>
            </a:pPr>
            <a:fld id="{66A05B26-92D0-4101-B870-576B6EE311B8}" type="slidenum">
              <a:rPr lang="zh-CN" altLang="en-US" smtClean="0">
                <a:solidFill>
                  <a:srgbClr val="000000"/>
                </a:solidFill>
              </a:rPr>
            </a:fld>
            <a:endParaRPr lang="en-US" altLang="zh-CN"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0"/>
            <a:ext cx="2057400" cy="609600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0"/>
            <a:ext cx="6019800" cy="609600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8"/>
          <p:cNvSpPr>
            <a:spLocks noGrp="1" noChangeArrowheads="1"/>
          </p:cNvSpPr>
          <p:nvPr>
            <p:ph type="sldNum" sz="quarter" idx="10"/>
          </p:nvPr>
        </p:nvSpPr>
        <p:spPr/>
        <p:txBody>
          <a:bodyPr/>
          <a:lstStyle>
            <a:lvl1pPr>
              <a:defRPr/>
            </a:lvl1pPr>
          </a:lstStyle>
          <a:p>
            <a:pPr>
              <a:defRPr/>
            </a:pPr>
            <a:fld id="{83EFFEFB-AD55-4847-8252-3CEF9637942D}" type="slidenum">
              <a:rPr lang="zh-CN" altLang="en-US" smtClean="0">
                <a:solidFill>
                  <a:srgbClr val="000000"/>
                </a:solidFill>
              </a:rPr>
            </a:fld>
            <a:endParaRPr lang="en-US" altLang="zh-CN"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0B7346D0-32B0-C644-ABC1-2BA838E1F330}" type="datetime1">
              <a:rPr lang="zh-CN" altLang="en-US" smtClean="0"/>
            </a:fld>
            <a:endParaRPr lang="en-US"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1F715D-113B-A94D-B5B6-7C708E6B26B6}" type="datetime1">
              <a:rPr lang="zh-CN" altLang="en-US" smtClean="0"/>
            </a:fld>
            <a:endParaRPr lang="en-US" dirty="0"/>
          </a:p>
        </p:txBody>
      </p:sp>
      <p:sp>
        <p:nvSpPr>
          <p:cNvPr id="4" name="Footer Placeholder 3"/>
          <p:cNvSpPr>
            <a:spLocks noGrp="1"/>
          </p:cNvSpPr>
          <p:nvPr>
            <p:ph type="ftr" sz="quarter" idx="11"/>
          </p:nvPr>
        </p:nvSpPr>
        <p:spPr/>
        <p:txBody>
          <a:bodyPr/>
          <a:lstStyle>
            <a:lvl1pPr>
              <a:defRPr sz="1400">
                <a:solidFill>
                  <a:srgbClr val="0000FF"/>
                </a:solidFill>
              </a:defRPr>
            </a:lvl1p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lvl1pPr>
              <a:defRPr>
                <a:solidFill>
                  <a:srgbClr val="0000FF"/>
                </a:solidFill>
              </a:defRPr>
            </a:lvl1p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7" name="Date Placeholder 6"/>
          <p:cNvSpPr>
            <a:spLocks noGrp="1"/>
          </p:cNvSpPr>
          <p:nvPr>
            <p:ph type="dt" sz="half" idx="10"/>
          </p:nvPr>
        </p:nvSpPr>
        <p:spPr/>
        <p:txBody>
          <a:bodyPr/>
          <a:lstStyle/>
          <a:p>
            <a:fld id="{7172D9D9-3AA3-AF49-A4D4-386B55920846}" type="datetime1">
              <a:rPr lang="zh-CN" altLang="en-US" smtClean="0"/>
            </a:fld>
            <a:endParaRPr lang="en-US" dirty="0"/>
          </a:p>
        </p:txBody>
      </p:sp>
      <p:sp>
        <p:nvSpPr>
          <p:cNvPr id="8" name="Footer Placeholder 7"/>
          <p:cNvSpPr>
            <a:spLocks noGrp="1"/>
          </p:cNvSpPr>
          <p:nvPr>
            <p:ph type="ftr" sz="quarter" idx="11"/>
          </p:nvPr>
        </p:nvSpPr>
        <p:spPr/>
        <p:txBody>
          <a:bodyPr/>
          <a:lstStyle>
            <a:lvl1pPr>
              <a:defRPr>
                <a:solidFill>
                  <a:srgbClr val="0000FF"/>
                </a:solidFill>
              </a:defRPr>
            </a:lvl1pPr>
          </a:lstStyle>
          <a:p>
            <a:r>
              <a:rPr lang="zh-CN" altLang="en-US" dirty="0"/>
              <a:t>原子物理</a:t>
            </a:r>
            <a:r>
              <a:rPr lang="en-US" altLang="zh-CN" dirty="0"/>
              <a:t>2026</a:t>
            </a:r>
            <a:r>
              <a:rPr lang="zh-CN" altLang="en-US" dirty="0"/>
              <a:t>年春</a:t>
            </a:r>
            <a:endParaRPr lang="en-US" dirty="0"/>
          </a:p>
        </p:txBody>
      </p:sp>
      <p:sp>
        <p:nvSpPr>
          <p:cNvPr id="9" name="Slide Number Placeholder 8"/>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4"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1pPr>
            <a:lvl2pPr marL="742950" indent="-28575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2pPr>
            <a:lvl3pPr marL="11430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3pPr>
            <a:lvl4pPr marL="16002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4pPr>
            <a:lvl5pPr marL="20574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5pPr>
            <a:lvl6pPr marL="25146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6pPr>
            <a:lvl7pPr marL="29718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7pPr>
            <a:lvl8pPr marL="34290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8pPr>
            <a:lvl9pPr marL="38862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9pPr>
          </a:lstStyle>
          <a:p>
            <a:pPr eaLnBrk="1" hangingPunct="1">
              <a:defRPr/>
            </a:pPr>
            <a:endParaRPr lang="zh-CN" altLang="en-US" sz="2400" b="0">
              <a:solidFill>
                <a:srgbClr val="000000"/>
              </a:solidFill>
              <a:latin typeface="Times New Roman" panose="02020603050405020304" pitchFamily="18" charset="0"/>
              <a:ea typeface="宋体" panose="02010600030101010101" pitchFamily="2"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
        <p:nvSpPr>
          <p:cNvPr id="678917" name="Rectangle 5"/>
          <p:cNvSpPr>
            <a:spLocks noGrp="1" noChangeArrowheads="1"/>
          </p:cNvSpPr>
          <p:nvPr>
            <p:ph type="subTitle" sz="quarter" idx="1"/>
          </p:nvPr>
        </p:nvSpPr>
        <p:spPr>
          <a:xfrm>
            <a:off x="1219200" y="3352800"/>
            <a:ext cx="6400800" cy="1295400"/>
          </a:xfrm>
        </p:spPr>
        <p:txBody>
          <a:bodyPr/>
          <a:lstStyle>
            <a:lvl1pPr marL="0" indent="0" algn="ctr">
              <a:buFont typeface="Wingdings 2" panose="05020102010507070707" pitchFamily="18" charset="2"/>
              <a:buNone/>
              <a:defRPr sz="3200">
                <a:solidFill>
                  <a:schemeClr val="accent1"/>
                </a:solidFill>
                <a:latin typeface="华文楷体" panose="02010600040101010101" pitchFamily="2" charset="-122"/>
                <a:ea typeface="华文楷体" panose="02010600040101010101" pitchFamily="2" charset="-122"/>
              </a:defRPr>
            </a:lvl1pPr>
          </a:lstStyle>
          <a:p>
            <a:pPr lvl="0"/>
            <a:r>
              <a:rPr lang="zh-CN" altLang="en-US" noProof="0"/>
              <a:t>单击此处编辑母版副标题样式</a:t>
            </a:r>
            <a:endParaRPr lang="en-US" altLang="zh-CN"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p:cSld name="1_标题幻灯片">
    <p:spTree>
      <p:nvGrpSpPr>
        <p:cNvPr id="1" name=""/>
        <p:cNvGrpSpPr/>
        <p:nvPr/>
      </p:nvGrpSpPr>
      <p:grpSpPr>
        <a:xfrm>
          <a:off x="0" y="0"/>
          <a:ext cx="0" cy="0"/>
          <a:chOff x="0" y="0"/>
          <a:chExt cx="0" cy="0"/>
        </a:xfrm>
      </p:grpSpPr>
      <p:sp>
        <p:nvSpPr>
          <p:cNvPr id="3"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1pPr>
            <a:lvl2pPr marL="742950" indent="-28575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2pPr>
            <a:lvl3pPr marL="11430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3pPr>
            <a:lvl4pPr marL="16002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4pPr>
            <a:lvl5pPr marL="20574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5pPr>
            <a:lvl6pPr marL="25146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6pPr>
            <a:lvl7pPr marL="29718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7pPr>
            <a:lvl8pPr marL="34290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8pPr>
            <a:lvl9pPr marL="38862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9pPr>
          </a:lstStyle>
          <a:p>
            <a:pPr eaLnBrk="1" hangingPunct="1">
              <a:defRPr/>
            </a:pPr>
            <a:endParaRPr lang="zh-CN" altLang="en-US" sz="2400" b="0">
              <a:solidFill>
                <a:srgbClr val="000000"/>
              </a:solidFill>
              <a:latin typeface="Times New Roman" panose="02020603050405020304" pitchFamily="18" charset="0"/>
              <a:ea typeface="宋体" panose="02010600030101010101" pitchFamily="2"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sz="3600"/>
            </a:lvl1pPr>
            <a:lvl2pPr>
              <a:defRPr sz="2800"/>
            </a:lvl2pPr>
            <a:lvl3pPr>
              <a:defRPr sz="2400"/>
            </a:lvl3pPr>
            <a:lvl4pPr>
              <a:defRPr sz="2000"/>
            </a:lvl4pPr>
            <a:lvl5pPr>
              <a:defRPr sz="20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4" name="Rectangle 8"/>
          <p:cNvSpPr>
            <a:spLocks noGrp="1" noChangeArrowheads="1"/>
          </p:cNvSpPr>
          <p:nvPr>
            <p:ph type="sldNum" sz="quarter" idx="10"/>
          </p:nvPr>
        </p:nvSpPr>
        <p:spPr/>
        <p:txBody>
          <a:bodyPr/>
          <a:lstStyle>
            <a:lvl1pPr>
              <a:defRPr smtClean="0">
                <a:latin typeface="Times New Roman" panose="02020603050405020304" pitchFamily="18" charset="0"/>
                <a:cs typeface="Times New Roman" panose="02020603050405020304" pitchFamily="18" charset="0"/>
              </a:defRPr>
            </a:lvl1pPr>
          </a:lstStyle>
          <a:p>
            <a:pPr>
              <a:defRPr/>
            </a:pPr>
            <a:fld id="{E3BAC4F7-8877-4A8A-A428-06935D1FE728}" type="slidenum">
              <a:rPr lang="zh-CN" altLang="en-US">
                <a:solidFill>
                  <a:srgbClr val="000000"/>
                </a:solidFill>
              </a:rPr>
            </a:fld>
            <a:endParaRPr lang="en-US" altLang="zh-CN" dirty="0">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8"/>
          <p:cNvSpPr>
            <a:spLocks noGrp="1" noChangeArrowheads="1"/>
          </p:cNvSpPr>
          <p:nvPr>
            <p:ph type="sldNum" sz="quarter" idx="10"/>
          </p:nvPr>
        </p:nvSpPr>
        <p:spPr/>
        <p:txBody>
          <a:bodyPr/>
          <a:lstStyle>
            <a:lvl1pPr>
              <a:defRPr/>
            </a:lvl1pPr>
          </a:lstStyle>
          <a:p>
            <a:pPr>
              <a:defRPr/>
            </a:pPr>
            <a:fld id="{5769669B-E99C-4A0B-BA1B-081DA43CAEAF}" type="slidenum">
              <a:rPr lang="zh-CN" altLang="en-US" smtClean="0">
                <a:solidFill>
                  <a:srgbClr val="000000"/>
                </a:solidFill>
              </a:rPr>
            </a:fld>
            <a:endParaRPr lang="en-US" altLang="zh-CN" dirty="0">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8"/>
          <p:cNvSpPr>
            <a:spLocks noGrp="1" noChangeArrowheads="1"/>
          </p:cNvSpPr>
          <p:nvPr>
            <p:ph type="sldNum" sz="quarter" idx="10"/>
          </p:nvPr>
        </p:nvSpPr>
        <p:spPr/>
        <p:txBody>
          <a:bodyPr/>
          <a:lstStyle>
            <a:lvl1pPr>
              <a:defRPr/>
            </a:lvl1pPr>
          </a:lstStyle>
          <a:p>
            <a:pPr>
              <a:defRPr/>
            </a:pPr>
            <a:fld id="{6ACF8B42-DC61-45F1-96FE-621FB6601CEF}" type="slidenum">
              <a:rPr lang="zh-CN" altLang="en-US" smtClean="0">
                <a:solidFill>
                  <a:srgbClr val="000000"/>
                </a:solidFill>
              </a:rPr>
            </a:fld>
            <a:endParaRPr lang="en-US" altLang="zh-CN" dirty="0">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3" Type="http://schemas.openxmlformats.org/officeDocument/2006/relationships/theme" Target="../theme/theme2.xml"/><Relationship Id="rId12" Type="http://schemas.openxmlformats.org/officeDocument/2006/relationships/slideLayout" Target="../slideLayouts/slideLayout16.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2" name="Title Placeholder 1"/>
          <p:cNvSpPr>
            <a:spLocks noGrp="1"/>
          </p:cNvSpPr>
          <p:nvPr>
            <p:ph type="title"/>
          </p:nvPr>
        </p:nvSpPr>
        <p:spPr>
          <a:xfrm>
            <a:off x="457200" y="54477"/>
            <a:ext cx="8305800" cy="936123"/>
          </a:xfrm>
          <a:prstGeom prst="rect">
            <a:avLst/>
          </a:prstGeom>
        </p:spPr>
        <p:txBody>
          <a:bodyPr vert="horz" lIns="91440" tIns="45720" rIns="91440" bIns="45720" rtlCol="0" anchor="b">
            <a:normAutofit/>
          </a:bodyPr>
          <a:lstStyle/>
          <a:p>
            <a:r>
              <a:rPr lang="en-US" dirty="0"/>
              <a:t>Click to edit Master title style</a:t>
            </a:r>
            <a:endParaRPr lang="en-US" dirty="0"/>
          </a:p>
        </p:txBody>
      </p:sp>
      <p:sp>
        <p:nvSpPr>
          <p:cNvPr id="3" name="Text Placeholder 2"/>
          <p:cNvSpPr>
            <a:spLocks noGrp="1"/>
          </p:cNvSpPr>
          <p:nvPr>
            <p:ph type="body" idx="1"/>
          </p:nvPr>
        </p:nvSpPr>
        <p:spPr>
          <a:xfrm>
            <a:off x="457200" y="1321904"/>
            <a:ext cx="8381999" cy="4774095"/>
          </a:xfrm>
          <a:prstGeom prst="rect">
            <a:avLst/>
          </a:prstGeom>
        </p:spPr>
        <p:txBody>
          <a:bodyPr vert="horz" lIns="0" tIns="45720" rIns="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6C149DA1-3C31-2F4D-A339-B8A690B55247}" type="datetime1">
              <a:rPr lang="zh-CN" altLang="en-US" smtClean="0"/>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1400" cap="all" baseline="0">
                <a:solidFill>
                  <a:srgbClr val="0000FF"/>
                </a:solidFill>
              </a:defRPr>
            </a:lvl1pPr>
          </a:lstStyle>
          <a:p>
            <a:r>
              <a:rPr lang="zh-CN" altLang="en-US" dirty="0"/>
              <a:t>原子物理</a:t>
            </a:r>
            <a:r>
              <a:rPr lang="en-US" altLang="zh-CN" dirty="0"/>
              <a:t>2026</a:t>
            </a:r>
            <a:r>
              <a:rPr lang="zh-CN" altLang="en-US" dirty="0"/>
              <a:t>年春</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400">
                <a:solidFill>
                  <a:srgbClr val="0000FF"/>
                </a:solidFill>
              </a:defRPr>
            </a:lvl1pPr>
          </a:lstStyle>
          <a:p>
            <a:pPr>
              <a:defRPr/>
            </a:pPr>
            <a:fld id="{B4690805-D7D2-4AB9-A191-0BC729846278}" type="slidenum">
              <a:rPr lang="zh-CN" altLang="en-US" smtClean="0"/>
            </a:fld>
            <a:endParaRPr lang="en-US" altLang="zh-CN" dirty="0"/>
          </a:p>
        </p:txBody>
      </p:sp>
      <p:cxnSp>
        <p:nvCxnSpPr>
          <p:cNvPr id="10" name="Straight Connector 9"/>
          <p:cNvCxnSpPr/>
          <p:nvPr/>
        </p:nvCxnSpPr>
        <p:spPr>
          <a:xfrm>
            <a:off x="891540" y="1143000"/>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69875" indent="-254000" algn="l" defTabSz="914400" rtl="0" eaLnBrk="1" latinLnBrk="0" hangingPunct="1">
        <a:lnSpc>
          <a:spcPct val="100000"/>
        </a:lnSpc>
        <a:spcBef>
          <a:spcPts val="0"/>
        </a:spcBef>
        <a:spcAft>
          <a:spcPts val="0"/>
        </a:spcAft>
        <a:buClr>
          <a:schemeClr val="accent1"/>
        </a:buClr>
        <a:buSzPct val="100000"/>
        <a:buFont typeface="Arial" panose="020B0604020202020204" pitchFamily="34" charset="0"/>
        <a:buChar char="•"/>
        <a:defRPr sz="3600" kern="1200">
          <a:solidFill>
            <a:schemeClr val="tx1">
              <a:lumMod val="75000"/>
              <a:lumOff val="25000"/>
            </a:schemeClr>
          </a:solidFill>
          <a:latin typeface="+mn-lt"/>
          <a:ea typeface="+mn-ea"/>
          <a:cs typeface="+mn-cs"/>
        </a:defRPr>
      </a:lvl1pPr>
      <a:lvl2pPr marL="492125" indent="-254000" algn="l" defTabSz="914400" rtl="0" eaLnBrk="1" latinLnBrk="0" hangingPunct="1">
        <a:lnSpc>
          <a:spcPct val="100000"/>
        </a:lnSpc>
        <a:spcBef>
          <a:spcPts val="0"/>
        </a:spcBef>
        <a:spcAft>
          <a:spcPts val="0"/>
        </a:spcAft>
        <a:buClr>
          <a:schemeClr val="accent1"/>
        </a:buClr>
        <a:buFont typeface="Courier New" panose="02070309020205020404" charset="0"/>
        <a:buChar char="o"/>
        <a:defRPr sz="3200" kern="1200">
          <a:solidFill>
            <a:schemeClr val="tx1">
              <a:lumMod val="75000"/>
              <a:lumOff val="25000"/>
            </a:schemeClr>
          </a:solidFill>
          <a:latin typeface="+mn-lt"/>
          <a:ea typeface="+mn-ea"/>
          <a:cs typeface="+mn-cs"/>
        </a:defRPr>
      </a:lvl2pPr>
      <a:lvl3pPr marL="857250" indent="-365125" algn="l" defTabSz="914400" rtl="0" eaLnBrk="1" latinLnBrk="0" hangingPunct="1">
        <a:lnSpc>
          <a:spcPct val="100000"/>
        </a:lnSpc>
        <a:spcBef>
          <a:spcPts val="0"/>
        </a:spcBef>
        <a:spcAft>
          <a:spcPts val="0"/>
        </a:spcAft>
        <a:buClr>
          <a:schemeClr val="accent1"/>
        </a:buClr>
        <a:buFont typeface="Wingdings" panose="05000000000000000000" pitchFamily="2" charset="2"/>
        <a:buChar char="v"/>
        <a:defRPr sz="2800" kern="1200">
          <a:solidFill>
            <a:schemeClr val="tx1">
              <a:lumMod val="75000"/>
              <a:lumOff val="25000"/>
            </a:schemeClr>
          </a:solidFill>
          <a:latin typeface="+mn-lt"/>
          <a:ea typeface="+mn-ea"/>
          <a:cs typeface="+mn-cs"/>
        </a:defRPr>
      </a:lvl3pPr>
      <a:lvl4pPr marL="1127125" indent="-317500" algn="l" defTabSz="914400" rtl="0" eaLnBrk="1" latinLnBrk="0" hangingPunct="1">
        <a:lnSpc>
          <a:spcPct val="100000"/>
        </a:lnSpc>
        <a:spcBef>
          <a:spcPts val="0"/>
        </a:spcBef>
        <a:spcAft>
          <a:spcPts val="0"/>
        </a:spcAft>
        <a:buClr>
          <a:schemeClr val="accent1"/>
        </a:buClr>
        <a:buFont typeface="Wingdings" panose="05000000000000000000" pitchFamily="2" charset="2"/>
        <a:buChar char="q"/>
        <a:defRPr sz="2400" kern="1200">
          <a:solidFill>
            <a:schemeClr val="tx1">
              <a:lumMod val="75000"/>
              <a:lumOff val="25000"/>
            </a:schemeClr>
          </a:solidFill>
          <a:latin typeface="+mn-lt"/>
          <a:ea typeface="+mn-ea"/>
          <a:cs typeface="+mn-cs"/>
        </a:defRPr>
      </a:lvl4pPr>
      <a:lvl5pPr marL="1476375" indent="-317500" algn="l" defTabSz="914400" rtl="0" eaLnBrk="1" latinLnBrk="0" hangingPunct="1">
        <a:lnSpc>
          <a:spcPct val="100000"/>
        </a:lnSpc>
        <a:spcBef>
          <a:spcPts val="0"/>
        </a:spcBef>
        <a:spcAft>
          <a:spcPts val="0"/>
        </a:spcAft>
        <a:buClr>
          <a:schemeClr val="accent1"/>
        </a:buClr>
        <a:buFont typeface="Wingdings" panose="05000000000000000000" pitchFamily="2" charset="2"/>
        <a:buChar char="Ø"/>
        <a:defRPr sz="20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77891" name="Rectangle 3"/>
          <p:cNvSpPr>
            <a:spLocks noChangeArrowheads="1"/>
          </p:cNvSpPr>
          <p:nvPr/>
        </p:nvSpPr>
        <p:spPr bwMode="auto">
          <a:xfrm>
            <a:off x="228600" y="685800"/>
            <a:ext cx="8763000" cy="46038"/>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CN" altLang="en-US" sz="2400" b="0">
              <a:solidFill>
                <a:srgbClr val="000000"/>
              </a:solidFill>
              <a:latin typeface="Times New Roman" panose="02020603050405020304" pitchFamily="18" charset="0"/>
              <a:ea typeface="宋体" panose="02010600030101010101" pitchFamily="2" charset="-122"/>
            </a:endParaRPr>
          </a:p>
        </p:txBody>
      </p:sp>
      <p:sp>
        <p:nvSpPr>
          <p:cNvPr id="677893" name="Rectangle 5"/>
          <p:cNvSpPr>
            <a:spLocks noGrp="1" noChangeArrowheads="1"/>
          </p:cNvSpPr>
          <p:nvPr>
            <p:ph type="title"/>
          </p:nvPr>
        </p:nvSpPr>
        <p:spPr bwMode="auto">
          <a:xfrm>
            <a:off x="228600" y="0"/>
            <a:ext cx="754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lstStyle/>
          <a:p>
            <a:pPr lvl="0"/>
            <a:r>
              <a:rPr lang="zh-CN" altLang="en-US"/>
              <a:t>单击此处编辑母版标题样式</a:t>
            </a:r>
            <a:endParaRPr lang="en-US" altLang="zh-CN" dirty="0"/>
          </a:p>
        </p:txBody>
      </p:sp>
      <p:sp>
        <p:nvSpPr>
          <p:cNvPr id="1028" name="Rectangle 6"/>
          <p:cNvSpPr>
            <a:spLocks noGrp="1" noChangeArrowheads="1"/>
          </p:cNvSpPr>
          <p:nvPr>
            <p:ph type="body" idx="1"/>
          </p:nvPr>
        </p:nvSpPr>
        <p:spPr bwMode="auto">
          <a:xfrm>
            <a:off x="457200" y="914400"/>
            <a:ext cx="8077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ltLang="zh-CN" dirty="0"/>
          </a:p>
        </p:txBody>
      </p:sp>
      <p:sp>
        <p:nvSpPr>
          <p:cNvPr id="677896" name="Rectangle 8"/>
          <p:cNvSpPr>
            <a:spLocks noGrp="1" noChangeArrowheads="1"/>
          </p:cNvSpPr>
          <p:nvPr>
            <p:ph type="sldNum" sz="quarter" idx="4"/>
          </p:nvPr>
        </p:nvSpPr>
        <p:spPr bwMode="auto">
          <a:xfrm>
            <a:off x="8039100" y="6629400"/>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lstStyle>
            <a:lvl1pPr algn="r" eaLnBrk="1" hangingPunct="1">
              <a:spcBef>
                <a:spcPct val="0"/>
              </a:spcBef>
              <a:buClrTx/>
              <a:buFontTx/>
              <a:buNone/>
              <a:defRPr kumimoji="0" sz="160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pPr>
              <a:defRPr/>
            </a:pPr>
            <a:fld id="{B4690805-D7D2-4AB9-A191-0BC729846278}" type="slidenum">
              <a:rPr lang="zh-CN" altLang="en-US">
                <a:solidFill>
                  <a:srgbClr val="000000"/>
                </a:solidFill>
              </a:rPr>
            </a:fld>
            <a:endParaRPr lang="en-US" altLang="zh-CN" dirty="0">
              <a:solidFill>
                <a:srgbClr val="000000"/>
              </a:solidFill>
            </a:endParaRPr>
          </a:p>
        </p:txBody>
      </p:sp>
      <p:sp>
        <p:nvSpPr>
          <p:cNvPr id="6" name="Rectangle 3"/>
          <p:cNvSpPr>
            <a:spLocks noChangeArrowheads="1"/>
          </p:cNvSpPr>
          <p:nvPr userDrawn="1"/>
        </p:nvSpPr>
        <p:spPr bwMode="auto">
          <a:xfrm>
            <a:off x="228600" y="685800"/>
            <a:ext cx="8763000" cy="46038"/>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CN" altLang="en-US" sz="2400" b="0">
              <a:solidFill>
                <a:srgbClr val="000000"/>
              </a:solidFill>
              <a:latin typeface="Times New Roman" panose="02020603050405020304" pitchFamily="18"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hdr="0" dt="0"/>
  <p:txStyles>
    <p:title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Times New Roman" panose="02020603050405020304" pitchFamily="18" charset="0"/>
          <a:ea typeface="华文楷体" panose="02010600040101010101" pitchFamily="2" charset="-122"/>
          <a:cs typeface="Times New Roman" panose="02020603050405020304" pitchFamily="18" charset="0"/>
        </a:defRPr>
      </a:lvl1pPr>
      <a:lvl2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2pPr>
      <a:lvl3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3pPr>
      <a:lvl4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4pPr>
      <a:lvl5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anose="02010800040101010101" pitchFamily="2" charset="-122"/>
          <a:ea typeface="宋体" panose="02010600030101010101"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anose="02010800040101010101" pitchFamily="2" charset="-122"/>
          <a:ea typeface="宋体" panose="02010600030101010101"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anose="02010800040101010101" pitchFamily="2" charset="-122"/>
          <a:ea typeface="宋体" panose="02010600030101010101"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anose="02010800040101010101" pitchFamily="2" charset="-122"/>
          <a:ea typeface="宋体" panose="02010600030101010101" pitchFamily="2" charset="-122"/>
        </a:defRPr>
      </a:lvl9pPr>
    </p:titleStyle>
    <p:bodyStyle>
      <a:lvl1pPr marL="342900" indent="-342900" algn="l" rtl="0" eaLnBrk="1" fontAlgn="base" hangingPunct="1">
        <a:spcBef>
          <a:spcPct val="20000"/>
        </a:spcBef>
        <a:spcAft>
          <a:spcPct val="0"/>
        </a:spcAft>
        <a:buClr>
          <a:srgbClr val="FF3399"/>
        </a:buClr>
        <a:buFont typeface="Wingdings 2" panose="05020102010507070707" pitchFamily="18" charset="2"/>
        <a:buChar char="è"/>
        <a:defRPr sz="44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1pPr>
      <a:lvl2pPr marL="742950" indent="-285750" algn="l" rtl="0" eaLnBrk="1" fontAlgn="base" hangingPunct="1">
        <a:spcBef>
          <a:spcPct val="20000"/>
        </a:spcBef>
        <a:spcAft>
          <a:spcPct val="0"/>
        </a:spcAft>
        <a:buClr>
          <a:srgbClr val="FF3399"/>
        </a:buClr>
        <a:buFont typeface="Wingdings 2" panose="05020102010507070707" pitchFamily="18" charset="2"/>
        <a:buChar char="è"/>
        <a:defRPr sz="3600" b="1">
          <a:solidFill>
            <a:srgbClr val="000099"/>
          </a:solidFill>
          <a:latin typeface="Times New Roman" panose="02020603050405020304" pitchFamily="18" charset="0"/>
          <a:ea typeface="华文楷体" panose="02010600040101010101" pitchFamily="2" charset="-122"/>
          <a:cs typeface="Times New Roman" panose="02020603050405020304" pitchFamily="18" charset="0"/>
        </a:defRPr>
      </a:lvl2pPr>
      <a:lvl3pPr marL="1143000" indent="-228600" algn="l" rtl="0" eaLnBrk="1" fontAlgn="base" hangingPunct="1">
        <a:spcBef>
          <a:spcPct val="20000"/>
        </a:spcBef>
        <a:spcAft>
          <a:spcPct val="0"/>
        </a:spcAft>
        <a:buClr>
          <a:srgbClr val="FF3399"/>
        </a:buClr>
        <a:buFont typeface="Wingdings 2" panose="05020102010507070707" pitchFamily="18" charset="2"/>
        <a:buChar char="è"/>
        <a:defRPr sz="3200" b="1">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defRPr>
      </a:lvl3pPr>
      <a:lvl4pPr marL="16002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4pPr>
      <a:lvl5pPr marL="20574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5pPr>
      <a:lvl6pPr marL="25146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png"/><Relationship Id="rId1" Type="http://schemas.openxmlformats.org/officeDocument/2006/relationships/image" Target="../media/image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9.jpeg"/><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xml"/><Relationship Id="rId2" Type="http://schemas.openxmlformats.org/officeDocument/2006/relationships/image" Target="../media/image16.png"/><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4.wmf"/><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5.png"/><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emf"/></Relationships>
</file>

<file path=ppt/slides/_rels/slide33.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3.xml"/><Relationship Id="rId3" Type="http://schemas.openxmlformats.org/officeDocument/2006/relationships/image" Target="../media/image29.wmf"/><Relationship Id="rId2" Type="http://schemas.openxmlformats.org/officeDocument/2006/relationships/oleObject" Target="../embeddings/oleObject1.bin"/><Relationship Id="rId1" Type="http://schemas.openxmlformats.org/officeDocument/2006/relationships/image" Target="../media/image28.wmf"/></Relationships>
</file>

<file path=ppt/slides/_rels/slide34.xml.rels><?xml version="1.0" encoding="UTF-8" standalone="yes"?>
<Relationships xmlns="http://schemas.openxmlformats.org/package/2006/relationships"><Relationship Id="rId7" Type="http://schemas.openxmlformats.org/officeDocument/2006/relationships/vmlDrawing" Target="../drawings/vmlDrawing2.vml"/><Relationship Id="rId6" Type="http://schemas.openxmlformats.org/officeDocument/2006/relationships/slideLayout" Target="../slideLayouts/slideLayout3.xml"/><Relationship Id="rId5" Type="http://schemas.openxmlformats.org/officeDocument/2006/relationships/image" Target="../media/image32.wmf"/><Relationship Id="rId4" Type="http://schemas.openxmlformats.org/officeDocument/2006/relationships/oleObject" Target="../embeddings/oleObject2.bin"/><Relationship Id="rId3" Type="http://schemas.openxmlformats.org/officeDocument/2006/relationships/image" Target="../media/image28.wmf"/><Relationship Id="rId2" Type="http://schemas.openxmlformats.org/officeDocument/2006/relationships/image" Target="../media/image31.wmf"/><Relationship Id="rId1" Type="http://schemas.openxmlformats.org/officeDocument/2006/relationships/image" Target="../media/image30.wmf"/></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vmlDrawing" Target="../drawings/vmlDrawing3.vml"/><Relationship Id="rId5" Type="http://schemas.openxmlformats.org/officeDocument/2006/relationships/slideLayout" Target="../slideLayouts/slideLayout3.xml"/><Relationship Id="rId4" Type="http://schemas.openxmlformats.org/officeDocument/2006/relationships/image" Target="../media/image34.emf"/><Relationship Id="rId3" Type="http://schemas.openxmlformats.org/officeDocument/2006/relationships/oleObject" Target="../embeddings/oleObject4.bin"/><Relationship Id="rId2" Type="http://schemas.openxmlformats.org/officeDocument/2006/relationships/image" Target="../media/image33.emf"/><Relationship Id="rId1"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6.png"/><Relationship Id="rId1"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9.png"/><Relationship Id="rId1"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image" Target="../media/image43.jpeg"/><Relationship Id="rId3" Type="http://schemas.openxmlformats.org/officeDocument/2006/relationships/hyperlink" Target="http://zh.wikipedia.org/zh-cn/File:Henry_Moseley.jpg" TargetMode="External"/><Relationship Id="rId2" Type="http://schemas.openxmlformats.org/officeDocument/2006/relationships/image" Target="../media/image42.wmf"/><Relationship Id="rId1" Type="http://schemas.openxmlformats.org/officeDocument/2006/relationships/image" Target="../media/image41.png"/></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47.wmf"/><Relationship Id="rId7" Type="http://schemas.openxmlformats.org/officeDocument/2006/relationships/oleObject" Target="../embeddings/oleObject8.bin"/><Relationship Id="rId6" Type="http://schemas.openxmlformats.org/officeDocument/2006/relationships/image" Target="../media/image46.emf"/><Relationship Id="rId5" Type="http://schemas.openxmlformats.org/officeDocument/2006/relationships/oleObject" Target="../embeddings/oleObject7.bin"/><Relationship Id="rId4" Type="http://schemas.openxmlformats.org/officeDocument/2006/relationships/image" Target="../media/image45.wmf"/><Relationship Id="rId3" Type="http://schemas.openxmlformats.org/officeDocument/2006/relationships/oleObject" Target="../embeddings/oleObject6.bin"/><Relationship Id="rId2" Type="http://schemas.openxmlformats.org/officeDocument/2006/relationships/image" Target="../media/image44.emf"/><Relationship Id="rId10" Type="http://schemas.openxmlformats.org/officeDocument/2006/relationships/vmlDrawing" Target="../drawings/vmlDrawing4.vml"/><Relationship Id="rId1"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image" Target="../media/image48.png"/></Relationships>
</file>

<file path=ppt/slides/_rels/slide43.xml.rels><?xml version="1.0" encoding="UTF-8" standalone="yes"?>
<Relationships xmlns="http://schemas.openxmlformats.org/package/2006/relationships"><Relationship Id="rId6" Type="http://schemas.openxmlformats.org/officeDocument/2006/relationships/vmlDrawing" Target="../drawings/vmlDrawing5.vml"/><Relationship Id="rId5" Type="http://schemas.openxmlformats.org/officeDocument/2006/relationships/slideLayout" Target="../slideLayouts/slideLayout4.xml"/><Relationship Id="rId4" Type="http://schemas.openxmlformats.org/officeDocument/2006/relationships/image" Target="../media/image52.emf"/><Relationship Id="rId3" Type="http://schemas.openxmlformats.org/officeDocument/2006/relationships/oleObject" Target="../embeddings/oleObject10.bin"/><Relationship Id="rId2" Type="http://schemas.openxmlformats.org/officeDocument/2006/relationships/image" Target="../media/image51.emf"/><Relationship Id="rId1" Type="http://schemas.openxmlformats.org/officeDocument/2006/relationships/oleObject" Target="../embeddings/oleObject9.bin"/></Relationships>
</file>

<file path=ppt/slides/_rels/slide44.xml.rels><?xml version="1.0" encoding="UTF-8" standalone="yes"?>
<Relationships xmlns="http://schemas.openxmlformats.org/package/2006/relationships"><Relationship Id="rId8" Type="http://schemas.openxmlformats.org/officeDocument/2006/relationships/vmlDrawing" Target="../drawings/vmlDrawing6.vml"/><Relationship Id="rId7" Type="http://schemas.openxmlformats.org/officeDocument/2006/relationships/slideLayout" Target="../slideLayouts/slideLayout3.xml"/><Relationship Id="rId6" Type="http://schemas.openxmlformats.org/officeDocument/2006/relationships/image" Target="../media/image55.emf"/><Relationship Id="rId5" Type="http://schemas.openxmlformats.org/officeDocument/2006/relationships/oleObject" Target="../embeddings/oleObject13.bin"/><Relationship Id="rId4" Type="http://schemas.openxmlformats.org/officeDocument/2006/relationships/image" Target="../media/image54.emf"/><Relationship Id="rId3" Type="http://schemas.openxmlformats.org/officeDocument/2006/relationships/oleObject" Target="../embeddings/oleObject12.bin"/><Relationship Id="rId2" Type="http://schemas.openxmlformats.org/officeDocument/2006/relationships/image" Target="../media/image53.wmf"/><Relationship Id="rId1" Type="http://schemas.openxmlformats.org/officeDocument/2006/relationships/oleObject" Target="../embeddings/oleObject11.bin"/></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6.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7.w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8.wmf"/><Relationship Id="rId1" Type="http://schemas.openxmlformats.org/officeDocument/2006/relationships/image" Target="../media/image56.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1.jpeg"/><Relationship Id="rId1" Type="http://schemas.openxmlformats.org/officeDocument/2006/relationships/image" Target="../media/image60.jpe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7.jpeg"/><Relationship Id="rId1" Type="http://schemas.openxmlformats.org/officeDocument/2006/relationships/image" Target="../media/image66.jpeg"/></Relationships>
</file>

<file path=ppt/slides/_rels/slide61.xml.rels><?xml version="1.0" encoding="UTF-8" standalone="yes"?>
<Relationships xmlns="http://schemas.openxmlformats.org/package/2006/relationships"><Relationship Id="rId9" Type="http://schemas.openxmlformats.org/officeDocument/2006/relationships/image" Target="../media/image76.png"/><Relationship Id="rId8" Type="http://schemas.openxmlformats.org/officeDocument/2006/relationships/image" Target="../media/image75.png"/><Relationship Id="rId7" Type="http://schemas.openxmlformats.org/officeDocument/2006/relationships/image" Target="../media/image74.pn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 Id="rId3" Type="http://schemas.openxmlformats.org/officeDocument/2006/relationships/image" Target="../media/image70.jpeg"/><Relationship Id="rId2" Type="http://schemas.openxmlformats.org/officeDocument/2006/relationships/image" Target="../media/image69.jpeg"/><Relationship Id="rId11" Type="http://schemas.openxmlformats.org/officeDocument/2006/relationships/slideLayout" Target="../slideLayouts/slideLayout4.xml"/><Relationship Id="rId10" Type="http://schemas.openxmlformats.org/officeDocument/2006/relationships/image" Target="../media/image77.png"/><Relationship Id="rId1" Type="http://schemas.openxmlformats.org/officeDocument/2006/relationships/image" Target="../media/image68.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8.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0.jpeg"/><Relationship Id="rId1" Type="http://schemas.openxmlformats.org/officeDocument/2006/relationships/image" Target="../media/image7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1.emf"/></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2.emf"/></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3.em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jpeg"/></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image" Target="../media/image84.wmf"/></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7.jpeg"/></Relationships>
</file>

<file path=ppt/slides/_rels/slide72.xml.rels><?xml version="1.0" encoding="UTF-8" standalone="yes"?>
<Relationships xmlns="http://schemas.openxmlformats.org/package/2006/relationships"><Relationship Id="rId9" Type="http://schemas.openxmlformats.org/officeDocument/2006/relationships/vmlDrawing" Target="../drawings/vmlDrawing7.vml"/><Relationship Id="rId8" Type="http://schemas.openxmlformats.org/officeDocument/2006/relationships/slideLayout" Target="../slideLayouts/slideLayout3.xml"/><Relationship Id="rId7" Type="http://schemas.openxmlformats.org/officeDocument/2006/relationships/image" Target="../media/image93.jpeg"/><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oleObject" Target="../embeddings/oleObject14.bin"/></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4.jpeg"/></Relationships>
</file>

<file path=ppt/slides/_rels/slide74.xml.rels><?xml version="1.0" encoding="UTF-8" standalone="yes"?>
<Relationships xmlns="http://schemas.openxmlformats.org/package/2006/relationships"><Relationship Id="rId4" Type="http://schemas.openxmlformats.org/officeDocument/2006/relationships/vmlDrawing" Target="../drawings/vmlDrawing8.vml"/><Relationship Id="rId3" Type="http://schemas.openxmlformats.org/officeDocument/2006/relationships/slideLayout" Target="../slideLayouts/slideLayout4.xml"/><Relationship Id="rId2" Type="http://schemas.openxmlformats.org/officeDocument/2006/relationships/image" Target="../media/image95.emf"/><Relationship Id="rId1" Type="http://schemas.openxmlformats.org/officeDocument/2006/relationships/oleObject" Target="../embeddings/oleObject15.bin"/></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97.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8.jpe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0.jpe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1.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2" name="标题 1"/>
          <p:cNvSpPr>
            <a:spLocks noGrp="1"/>
          </p:cNvSpPr>
          <p:nvPr>
            <p:ph type="title" idx="4294967295"/>
          </p:nvPr>
        </p:nvSpPr>
        <p:spPr>
          <a:xfrm>
            <a:off x="0" y="2743200"/>
            <a:ext cx="9144000" cy="936625"/>
          </a:xfrm>
        </p:spPr>
        <p:txBody>
          <a:bodyPr/>
          <a:lstStyle/>
          <a:p>
            <a:pPr algn="ctr">
              <a:defRPr/>
            </a:pPr>
            <a:r>
              <a:rPr lang="zh-CN" altLang="en-US" dirty="0"/>
              <a:t>第六章 </a:t>
            </a:r>
            <a:r>
              <a:rPr lang="en-US" altLang="zh-CN" dirty="0">
                <a:effectLst/>
              </a:rPr>
              <a:t>X</a:t>
            </a:r>
            <a:r>
              <a:rPr lang="zh-CN" altLang="zh-CN" dirty="0">
                <a:effectLst/>
              </a:rPr>
              <a:t>射线和激光</a:t>
            </a:r>
            <a:endParaRPr lang="zh-CN" altLang="en-US" dirty="0"/>
          </a:p>
        </p:txBody>
      </p:sp>
      <p:sp>
        <p:nvSpPr>
          <p:cNvPr id="5" name="标题 1"/>
          <p:cNvSpPr txBox="1"/>
          <p:nvPr/>
        </p:nvSpPr>
        <p:spPr>
          <a:xfrm>
            <a:off x="796325" y="1062707"/>
            <a:ext cx="7772400" cy="13716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defRPr/>
            </a:pPr>
            <a:r>
              <a:rPr kumimoji="0" lang="en-US" altLang="zh-CN" sz="6600" b="0" dirty="0"/>
              <a:t>《</a:t>
            </a:r>
            <a:r>
              <a:rPr kumimoji="0" lang="zh-CN" altLang="en-US" sz="6600" b="0" dirty="0"/>
              <a:t>原子物理学</a:t>
            </a:r>
            <a:r>
              <a:rPr kumimoji="0" lang="en-US" altLang="zh-CN" sz="6600" b="0" dirty="0"/>
              <a:t>》</a:t>
            </a:r>
            <a:endParaRPr kumimoji="0" lang="zh-CN" altLang="en-US" sz="5400" b="0"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X</a:t>
            </a:r>
            <a:r>
              <a:rPr lang="zh-CN" altLang="en-US" dirty="0"/>
              <a:t>射线管</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13" name="Text Box 5"/>
          <p:cNvSpPr txBox="1">
            <a:spLocks noChangeArrowheads="1"/>
          </p:cNvSpPr>
          <p:nvPr/>
        </p:nvSpPr>
        <p:spPr bwMode="auto">
          <a:xfrm>
            <a:off x="228600" y="1331852"/>
            <a:ext cx="3733800" cy="946246"/>
          </a:xfrm>
          <a:prstGeom prst="rect">
            <a:avLst/>
          </a:prstGeom>
          <a:solidFill>
            <a:schemeClr val="bg1"/>
          </a:solidFill>
          <a:ln>
            <a:noFill/>
          </a:ln>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eaLnBrk="1" hangingPunct="1"/>
            <a:r>
              <a:rPr lang="en-US" altLang="zh-CN" sz="2800"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800"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射线是由高能电子打在靶物体上产生的。</a:t>
            </a:r>
            <a:endParaRPr lang="zh-CN" altLang="en-US" sz="2800"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4" name="Picture 3"/>
          <p:cNvPicPr>
            <a:picLocks noChangeAspect="1" noChangeArrowheads="1"/>
          </p:cNvPicPr>
          <p:nvPr/>
        </p:nvPicPr>
        <p:blipFill>
          <a:blip r:embed="rId1" cstate="print"/>
          <a:srcRect/>
          <a:stretch>
            <a:fillRect/>
          </a:stretch>
        </p:blipFill>
        <p:spPr bwMode="auto">
          <a:xfrm>
            <a:off x="3886200" y="4495800"/>
            <a:ext cx="514826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4"/>
          <p:cNvSpPr>
            <a:spLocks noChangeArrowheads="1"/>
          </p:cNvSpPr>
          <p:nvPr/>
        </p:nvSpPr>
        <p:spPr bwMode="auto">
          <a:xfrm>
            <a:off x="64918" y="4800600"/>
            <a:ext cx="345598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en-US" altLang="zh-CN" sz="21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1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射线管的装置原理图及早期的实物照片</a:t>
            </a:r>
            <a:endParaRPr lang="zh-CN" altLang="en-US" sz="21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11" name="Text Box 109"/>
          <p:cNvSpPr txBox="1">
            <a:spLocks noChangeArrowheads="1"/>
          </p:cNvSpPr>
          <p:nvPr/>
        </p:nvSpPr>
        <p:spPr bwMode="auto">
          <a:xfrm>
            <a:off x="345112" y="2438449"/>
            <a:ext cx="3083888" cy="2149306"/>
          </a:xfrm>
          <a:prstGeom prst="rect">
            <a:avLst/>
          </a:prstGeom>
          <a:solidFill>
            <a:srgbClr val="FFFF00"/>
          </a:solidFill>
          <a:ln>
            <a:noFill/>
          </a:ln>
        </p:spPr>
        <p:txBody>
          <a:bodyPr wrap="squar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lnSpc>
                <a:spcPts val="4080"/>
              </a:lnSpc>
            </a:pPr>
            <a:r>
              <a:rPr lang="zh-CN" altLang="en-US" sz="2400" dirty="0">
                <a:solidFill>
                  <a:srgbClr val="000000"/>
                </a:solidFill>
              </a:rPr>
              <a:t>　</a:t>
            </a:r>
            <a:r>
              <a:rPr lang="zh-CN" altLang="en-US" sz="20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高速电子流与阳极靶相撞时</a:t>
            </a:r>
            <a:r>
              <a:rPr lang="en-US" altLang="zh-CN" sz="20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0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电子因受阻失去动能</a:t>
            </a:r>
            <a:r>
              <a:rPr lang="en-US" altLang="zh-CN" sz="20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其中约</a:t>
            </a:r>
            <a:r>
              <a:rPr lang="en-US" altLang="zh-CN" sz="2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1%</a:t>
            </a:r>
            <a:r>
              <a:rPr lang="zh-CN" altLang="en-US" sz="2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转变为</a:t>
            </a:r>
            <a:r>
              <a:rPr lang="en-US" altLang="zh-CN" sz="2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a:t>
            </a:r>
            <a:r>
              <a:rPr lang="en-US" altLang="zh-CN" sz="2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0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大部分转变为热能</a:t>
            </a:r>
            <a:r>
              <a:rPr lang="en-US" altLang="zh-CN" sz="20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0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3886200" y="1255919"/>
            <a:ext cx="4985657" cy="293233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8" name="Rectangle 4"/>
          <p:cNvSpPr>
            <a:spLocks noChangeArrowheads="1"/>
          </p:cNvSpPr>
          <p:nvPr/>
        </p:nvSpPr>
        <p:spPr bwMode="auto">
          <a:xfrm>
            <a:off x="250825" y="1143000"/>
            <a:ext cx="8713788" cy="839717"/>
          </a:xfrm>
          <a:prstGeom prst="rect">
            <a:avLst/>
          </a:prstGeom>
          <a:solidFill>
            <a:srgbClr val="FFFF99"/>
          </a:solidFill>
          <a:ln>
            <a:noFill/>
          </a:ln>
        </p:spPr>
        <p:txBody>
          <a:bodyPr>
            <a:spAutoFit/>
          </a:bodyPr>
          <a:lstStyle/>
          <a:p>
            <a:pPr algn="l" eaLnBrk="1" hangingPunct="1">
              <a:lnSpc>
                <a:spcPts val="3080"/>
              </a:lnSpc>
            </a:pPr>
            <a:r>
              <a:rPr lang="zh-CN" altLang="en-US" sz="2400" b="1" dirty="0">
                <a:solidFill>
                  <a:srgbClr val="0000FF"/>
                </a:solidFill>
              </a:rPr>
              <a:t>　</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穿透性及直进性</a:t>
            </a:r>
            <a:r>
              <a:rPr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在电磁场中不偏转</a:t>
            </a:r>
            <a:r>
              <a:rPr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能使照相底片感光</a:t>
            </a: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能使某些物质发荧光</a:t>
            </a: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能使某些物质</a:t>
            </a: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如空气</a:t>
            </a: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电离</a:t>
            </a: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endPar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38949" name="Rectangle 5"/>
          <p:cNvSpPr>
            <a:spLocks noChangeArrowheads="1"/>
          </p:cNvSpPr>
          <p:nvPr/>
        </p:nvSpPr>
        <p:spPr bwMode="auto">
          <a:xfrm>
            <a:off x="304800" y="2036763"/>
            <a:ext cx="8588375" cy="948550"/>
          </a:xfrm>
          <a:prstGeom prst="rect">
            <a:avLst/>
          </a:prstGeom>
          <a:noFill/>
          <a:ln>
            <a:noFill/>
          </a:ln>
          <a:effectLst/>
        </p:spPr>
        <p:txBody>
          <a:bodyPr>
            <a:spAutoFit/>
          </a:bodyPr>
          <a:lstStyle/>
          <a:p>
            <a:pPr algn="l" eaLnBrk="1" hangingPunct="1">
              <a:lnSpc>
                <a:spcPts val="3380"/>
              </a:lnSpc>
            </a:pPr>
            <a:r>
              <a:rPr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后来证实</a:t>
            </a:r>
            <a:r>
              <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射线是核外电子产生的</a:t>
            </a:r>
            <a:r>
              <a:rPr lang="zh-CN" altLang="en-US" sz="2400" b="1" dirty="0">
                <a:solidFill>
                  <a:srgbClr val="FF33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短波电磁辐射</a:t>
            </a:r>
            <a:r>
              <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具有反射、折射、偏振等性质</a:t>
            </a:r>
            <a:r>
              <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grpSp>
        <p:nvGrpSpPr>
          <p:cNvPr id="2" name="Group 7"/>
          <p:cNvGrpSpPr/>
          <p:nvPr/>
        </p:nvGrpSpPr>
        <p:grpSpPr bwMode="auto">
          <a:xfrm>
            <a:off x="360363" y="3048000"/>
            <a:ext cx="4476750" cy="1303338"/>
            <a:chOff x="227" y="2033"/>
            <a:chExt cx="2820" cy="821"/>
          </a:xfrm>
        </p:grpSpPr>
        <p:sp>
          <p:nvSpPr>
            <p:cNvPr id="33802" name="Line 8"/>
            <p:cNvSpPr>
              <a:spLocks noChangeShapeType="1"/>
            </p:cNvSpPr>
            <p:nvPr/>
          </p:nvSpPr>
          <p:spPr bwMode="auto">
            <a:xfrm>
              <a:off x="274" y="2343"/>
              <a:ext cx="2726" cy="0"/>
            </a:xfrm>
            <a:prstGeom prst="line">
              <a:avLst/>
            </a:prstGeom>
            <a:noFill/>
            <a:ln w="38100">
              <a:solidFill>
                <a:srgbClr val="000000"/>
              </a:solidFill>
              <a:round/>
              <a:tailEnd type="triangle" w="med" len="med"/>
            </a:ln>
          </p:spPr>
          <p:txBody>
            <a:bodyPr/>
            <a:lstStyle/>
            <a:p>
              <a:endParaRPr lang="zh-CN" altLang="en-US"/>
            </a:p>
          </p:txBody>
        </p:sp>
        <p:sp>
          <p:nvSpPr>
            <p:cNvPr id="33803" name="Text Box 9"/>
            <p:cNvSpPr txBox="1">
              <a:spLocks noChangeArrowheads="1"/>
            </p:cNvSpPr>
            <p:nvPr/>
          </p:nvSpPr>
          <p:spPr bwMode="auto">
            <a:xfrm>
              <a:off x="227" y="2362"/>
              <a:ext cx="2778" cy="250"/>
            </a:xfrm>
            <a:prstGeom prst="rect">
              <a:avLst/>
            </a:prstGeom>
            <a:noFill/>
            <a:ln>
              <a:noFill/>
            </a:ln>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r>
                <a:rPr lang="en-US" altLang="zh-CN" sz="2000">
                  <a:solidFill>
                    <a:srgbClr val="000000"/>
                  </a:solidFill>
                </a:rPr>
                <a:t>  0.01                           1              10     (</a:t>
              </a:r>
              <a:r>
                <a:rPr lang="en-US" altLang="zh-CN" sz="2000">
                  <a:solidFill>
                    <a:srgbClr val="000000"/>
                  </a:solidFill>
                  <a:cs typeface="Arial" panose="020B0604020202020204" pitchFamily="34" charset="0"/>
                </a:rPr>
                <a:t>Å</a:t>
              </a:r>
              <a:r>
                <a:rPr lang="en-US" altLang="zh-CN" sz="2000">
                  <a:solidFill>
                    <a:srgbClr val="000000"/>
                  </a:solidFill>
                </a:rPr>
                <a:t>)</a:t>
              </a:r>
              <a:endParaRPr lang="en-US" altLang="zh-CN" sz="2000">
                <a:solidFill>
                  <a:srgbClr val="000000"/>
                </a:solidFill>
              </a:endParaRPr>
            </a:p>
          </p:txBody>
        </p:sp>
        <p:sp>
          <p:nvSpPr>
            <p:cNvPr id="33804" name="Oval 10"/>
            <p:cNvSpPr>
              <a:spLocks noChangeArrowheads="1"/>
            </p:cNvSpPr>
            <p:nvPr/>
          </p:nvSpPr>
          <p:spPr bwMode="auto">
            <a:xfrm>
              <a:off x="1746" y="2306"/>
              <a:ext cx="48" cy="59"/>
            </a:xfrm>
            <a:prstGeom prst="ellipse">
              <a:avLst/>
            </a:prstGeom>
            <a:solidFill>
              <a:srgbClr val="003300"/>
            </a:solidFill>
            <a:ln w="9525">
              <a:solidFill>
                <a:schemeClr val="tx1"/>
              </a:solidFill>
              <a:round/>
            </a:ln>
          </p:spPr>
          <p:txBody>
            <a:bodyPr wrap="none" anchor="ctr"/>
            <a:lstStyle/>
            <a:p>
              <a:endParaRPr lang="zh-CN" altLang="en-US"/>
            </a:p>
          </p:txBody>
        </p:sp>
        <p:sp>
          <p:nvSpPr>
            <p:cNvPr id="33805" name="Text Box 11"/>
            <p:cNvSpPr txBox="1">
              <a:spLocks noChangeArrowheads="1"/>
            </p:cNvSpPr>
            <p:nvPr/>
          </p:nvSpPr>
          <p:spPr bwMode="auto">
            <a:xfrm>
              <a:off x="600" y="2055"/>
              <a:ext cx="2119" cy="250"/>
            </a:xfrm>
            <a:prstGeom prst="rect">
              <a:avLst/>
            </a:prstGeom>
            <a:noFill/>
            <a:ln>
              <a:noFill/>
            </a:ln>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r>
                <a:rPr lang="zh-CN" altLang="en-US" sz="2000">
                  <a:solidFill>
                    <a:srgbClr val="000000"/>
                  </a:solidFill>
                </a:rPr>
                <a:t>硬</a:t>
              </a:r>
              <a:r>
                <a:rPr lang="en-US" altLang="zh-CN" sz="2000">
                  <a:solidFill>
                    <a:srgbClr val="000000"/>
                  </a:solidFill>
                </a:rPr>
                <a:t>X</a:t>
              </a:r>
              <a:r>
                <a:rPr lang="zh-CN" altLang="en-US" sz="2000">
                  <a:solidFill>
                    <a:srgbClr val="000000"/>
                  </a:solidFill>
                </a:rPr>
                <a:t>射线　　　　　软</a:t>
              </a:r>
              <a:r>
                <a:rPr lang="en-US" altLang="zh-CN" sz="2000">
                  <a:solidFill>
                    <a:srgbClr val="000000"/>
                  </a:solidFill>
                </a:rPr>
                <a:t>X</a:t>
              </a:r>
              <a:r>
                <a:rPr lang="zh-CN" altLang="en-US" sz="2000">
                  <a:solidFill>
                    <a:srgbClr val="000000"/>
                  </a:solidFill>
                </a:rPr>
                <a:t>射线</a:t>
              </a:r>
              <a:endParaRPr lang="zh-CN" altLang="en-US" sz="2000">
                <a:solidFill>
                  <a:srgbClr val="000000"/>
                </a:solidFill>
              </a:endParaRPr>
            </a:p>
          </p:txBody>
        </p:sp>
        <p:sp>
          <p:nvSpPr>
            <p:cNvPr id="33806" name="Text Box 12"/>
            <p:cNvSpPr txBox="1">
              <a:spLocks noChangeArrowheads="1"/>
            </p:cNvSpPr>
            <p:nvPr/>
          </p:nvSpPr>
          <p:spPr bwMode="auto">
            <a:xfrm>
              <a:off x="2846" y="2033"/>
              <a:ext cx="201" cy="288"/>
            </a:xfrm>
            <a:prstGeom prst="rect">
              <a:avLst/>
            </a:prstGeom>
            <a:noFill/>
            <a:ln>
              <a:noFill/>
            </a:ln>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r>
                <a:rPr lang="el-GR" altLang="zh-CN" sz="2400" i="1">
                  <a:solidFill>
                    <a:srgbClr val="000000"/>
                  </a:solidFill>
                </a:rPr>
                <a:t>λ</a:t>
              </a:r>
              <a:endParaRPr lang="el-GR" altLang="zh-CN" sz="2400" i="1">
                <a:solidFill>
                  <a:srgbClr val="000000"/>
                </a:solidFill>
              </a:endParaRPr>
            </a:p>
          </p:txBody>
        </p:sp>
        <p:sp>
          <p:nvSpPr>
            <p:cNvPr id="33807" name="Text Box 13"/>
            <p:cNvSpPr txBox="1">
              <a:spLocks noChangeArrowheads="1"/>
            </p:cNvSpPr>
            <p:nvPr/>
          </p:nvSpPr>
          <p:spPr bwMode="auto">
            <a:xfrm>
              <a:off x="612" y="2618"/>
              <a:ext cx="2169" cy="236"/>
            </a:xfrm>
            <a:prstGeom prst="rect">
              <a:avLst/>
            </a:prstGeom>
            <a:solidFill>
              <a:srgbClr val="FFFF99"/>
            </a:solidFill>
            <a:ln>
              <a:noFill/>
            </a:ln>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lnSpc>
                  <a:spcPct val="90000"/>
                </a:lnSpc>
              </a:pPr>
              <a:r>
                <a:rPr lang="en-US" altLang="zh-CN" sz="20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0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射线波长范围及其大致分类</a:t>
              </a:r>
              <a:endParaRPr lang="zh-CN" altLang="en-US" sz="20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grpSp>
      <p:sp>
        <p:nvSpPr>
          <p:cNvPr id="338958" name="Text Box 14"/>
          <p:cNvSpPr txBox="1">
            <a:spLocks noChangeArrowheads="1"/>
          </p:cNvSpPr>
          <p:nvPr/>
        </p:nvSpPr>
        <p:spPr bwMode="auto">
          <a:xfrm>
            <a:off x="5003800" y="2781300"/>
            <a:ext cx="4140200" cy="1698625"/>
          </a:xfrm>
          <a:prstGeom prst="rect">
            <a:avLst/>
          </a:prstGeom>
          <a:solidFill>
            <a:srgbClr val="FFFF99"/>
          </a:solidFill>
          <a:ln>
            <a:noFill/>
          </a:ln>
          <a:effectLst/>
        </p:spPr>
        <p:txBody>
          <a:bodyPr wrap="squar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lnSpc>
                <a:spcPct val="110000"/>
              </a:lnSpc>
            </a:pPr>
            <a:r>
              <a:rPr lang="zh-CN" altLang="en-US" sz="2400" dirty="0">
                <a:solidFill>
                  <a:srgbClr val="0000FF"/>
                </a:solidFill>
                <a:effectLst>
                  <a:outerShdw blurRad="38100" dist="38100" dir="2700000" algn="tl">
                    <a:srgbClr val="000000"/>
                  </a:outerShdw>
                </a:effectLst>
                <a:ea typeface="楷体_GB2312" charset="0"/>
                <a:cs typeface="楷体_GB2312" charset="0"/>
              </a:rPr>
              <a:t>　</a:t>
            </a:r>
            <a:r>
              <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硬</a:t>
            </a:r>
            <a:r>
              <a:rPr lang="en-US" altLang="zh-CN"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射线</a:t>
            </a:r>
            <a:r>
              <a:rPr lang="en-US" altLang="zh-CN"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波长较短</a:t>
            </a:r>
            <a:r>
              <a:rPr lang="en-US" altLang="zh-CN"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能量较高</a:t>
            </a:r>
            <a:r>
              <a:rPr lang="en-US" altLang="zh-CN"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穿透力较强</a:t>
            </a:r>
            <a:r>
              <a:rPr lang="en-US" altLang="zh-CN"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适用于金属的无损探伤及相关分析</a:t>
            </a:r>
            <a:r>
              <a:rPr lang="en-US" altLang="zh-CN"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a:p>
            <a:pPr algn="l" eaLnBrk="1" hangingPunct="1">
              <a:lnSpc>
                <a:spcPct val="110000"/>
              </a:lnSpc>
            </a:pPr>
            <a:r>
              <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　软</a:t>
            </a:r>
            <a:r>
              <a:rPr lang="en-US" altLang="zh-CN"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射线</a:t>
            </a:r>
            <a:r>
              <a:rPr lang="en-US" altLang="zh-CN"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38959" name="Rectangle 15"/>
          <p:cNvSpPr>
            <a:spLocks noChangeArrowheads="1"/>
          </p:cNvSpPr>
          <p:nvPr/>
        </p:nvSpPr>
        <p:spPr bwMode="auto">
          <a:xfrm>
            <a:off x="304800" y="4419600"/>
            <a:ext cx="8534400" cy="1938992"/>
          </a:xfrm>
          <a:prstGeom prst="rect">
            <a:avLst/>
          </a:prstGeom>
          <a:noFill/>
          <a:ln>
            <a:noFill/>
          </a:ln>
        </p:spPr>
        <p:txBody>
          <a:bodyPr>
            <a:spAutoFit/>
          </a:bodyPr>
          <a:lstStyle/>
          <a:p>
            <a:pPr algn="l" eaLnBrk="1" hangingPunct="1"/>
            <a:r>
              <a:rPr lang="zh-CN" altLang="en-US" sz="2400" b="1" dirty="0">
                <a:solidFill>
                  <a:srgbClr val="000000"/>
                </a:solidFill>
              </a:rPr>
              <a:t>　</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由阴极射线管产生的</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射线在实验里</a:t>
            </a:r>
            <a:r>
              <a:rPr kumimoji="1"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已存在了</a:t>
            </a:r>
            <a:r>
              <a:rPr kumimoji="1" lang="en-US" altLang="zh-CN"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30</a:t>
            </a:r>
            <a:r>
              <a:rPr kumimoji="1"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多年</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在伦琴之前已有多人在操作阴极射线管时发现特异现象</a:t>
            </a:r>
            <a:r>
              <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不断有人报怨放在阴极射线管附近的照相底片模糊或感光</a:t>
            </a:r>
            <a:r>
              <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如</a:t>
            </a:r>
            <a:r>
              <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1879</a:t>
            </a:r>
            <a:r>
              <a:rPr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的克鲁克斯、</a:t>
            </a:r>
            <a:r>
              <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1890</a:t>
            </a:r>
            <a:r>
              <a:rPr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年的古德斯比德等人</a:t>
            </a:r>
            <a:r>
              <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但未深究</a:t>
            </a:r>
            <a:r>
              <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a:p>
            <a:pPr algn="r" eaLnBrk="1" hangingPunct="1"/>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（当真理碰到鼻尖的时候还是没有得到真理）</a:t>
            </a:r>
            <a:endPar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 name="Title 2"/>
          <p:cNvSpPr>
            <a:spLocks noGrp="1"/>
          </p:cNvSpPr>
          <p:nvPr>
            <p:ph type="title"/>
          </p:nvPr>
        </p:nvSpPr>
        <p:spPr/>
        <p:txBody>
          <a:bodyPr>
            <a:normAutofit/>
          </a:bodyPr>
          <a:lstStyle/>
          <a:p>
            <a:r>
              <a:rPr lang="en-US" altLang="zh-CN" dirty="0"/>
              <a:t>X</a:t>
            </a:r>
            <a:r>
              <a:rPr lang="zh-CN" altLang="en-US" dirty="0"/>
              <a:t>射线的性质（最初的认识）</a:t>
            </a:r>
            <a:endParaRPr lang="en-US" dirty="0"/>
          </a:p>
        </p:txBody>
      </p:sp>
      <p:sp>
        <p:nvSpPr>
          <p:cNvPr id="4" name="幻灯片编号占位符 3"/>
          <p:cNvSpPr>
            <a:spLocks noGrp="1"/>
          </p:cNvSpPr>
          <p:nvPr>
            <p:ph type="sldNum" sz="quarter" idx="12"/>
          </p:nvPr>
        </p:nvSpPr>
        <p:spPr>
          <a:prstGeom prst="rect">
            <a:avLst/>
          </a:prstGeom>
        </p:spPr>
        <p:txBody>
          <a:bodyPr/>
          <a:lstStyle/>
          <a:p>
            <a:pPr>
              <a:defRPr/>
            </a:pPr>
            <a:fld id="{34CF0DB0-835C-4707-AE11-569FB349AEAD}" type="slidenum">
              <a:rPr lang="en-US" smtClean="0"/>
            </a:fld>
            <a:endParaRPr lang="en-US"/>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8948"/>
                                        </p:tgtEl>
                                        <p:attrNameLst>
                                          <p:attrName>style.visibility</p:attrName>
                                        </p:attrNameLst>
                                      </p:cBhvr>
                                      <p:to>
                                        <p:strVal val="visible"/>
                                      </p:to>
                                    </p:set>
                                    <p:animEffect transition="in" filter="wipe(left)">
                                      <p:cBhvr>
                                        <p:cTn id="7" dur="500"/>
                                        <p:tgtEl>
                                          <p:spTgt spid="3389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8949"/>
                                        </p:tgtEl>
                                        <p:attrNameLst>
                                          <p:attrName>style.visibility</p:attrName>
                                        </p:attrNameLst>
                                      </p:cBhvr>
                                      <p:to>
                                        <p:strVal val="visible"/>
                                      </p:to>
                                    </p:set>
                                    <p:animEffect transition="in" filter="wipe(left)">
                                      <p:cBhvr>
                                        <p:cTn id="12" dur="500"/>
                                        <p:tgtEl>
                                          <p:spTgt spid="3389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8958"/>
                                        </p:tgtEl>
                                        <p:attrNameLst>
                                          <p:attrName>style.visibility</p:attrName>
                                        </p:attrNameLst>
                                      </p:cBhvr>
                                      <p:to>
                                        <p:strVal val="visible"/>
                                      </p:to>
                                    </p:set>
                                    <p:animEffect transition="in" filter="wipe(left)">
                                      <p:cBhvr>
                                        <p:cTn id="22" dur="500"/>
                                        <p:tgtEl>
                                          <p:spTgt spid="3389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8959"/>
                                        </p:tgtEl>
                                        <p:attrNameLst>
                                          <p:attrName>style.visibility</p:attrName>
                                        </p:attrNameLst>
                                      </p:cBhvr>
                                      <p:to>
                                        <p:strVal val="visible"/>
                                      </p:to>
                                    </p:set>
                                    <p:animEffect transition="in" filter="wipe(left)">
                                      <p:cBhvr>
                                        <p:cTn id="27" dur="500"/>
                                        <p:tgtEl>
                                          <p:spTgt spid="338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8" grpId="0" animBg="1"/>
      <p:bldP spid="338949" grpId="0"/>
      <p:bldP spid="338958" grpId="0" animBg="1"/>
      <p:bldP spid="33895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1187" name="Picture 3" descr="X射线下的帅哥美女５"/>
          <p:cNvPicPr>
            <a:picLocks noChangeAspect="1" noChangeArrowheads="1"/>
          </p:cNvPicPr>
          <p:nvPr/>
        </p:nvPicPr>
        <p:blipFill>
          <a:blip r:embed="rId1" cstate="hqprint"/>
          <a:srcRect t="-1405"/>
          <a:stretch>
            <a:fillRect/>
          </a:stretch>
        </p:blipFill>
        <p:spPr bwMode="auto">
          <a:xfrm>
            <a:off x="4273550" y="609600"/>
            <a:ext cx="4762500" cy="5545138"/>
          </a:xfrm>
          <a:prstGeom prst="rect">
            <a:avLst/>
          </a:prstGeom>
          <a:noFill/>
          <a:ln>
            <a:noFill/>
          </a:ln>
        </p:spPr>
      </p:pic>
      <p:pic>
        <p:nvPicPr>
          <p:cNvPr id="221188" name="Picture 4" descr="X射线下的帅哥美女２"/>
          <p:cNvPicPr>
            <a:picLocks noChangeAspect="1" noChangeArrowheads="1"/>
          </p:cNvPicPr>
          <p:nvPr/>
        </p:nvPicPr>
        <p:blipFill>
          <a:blip r:embed="rId2"/>
          <a:srcRect/>
          <a:stretch>
            <a:fillRect/>
          </a:stretch>
        </p:blipFill>
        <p:spPr bwMode="auto">
          <a:xfrm>
            <a:off x="122238" y="1474788"/>
            <a:ext cx="4027487" cy="4679950"/>
          </a:xfrm>
          <a:prstGeom prst="rect">
            <a:avLst/>
          </a:prstGeom>
          <a:noFill/>
          <a:ln>
            <a:noFill/>
          </a:ln>
        </p:spPr>
      </p:pic>
      <p:sp>
        <p:nvSpPr>
          <p:cNvPr id="3" name="幻灯片编号占位符 2"/>
          <p:cNvSpPr>
            <a:spLocks noGrp="1"/>
          </p:cNvSpPr>
          <p:nvPr>
            <p:ph type="sldNum" sz="quarter" idx="12"/>
          </p:nvPr>
        </p:nvSpPr>
        <p:spPr>
          <a:prstGeom prst="rect">
            <a:avLst/>
          </a:prstGeom>
        </p:spPr>
        <p:txBody>
          <a:bodyPr/>
          <a:lstStyle/>
          <a:p>
            <a:pPr>
              <a:defRPr/>
            </a:pPr>
            <a:fld id="{34CF0DB0-835C-4707-AE11-569FB349AEAD}" type="slidenum">
              <a:rPr lang="en-US" smtClean="0"/>
            </a:fld>
            <a:endParaRPr lang="en-US"/>
          </a:p>
        </p:txBody>
      </p:sp>
      <p:sp>
        <p:nvSpPr>
          <p:cNvPr id="221192" name="Rectangle 8"/>
          <p:cNvSpPr>
            <a:spLocks noGrp="1" noChangeArrowheads="1"/>
          </p:cNvSpPr>
          <p:nvPr>
            <p:ph type="title" idx="4294967295"/>
          </p:nvPr>
        </p:nvSpPr>
        <p:spPr>
          <a:xfrm>
            <a:off x="838200" y="53975"/>
            <a:ext cx="8305800" cy="936625"/>
          </a:xfrm>
        </p:spPr>
        <p:txBody>
          <a:bodyPr>
            <a:normAutofit/>
          </a:bodyPr>
          <a:lstStyle/>
          <a:p>
            <a:pPr algn="l" eaLnBrk="1" hangingPunct="1"/>
            <a:r>
              <a:rPr lang="en-US" altLang="zh-CN" sz="32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X</a:t>
            </a:r>
            <a:r>
              <a:rPr lang="zh-CN" altLang="en-US" sz="32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射线下</a:t>
            </a:r>
            <a:r>
              <a:rPr lang="en-US" altLang="zh-CN" sz="32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a:t>
            </a:r>
            <a:endParaRPr lang="zh-CN" altLang="en-US" sz="32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21188"/>
                                        </p:tgtEl>
                                        <p:attrNameLst>
                                          <p:attrName>style.visibility</p:attrName>
                                        </p:attrNameLst>
                                      </p:cBhvr>
                                      <p:to>
                                        <p:strVal val="visible"/>
                                      </p:to>
                                    </p:set>
                                    <p:animEffect transition="in" filter="wedge">
                                      <p:cBhvr>
                                        <p:cTn id="7" dur="2000"/>
                                        <p:tgtEl>
                                          <p:spTgt spid="22118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21187"/>
                                        </p:tgtEl>
                                        <p:attrNameLst>
                                          <p:attrName>style.visibility</p:attrName>
                                        </p:attrNameLst>
                                      </p:cBhvr>
                                      <p:to>
                                        <p:strVal val="visible"/>
                                      </p:to>
                                    </p:set>
                                    <p:animEffect transition="in" filter="wedge">
                                      <p:cBhvr>
                                        <p:cTn id="12" dur="2000"/>
                                        <p:tgtEl>
                                          <p:spTgt spid="22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altLang="en-US" dirty="0"/>
              <a:t> </a:t>
            </a:r>
            <a:r>
              <a:rPr lang="en-US" altLang="zh-CN" dirty="0"/>
              <a:t>X</a:t>
            </a:r>
            <a:r>
              <a:rPr lang="zh-CN" altLang="en-US" dirty="0"/>
              <a:t>射线的波动性  </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34CF0DB0-835C-4707-AE11-569FB349AEAD}" type="slidenum">
              <a:rPr lang="en-US" smtClean="0"/>
            </a:fld>
            <a:endParaRPr lang="en-US"/>
          </a:p>
        </p:txBody>
      </p:sp>
      <p:sp>
        <p:nvSpPr>
          <p:cNvPr id="2" name="TextBox 1"/>
          <p:cNvSpPr txBox="1"/>
          <p:nvPr/>
        </p:nvSpPr>
        <p:spPr>
          <a:xfrm>
            <a:off x="212165" y="2293013"/>
            <a:ext cx="8915400" cy="3400931"/>
          </a:xfrm>
          <a:prstGeom prst="rect">
            <a:avLst/>
          </a:prstGeom>
          <a:noFill/>
        </p:spPr>
        <p:txBody>
          <a:bodyPr wrap="square" rtlCol="0">
            <a:spAutoFit/>
          </a:bodyPr>
          <a:lstStyle/>
          <a:p>
            <a:pPr>
              <a:lnSpc>
                <a:spcPts val="4260"/>
              </a:lnSpc>
            </a:pPr>
            <a:r>
              <a:rPr lang="zh-CN" altLang="en-US" sz="26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伦琴当初误认为</a:t>
            </a:r>
            <a:r>
              <a:rPr lang="en-US" altLang="zh-CN" sz="26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6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射线与光无关</a:t>
            </a:r>
            <a:r>
              <a:rPr lang="en-US" altLang="zh-CN" sz="26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6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直到</a:t>
            </a:r>
            <a:r>
              <a:rPr lang="en-US" altLang="zh-CN" sz="26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1906</a:t>
            </a:r>
            <a:r>
              <a:rPr lang="zh-CN" altLang="en-US" sz="26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年巴拉克（英）显示了</a:t>
            </a:r>
            <a:r>
              <a:rPr lang="en-US" altLang="zh-CN" sz="26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6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射线的偏振，</a:t>
            </a:r>
            <a:r>
              <a:rPr lang="zh-CN" altLang="en-US" sz="26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首次用实验证实了</a:t>
            </a:r>
            <a:r>
              <a:rPr lang="en-US" altLang="zh-CN" sz="26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6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射线的波动性。</a:t>
            </a:r>
            <a:endParaRPr lang="en-US" altLang="zh-CN" sz="2600" b="1" dirty="0">
              <a:latin typeface="华文楷体" panose="02010600040101010101" pitchFamily="2" charset="-122"/>
              <a:ea typeface="华文楷体" panose="02010600040101010101" pitchFamily="2" charset="-122"/>
              <a:cs typeface="华文楷体" panose="02010600040101010101" pitchFamily="2" charset="-122"/>
            </a:endParaRPr>
          </a:p>
          <a:p>
            <a:pPr>
              <a:lnSpc>
                <a:spcPts val="4260"/>
              </a:lnSpc>
            </a:pPr>
            <a:r>
              <a:rPr lang="en-US" altLang="zh-CN" sz="26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1912</a:t>
            </a:r>
            <a:r>
              <a:rPr lang="zh-CN" altLang="en-US" sz="26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年，冯</a:t>
            </a:r>
            <a:r>
              <a:rPr lang="en-US" altLang="zh-CN" sz="26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6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劳厄</a:t>
            </a:r>
            <a:r>
              <a:rPr lang="en-US" altLang="zh-CN" sz="26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6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德</a:t>
            </a:r>
            <a:r>
              <a:rPr lang="en-US" altLang="zh-CN" sz="26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6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提出设想：</a:t>
            </a:r>
            <a:r>
              <a:rPr lang="en-US" altLang="zh-CN" sz="26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6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射线的晶体衍射实验</a:t>
            </a:r>
            <a:r>
              <a:rPr lang="en-US" altLang="zh-CN" sz="26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600" b="1" dirty="0">
              <a:latin typeface="华文楷体" panose="02010600040101010101" pitchFamily="2" charset="-122"/>
              <a:ea typeface="华文楷体" panose="02010600040101010101" pitchFamily="2" charset="-122"/>
              <a:cs typeface="华文楷体" panose="02010600040101010101" pitchFamily="2" charset="-122"/>
            </a:endParaRPr>
          </a:p>
          <a:p>
            <a:pPr>
              <a:lnSpc>
                <a:spcPts val="4260"/>
              </a:lnSpc>
            </a:pPr>
            <a:r>
              <a:rPr lang="zh-CN" altLang="en-US" sz="26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很快为</a:t>
            </a:r>
            <a:r>
              <a:rPr lang="en-US" altLang="zh-CN" sz="26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Friedrich </a:t>
            </a:r>
            <a:r>
              <a:rPr lang="zh-CN" altLang="en-US"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和 </a:t>
            </a:r>
            <a:r>
              <a:rPr lang="en-US" altLang="zh-CN" sz="2600" b="1" dirty="0" err="1">
                <a:solidFill>
                  <a:schemeClr val="tx1"/>
                </a:solidFill>
                <a:latin typeface="华文楷体" panose="02010600040101010101" pitchFamily="2" charset="-122"/>
                <a:ea typeface="华文楷体" panose="02010600040101010101" pitchFamily="2" charset="-122"/>
                <a:cs typeface="华文楷体" panose="02010600040101010101" pitchFamily="2" charset="-122"/>
              </a:rPr>
              <a:t>Knipping</a:t>
            </a:r>
            <a:r>
              <a:rPr lang="zh-CN" altLang="en-US" sz="26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的实验所证实，有力证实了</a:t>
            </a:r>
            <a:r>
              <a:rPr lang="en-US" altLang="zh-CN" sz="26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6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射线的波动性，</a:t>
            </a:r>
            <a:r>
              <a:rPr lang="zh-CN" altLang="en-US" sz="26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并首次测量了</a:t>
            </a:r>
            <a:r>
              <a:rPr lang="en-US" altLang="zh-CN" sz="26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6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射线的波长</a:t>
            </a:r>
            <a:r>
              <a:rPr lang="zh-CN" altLang="en-US" sz="2600" b="1" dirty="0">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600" b="1" dirty="0">
              <a:latin typeface="华文楷体" panose="02010600040101010101" pitchFamily="2" charset="-122"/>
              <a:ea typeface="华文楷体" panose="02010600040101010101" pitchFamily="2" charset="-122"/>
              <a:cs typeface="华文楷体" panose="02010600040101010101" pitchFamily="2" charset="-122"/>
            </a:endParaRPr>
          </a:p>
          <a:p>
            <a:pPr>
              <a:lnSpc>
                <a:spcPts val="4260"/>
              </a:lnSpc>
            </a:pPr>
            <a:r>
              <a:rPr lang="zh-CN" altLang="en-US" sz="2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　</a:t>
            </a:r>
            <a:r>
              <a:rPr lang="en-US" altLang="zh-CN" sz="2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射线的偏振实验进一步证明</a:t>
            </a:r>
            <a:r>
              <a:rPr lang="en-US" altLang="zh-CN" sz="2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射线是横波</a:t>
            </a:r>
            <a:r>
              <a:rPr lang="en-US" altLang="zh-CN" sz="2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6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7" name="Rectangle 3"/>
          <p:cNvSpPr>
            <a:spLocks noChangeArrowheads="1"/>
          </p:cNvSpPr>
          <p:nvPr/>
        </p:nvSpPr>
        <p:spPr bwMode="auto">
          <a:xfrm>
            <a:off x="228600" y="1302413"/>
            <a:ext cx="8642350" cy="1034129"/>
          </a:xfrm>
          <a:prstGeom prst="rect">
            <a:avLst/>
          </a:prstGeom>
          <a:noFill/>
          <a:ln>
            <a:noFill/>
          </a:ln>
        </p:spPr>
        <p:txBody>
          <a:bodyPr>
            <a:spAutoFit/>
          </a:bodyPr>
          <a:lstStyle/>
          <a:p>
            <a:pPr algn="l" eaLnBrk="1" hangingPunct="1">
              <a:lnSpc>
                <a:spcPct val="130000"/>
              </a:lnSpc>
            </a:pPr>
            <a:r>
              <a:rPr lang="zh-CN" altLang="en-US" sz="2400" b="1" dirty="0">
                <a:solidFill>
                  <a:srgbClr val="000000"/>
                </a:solidFill>
              </a:rPr>
              <a:t>　</a:t>
            </a:r>
            <a:r>
              <a:rPr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由经典电动力学知</a:t>
            </a:r>
            <a:r>
              <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加速或减速的带电粒子能辐射出电磁波。</a:t>
            </a:r>
            <a:endParaRPr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a:p>
            <a:pPr algn="l" eaLnBrk="1" hangingPunct="1">
              <a:lnSpc>
                <a:spcPct val="130000"/>
              </a:lnSpc>
            </a:pP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所以 当高速电子流在靶上受阻而停止时必将产生电磁波</a:t>
            </a:r>
            <a:r>
              <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to="" calcmode="lin" valueType="num">
                                      <p:cBhvr>
                                        <p:cTn id="7" dur="1" fill="hold"/>
                                        <p:tgtEl>
                                          <p:spTgt spid="7">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to="" calcmode="lin" valueType="num">
                                      <p:cBhvr>
                                        <p:cTn id="12" dur="1" fill="hold"/>
                                        <p:tgtEl>
                                          <p:spTgt spid="7">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X</a:t>
            </a:r>
            <a:r>
              <a:rPr lang="zh-CN" altLang="en-US" dirty="0"/>
              <a:t>光的偏振特性实验</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pic>
        <p:nvPicPr>
          <p:cNvPr id="7" name="Picture 3" descr="Charles Glover Barkla"/>
          <p:cNvPicPr>
            <a:picLocks noChangeAspect="1" noChangeArrowheads="1"/>
          </p:cNvPicPr>
          <p:nvPr/>
        </p:nvPicPr>
        <p:blipFill>
          <a:blip r:embed="rId1"/>
          <a:srcRect/>
          <a:stretch>
            <a:fillRect/>
          </a:stretch>
        </p:blipFill>
        <p:spPr bwMode="auto">
          <a:xfrm>
            <a:off x="773906" y="2057400"/>
            <a:ext cx="1957388"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5"/>
          <p:cNvSpPr>
            <a:spLocks noChangeArrowheads="1"/>
          </p:cNvSpPr>
          <p:nvPr/>
        </p:nvSpPr>
        <p:spPr bwMode="auto">
          <a:xfrm>
            <a:off x="228600" y="4936293"/>
            <a:ext cx="3276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panose="05000000000000000000" pitchFamily="2" charset="2"/>
              <a:buNone/>
            </a:pP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巴克拉</a:t>
            </a:r>
            <a:b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b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C. G. Barkla</a:t>
            </a:r>
            <a:endPar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gn="ctr" eaLnBrk="1" hangingPunct="1">
              <a:spcBef>
                <a:spcPct val="0"/>
              </a:spcBef>
              <a:buFont typeface="Wingdings" panose="05000000000000000000" pitchFamily="2" charset="2"/>
              <a:buNone/>
            </a:pP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1877-1944</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Rectangle 30"/>
          <p:cNvSpPr>
            <a:spLocks noChangeArrowheads="1"/>
          </p:cNvSpPr>
          <p:nvPr/>
        </p:nvSpPr>
        <p:spPr bwMode="auto">
          <a:xfrm>
            <a:off x="3243262" y="1632365"/>
            <a:ext cx="5672138" cy="2246769"/>
          </a:xfrm>
          <a:prstGeom prst="rect">
            <a:avLst/>
          </a:prstGeom>
          <a:noFill/>
          <a:ln>
            <a:noFill/>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marL="179705" lvl="1" algn="just">
              <a:buFont typeface="Arial" panose="020B0604020202020204" pitchFamily="34" charset="0"/>
              <a:buNone/>
            </a:pPr>
            <a:r>
              <a:rPr lang="en-US" altLang="zh-CN"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1906</a:t>
            </a: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Charles G. Barkla</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根据可见光经两次反射形成偏振光的经验，使</a:t>
            </a:r>
            <a:r>
              <a:rPr lang="en-US" altLang="zh-CN"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射线经两块石墨的双散射后获得了偏振</a:t>
            </a:r>
            <a:r>
              <a:rPr lang="en-US" altLang="zh-CN"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射线，从而证实了</a:t>
            </a:r>
            <a:r>
              <a:rPr lang="en-US" altLang="zh-CN"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射线的横波特性。</a:t>
            </a:r>
            <a:endParaRPr lang="zh-CN" altLang="en-US"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Rectangle 30"/>
          <p:cNvSpPr>
            <a:spLocks noChangeArrowheads="1"/>
          </p:cNvSpPr>
          <p:nvPr/>
        </p:nvSpPr>
        <p:spPr bwMode="auto">
          <a:xfrm>
            <a:off x="3365500" y="4268450"/>
            <a:ext cx="5549900" cy="1446550"/>
          </a:xfrm>
          <a:prstGeom prst="rect">
            <a:avLst/>
          </a:prstGeom>
          <a:noFill/>
          <a:ln>
            <a:noFill/>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marL="179705" lvl="1" algn="just">
              <a:buFont typeface="Arial" panose="020B0604020202020204" pitchFamily="34" charset="0"/>
              <a:buNone/>
            </a:pP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后来还发现了</a:t>
            </a:r>
            <a:r>
              <a:rPr lang="en-US" altLang="zh-CN"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射线的特征谱，因而于</a:t>
            </a:r>
            <a:r>
              <a:rPr lang="en-US" altLang="zh-CN"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1918</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年获</a:t>
            </a:r>
            <a:r>
              <a:rPr lang="en-US" altLang="zh-CN"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1917</a:t>
            </a: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年的</a:t>
            </a:r>
            <a:r>
              <a:rPr lang="en-US" altLang="zh-CN"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Nobel</a:t>
            </a: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物理奖</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endParaRPr lang="zh-CN" altLang="en-US"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ltLang="zh-CN" dirty="0"/>
              <a:t>X</a:t>
            </a:r>
            <a:r>
              <a:rPr lang="zh-CN" altLang="en-US" dirty="0"/>
              <a:t>射线的偏振实验示意图</a:t>
            </a:r>
            <a:endParaRPr lang="en-US" dirty="0"/>
          </a:p>
        </p:txBody>
      </p:sp>
      <p:sp>
        <p:nvSpPr>
          <p:cNvPr id="11" name="幻灯片编号占位符 10"/>
          <p:cNvSpPr>
            <a:spLocks noGrp="1"/>
          </p:cNvSpPr>
          <p:nvPr>
            <p:ph type="sldNum" sz="quarter" idx="12"/>
          </p:nvPr>
        </p:nvSpPr>
        <p:spPr>
          <a:prstGeom prst="rect">
            <a:avLst/>
          </a:prstGeom>
        </p:spPr>
        <p:txBody>
          <a:bodyPr/>
          <a:lstStyle/>
          <a:p>
            <a:pPr>
              <a:defRPr/>
            </a:pPr>
            <a:fld id="{34CF0DB0-835C-4707-AE11-569FB349AEAD}" type="slidenum">
              <a:rPr lang="en-US" smtClean="0"/>
            </a:fld>
            <a:endParaRPr lang="en-US"/>
          </a:p>
        </p:txBody>
      </p:sp>
      <p:sp>
        <p:nvSpPr>
          <p:cNvPr id="313347" name="Text Box 3"/>
          <p:cNvSpPr txBox="1">
            <a:spLocks noChangeArrowheads="1"/>
          </p:cNvSpPr>
          <p:nvPr/>
        </p:nvSpPr>
        <p:spPr bwMode="auto">
          <a:xfrm>
            <a:off x="1222375" y="5791200"/>
            <a:ext cx="6835775" cy="457200"/>
          </a:xfrm>
          <a:prstGeom prst="rect">
            <a:avLst/>
          </a:prstGeom>
          <a:solidFill>
            <a:srgbClr val="FFFF99"/>
          </a:solidFill>
          <a:ln>
            <a:noFill/>
          </a:ln>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r>
              <a:rPr lang="en-US" altLang="zh-CN" sz="2400" dirty="0">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latin typeface="华文楷体" panose="02010600040101010101" pitchFamily="2" charset="-122"/>
                <a:ea typeface="华文楷体" panose="02010600040101010101" pitchFamily="2" charset="-122"/>
                <a:cs typeface="华文楷体" panose="02010600040101010101" pitchFamily="2" charset="-122"/>
              </a:rPr>
              <a:t>射线双散射实验（</a:t>
            </a:r>
            <a:r>
              <a:rPr lang="en-US" altLang="zh-CN" sz="2400" dirty="0">
                <a:latin typeface="华文楷体" panose="02010600040101010101" pitchFamily="2" charset="-122"/>
                <a:ea typeface="华文楷体" panose="02010600040101010101" pitchFamily="2" charset="-122"/>
                <a:cs typeface="华文楷体" panose="02010600040101010101" pitchFamily="2" charset="-122"/>
              </a:rPr>
              <a:t>1906</a:t>
            </a:r>
            <a:r>
              <a:rPr lang="zh-CN" altLang="en-US" sz="2400" dirty="0">
                <a:latin typeface="华文楷体" panose="02010600040101010101" pitchFamily="2" charset="-122"/>
                <a:ea typeface="华文楷体" panose="02010600040101010101" pitchFamily="2" charset="-122"/>
                <a:cs typeface="华文楷体" panose="02010600040101010101" pitchFamily="2" charset="-122"/>
              </a:rPr>
              <a:t>年，巴克拉，英）示意图</a:t>
            </a:r>
            <a:endParaRPr lang="zh-CN" altLang="en-US" sz="2400" dirty="0">
              <a:latin typeface="华文楷体" panose="02010600040101010101" pitchFamily="2" charset="-122"/>
              <a:ea typeface="华文楷体" panose="02010600040101010101" pitchFamily="2" charset="-122"/>
              <a:cs typeface="华文楷体" panose="02010600040101010101" pitchFamily="2" charset="-122"/>
            </a:endParaRPr>
          </a:p>
        </p:txBody>
      </p:sp>
      <p:grpSp>
        <p:nvGrpSpPr>
          <p:cNvPr id="2" name="Group 4"/>
          <p:cNvGrpSpPr/>
          <p:nvPr/>
        </p:nvGrpSpPr>
        <p:grpSpPr bwMode="auto">
          <a:xfrm>
            <a:off x="2540000" y="1052513"/>
            <a:ext cx="6064250" cy="4659312"/>
            <a:chOff x="1600" y="663"/>
            <a:chExt cx="3820" cy="2935"/>
          </a:xfrm>
        </p:grpSpPr>
        <p:sp>
          <p:nvSpPr>
            <p:cNvPr id="36896" name="Line 5"/>
            <p:cNvSpPr>
              <a:spLocks noChangeShapeType="1"/>
            </p:cNvSpPr>
            <p:nvPr/>
          </p:nvSpPr>
          <p:spPr bwMode="auto">
            <a:xfrm>
              <a:off x="3288" y="2105"/>
              <a:ext cx="2132" cy="0"/>
            </a:xfrm>
            <a:prstGeom prst="line">
              <a:avLst/>
            </a:prstGeom>
            <a:noFill/>
            <a:ln w="19050">
              <a:solidFill>
                <a:schemeClr val="tx1"/>
              </a:solidFill>
              <a:round/>
              <a:tailEnd type="triangle" w="med" len="med"/>
            </a:ln>
          </p:spPr>
          <p:txBody>
            <a:bodyPr wrap="none" anchor="ctr"/>
            <a:lstStyle/>
            <a:p>
              <a:endParaRPr lang="zh-CN" altLang="en-US"/>
            </a:p>
          </p:txBody>
        </p:sp>
        <p:sp>
          <p:nvSpPr>
            <p:cNvPr id="36897" name="Line 6"/>
            <p:cNvSpPr>
              <a:spLocks noChangeShapeType="1"/>
            </p:cNvSpPr>
            <p:nvPr/>
          </p:nvSpPr>
          <p:spPr bwMode="auto">
            <a:xfrm flipH="1">
              <a:off x="1806" y="2107"/>
              <a:ext cx="1483" cy="1483"/>
            </a:xfrm>
            <a:prstGeom prst="line">
              <a:avLst/>
            </a:prstGeom>
            <a:noFill/>
            <a:ln w="19050">
              <a:solidFill>
                <a:schemeClr val="tx1"/>
              </a:solidFill>
              <a:round/>
              <a:tailEnd type="triangle" w="med" len="med"/>
            </a:ln>
          </p:spPr>
          <p:txBody>
            <a:bodyPr wrap="none" anchor="ctr"/>
            <a:lstStyle/>
            <a:p>
              <a:endParaRPr lang="zh-CN" altLang="en-US"/>
            </a:p>
          </p:txBody>
        </p:sp>
        <p:sp>
          <p:nvSpPr>
            <p:cNvPr id="36898" name="Line 7"/>
            <p:cNvSpPr>
              <a:spLocks noChangeShapeType="1"/>
            </p:cNvSpPr>
            <p:nvPr/>
          </p:nvSpPr>
          <p:spPr bwMode="auto">
            <a:xfrm flipV="1">
              <a:off x="3289" y="764"/>
              <a:ext cx="0" cy="1351"/>
            </a:xfrm>
            <a:prstGeom prst="line">
              <a:avLst/>
            </a:prstGeom>
            <a:noFill/>
            <a:ln w="19050">
              <a:solidFill>
                <a:schemeClr val="tx1"/>
              </a:solidFill>
              <a:round/>
              <a:tailEnd type="triangle" w="med" len="med"/>
            </a:ln>
          </p:spPr>
          <p:txBody>
            <a:bodyPr wrap="none" anchor="ctr"/>
            <a:lstStyle/>
            <a:p>
              <a:endParaRPr lang="zh-CN" altLang="en-US"/>
            </a:p>
          </p:txBody>
        </p:sp>
        <p:sp>
          <p:nvSpPr>
            <p:cNvPr id="36899" name="Rectangle 8"/>
            <p:cNvSpPr>
              <a:spLocks noChangeArrowheads="1"/>
            </p:cNvSpPr>
            <p:nvPr/>
          </p:nvSpPr>
          <p:spPr bwMode="auto">
            <a:xfrm>
              <a:off x="1600" y="3310"/>
              <a:ext cx="191" cy="288"/>
            </a:xfrm>
            <a:prstGeom prst="rect">
              <a:avLst/>
            </a:prstGeom>
            <a:noFill/>
            <a:ln>
              <a:noFill/>
            </a:ln>
          </p:spPr>
          <p:txBody>
            <a:bodyPr wrap="none">
              <a:spAutoFit/>
            </a:bodyPr>
            <a:lstStyle/>
            <a:p>
              <a:r>
                <a:rPr lang="en-US" altLang="zh-CN" sz="2400" i="1"/>
                <a:t>z</a:t>
              </a:r>
              <a:endParaRPr lang="zh-CN" altLang="en-US" sz="2400" i="1"/>
            </a:p>
          </p:txBody>
        </p:sp>
        <p:sp>
          <p:nvSpPr>
            <p:cNvPr id="36900" name="Rectangle 9"/>
            <p:cNvSpPr>
              <a:spLocks noChangeArrowheads="1"/>
            </p:cNvSpPr>
            <p:nvPr/>
          </p:nvSpPr>
          <p:spPr bwMode="auto">
            <a:xfrm>
              <a:off x="3336" y="663"/>
              <a:ext cx="201" cy="288"/>
            </a:xfrm>
            <a:prstGeom prst="rect">
              <a:avLst/>
            </a:prstGeom>
            <a:noFill/>
            <a:ln>
              <a:noFill/>
            </a:ln>
          </p:spPr>
          <p:txBody>
            <a:bodyPr wrap="none">
              <a:spAutoFit/>
            </a:bodyPr>
            <a:lstStyle/>
            <a:p>
              <a:r>
                <a:rPr lang="en-US" altLang="zh-CN" sz="2400" i="1"/>
                <a:t>y</a:t>
              </a:r>
              <a:endParaRPr lang="zh-CN" altLang="en-US" sz="2400" i="1"/>
            </a:p>
          </p:txBody>
        </p:sp>
        <p:sp>
          <p:nvSpPr>
            <p:cNvPr id="36901" name="Rectangle 10"/>
            <p:cNvSpPr>
              <a:spLocks noChangeArrowheads="1"/>
            </p:cNvSpPr>
            <p:nvPr/>
          </p:nvSpPr>
          <p:spPr bwMode="auto">
            <a:xfrm>
              <a:off x="5065" y="2137"/>
              <a:ext cx="355" cy="288"/>
            </a:xfrm>
            <a:prstGeom prst="rect">
              <a:avLst/>
            </a:prstGeom>
            <a:noFill/>
            <a:ln>
              <a:noFill/>
            </a:ln>
          </p:spPr>
          <p:txBody>
            <a:bodyPr>
              <a:spAutoFit/>
            </a:bodyPr>
            <a:lstStyle/>
            <a:p>
              <a:r>
                <a:rPr lang="en-US" altLang="zh-CN" sz="2400" i="1"/>
                <a:t>x</a:t>
              </a:r>
              <a:endParaRPr lang="zh-CN" altLang="en-US" sz="2400" i="1"/>
            </a:p>
          </p:txBody>
        </p:sp>
        <p:sp>
          <p:nvSpPr>
            <p:cNvPr id="36902" name="Rectangle 11"/>
            <p:cNvSpPr>
              <a:spLocks noChangeArrowheads="1"/>
            </p:cNvSpPr>
            <p:nvPr/>
          </p:nvSpPr>
          <p:spPr bwMode="auto">
            <a:xfrm>
              <a:off x="3107" y="2251"/>
              <a:ext cx="212" cy="287"/>
            </a:xfrm>
            <a:prstGeom prst="rect">
              <a:avLst/>
            </a:prstGeom>
            <a:noFill/>
            <a:ln>
              <a:noFill/>
            </a:ln>
          </p:spPr>
          <p:txBody>
            <a:bodyPr wrap="none">
              <a:spAutoFit/>
            </a:bodyPr>
            <a:lstStyle/>
            <a:p>
              <a:r>
                <a:rPr lang="en-US" altLang="zh-CN" sz="2400" i="1"/>
                <a:t>o</a:t>
              </a:r>
              <a:endParaRPr lang="zh-CN" altLang="en-US" sz="2400" i="1"/>
            </a:p>
          </p:txBody>
        </p:sp>
      </p:grpSp>
      <p:grpSp>
        <p:nvGrpSpPr>
          <p:cNvPr id="3" name="Group 12"/>
          <p:cNvGrpSpPr/>
          <p:nvPr/>
        </p:nvGrpSpPr>
        <p:grpSpPr bwMode="auto">
          <a:xfrm>
            <a:off x="520700" y="2055813"/>
            <a:ext cx="5059363" cy="1622425"/>
            <a:chOff x="328" y="1295"/>
            <a:chExt cx="3187" cy="1022"/>
          </a:xfrm>
        </p:grpSpPr>
        <p:sp>
          <p:nvSpPr>
            <p:cNvPr id="36892" name="Oval 14"/>
            <p:cNvSpPr>
              <a:spLocks noChangeArrowheads="1"/>
            </p:cNvSpPr>
            <p:nvPr/>
          </p:nvSpPr>
          <p:spPr bwMode="auto">
            <a:xfrm>
              <a:off x="888" y="1893"/>
              <a:ext cx="424" cy="424"/>
            </a:xfrm>
            <a:prstGeom prst="ellipse">
              <a:avLst/>
            </a:prstGeom>
            <a:gradFill rotWithShape="1">
              <a:gsLst>
                <a:gs pos="0">
                  <a:srgbClr val="FF9900"/>
                </a:gs>
                <a:gs pos="100000">
                  <a:srgbClr val="764700"/>
                </a:gs>
              </a:gsLst>
              <a:path path="shape">
                <a:fillToRect l="50000" t="50000" r="50000" b="50000"/>
              </a:path>
            </a:gradFill>
            <a:ln w="25400">
              <a:solidFill>
                <a:schemeClr val="tx1"/>
              </a:solidFill>
              <a:round/>
            </a:ln>
          </p:spPr>
          <p:txBody>
            <a:bodyPr wrap="none" anchor="ctr"/>
            <a:lstStyle/>
            <a:p>
              <a:endParaRPr lang="zh-CN" altLang="en-US"/>
            </a:p>
          </p:txBody>
        </p:sp>
        <p:sp>
          <p:nvSpPr>
            <p:cNvPr id="313359" name="Text Box 15"/>
            <p:cNvSpPr txBox="1">
              <a:spLocks noChangeArrowheads="1"/>
            </p:cNvSpPr>
            <p:nvPr/>
          </p:nvSpPr>
          <p:spPr bwMode="auto">
            <a:xfrm>
              <a:off x="328" y="1295"/>
              <a:ext cx="1441" cy="523"/>
            </a:xfrm>
            <a:prstGeom prst="rect">
              <a:avLst/>
            </a:prstGeom>
            <a:noFill/>
            <a:ln>
              <a:noFill/>
            </a:ln>
            <a:effectLst/>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r>
                <a:rPr lang="zh-CN" altLang="en-US" sz="2400" dirty="0">
                  <a:solidFill>
                    <a:srgbClr val="A5002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第一散射体</a:t>
              </a:r>
              <a:endParaRPr lang="zh-CN" altLang="en-US" sz="2400" dirty="0">
                <a:solidFill>
                  <a:srgbClr val="A5002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400" dirty="0">
                  <a:solidFill>
                    <a:srgbClr val="A5002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“偏振的产生者”</a:t>
              </a:r>
              <a:endParaRPr lang="zh-CN" altLang="en-US" sz="2400" dirty="0">
                <a:solidFill>
                  <a:srgbClr val="A5002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6895" name="Line 17"/>
            <p:cNvSpPr>
              <a:spLocks noChangeShapeType="1"/>
            </p:cNvSpPr>
            <p:nvPr/>
          </p:nvSpPr>
          <p:spPr bwMode="auto">
            <a:xfrm flipH="1">
              <a:off x="612" y="2115"/>
              <a:ext cx="2903" cy="0"/>
            </a:xfrm>
            <a:prstGeom prst="line">
              <a:avLst/>
            </a:prstGeom>
            <a:noFill/>
            <a:ln w="19050">
              <a:solidFill>
                <a:schemeClr val="tx1"/>
              </a:solidFill>
              <a:prstDash val="dash"/>
              <a:round/>
            </a:ln>
          </p:spPr>
          <p:txBody>
            <a:bodyPr wrap="none" anchor="ctr"/>
            <a:lstStyle/>
            <a:p>
              <a:endParaRPr lang="zh-CN" altLang="en-US"/>
            </a:p>
          </p:txBody>
        </p:sp>
      </p:grpSp>
      <p:grpSp>
        <p:nvGrpSpPr>
          <p:cNvPr id="4" name="Group 18"/>
          <p:cNvGrpSpPr/>
          <p:nvPr/>
        </p:nvGrpSpPr>
        <p:grpSpPr bwMode="auto">
          <a:xfrm>
            <a:off x="598488" y="3341689"/>
            <a:ext cx="2105025" cy="1490663"/>
            <a:chOff x="377" y="2105"/>
            <a:chExt cx="1326" cy="939"/>
          </a:xfrm>
        </p:grpSpPr>
        <p:sp>
          <p:nvSpPr>
            <p:cNvPr id="36889" name="Line 19"/>
            <p:cNvSpPr>
              <a:spLocks noChangeShapeType="1"/>
            </p:cNvSpPr>
            <p:nvPr/>
          </p:nvSpPr>
          <p:spPr bwMode="auto">
            <a:xfrm flipV="1">
              <a:off x="377" y="2105"/>
              <a:ext cx="723" cy="723"/>
            </a:xfrm>
            <a:prstGeom prst="line">
              <a:avLst/>
            </a:prstGeom>
            <a:noFill/>
            <a:ln w="28575">
              <a:solidFill>
                <a:schemeClr val="tx1"/>
              </a:solidFill>
              <a:round/>
              <a:tailEnd type="triangle" w="med" len="med"/>
            </a:ln>
          </p:spPr>
          <p:txBody>
            <a:bodyPr wrap="none" anchor="ctr"/>
            <a:lstStyle/>
            <a:p>
              <a:endParaRPr lang="zh-CN" altLang="en-US"/>
            </a:p>
          </p:txBody>
        </p:sp>
        <p:sp>
          <p:nvSpPr>
            <p:cNvPr id="36890" name="Text Box 20"/>
            <p:cNvSpPr txBox="1">
              <a:spLocks noChangeArrowheads="1"/>
            </p:cNvSpPr>
            <p:nvPr/>
          </p:nvSpPr>
          <p:spPr bwMode="auto">
            <a:xfrm>
              <a:off x="501" y="2521"/>
              <a:ext cx="1202" cy="523"/>
            </a:xfrm>
            <a:prstGeom prst="rect">
              <a:avLst/>
            </a:prstGeom>
            <a:noFill/>
            <a:ln>
              <a:noFill/>
            </a:ln>
          </p:spPr>
          <p:txBody>
            <a:bodyPr>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r>
                <a:rPr lang="zh-CN" altLang="en-US" sz="2400" dirty="0">
                  <a:latin typeface="华文楷体" panose="02010600040101010101" pitchFamily="2" charset="-122"/>
                  <a:ea typeface="华文楷体" panose="02010600040101010101" pitchFamily="2" charset="-122"/>
                  <a:cs typeface="华文楷体" panose="02010600040101010101" pitchFamily="2" charset="-122"/>
                </a:rPr>
                <a:t>无偏振的</a:t>
              </a:r>
              <a:endParaRPr lang="zh-CN" altLang="en-US" sz="2400" dirty="0">
                <a:latin typeface="华文楷体" panose="02010600040101010101" pitchFamily="2" charset="-122"/>
                <a:ea typeface="华文楷体" panose="02010600040101010101" pitchFamily="2" charset="-122"/>
                <a:cs typeface="华文楷体" panose="02010600040101010101" pitchFamily="2" charset="-122"/>
              </a:endParaRPr>
            </a:p>
            <a:p>
              <a:r>
                <a:rPr lang="en-US" altLang="zh-CN" sz="2400" dirty="0">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latin typeface="华文楷体" panose="02010600040101010101" pitchFamily="2" charset="-122"/>
                  <a:ea typeface="华文楷体" panose="02010600040101010101" pitchFamily="2" charset="-122"/>
                  <a:cs typeface="华文楷体" panose="02010600040101010101" pitchFamily="2" charset="-122"/>
                </a:rPr>
                <a:t>射线</a:t>
              </a:r>
              <a:endParaRPr lang="zh-CN" altLang="en-US" sz="2400" dirty="0">
                <a:latin typeface="华文楷体" panose="02010600040101010101" pitchFamily="2" charset="-122"/>
                <a:ea typeface="华文楷体" panose="02010600040101010101" pitchFamily="2" charset="-122"/>
                <a:cs typeface="华文楷体" panose="02010600040101010101" pitchFamily="2" charset="-122"/>
              </a:endParaRPr>
            </a:p>
          </p:txBody>
        </p:sp>
      </p:grpSp>
      <p:grpSp>
        <p:nvGrpSpPr>
          <p:cNvPr id="5" name="Group 21"/>
          <p:cNvGrpSpPr/>
          <p:nvPr/>
        </p:nvGrpSpPr>
        <p:grpSpPr bwMode="auto">
          <a:xfrm>
            <a:off x="1744663" y="2125663"/>
            <a:ext cx="3503612" cy="1590675"/>
            <a:chOff x="1099" y="1315"/>
            <a:chExt cx="2207" cy="1002"/>
          </a:xfrm>
        </p:grpSpPr>
        <p:sp>
          <p:nvSpPr>
            <p:cNvPr id="36886" name="Line 22"/>
            <p:cNvSpPr>
              <a:spLocks noChangeShapeType="1"/>
            </p:cNvSpPr>
            <p:nvPr/>
          </p:nvSpPr>
          <p:spPr bwMode="auto">
            <a:xfrm>
              <a:off x="1099" y="2105"/>
              <a:ext cx="2207" cy="0"/>
            </a:xfrm>
            <a:prstGeom prst="line">
              <a:avLst/>
            </a:prstGeom>
            <a:noFill/>
            <a:ln w="38100">
              <a:solidFill>
                <a:srgbClr val="0000FF"/>
              </a:solidFill>
              <a:round/>
              <a:tailEnd type="triangle" w="med" len="med"/>
            </a:ln>
          </p:spPr>
          <p:txBody>
            <a:bodyPr wrap="none" anchor="ctr"/>
            <a:lstStyle/>
            <a:p>
              <a:endParaRPr lang="zh-CN" altLang="en-US"/>
            </a:p>
          </p:txBody>
        </p:sp>
        <p:sp>
          <p:nvSpPr>
            <p:cNvPr id="36887" name="Freeform 23"/>
            <p:cNvSpPr/>
            <p:nvPr/>
          </p:nvSpPr>
          <p:spPr bwMode="auto">
            <a:xfrm>
              <a:off x="1900" y="1893"/>
              <a:ext cx="847" cy="424"/>
            </a:xfrm>
            <a:custGeom>
              <a:avLst/>
              <a:gdLst>
                <a:gd name="T0" fmla="*/ 0 w 1089"/>
                <a:gd name="T1" fmla="*/ 212 h 272"/>
                <a:gd name="T2" fmla="*/ 106 w 1089"/>
                <a:gd name="T3" fmla="*/ 0 h 272"/>
                <a:gd name="T4" fmla="*/ 212 w 1089"/>
                <a:gd name="T5" fmla="*/ 212 h 272"/>
                <a:gd name="T6" fmla="*/ 317 w 1089"/>
                <a:gd name="T7" fmla="*/ 424 h 272"/>
                <a:gd name="T8" fmla="*/ 423 w 1089"/>
                <a:gd name="T9" fmla="*/ 212 h 272"/>
                <a:gd name="T10" fmla="*/ 529 w 1089"/>
                <a:gd name="T11" fmla="*/ 0 h 272"/>
                <a:gd name="T12" fmla="*/ 635 w 1089"/>
                <a:gd name="T13" fmla="*/ 212 h 272"/>
                <a:gd name="T14" fmla="*/ 741 w 1089"/>
                <a:gd name="T15" fmla="*/ 424 h 272"/>
                <a:gd name="T16" fmla="*/ 847 w 1089"/>
                <a:gd name="T17" fmla="*/ 212 h 2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89"/>
                <a:gd name="T28" fmla="*/ 0 h 272"/>
                <a:gd name="T29" fmla="*/ 1089 w 1089"/>
                <a:gd name="T30" fmla="*/ 272 h 2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89" h="272">
                  <a:moveTo>
                    <a:pt x="0" y="136"/>
                  </a:moveTo>
                  <a:cubicBezTo>
                    <a:pt x="45" y="68"/>
                    <a:pt x="91" y="0"/>
                    <a:pt x="136" y="0"/>
                  </a:cubicBezTo>
                  <a:cubicBezTo>
                    <a:pt x="181" y="0"/>
                    <a:pt x="227" y="91"/>
                    <a:pt x="272" y="136"/>
                  </a:cubicBezTo>
                  <a:cubicBezTo>
                    <a:pt x="317" y="181"/>
                    <a:pt x="363" y="272"/>
                    <a:pt x="408" y="272"/>
                  </a:cubicBezTo>
                  <a:cubicBezTo>
                    <a:pt x="453" y="272"/>
                    <a:pt x="499" y="181"/>
                    <a:pt x="544" y="136"/>
                  </a:cubicBezTo>
                  <a:cubicBezTo>
                    <a:pt x="589" y="91"/>
                    <a:pt x="635" y="0"/>
                    <a:pt x="680" y="0"/>
                  </a:cubicBezTo>
                  <a:cubicBezTo>
                    <a:pt x="725" y="0"/>
                    <a:pt x="772" y="91"/>
                    <a:pt x="817" y="136"/>
                  </a:cubicBezTo>
                  <a:cubicBezTo>
                    <a:pt x="862" y="181"/>
                    <a:pt x="908" y="272"/>
                    <a:pt x="953" y="272"/>
                  </a:cubicBezTo>
                  <a:cubicBezTo>
                    <a:pt x="998" y="272"/>
                    <a:pt x="1066" y="159"/>
                    <a:pt x="1089" y="136"/>
                  </a:cubicBezTo>
                </a:path>
              </a:pathLst>
            </a:custGeom>
            <a:noFill/>
            <a:ln w="38100" cap="flat" cmpd="sng">
              <a:solidFill>
                <a:srgbClr val="003300"/>
              </a:solidFill>
              <a:prstDash val="solid"/>
              <a:round/>
            </a:ln>
          </p:spPr>
          <p:txBody>
            <a:bodyPr wrap="none" anchor="ctr"/>
            <a:lstStyle/>
            <a:p>
              <a:endParaRPr lang="zh-CN" altLang="en-US"/>
            </a:p>
          </p:txBody>
        </p:sp>
        <p:sp>
          <p:nvSpPr>
            <p:cNvPr id="36888" name="Text Box 24"/>
            <p:cNvSpPr txBox="1">
              <a:spLocks noChangeArrowheads="1"/>
            </p:cNvSpPr>
            <p:nvPr/>
          </p:nvSpPr>
          <p:spPr bwMode="auto">
            <a:xfrm>
              <a:off x="1824" y="1315"/>
              <a:ext cx="1059" cy="523"/>
            </a:xfrm>
            <a:prstGeom prst="rect">
              <a:avLst/>
            </a:prstGeom>
            <a:noFill/>
            <a:ln>
              <a:noFill/>
            </a:ln>
          </p:spPr>
          <p:txBody>
            <a:bodyPr>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r>
                <a:rPr lang="zh-CN" altLang="en-US" sz="2400" dirty="0">
                  <a:latin typeface="华文楷体" panose="02010600040101010101" pitchFamily="2" charset="-122"/>
                  <a:ea typeface="华文楷体" panose="02010600040101010101" pitchFamily="2" charset="-122"/>
                  <a:cs typeface="华文楷体" panose="02010600040101010101" pitchFamily="2" charset="-122"/>
                </a:rPr>
                <a:t>偏振的　</a:t>
              </a:r>
              <a:endParaRPr lang="zh-CN" altLang="en-US" sz="2400" dirty="0">
                <a:latin typeface="华文楷体" panose="02010600040101010101" pitchFamily="2" charset="-122"/>
                <a:ea typeface="华文楷体" panose="02010600040101010101" pitchFamily="2" charset="-122"/>
                <a:cs typeface="华文楷体" panose="02010600040101010101" pitchFamily="2" charset="-122"/>
              </a:endParaRPr>
            </a:p>
            <a:p>
              <a:r>
                <a:rPr lang="en-US" altLang="zh-CN" sz="2400" dirty="0">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latin typeface="华文楷体" panose="02010600040101010101" pitchFamily="2" charset="-122"/>
                  <a:ea typeface="华文楷体" panose="02010600040101010101" pitchFamily="2" charset="-122"/>
                  <a:cs typeface="华文楷体" panose="02010600040101010101" pitchFamily="2" charset="-122"/>
                </a:rPr>
                <a:t>射线</a:t>
              </a:r>
              <a:endParaRPr lang="zh-CN" altLang="en-US" sz="2400" dirty="0">
                <a:latin typeface="华文楷体" panose="02010600040101010101" pitchFamily="2" charset="-122"/>
                <a:ea typeface="华文楷体" panose="02010600040101010101" pitchFamily="2" charset="-122"/>
                <a:cs typeface="华文楷体" panose="02010600040101010101" pitchFamily="2" charset="-122"/>
              </a:endParaRPr>
            </a:p>
          </p:txBody>
        </p:sp>
      </p:grpSp>
      <p:grpSp>
        <p:nvGrpSpPr>
          <p:cNvPr id="6" name="Group 25"/>
          <p:cNvGrpSpPr/>
          <p:nvPr/>
        </p:nvGrpSpPr>
        <p:grpSpPr bwMode="auto">
          <a:xfrm>
            <a:off x="5248275" y="1270000"/>
            <a:ext cx="2600325" cy="2071688"/>
            <a:chOff x="3306" y="800"/>
            <a:chExt cx="1638" cy="1305"/>
          </a:xfrm>
        </p:grpSpPr>
        <p:sp>
          <p:nvSpPr>
            <p:cNvPr id="36883" name="Line 26"/>
            <p:cNvSpPr>
              <a:spLocks noChangeShapeType="1"/>
            </p:cNvSpPr>
            <p:nvPr/>
          </p:nvSpPr>
          <p:spPr bwMode="auto">
            <a:xfrm flipV="1">
              <a:off x="3306" y="1117"/>
              <a:ext cx="990" cy="988"/>
            </a:xfrm>
            <a:prstGeom prst="line">
              <a:avLst/>
            </a:prstGeom>
            <a:noFill/>
            <a:ln w="57150">
              <a:solidFill>
                <a:srgbClr val="FF0000"/>
              </a:solidFill>
              <a:round/>
              <a:tailEnd type="triangle" w="med" len="med"/>
            </a:ln>
          </p:spPr>
          <p:txBody>
            <a:bodyPr wrap="none" anchor="ctr"/>
            <a:lstStyle/>
            <a:p>
              <a:endParaRPr lang="zh-CN" altLang="en-US"/>
            </a:p>
          </p:txBody>
        </p:sp>
        <p:sp>
          <p:nvSpPr>
            <p:cNvPr id="36884" name="Freeform 27"/>
            <p:cNvSpPr/>
            <p:nvPr/>
          </p:nvSpPr>
          <p:spPr bwMode="auto">
            <a:xfrm rot="-2815466">
              <a:off x="3577" y="1284"/>
              <a:ext cx="635" cy="424"/>
            </a:xfrm>
            <a:custGeom>
              <a:avLst/>
              <a:gdLst>
                <a:gd name="T0" fmla="*/ 0 w 817"/>
                <a:gd name="T1" fmla="*/ 212 h 272"/>
                <a:gd name="T2" fmla="*/ 106 w 817"/>
                <a:gd name="T3" fmla="*/ 0 h 272"/>
                <a:gd name="T4" fmla="*/ 211 w 817"/>
                <a:gd name="T5" fmla="*/ 212 h 272"/>
                <a:gd name="T6" fmla="*/ 317 w 817"/>
                <a:gd name="T7" fmla="*/ 424 h 272"/>
                <a:gd name="T8" fmla="*/ 423 w 817"/>
                <a:gd name="T9" fmla="*/ 212 h 272"/>
                <a:gd name="T10" fmla="*/ 529 w 817"/>
                <a:gd name="T11" fmla="*/ 0 h 272"/>
                <a:gd name="T12" fmla="*/ 635 w 817"/>
                <a:gd name="T13" fmla="*/ 212 h 272"/>
                <a:gd name="T14" fmla="*/ 0 60000 65536"/>
                <a:gd name="T15" fmla="*/ 0 60000 65536"/>
                <a:gd name="T16" fmla="*/ 0 60000 65536"/>
                <a:gd name="T17" fmla="*/ 0 60000 65536"/>
                <a:gd name="T18" fmla="*/ 0 60000 65536"/>
                <a:gd name="T19" fmla="*/ 0 60000 65536"/>
                <a:gd name="T20" fmla="*/ 0 60000 65536"/>
                <a:gd name="T21" fmla="*/ 0 w 817"/>
                <a:gd name="T22" fmla="*/ 0 h 272"/>
                <a:gd name="T23" fmla="*/ 817 w 817"/>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7" h="272">
                  <a:moveTo>
                    <a:pt x="0" y="136"/>
                  </a:moveTo>
                  <a:cubicBezTo>
                    <a:pt x="45" y="68"/>
                    <a:pt x="91" y="0"/>
                    <a:pt x="136" y="0"/>
                  </a:cubicBezTo>
                  <a:cubicBezTo>
                    <a:pt x="181" y="0"/>
                    <a:pt x="227" y="91"/>
                    <a:pt x="272" y="136"/>
                  </a:cubicBezTo>
                  <a:cubicBezTo>
                    <a:pt x="317" y="181"/>
                    <a:pt x="363" y="272"/>
                    <a:pt x="408" y="272"/>
                  </a:cubicBezTo>
                  <a:cubicBezTo>
                    <a:pt x="453" y="272"/>
                    <a:pt x="499" y="181"/>
                    <a:pt x="544" y="136"/>
                  </a:cubicBezTo>
                  <a:cubicBezTo>
                    <a:pt x="589" y="91"/>
                    <a:pt x="635" y="0"/>
                    <a:pt x="680" y="0"/>
                  </a:cubicBezTo>
                  <a:cubicBezTo>
                    <a:pt x="725" y="0"/>
                    <a:pt x="794" y="113"/>
                    <a:pt x="817" y="136"/>
                  </a:cubicBezTo>
                </a:path>
              </a:pathLst>
            </a:custGeom>
            <a:noFill/>
            <a:ln w="38100" cap="flat" cmpd="sng">
              <a:solidFill>
                <a:srgbClr val="003300"/>
              </a:solidFill>
              <a:prstDash val="solid"/>
              <a:round/>
            </a:ln>
          </p:spPr>
          <p:txBody>
            <a:bodyPr wrap="none" anchor="ctr"/>
            <a:lstStyle/>
            <a:p>
              <a:endParaRPr lang="zh-CN" altLang="en-US"/>
            </a:p>
          </p:txBody>
        </p:sp>
        <p:sp>
          <p:nvSpPr>
            <p:cNvPr id="313372" name="Text Box 28"/>
            <p:cNvSpPr txBox="1">
              <a:spLocks noChangeArrowheads="1"/>
            </p:cNvSpPr>
            <p:nvPr/>
          </p:nvSpPr>
          <p:spPr bwMode="auto">
            <a:xfrm>
              <a:off x="4036" y="800"/>
              <a:ext cx="908" cy="291"/>
            </a:xfrm>
            <a:prstGeom prst="rect">
              <a:avLst/>
            </a:prstGeom>
            <a:noFill/>
            <a:ln>
              <a:noFill/>
            </a:ln>
            <a:effectLst/>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r>
                <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最大强度</a:t>
              </a:r>
              <a:endPar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grpSp>
      <p:grpSp>
        <p:nvGrpSpPr>
          <p:cNvPr id="7" name="Group 29"/>
          <p:cNvGrpSpPr/>
          <p:nvPr/>
        </p:nvGrpSpPr>
        <p:grpSpPr bwMode="auto">
          <a:xfrm>
            <a:off x="3135313" y="3341688"/>
            <a:ext cx="2112962" cy="2444750"/>
            <a:chOff x="1975" y="2105"/>
            <a:chExt cx="1331" cy="1540"/>
          </a:xfrm>
        </p:grpSpPr>
        <p:sp>
          <p:nvSpPr>
            <p:cNvPr id="36880" name="Line 30"/>
            <p:cNvSpPr>
              <a:spLocks noChangeShapeType="1"/>
            </p:cNvSpPr>
            <p:nvPr/>
          </p:nvSpPr>
          <p:spPr bwMode="auto">
            <a:xfrm flipV="1">
              <a:off x="2245" y="2105"/>
              <a:ext cx="1061" cy="1061"/>
            </a:xfrm>
            <a:prstGeom prst="line">
              <a:avLst/>
            </a:prstGeom>
            <a:noFill/>
            <a:ln w="57150">
              <a:solidFill>
                <a:srgbClr val="FF0000"/>
              </a:solidFill>
              <a:round/>
              <a:headEnd type="triangle" w="med" len="med"/>
            </a:ln>
          </p:spPr>
          <p:txBody>
            <a:bodyPr wrap="none" anchor="ctr"/>
            <a:lstStyle/>
            <a:p>
              <a:endParaRPr lang="zh-CN" altLang="en-US"/>
            </a:p>
          </p:txBody>
        </p:sp>
        <p:sp>
          <p:nvSpPr>
            <p:cNvPr id="36881" name="Freeform 31"/>
            <p:cNvSpPr/>
            <p:nvPr/>
          </p:nvSpPr>
          <p:spPr bwMode="auto">
            <a:xfrm rot="-2815466">
              <a:off x="2368" y="2508"/>
              <a:ext cx="636" cy="423"/>
            </a:xfrm>
            <a:custGeom>
              <a:avLst/>
              <a:gdLst>
                <a:gd name="T0" fmla="*/ 0 w 817"/>
                <a:gd name="T1" fmla="*/ 212 h 272"/>
                <a:gd name="T2" fmla="*/ 106 w 817"/>
                <a:gd name="T3" fmla="*/ 0 h 272"/>
                <a:gd name="T4" fmla="*/ 212 w 817"/>
                <a:gd name="T5" fmla="*/ 212 h 272"/>
                <a:gd name="T6" fmla="*/ 318 w 817"/>
                <a:gd name="T7" fmla="*/ 423 h 272"/>
                <a:gd name="T8" fmla="*/ 423 w 817"/>
                <a:gd name="T9" fmla="*/ 212 h 272"/>
                <a:gd name="T10" fmla="*/ 529 w 817"/>
                <a:gd name="T11" fmla="*/ 0 h 272"/>
                <a:gd name="T12" fmla="*/ 636 w 817"/>
                <a:gd name="T13" fmla="*/ 212 h 272"/>
                <a:gd name="T14" fmla="*/ 0 60000 65536"/>
                <a:gd name="T15" fmla="*/ 0 60000 65536"/>
                <a:gd name="T16" fmla="*/ 0 60000 65536"/>
                <a:gd name="T17" fmla="*/ 0 60000 65536"/>
                <a:gd name="T18" fmla="*/ 0 60000 65536"/>
                <a:gd name="T19" fmla="*/ 0 60000 65536"/>
                <a:gd name="T20" fmla="*/ 0 60000 65536"/>
                <a:gd name="T21" fmla="*/ 0 w 817"/>
                <a:gd name="T22" fmla="*/ 0 h 272"/>
                <a:gd name="T23" fmla="*/ 817 w 817"/>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7" h="272">
                  <a:moveTo>
                    <a:pt x="0" y="136"/>
                  </a:moveTo>
                  <a:cubicBezTo>
                    <a:pt x="45" y="68"/>
                    <a:pt x="91" y="0"/>
                    <a:pt x="136" y="0"/>
                  </a:cubicBezTo>
                  <a:cubicBezTo>
                    <a:pt x="181" y="0"/>
                    <a:pt x="227" y="91"/>
                    <a:pt x="272" y="136"/>
                  </a:cubicBezTo>
                  <a:cubicBezTo>
                    <a:pt x="317" y="181"/>
                    <a:pt x="363" y="272"/>
                    <a:pt x="408" y="272"/>
                  </a:cubicBezTo>
                  <a:cubicBezTo>
                    <a:pt x="453" y="272"/>
                    <a:pt x="499" y="181"/>
                    <a:pt x="544" y="136"/>
                  </a:cubicBezTo>
                  <a:cubicBezTo>
                    <a:pt x="589" y="91"/>
                    <a:pt x="635" y="0"/>
                    <a:pt x="680" y="0"/>
                  </a:cubicBezTo>
                  <a:cubicBezTo>
                    <a:pt x="725" y="0"/>
                    <a:pt x="794" y="113"/>
                    <a:pt x="817" y="136"/>
                  </a:cubicBezTo>
                </a:path>
              </a:pathLst>
            </a:custGeom>
            <a:noFill/>
            <a:ln w="38100" cap="flat" cmpd="sng">
              <a:solidFill>
                <a:srgbClr val="003300"/>
              </a:solidFill>
              <a:prstDash val="solid"/>
              <a:round/>
            </a:ln>
          </p:spPr>
          <p:txBody>
            <a:bodyPr wrap="none" anchor="ctr"/>
            <a:lstStyle/>
            <a:p>
              <a:endParaRPr lang="zh-CN" altLang="en-US"/>
            </a:p>
          </p:txBody>
        </p:sp>
        <p:sp>
          <p:nvSpPr>
            <p:cNvPr id="313376" name="Text Box 32"/>
            <p:cNvSpPr txBox="1">
              <a:spLocks noChangeArrowheads="1"/>
            </p:cNvSpPr>
            <p:nvPr/>
          </p:nvSpPr>
          <p:spPr bwMode="auto">
            <a:xfrm>
              <a:off x="1975" y="3354"/>
              <a:ext cx="908" cy="291"/>
            </a:xfrm>
            <a:prstGeom prst="rect">
              <a:avLst/>
            </a:prstGeom>
            <a:noFill/>
            <a:ln>
              <a:noFill/>
            </a:ln>
            <a:effectLst/>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r>
                <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最大强度</a:t>
              </a:r>
              <a:endPar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grpSp>
      <p:grpSp>
        <p:nvGrpSpPr>
          <p:cNvPr id="8" name="Group 33"/>
          <p:cNvGrpSpPr/>
          <p:nvPr/>
        </p:nvGrpSpPr>
        <p:grpSpPr bwMode="auto">
          <a:xfrm>
            <a:off x="4624386" y="1989138"/>
            <a:ext cx="1225549" cy="3084513"/>
            <a:chOff x="2913" y="1259"/>
            <a:chExt cx="772" cy="1943"/>
          </a:xfrm>
        </p:grpSpPr>
        <p:sp>
          <p:nvSpPr>
            <p:cNvPr id="36877" name="Line 34"/>
            <p:cNvSpPr>
              <a:spLocks noChangeShapeType="1"/>
            </p:cNvSpPr>
            <p:nvPr/>
          </p:nvSpPr>
          <p:spPr bwMode="auto">
            <a:xfrm flipH="1" flipV="1">
              <a:off x="3291" y="1259"/>
              <a:ext cx="31" cy="1692"/>
            </a:xfrm>
            <a:prstGeom prst="line">
              <a:avLst/>
            </a:prstGeom>
            <a:noFill/>
            <a:ln w="38100">
              <a:solidFill>
                <a:schemeClr val="tx1"/>
              </a:solidFill>
              <a:prstDash val="sysDot"/>
              <a:round/>
              <a:headEnd type="triangle" w="med" len="med"/>
              <a:tailEnd type="triangle" w="med" len="med"/>
            </a:ln>
          </p:spPr>
          <p:txBody>
            <a:bodyPr wrap="none" anchor="ctr"/>
            <a:lstStyle/>
            <a:p>
              <a:endParaRPr lang="zh-CN" altLang="en-US"/>
            </a:p>
          </p:txBody>
        </p:sp>
        <p:sp>
          <p:nvSpPr>
            <p:cNvPr id="313379" name="Text Box 35"/>
            <p:cNvSpPr txBox="1">
              <a:spLocks noChangeArrowheads="1"/>
            </p:cNvSpPr>
            <p:nvPr/>
          </p:nvSpPr>
          <p:spPr bwMode="auto">
            <a:xfrm>
              <a:off x="2913" y="1344"/>
              <a:ext cx="714" cy="291"/>
            </a:xfrm>
            <a:prstGeom prst="rect">
              <a:avLst/>
            </a:prstGeom>
            <a:noFill/>
            <a:ln>
              <a:noFill/>
            </a:ln>
            <a:effectLst/>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r>
                <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零强度</a:t>
              </a:r>
              <a:endPar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13380" name="Text Box 36"/>
            <p:cNvSpPr txBox="1">
              <a:spLocks noChangeArrowheads="1"/>
            </p:cNvSpPr>
            <p:nvPr/>
          </p:nvSpPr>
          <p:spPr bwMode="auto">
            <a:xfrm>
              <a:off x="2971" y="2911"/>
              <a:ext cx="714" cy="291"/>
            </a:xfrm>
            <a:prstGeom prst="rect">
              <a:avLst/>
            </a:prstGeom>
            <a:noFill/>
            <a:ln>
              <a:noFill/>
            </a:ln>
            <a:effectLst/>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r>
                <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零强度</a:t>
              </a:r>
              <a:endParaRPr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grpSp>
      <p:cxnSp>
        <p:nvCxnSpPr>
          <p:cNvPr id="10" name="直线箭头连接符 9"/>
          <p:cNvCxnSpPr/>
          <p:nvPr/>
        </p:nvCxnSpPr>
        <p:spPr>
          <a:xfrm flipV="1">
            <a:off x="8235572" y="4276725"/>
            <a:ext cx="0" cy="7493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直线箭头连接符 40"/>
          <p:cNvCxnSpPr/>
          <p:nvPr/>
        </p:nvCxnSpPr>
        <p:spPr>
          <a:xfrm flipV="1">
            <a:off x="8235572" y="5036195"/>
            <a:ext cx="639724"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直线箭头连接符 42"/>
          <p:cNvCxnSpPr/>
          <p:nvPr/>
        </p:nvCxnSpPr>
        <p:spPr>
          <a:xfrm flipH="1">
            <a:off x="7780160" y="5043671"/>
            <a:ext cx="461549" cy="42190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文本框 13"/>
          <p:cNvSpPr txBox="1"/>
          <p:nvPr/>
        </p:nvSpPr>
        <p:spPr>
          <a:xfrm>
            <a:off x="8259199" y="4120119"/>
            <a:ext cx="388256" cy="369332"/>
          </a:xfrm>
          <a:prstGeom prst="rect">
            <a:avLst/>
          </a:prstGeom>
          <a:noFill/>
        </p:spPr>
        <p:txBody>
          <a:bodyPr wrap="square" rtlCol="0">
            <a:spAutoFit/>
          </a:bodyPr>
          <a:lstStyle/>
          <a:p>
            <a:r>
              <a:rPr kumimoji="1" lang="en-US" altLang="zh-CN" b="1" dirty="0"/>
              <a:t>y</a:t>
            </a:r>
            <a:endParaRPr kumimoji="1" lang="zh-CN" altLang="en-US" b="1" dirty="0"/>
          </a:p>
        </p:txBody>
      </p:sp>
      <p:sp>
        <p:nvSpPr>
          <p:cNvPr id="46" name="文本框 45"/>
          <p:cNvSpPr txBox="1"/>
          <p:nvPr/>
        </p:nvSpPr>
        <p:spPr>
          <a:xfrm>
            <a:off x="8602835" y="5009128"/>
            <a:ext cx="386840" cy="369332"/>
          </a:xfrm>
          <a:prstGeom prst="rect">
            <a:avLst/>
          </a:prstGeom>
          <a:noFill/>
        </p:spPr>
        <p:txBody>
          <a:bodyPr wrap="square" rtlCol="0">
            <a:spAutoFit/>
          </a:bodyPr>
          <a:lstStyle/>
          <a:p>
            <a:r>
              <a:rPr kumimoji="1" lang="en-US" altLang="zh-CN" b="1" dirty="0"/>
              <a:t>x</a:t>
            </a:r>
            <a:endParaRPr kumimoji="1" lang="zh-CN" altLang="en-US" b="1" dirty="0"/>
          </a:p>
        </p:txBody>
      </p:sp>
      <p:sp>
        <p:nvSpPr>
          <p:cNvPr id="47" name="文本框 46"/>
          <p:cNvSpPr txBox="1"/>
          <p:nvPr/>
        </p:nvSpPr>
        <p:spPr>
          <a:xfrm>
            <a:off x="7556608" y="5139810"/>
            <a:ext cx="260241" cy="369332"/>
          </a:xfrm>
          <a:prstGeom prst="rect">
            <a:avLst/>
          </a:prstGeom>
          <a:noFill/>
        </p:spPr>
        <p:txBody>
          <a:bodyPr wrap="square" rtlCol="0">
            <a:spAutoFit/>
          </a:bodyPr>
          <a:lstStyle/>
          <a:p>
            <a:r>
              <a:rPr kumimoji="1" lang="en-US" altLang="zh-CN" b="1" dirty="0"/>
              <a:t>z</a:t>
            </a:r>
            <a:endParaRPr kumimoji="1" lang="zh-CN" altLang="en-US" b="1" dirty="0"/>
          </a:p>
        </p:txBody>
      </p:sp>
      <p:sp>
        <p:nvSpPr>
          <p:cNvPr id="48" name="Text Box 16"/>
          <p:cNvSpPr txBox="1">
            <a:spLocks noChangeArrowheads="1"/>
          </p:cNvSpPr>
          <p:nvPr/>
        </p:nvSpPr>
        <p:spPr bwMode="auto">
          <a:xfrm>
            <a:off x="5416550" y="3454400"/>
            <a:ext cx="2287806" cy="830997"/>
          </a:xfrm>
          <a:prstGeom prst="rect">
            <a:avLst/>
          </a:prstGeom>
          <a:noFill/>
          <a:ln>
            <a:noFill/>
          </a:ln>
          <a:effectLst/>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r>
              <a:rPr lang="zh-CN" altLang="en-US" sz="2400" dirty="0">
                <a:solidFill>
                  <a:srgbClr val="A5002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第二散射体</a:t>
            </a:r>
            <a:endParaRPr lang="zh-CN" altLang="en-US" sz="2400" dirty="0">
              <a:solidFill>
                <a:srgbClr val="A5002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a:p>
            <a:r>
              <a:rPr lang="en-US" altLang="zh-CN" sz="2400" dirty="0">
                <a:solidFill>
                  <a:srgbClr val="A5002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dirty="0">
                <a:solidFill>
                  <a:srgbClr val="A5002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偏振的体现者”</a:t>
            </a:r>
            <a:endParaRPr lang="en-US" altLang="zh-CN" sz="2400" dirty="0">
              <a:solidFill>
                <a:srgbClr val="A5002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49" name="Oval 13"/>
          <p:cNvSpPr>
            <a:spLocks noChangeArrowheads="1"/>
          </p:cNvSpPr>
          <p:nvPr/>
        </p:nvSpPr>
        <p:spPr bwMode="auto">
          <a:xfrm>
            <a:off x="4913313" y="3005138"/>
            <a:ext cx="671513" cy="673100"/>
          </a:xfrm>
          <a:prstGeom prst="ellipse">
            <a:avLst/>
          </a:prstGeom>
          <a:gradFill rotWithShape="1">
            <a:gsLst>
              <a:gs pos="0">
                <a:srgbClr val="FF9900"/>
              </a:gs>
              <a:gs pos="100000">
                <a:srgbClr val="764700"/>
              </a:gs>
            </a:gsLst>
            <a:path path="shape">
              <a:fillToRect l="50000" t="50000" r="50000" b="50000"/>
            </a:path>
          </a:gradFill>
          <a:ln w="25400">
            <a:solidFill>
              <a:schemeClr val="tx1"/>
            </a:solidFill>
            <a:round/>
          </a:ln>
        </p:spPr>
        <p:txBody>
          <a:bodyPr wrap="none" anchor="ctr"/>
          <a:lstStyle/>
          <a:p>
            <a:endParaRPr lang="zh-CN" altLang="en-US"/>
          </a:p>
        </p:txBody>
      </p:sp>
      <p:sp>
        <p:nvSpPr>
          <p:cNvPr id="12" name="Footer Placeholder 1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3347"/>
                                        </p:tgtEl>
                                        <p:attrNameLst>
                                          <p:attrName>style.visibility</p:attrName>
                                        </p:attrNameLst>
                                      </p:cBhvr>
                                      <p:to>
                                        <p:strVal val="visible"/>
                                      </p:to>
                                    </p:set>
                                    <p:anim calcmode="lin" valueType="num">
                                      <p:cBhvr additive="base">
                                        <p:cTn id="7" dur="500" fill="hold"/>
                                        <p:tgtEl>
                                          <p:spTgt spid="313347"/>
                                        </p:tgtEl>
                                        <p:attrNameLst>
                                          <p:attrName>ppt_x</p:attrName>
                                        </p:attrNameLst>
                                      </p:cBhvr>
                                      <p:tavLst>
                                        <p:tav tm="0">
                                          <p:val>
                                            <p:strVal val="0-#ppt_w/2"/>
                                          </p:val>
                                        </p:tav>
                                        <p:tav tm="100000">
                                          <p:val>
                                            <p:strVal val="#ppt_x"/>
                                          </p:val>
                                        </p:tav>
                                      </p:tavLst>
                                    </p:anim>
                                    <p:anim calcmode="lin" valueType="num">
                                      <p:cBhvr additive="base">
                                        <p:cTn id="8" dur="500" fill="hold"/>
                                        <p:tgtEl>
                                          <p:spTgt spid="3133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linds(horizontal)">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0-#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0-#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0-#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animBg="1"/>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ChangeArrowheads="1"/>
          </p:cNvSpPr>
          <p:nvPr/>
        </p:nvSpPr>
        <p:spPr bwMode="auto">
          <a:xfrm>
            <a:off x="350837" y="1278186"/>
            <a:ext cx="8640763" cy="4965462"/>
          </a:xfrm>
          <a:prstGeom prst="rect">
            <a:avLst/>
          </a:prstGeom>
          <a:noFill/>
          <a:ln>
            <a:noFill/>
          </a:ln>
        </p:spPr>
        <p:txBody>
          <a:bodyPr>
            <a:spAutoFit/>
          </a:bodyPr>
          <a:lstStyle/>
          <a:p>
            <a:pPr algn="l" eaLnBrk="1" hangingPunct="1">
              <a:lnSpc>
                <a:spcPts val="3780"/>
              </a:lnSpc>
            </a:pP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本来不偏振的</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射线沿</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z</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方向打在第一个散射体上</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假如</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射线是横波</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则第一散射体只能在</a:t>
            </a: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y</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方向产生受迫振动</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经散射体发出的波也</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只有在</a:t>
            </a: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y</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方向有振动</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a:p>
            <a:pPr eaLnBrk="1" hangingPunct="1">
              <a:lnSpc>
                <a:spcPts val="3780"/>
              </a:lnSpc>
            </a:pP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那么在</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方向观察到的</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射线</a:t>
            </a:r>
            <a:r>
              <a:rPr kumimoji="1"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只在</a:t>
            </a:r>
            <a:r>
              <a:rPr kumimoji="1" lang="en-US" altLang="zh-CN"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y</a:t>
            </a:r>
            <a:r>
              <a:rPr kumimoji="1"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方向有振动</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即以</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方向观察到的</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射线是偏振的</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a:p>
            <a:pPr eaLnBrk="1" hangingPunct="1">
              <a:lnSpc>
                <a:spcPts val="3780"/>
              </a:lnSpc>
            </a:pP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这仅有</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y</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方向振动的偏振</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射线再打向第二散射体</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则将发出在</a:t>
            </a:r>
            <a:r>
              <a:rPr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y</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方向偏振的</a:t>
            </a:r>
            <a:r>
              <a:rPr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a:p>
            <a:pPr eaLnBrk="1" hangingPunct="1">
              <a:lnSpc>
                <a:spcPts val="3780"/>
              </a:lnSpc>
            </a:pPr>
            <a:r>
              <a:rPr lang="zh-CN" altLang="en-US" sz="2400" dirty="0">
                <a:solidFill>
                  <a:srgbClr val="3366FF"/>
                </a:solidFill>
                <a:latin typeface="华文楷体" panose="02010600040101010101" pitchFamily="2" charset="-122"/>
                <a:ea typeface="华文楷体" panose="02010600040101010101" pitchFamily="2" charset="-122"/>
                <a:cs typeface="华文楷体" panose="02010600040101010101" pitchFamily="2" charset="-122"/>
              </a:rPr>
              <a:t>在</a:t>
            </a:r>
            <a:r>
              <a:rPr lang="en-US" altLang="zh-CN" sz="2400" dirty="0">
                <a:solidFill>
                  <a:srgbClr val="3366FF"/>
                </a:solidFill>
                <a:latin typeface="华文楷体" panose="02010600040101010101" pitchFamily="2" charset="-122"/>
                <a:ea typeface="华文楷体" panose="02010600040101010101" pitchFamily="2" charset="-122"/>
                <a:cs typeface="华文楷体" panose="02010600040101010101" pitchFamily="2" charset="-122"/>
              </a:rPr>
              <a:t>z</a:t>
            </a:r>
            <a:r>
              <a:rPr lang="zh-CN" altLang="en-US" sz="2400" dirty="0">
                <a:solidFill>
                  <a:srgbClr val="3366FF"/>
                </a:solidFill>
                <a:latin typeface="华文楷体" panose="02010600040101010101" pitchFamily="2" charset="-122"/>
                <a:ea typeface="华文楷体" panose="02010600040101010101" pitchFamily="2" charset="-122"/>
                <a:cs typeface="华文楷体" panose="02010600040101010101" pitchFamily="2" charset="-122"/>
              </a:rPr>
              <a:t>方向可观察到强</a:t>
            </a:r>
            <a:r>
              <a:rPr lang="en-US" altLang="zh-CN" sz="2400" dirty="0">
                <a:solidFill>
                  <a:srgbClr val="3366FF"/>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3366FF"/>
                </a:solidFill>
                <a:latin typeface="华文楷体" panose="02010600040101010101" pitchFamily="2" charset="-122"/>
                <a:ea typeface="华文楷体" panose="02010600040101010101" pitchFamily="2" charset="-122"/>
                <a:cs typeface="华文楷体" panose="02010600040101010101" pitchFamily="2" charset="-122"/>
              </a:rPr>
              <a:t>射线</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而在</a:t>
            </a:r>
            <a:r>
              <a:rPr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y</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方向则观察</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不到</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所以巴克拉的实验证实了</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射线的偏振特性</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a:p>
            <a:pPr eaLnBrk="1" hangingPunct="1">
              <a:lnSpc>
                <a:spcPts val="3780"/>
              </a:lnSpc>
            </a:pPr>
            <a:r>
              <a:rPr lang="zh-CN" altLang="en-US" sz="2400" dirty="0">
                <a:solidFill>
                  <a:srgbClr val="A50021"/>
                </a:solidFill>
                <a:latin typeface="华文楷体" panose="02010600040101010101" pitchFamily="2" charset="-122"/>
                <a:ea typeface="华文楷体" panose="02010600040101010101" pitchFamily="2" charset="-122"/>
                <a:cs typeface="华文楷体" panose="02010600040101010101" pitchFamily="2" charset="-122"/>
              </a:rPr>
              <a:t>　双散射技术是测量射线偏振特性的有效方法！</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endPar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 name="Title 1"/>
          <p:cNvSpPr>
            <a:spLocks noGrp="1"/>
          </p:cNvSpPr>
          <p:nvPr>
            <p:ph type="title"/>
          </p:nvPr>
        </p:nvSpPr>
        <p:spPr/>
        <p:txBody>
          <a:bodyPr>
            <a:normAutofit/>
          </a:bodyPr>
          <a:lstStyle/>
          <a:p>
            <a:r>
              <a:rPr lang="en-US" altLang="zh-CN" dirty="0"/>
              <a:t>X</a:t>
            </a:r>
            <a:r>
              <a:rPr lang="zh-CN" altLang="en-US" dirty="0"/>
              <a:t>射线是横波</a:t>
            </a:r>
            <a:endParaRPr lang="en-US" dirty="0"/>
          </a:p>
        </p:txBody>
      </p:sp>
      <p:sp>
        <p:nvSpPr>
          <p:cNvPr id="3" name="幻灯片编号占位符 2"/>
          <p:cNvSpPr>
            <a:spLocks noGrp="1"/>
          </p:cNvSpPr>
          <p:nvPr>
            <p:ph type="sldNum" sz="quarter" idx="12"/>
          </p:nvPr>
        </p:nvSpPr>
        <p:spPr>
          <a:prstGeom prst="rect">
            <a:avLst/>
          </a:prstGeom>
        </p:spPr>
        <p:txBody>
          <a:bodyPr/>
          <a:lstStyle/>
          <a:p>
            <a:pPr>
              <a:defRPr/>
            </a:pPr>
            <a:fld id="{34CF0DB0-835C-4707-AE11-569FB349AEAD}" type="slidenum">
              <a:rPr lang="en-US" smtClean="0"/>
            </a:fld>
            <a:endParaRPr lang="en-US"/>
          </a:p>
        </p:txBody>
      </p:sp>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劳厄晶体</a:t>
            </a:r>
            <a:r>
              <a:rPr lang="en-US" altLang="zh-CN" dirty="0"/>
              <a:t>X-ray</a:t>
            </a:r>
            <a:r>
              <a:rPr lang="zh-CN" altLang="en-US" dirty="0"/>
              <a:t>衍射实验</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pic>
        <p:nvPicPr>
          <p:cNvPr id="5" name="Picture 2" descr="Max von Laue"/>
          <p:cNvPicPr>
            <a:picLocks noChangeAspect="1" noChangeArrowheads="1"/>
          </p:cNvPicPr>
          <p:nvPr/>
        </p:nvPicPr>
        <p:blipFill>
          <a:blip r:embed="rId1"/>
          <a:srcRect/>
          <a:stretch>
            <a:fillRect/>
          </a:stretch>
        </p:blipFill>
        <p:spPr bwMode="auto">
          <a:xfrm>
            <a:off x="891203" y="1199154"/>
            <a:ext cx="2106920" cy="297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3"/>
          <p:cNvSpPr>
            <a:spLocks noChangeArrowheads="1"/>
          </p:cNvSpPr>
          <p:nvPr/>
        </p:nvSpPr>
        <p:spPr bwMode="auto">
          <a:xfrm>
            <a:off x="457200" y="4343400"/>
            <a:ext cx="292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dist" eaLnBrk="1" hangingPunct="1">
              <a:spcBef>
                <a:spcPct val="0"/>
              </a:spcBef>
              <a:buFont typeface="Wingdings" panose="05000000000000000000" pitchFamily="2" charset="2"/>
              <a:buNone/>
            </a:pPr>
            <a:r>
              <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劳厄（</a:t>
            </a:r>
            <a:r>
              <a:rPr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M. Von Laue</a:t>
            </a:r>
            <a:r>
              <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eaLnBrk="1" hangingPunct="1">
              <a:spcBef>
                <a:spcPct val="0"/>
              </a:spcBef>
              <a:buFont typeface="Wingdings" panose="05000000000000000000" pitchFamily="2" charset="2"/>
              <a:buNone/>
            </a:pPr>
            <a:r>
              <a:rPr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1879-1960)</a:t>
            </a:r>
            <a:endPar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Rectangle 3"/>
          <p:cNvSpPr>
            <a:spLocks noChangeArrowheads="1"/>
          </p:cNvSpPr>
          <p:nvPr/>
        </p:nvSpPr>
        <p:spPr bwMode="auto">
          <a:xfrm>
            <a:off x="3500438" y="1199154"/>
            <a:ext cx="5214937" cy="201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lnSpc>
                <a:spcPts val="3000"/>
              </a:lnSpc>
              <a:spcBef>
                <a:spcPct val="0"/>
              </a:spcBef>
              <a:buFont typeface="Wingdings" panose="05000000000000000000" pitchFamily="2" charset="2"/>
              <a:buNone/>
            </a:pPr>
            <a:r>
              <a:rPr lang="en-US" altLang="zh-CN"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1912</a:t>
            </a:r>
            <a:r>
              <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年，劳厄首先提出：</a:t>
            </a:r>
            <a:r>
              <a:rPr lang="en-US" altLang="zh-CN"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射线可能是波长很短的电磁波，并建议用</a:t>
            </a:r>
            <a:r>
              <a:rPr lang="zh-CN" altLang="en-US" sz="22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晶体的</a:t>
            </a:r>
            <a:r>
              <a:rPr lang="en-US" altLang="zh-CN" sz="22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2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射线散射</a:t>
            </a:r>
            <a:r>
              <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来证实它。</a:t>
            </a:r>
            <a:endParaRPr lang="en-US" altLang="zh-CN"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ts val="3000"/>
              </a:lnSpc>
              <a:spcBef>
                <a:spcPct val="0"/>
              </a:spcBef>
              <a:buFont typeface="Wingdings" panose="05000000000000000000" pitchFamily="2" charset="2"/>
              <a:buNone/>
            </a:pPr>
            <a:r>
              <a:rPr lang="en-US" altLang="zh-CN"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随后，弗里德里奇和克尼平完成了</a:t>
            </a:r>
            <a:r>
              <a:rPr lang="en-US" altLang="zh-CN"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射线的晶体衍射实验。 </a:t>
            </a:r>
            <a:endPar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Rectangle 30"/>
          <p:cNvSpPr>
            <a:spLocks noChangeArrowheads="1"/>
          </p:cNvSpPr>
          <p:nvPr/>
        </p:nvSpPr>
        <p:spPr bwMode="auto">
          <a:xfrm>
            <a:off x="232144" y="5029200"/>
            <a:ext cx="3167460" cy="1323439"/>
          </a:xfrm>
          <a:prstGeom prst="rect">
            <a:avLst/>
          </a:prstGeom>
          <a:noFill/>
          <a:ln>
            <a:noFill/>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marL="179705" lvl="1" algn="just">
              <a:buFont typeface="Arial" panose="020B0604020202020204" pitchFamily="34" charset="0"/>
              <a:buNone/>
            </a:pPr>
            <a:r>
              <a:rPr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1914</a:t>
            </a:r>
            <a:r>
              <a:rPr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年的</a:t>
            </a:r>
            <a:r>
              <a:rPr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Nobel</a:t>
            </a:r>
            <a:r>
              <a:rPr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物理奖</a:t>
            </a:r>
            <a:r>
              <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000" dirty="0">
                <a:solidFill>
                  <a:srgbClr val="000000"/>
                </a:solidFill>
                <a:latin typeface="Times New Roman" panose="02020603050405020304" pitchFamily="18" charset="0"/>
                <a:cs typeface="Times New Roman" panose="02020603050405020304" pitchFamily="18" charset="0"/>
              </a:rPr>
              <a:t>for his discovery of the diffraction of </a:t>
            </a:r>
            <a:r>
              <a:rPr lang="en-US" altLang="zh-CN" sz="2000" dirty="0" err="1">
                <a:solidFill>
                  <a:srgbClr val="000000"/>
                </a:solidFill>
                <a:latin typeface="Times New Roman" panose="02020603050405020304" pitchFamily="18" charset="0"/>
                <a:cs typeface="Times New Roman" panose="02020603050405020304" pitchFamily="18" charset="0"/>
              </a:rPr>
              <a:t>Röntgen</a:t>
            </a:r>
            <a:r>
              <a:rPr lang="en-US" altLang="zh-CN" sz="2000" dirty="0">
                <a:solidFill>
                  <a:srgbClr val="000000"/>
                </a:solidFill>
                <a:latin typeface="Times New Roman" panose="02020603050405020304" pitchFamily="18" charset="0"/>
                <a:cs typeface="Times New Roman" panose="02020603050405020304" pitchFamily="18" charset="0"/>
              </a:rPr>
              <a:t> rays by crystals</a:t>
            </a:r>
            <a:r>
              <a:rPr lang="zh-CN" altLang="en-US" sz="2000" dirty="0">
                <a:solidFill>
                  <a:srgbClr val="000000"/>
                </a:solidFill>
                <a:latin typeface="Times New Roman" panose="02020603050405020304" pitchFamily="18" charset="0"/>
                <a:cs typeface="Times New Roman" panose="02020603050405020304" pitchFamily="18" charset="0"/>
              </a:rPr>
              <a:t>”</a:t>
            </a:r>
            <a:r>
              <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endParaRPr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pic>
        <p:nvPicPr>
          <p:cNvPr id="11" name="图片 10"/>
          <p:cNvPicPr>
            <a:picLocks noChangeAspect="1"/>
          </p:cNvPicPr>
          <p:nvPr/>
        </p:nvPicPr>
        <p:blipFill>
          <a:blip r:embed="rId2"/>
          <a:stretch>
            <a:fillRect/>
          </a:stretch>
        </p:blipFill>
        <p:spPr>
          <a:xfrm>
            <a:off x="3734215" y="3372484"/>
            <a:ext cx="4823327" cy="282772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波动性－ </a:t>
            </a:r>
            <a:r>
              <a:rPr lang="en-US" altLang="zh-CN" dirty="0"/>
              <a:t>X</a:t>
            </a:r>
            <a:r>
              <a:rPr lang="zh-CN" altLang="en-US" dirty="0"/>
              <a:t>射线在晶体的衍射</a:t>
            </a:r>
            <a:endParaRPr lang="en-US" dirty="0"/>
          </a:p>
        </p:txBody>
      </p:sp>
      <p:sp>
        <p:nvSpPr>
          <p:cNvPr id="4" name="灯片编号占位符 3"/>
          <p:cNvSpPr>
            <a:spLocks noGrp="1"/>
          </p:cNvSpPr>
          <p:nvPr>
            <p:ph type="sldNum" sz="quarter" idx="12"/>
          </p:nvPr>
        </p:nvSpPr>
        <p:spPr>
          <a:prstGeom prst="rect">
            <a:avLst/>
          </a:prstGeom>
        </p:spPr>
        <p:txBody>
          <a:bodyPr/>
          <a:lstStyle/>
          <a:p>
            <a:pPr>
              <a:defRPr/>
            </a:pPr>
            <a:fld id="{34CF0DB0-835C-4707-AE11-569FB349AEAD}" type="slidenum">
              <a:rPr lang="en-US" smtClean="0"/>
            </a:fld>
            <a:endParaRPr lang="en-US"/>
          </a:p>
        </p:txBody>
      </p:sp>
      <p:pic>
        <p:nvPicPr>
          <p:cNvPr id="53250" name="Picture 2"/>
          <p:cNvPicPr>
            <a:picLocks noChangeAspect="1" noChangeArrowheads="1"/>
          </p:cNvPicPr>
          <p:nvPr/>
        </p:nvPicPr>
        <p:blipFill>
          <a:blip r:embed="rId1"/>
          <a:srcRect/>
          <a:stretch>
            <a:fillRect/>
          </a:stretch>
        </p:blipFill>
        <p:spPr bwMode="auto">
          <a:xfrm>
            <a:off x="457200" y="1622373"/>
            <a:ext cx="4673984" cy="3646735"/>
          </a:xfrm>
          <a:prstGeom prst="rect">
            <a:avLst/>
          </a:prstGeom>
          <a:noFill/>
          <a:ln>
            <a:noFill/>
          </a:ln>
        </p:spPr>
      </p:pic>
      <p:sp>
        <p:nvSpPr>
          <p:cNvPr id="7" name="TextBox 6"/>
          <p:cNvSpPr txBox="1"/>
          <p:nvPr/>
        </p:nvSpPr>
        <p:spPr>
          <a:xfrm>
            <a:off x="414640" y="1153180"/>
            <a:ext cx="7814960" cy="523220"/>
          </a:xfrm>
          <a:prstGeom prst="rect">
            <a:avLst/>
          </a:prstGeom>
          <a:noFill/>
        </p:spPr>
        <p:txBody>
          <a:bodyPr wrap="none" rtlCol="0">
            <a:spAutoFit/>
          </a:bodyPr>
          <a:lstStyle/>
          <a:p>
            <a:r>
              <a:rPr lang="zh-CN" altLang="en-US"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冯</a:t>
            </a:r>
            <a:r>
              <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劳厄提出</a:t>
            </a:r>
            <a:r>
              <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用晶体这个天然的光栅来研究</a:t>
            </a:r>
            <a:r>
              <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射线</a:t>
            </a:r>
            <a:endPar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 name="文本框 2"/>
          <p:cNvSpPr txBox="1"/>
          <p:nvPr/>
        </p:nvSpPr>
        <p:spPr>
          <a:xfrm>
            <a:off x="4830644" y="1852788"/>
            <a:ext cx="4237155" cy="4104970"/>
          </a:xfrm>
          <a:prstGeom prst="rect">
            <a:avLst/>
          </a:prstGeom>
          <a:noFill/>
        </p:spPr>
        <p:txBody>
          <a:bodyPr wrap="square" rtlCol="0">
            <a:spAutoFit/>
          </a:bodyPr>
          <a:lstStyle/>
          <a:p>
            <a:pPr>
              <a:lnSpc>
                <a:spcPts val="3780"/>
              </a:lnSpc>
              <a:spcBef>
                <a:spcPts val="600"/>
              </a:spcBef>
            </a:pPr>
            <a:r>
              <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通过观察衍射花纹研究晶体的微观结构</a:t>
            </a:r>
            <a:r>
              <a:rPr lang="zh-CN" altLang="en-US" sz="2400" b="1" dirty="0">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b="1" dirty="0">
              <a:latin typeface="华文楷体" panose="02010600040101010101" pitchFamily="2" charset="-122"/>
              <a:ea typeface="华文楷体" panose="02010600040101010101" pitchFamily="2" charset="-122"/>
              <a:cs typeface="华文楷体" panose="02010600040101010101" pitchFamily="2" charset="-122"/>
            </a:endParaRPr>
          </a:p>
          <a:p>
            <a:pPr>
              <a:lnSpc>
                <a:spcPts val="3780"/>
              </a:lnSpc>
              <a:spcBef>
                <a:spcPts val="600"/>
              </a:spcBef>
            </a:pPr>
            <a:r>
              <a:rPr lang="zh-CN" altLang="en-US" sz="2400" b="1" dirty="0">
                <a:solidFill>
                  <a:srgbClr val="3366FF"/>
                </a:solidFill>
                <a:latin typeface="华文楷体" panose="02010600040101010101" pitchFamily="2" charset="-122"/>
                <a:ea typeface="华文楷体" panose="02010600040101010101" pitchFamily="2" charset="-122"/>
                <a:cs typeface="华文楷体" panose="02010600040101010101" pitchFamily="2" charset="-122"/>
              </a:rPr>
              <a:t>并且对生物学、化学、材料科学的发展都起到了巨大的推动作用。</a:t>
            </a:r>
            <a:endParaRPr lang="en-US" altLang="zh-CN" sz="2400" b="1" dirty="0">
              <a:solidFill>
                <a:srgbClr val="3366FF"/>
              </a:solidFill>
              <a:latin typeface="华文楷体" panose="02010600040101010101" pitchFamily="2" charset="-122"/>
              <a:ea typeface="华文楷体" panose="02010600040101010101" pitchFamily="2" charset="-122"/>
              <a:cs typeface="华文楷体" panose="02010600040101010101" pitchFamily="2" charset="-122"/>
            </a:endParaRPr>
          </a:p>
          <a:p>
            <a:pPr>
              <a:lnSpc>
                <a:spcPts val="3780"/>
              </a:lnSpc>
              <a:spcBef>
                <a:spcPts val="600"/>
              </a:spcBef>
            </a:pPr>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例如</a:t>
            </a:r>
            <a:r>
              <a:rPr lang="en-US" altLang="zh-CN"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1953</a:t>
            </a:r>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年</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沃森和克里克</a:t>
            </a:r>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就是通过</a:t>
            </a:r>
            <a:r>
              <a:rPr lang="en-US" altLang="zh-CN"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射线衍射方法得到了</a:t>
            </a:r>
            <a:r>
              <a:rPr lang="en-US" altLang="zh-CN"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DNA</a:t>
            </a:r>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分子的双螺旋结构。</a:t>
            </a:r>
            <a:endParaRPr kumimoji="1"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8" name="TextBox 6"/>
          <p:cNvSpPr txBox="1"/>
          <p:nvPr/>
        </p:nvSpPr>
        <p:spPr>
          <a:xfrm>
            <a:off x="273269" y="5156022"/>
            <a:ext cx="4557376" cy="1200328"/>
          </a:xfrm>
          <a:prstGeom prst="rect">
            <a:avLst/>
          </a:prstGeom>
          <a:noFill/>
        </p:spPr>
        <p:txBody>
          <a:bodyPr wrap="square" rtlCol="0">
            <a:spAutoFit/>
          </a:bodyPr>
          <a:lstStyle/>
          <a:p>
            <a:r>
              <a:rPr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射线的波长太短，没有合适的单缝或者双缝可以用来做干涉或衍射实验</a:t>
            </a:r>
            <a:endParaRPr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ext Box 2"/>
          <p:cNvSpPr txBox="1">
            <a:spLocks noChangeArrowheads="1"/>
          </p:cNvSpPr>
          <p:nvPr/>
        </p:nvSpPr>
        <p:spPr bwMode="auto">
          <a:xfrm>
            <a:off x="180230" y="1151453"/>
            <a:ext cx="8963770" cy="1754326"/>
          </a:xfrm>
          <a:prstGeom prst="rect">
            <a:avLst/>
          </a:prstGeom>
          <a:noFill/>
          <a:ln>
            <a:noFill/>
          </a:ln>
          <a:effectLst/>
        </p:spPr>
        <p:txBody>
          <a:bodyPr wrap="squar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lnSpc>
                <a:spcPct val="150000"/>
              </a:lnSpc>
            </a:pPr>
            <a:r>
              <a:rPr kumimoji="1" lang="zh-CN" altLang="en-US" sz="2400" dirty="0">
                <a:solidFill>
                  <a:srgbClr val="000000"/>
                </a:solidFill>
              </a:rPr>
              <a:t>　</a:t>
            </a:r>
            <a:r>
              <a:rPr kumimoji="1" lang="zh-CN" altLang="en-US" sz="2400"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劳厄的想法：</a:t>
            </a:r>
            <a:r>
              <a:rPr kumimoji="1"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射线的波长数量级为</a:t>
            </a:r>
            <a:r>
              <a:rPr kumimoji="1" lang="en-US" altLang="zh-CN" sz="2400" dirty="0" err="1">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Å</a:t>
            </a:r>
            <a:r>
              <a:rPr kumimoji="1"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要分辩</a:t>
            </a:r>
            <a:r>
              <a:rPr kumimoji="1"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射线的光栅也要在</a:t>
            </a:r>
            <a:r>
              <a:rPr kumimoji="1" lang="en-US" altLang="zh-CN" sz="2400" dirty="0" err="1">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Å</a:t>
            </a:r>
            <a:r>
              <a:rPr kumimoji="1"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的数量级才行</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a:t>
            </a:r>
            <a:r>
              <a:rPr kumimoji="1"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晶体有规则的原子排列</a:t>
            </a:r>
            <a:r>
              <a:rPr kumimoji="1"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dirty="0">
                <a:solidFill>
                  <a:srgbClr val="3366FF"/>
                </a:solidFill>
                <a:latin typeface="华文楷体" panose="02010600040101010101" pitchFamily="2" charset="-122"/>
                <a:ea typeface="华文楷体" panose="02010600040101010101" pitchFamily="2" charset="-122"/>
                <a:cs typeface="华文楷体" panose="02010600040101010101" pitchFamily="2" charset="-122"/>
              </a:rPr>
              <a:t>且原子间距也在</a:t>
            </a:r>
            <a:r>
              <a:rPr kumimoji="1" lang="en-US" altLang="zh-CN" sz="2400" dirty="0" err="1">
                <a:solidFill>
                  <a:srgbClr val="3366FF"/>
                </a:solidFill>
                <a:latin typeface="华文楷体" panose="02010600040101010101" pitchFamily="2" charset="-122"/>
                <a:ea typeface="华文楷体" panose="02010600040101010101" pitchFamily="2" charset="-122"/>
                <a:cs typeface="华文楷体" panose="02010600040101010101" pitchFamily="2" charset="-122"/>
              </a:rPr>
              <a:t>Å</a:t>
            </a:r>
            <a:r>
              <a:rPr kumimoji="1" lang="zh-CN" altLang="en-US" sz="2400" dirty="0">
                <a:solidFill>
                  <a:srgbClr val="3366FF"/>
                </a:solidFill>
                <a:latin typeface="华文楷体" panose="02010600040101010101" pitchFamily="2" charset="-122"/>
                <a:ea typeface="华文楷体" panose="02010600040101010101" pitchFamily="2" charset="-122"/>
                <a:cs typeface="华文楷体" panose="02010600040101010101" pitchFamily="2" charset="-122"/>
              </a:rPr>
              <a:t>的数量级</a:t>
            </a:r>
            <a:r>
              <a:rPr lang="zh-CN" altLang="en-US" sz="2400" dirty="0">
                <a:solidFill>
                  <a:srgbClr val="3366FF"/>
                </a:solidFill>
                <a:latin typeface="华文楷体" panose="02010600040101010101" pitchFamily="2" charset="-122"/>
                <a:ea typeface="华文楷体" panose="02010600040101010101" pitchFamily="2" charset="-122"/>
                <a:cs typeface="华文楷体" panose="02010600040101010101" pitchFamily="2" charset="-122"/>
              </a:rPr>
              <a:t>，</a:t>
            </a:r>
            <a:r>
              <a:rPr kumimoji="1"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是天然的三维光栅</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kumimoji="1"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6" name="Title 5"/>
          <p:cNvSpPr>
            <a:spLocks noGrp="1"/>
          </p:cNvSpPr>
          <p:nvPr>
            <p:ph type="title"/>
          </p:nvPr>
        </p:nvSpPr>
        <p:spPr/>
        <p:txBody>
          <a:bodyPr/>
          <a:lstStyle/>
          <a:p>
            <a:r>
              <a:rPr lang="en-US" altLang="zh-CN" dirty="0"/>
              <a:t>X</a:t>
            </a:r>
            <a:r>
              <a:rPr lang="zh-CN" altLang="en-US" dirty="0"/>
              <a:t>射线的衍射</a:t>
            </a:r>
            <a:endParaRPr lang="en-US" dirty="0"/>
          </a:p>
        </p:txBody>
      </p:sp>
      <p:sp>
        <p:nvSpPr>
          <p:cNvPr id="7" name="幻灯片编号占位符 6"/>
          <p:cNvSpPr>
            <a:spLocks noGrp="1"/>
          </p:cNvSpPr>
          <p:nvPr>
            <p:ph type="sldNum" sz="quarter" idx="12"/>
          </p:nvPr>
        </p:nvSpPr>
        <p:spPr>
          <a:prstGeom prst="rect">
            <a:avLst/>
          </a:prstGeom>
        </p:spPr>
        <p:txBody>
          <a:bodyPr/>
          <a:lstStyle/>
          <a:p>
            <a:pPr>
              <a:defRPr/>
            </a:pPr>
            <a:fld id="{34CF0DB0-835C-4707-AE11-569FB349AEAD}" type="slidenum">
              <a:rPr lang="en-US" smtClean="0"/>
            </a:fld>
            <a:endParaRPr lang="en-US"/>
          </a:p>
        </p:txBody>
      </p:sp>
      <p:pic>
        <p:nvPicPr>
          <p:cNvPr id="8" name="Picture 7"/>
          <p:cNvPicPr>
            <a:picLocks noChangeAspect="1"/>
          </p:cNvPicPr>
          <p:nvPr/>
        </p:nvPicPr>
        <p:blipFill>
          <a:blip r:embed="rId1"/>
          <a:stretch>
            <a:fillRect/>
          </a:stretch>
        </p:blipFill>
        <p:spPr>
          <a:xfrm>
            <a:off x="1769885" y="3122207"/>
            <a:ext cx="6159500" cy="2844800"/>
          </a:xfrm>
          <a:prstGeom prst="rect">
            <a:avLst/>
          </a:prstGeom>
        </p:spPr>
      </p:pic>
      <p:sp>
        <p:nvSpPr>
          <p:cNvPr id="9" name="Footer Placeholder 8"/>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04130">
                                            <p:txEl>
                                              <p:pRg st="0" end="0"/>
                                            </p:txEl>
                                          </p:spTgt>
                                        </p:tgtEl>
                                        <p:attrNameLst>
                                          <p:attrName>style.visibility</p:attrName>
                                        </p:attrNameLst>
                                      </p:cBhvr>
                                      <p:to>
                                        <p:strVal val="visible"/>
                                      </p:to>
                                    </p:set>
                                    <p:animEffect transition="in" filter="wipe(right)">
                                      <p:cBhvr>
                                        <p:cTn id="7" dur="500"/>
                                        <p:tgtEl>
                                          <p:spTgt spid="304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2" name="标题 1"/>
          <p:cNvSpPr>
            <a:spLocks noGrp="1"/>
          </p:cNvSpPr>
          <p:nvPr>
            <p:ph type="title" idx="4294967295"/>
          </p:nvPr>
        </p:nvSpPr>
        <p:spPr>
          <a:xfrm>
            <a:off x="609600" y="2590800"/>
            <a:ext cx="8305800" cy="936625"/>
          </a:xfrm>
        </p:spPr>
        <p:txBody>
          <a:bodyPr/>
          <a:lstStyle/>
          <a:p>
            <a:pPr algn="ctr"/>
            <a:r>
              <a:rPr lang="en-US" altLang="zh-CN" sz="5400" dirty="0">
                <a:effectLst/>
              </a:rPr>
              <a:t>X</a:t>
            </a:r>
            <a:r>
              <a:rPr lang="zh-CN" altLang="zh-CN" sz="5400" dirty="0">
                <a:effectLst/>
              </a:rPr>
              <a:t>射线的</a:t>
            </a:r>
            <a:r>
              <a:rPr lang="zh-CN" altLang="en-US" sz="5400" dirty="0">
                <a:effectLst/>
              </a:rPr>
              <a:t>发现及其波动性</a:t>
            </a:r>
            <a:endParaRPr lang="zh-CN" altLang="en-US" sz="5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prstGeom prst="rect">
            <a:avLst/>
          </a:prstGeom>
        </p:spPr>
        <p:txBody>
          <a:bodyPr/>
          <a:lstStyle/>
          <a:p>
            <a:pPr>
              <a:defRPr/>
            </a:pPr>
            <a:fld id="{34CF0DB0-835C-4707-AE11-569FB349AEAD}" type="slidenum">
              <a:rPr lang="en-US" smtClean="0"/>
            </a:fld>
            <a:endParaRPr lang="en-US"/>
          </a:p>
        </p:txBody>
      </p:sp>
      <p:pic>
        <p:nvPicPr>
          <p:cNvPr id="5" name="Picture 37"/>
          <p:cNvPicPr>
            <a:picLocks noChangeAspect="1" noChangeArrowheads="1"/>
          </p:cNvPicPr>
          <p:nvPr/>
        </p:nvPicPr>
        <p:blipFill>
          <a:blip r:embed="rId1"/>
          <a:srcRect/>
          <a:stretch>
            <a:fillRect/>
          </a:stretch>
        </p:blipFill>
        <p:spPr bwMode="auto">
          <a:xfrm>
            <a:off x="189181" y="237106"/>
            <a:ext cx="4618413" cy="3548574"/>
          </a:xfrm>
          <a:prstGeom prst="rect">
            <a:avLst/>
          </a:prstGeom>
          <a:noFill/>
          <a:ln w="9525">
            <a:solidFill>
              <a:srgbClr val="000000"/>
            </a:solidFill>
            <a:miter lim="800000"/>
            <a:headEnd/>
            <a:tailEnd/>
          </a:ln>
        </p:spPr>
      </p:pic>
      <p:pic>
        <p:nvPicPr>
          <p:cNvPr id="6" name="Picture 46"/>
          <p:cNvPicPr>
            <a:picLocks noChangeAspect="1" noChangeArrowheads="1"/>
          </p:cNvPicPr>
          <p:nvPr/>
        </p:nvPicPr>
        <p:blipFill>
          <a:blip r:embed="rId2"/>
          <a:srcRect/>
          <a:stretch>
            <a:fillRect/>
          </a:stretch>
        </p:blipFill>
        <p:spPr bwMode="auto">
          <a:xfrm>
            <a:off x="4572000" y="2362200"/>
            <a:ext cx="4343401" cy="3628916"/>
          </a:xfrm>
          <a:prstGeom prst="rect">
            <a:avLst/>
          </a:prstGeom>
          <a:noFill/>
          <a:ln w="9525">
            <a:solidFill>
              <a:srgbClr val="000000"/>
            </a:solidFill>
            <a:miter lim="800000"/>
            <a:headEnd/>
            <a:tailEnd/>
          </a:ln>
        </p:spPr>
      </p:pic>
      <p:sp>
        <p:nvSpPr>
          <p:cNvPr id="7" name="TextBox 6"/>
          <p:cNvSpPr txBox="1"/>
          <p:nvPr/>
        </p:nvSpPr>
        <p:spPr>
          <a:xfrm>
            <a:off x="336558" y="4219683"/>
            <a:ext cx="3852337" cy="1292662"/>
          </a:xfrm>
          <a:prstGeom prst="rect">
            <a:avLst/>
          </a:prstGeom>
          <a:solidFill>
            <a:schemeClr val="bg1"/>
          </a:solidFill>
        </p:spPr>
        <p:txBody>
          <a:bodyPr wrap="none" rtlCol="0">
            <a:spAutoFit/>
          </a:bodyPr>
          <a:lstStyle/>
          <a:p>
            <a:r>
              <a:rPr lang="zh-CN" altLang="en-US" sz="26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劳厄相片法的实验示意图</a:t>
            </a:r>
            <a:endParaRPr lang="en-US" altLang="zh-CN" sz="26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a:p>
            <a:r>
              <a:rPr lang="en-US" altLang="zh-CN"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S1</a:t>
            </a:r>
            <a:r>
              <a:rPr lang="zh-CN" altLang="en-US"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S2</a:t>
            </a:r>
            <a:r>
              <a:rPr lang="zh-CN" altLang="en-US"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是铅板上的小孔，</a:t>
            </a:r>
            <a:endParaRPr lang="en-US" altLang="zh-CN"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a:p>
            <a:r>
              <a:rPr lang="en-US" altLang="zh-CN"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C</a:t>
            </a:r>
            <a:r>
              <a:rPr lang="zh-CN" altLang="en-US"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是单晶样品，</a:t>
            </a:r>
            <a:r>
              <a:rPr lang="en-US" altLang="zh-CN"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P</a:t>
            </a:r>
            <a:r>
              <a:rPr lang="zh-CN" altLang="en-US"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是相片</a:t>
            </a:r>
            <a:endParaRPr lang="zh-CN" altLang="en-US"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8" name="TextBox 7"/>
          <p:cNvSpPr txBox="1"/>
          <p:nvPr/>
        </p:nvSpPr>
        <p:spPr>
          <a:xfrm>
            <a:off x="4953000" y="5334000"/>
            <a:ext cx="3518912" cy="892552"/>
          </a:xfrm>
          <a:prstGeom prst="rect">
            <a:avLst/>
          </a:prstGeom>
          <a:solidFill>
            <a:schemeClr val="bg1"/>
          </a:solidFill>
        </p:spPr>
        <p:txBody>
          <a:bodyPr wrap="none" rtlCol="0">
            <a:spAutoFit/>
          </a:bodyPr>
          <a:lstStyle/>
          <a:p>
            <a:r>
              <a:rPr lang="zh-CN" altLang="en-US"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晶体中原子构成的各组</a:t>
            </a:r>
            <a:endParaRPr lang="en-US" altLang="zh-CN"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不同方向的平行面</a:t>
            </a:r>
            <a:endParaRPr lang="zh-CN" altLang="en-US" sz="26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prstGeom prst="rect">
            <a:avLst/>
          </a:prstGeom>
        </p:spPr>
        <p:txBody>
          <a:bodyPr/>
          <a:lstStyle/>
          <a:p>
            <a:pPr>
              <a:defRPr/>
            </a:pPr>
            <a:fld id="{34CF0DB0-835C-4707-AE11-569FB349AEAD}" type="slidenum">
              <a:rPr lang="en-US" smtClean="0"/>
            </a:fld>
            <a:endParaRPr lang="en-US"/>
          </a:p>
        </p:txBody>
      </p:sp>
      <p:pic>
        <p:nvPicPr>
          <p:cNvPr id="5" name="Picture 44"/>
          <p:cNvPicPr>
            <a:picLocks noChangeAspect="1" noChangeArrowheads="1"/>
          </p:cNvPicPr>
          <p:nvPr/>
        </p:nvPicPr>
        <p:blipFill>
          <a:blip r:embed="rId1"/>
          <a:srcRect/>
          <a:stretch>
            <a:fillRect/>
          </a:stretch>
        </p:blipFill>
        <p:spPr bwMode="auto">
          <a:xfrm>
            <a:off x="383813" y="179060"/>
            <a:ext cx="4610649" cy="4266816"/>
          </a:xfrm>
          <a:prstGeom prst="rect">
            <a:avLst/>
          </a:prstGeom>
          <a:noFill/>
          <a:ln>
            <a:noFill/>
          </a:ln>
        </p:spPr>
      </p:pic>
      <p:sp>
        <p:nvSpPr>
          <p:cNvPr id="6" name="TextBox 5"/>
          <p:cNvSpPr txBox="1"/>
          <p:nvPr/>
        </p:nvSpPr>
        <p:spPr>
          <a:xfrm>
            <a:off x="911188" y="4020203"/>
            <a:ext cx="3518912" cy="492443"/>
          </a:xfrm>
          <a:prstGeom prst="rect">
            <a:avLst/>
          </a:prstGeom>
          <a:solidFill>
            <a:schemeClr val="bg1"/>
          </a:solidFill>
        </p:spPr>
        <p:txBody>
          <a:bodyPr wrap="none" rtlCol="0">
            <a:spAutoFit/>
          </a:bodyPr>
          <a:lstStyle/>
          <a:p>
            <a:r>
              <a:rPr lang="zh-CN" altLang="en-US" sz="26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氯化钠晶体的劳厄相片</a:t>
            </a:r>
            <a:endParaRPr lang="zh-CN" altLang="en-US" sz="26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7" name="Rectangle 42"/>
          <p:cNvSpPr>
            <a:spLocks noChangeArrowheads="1"/>
          </p:cNvSpPr>
          <p:nvPr/>
        </p:nvSpPr>
        <p:spPr bwMode="auto">
          <a:xfrm>
            <a:off x="201383" y="4740860"/>
            <a:ext cx="8697682" cy="1531616"/>
          </a:xfrm>
          <a:prstGeom prst="rect">
            <a:avLst/>
          </a:prstGeom>
          <a:noFill/>
          <a:ln>
            <a:noFill/>
          </a:ln>
        </p:spPr>
        <p:txBody>
          <a:bodyPr wrap="square">
            <a:spAutoFit/>
          </a:bodyPr>
          <a:lstStyle/>
          <a:p>
            <a:pPr algn="just">
              <a:lnSpc>
                <a:spcPts val="3580"/>
              </a:lnSpc>
              <a:spcBef>
                <a:spcPts val="600"/>
              </a:spcBef>
            </a:pPr>
            <a:r>
              <a:rPr lang="zh-CN" altLang="en-US" sz="24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每个亮点为</a:t>
            </a:r>
            <a:r>
              <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劳厄斑点</a:t>
            </a:r>
            <a:r>
              <a:rPr lang="en-US" altLang="zh-CN" sz="24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衍射斑点</a:t>
            </a:r>
            <a:r>
              <a:rPr lang="en-US" altLang="zh-CN" sz="24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对应于一组晶面</a:t>
            </a:r>
            <a:r>
              <a:rPr lang="en-US" altLang="zh-CN" sz="24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斑点的位置反映了对应晶面的方向</a:t>
            </a:r>
            <a:r>
              <a:rPr lang="en-US" altLang="zh-CN" sz="24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endParaRPr>
          </a:p>
          <a:p>
            <a:pPr algn="just">
              <a:lnSpc>
                <a:spcPts val="3580"/>
              </a:lnSpc>
              <a:spcBef>
                <a:spcPts val="600"/>
              </a:spcBef>
            </a:pPr>
            <a:r>
              <a:rPr lang="en-US" altLang="zh-CN" sz="24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由这样一张照片就可以推断晶体的结构</a:t>
            </a:r>
            <a:endParaRPr lang="en-US" altLang="zh-CN" sz="24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8" name="Rectangle 42"/>
          <p:cNvSpPr>
            <a:spLocks noChangeArrowheads="1"/>
          </p:cNvSpPr>
          <p:nvPr/>
        </p:nvSpPr>
        <p:spPr bwMode="auto">
          <a:xfrm>
            <a:off x="4957476" y="305605"/>
            <a:ext cx="4034124" cy="4408044"/>
          </a:xfrm>
          <a:prstGeom prst="rect">
            <a:avLst/>
          </a:prstGeom>
          <a:solidFill>
            <a:srgbClr val="FFFF00"/>
          </a:solidFill>
          <a:ln>
            <a:noFill/>
          </a:ln>
        </p:spPr>
        <p:txBody>
          <a:bodyPr wrap="square">
            <a:spAutoFit/>
          </a:bodyPr>
          <a:lstStyle/>
          <a:p>
            <a:pPr algn="just">
              <a:lnSpc>
                <a:spcPts val="3760"/>
              </a:lnSpc>
            </a:pPr>
            <a:r>
              <a:rPr lang="zh-CN" altLang="en-US" sz="2200" b="1" dirty="0">
                <a:latin typeface="华文楷体" panose="02010600040101010101" pitchFamily="2" charset="-122"/>
                <a:ea typeface="华文楷体" panose="02010600040101010101" pitchFamily="2" charset="-122"/>
                <a:cs typeface="华文楷体" panose="02010600040101010101" pitchFamily="2" charset="-122"/>
              </a:rPr>
              <a:t>劳厄等人采用了具有</a:t>
            </a:r>
            <a:r>
              <a:rPr lang="zh-CN" altLang="en-US" sz="22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连续谱的</a:t>
            </a:r>
            <a:r>
              <a:rPr lang="en-US" altLang="zh-CN" sz="22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2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a:t>
            </a:r>
            <a:r>
              <a:rPr lang="zh-CN" altLang="en-US" sz="2200" b="1" dirty="0">
                <a:latin typeface="华文楷体" panose="02010600040101010101" pitchFamily="2" charset="-122"/>
                <a:ea typeface="华文楷体" panose="02010600040101010101" pitchFamily="2" charset="-122"/>
                <a:cs typeface="华文楷体" panose="02010600040101010101" pitchFamily="2" charset="-122"/>
              </a:rPr>
              <a:t>，在</a:t>
            </a:r>
            <a:r>
              <a:rPr lang="en-US" altLang="zh-CN" sz="2200" b="1" dirty="0">
                <a:latin typeface="华文楷体" panose="02010600040101010101" pitchFamily="2" charset="-122"/>
                <a:ea typeface="华文楷体" panose="02010600040101010101" pitchFamily="2" charset="-122"/>
                <a:cs typeface="华文楷体" panose="02010600040101010101" pitchFamily="2" charset="-122"/>
              </a:rPr>
              <a:t>1912</a:t>
            </a:r>
            <a:r>
              <a:rPr lang="zh-CN" altLang="en-US" sz="2200" b="1" dirty="0">
                <a:latin typeface="华文楷体" panose="02010600040101010101" pitchFamily="2" charset="-122"/>
                <a:ea typeface="华文楷体" panose="02010600040101010101" pitchFamily="2" charset="-122"/>
                <a:cs typeface="华文楷体" panose="02010600040101010101" pitchFamily="2" charset="-122"/>
              </a:rPr>
              <a:t>年首次显示了晶体结构的美丽图片！</a:t>
            </a:r>
            <a:endParaRPr lang="en-US" altLang="zh-CN" sz="2200" b="1" dirty="0">
              <a:latin typeface="华文楷体" panose="02010600040101010101" pitchFamily="2" charset="-122"/>
              <a:ea typeface="华文楷体" panose="02010600040101010101" pitchFamily="2" charset="-122"/>
              <a:cs typeface="华文楷体" panose="02010600040101010101" pitchFamily="2" charset="-122"/>
            </a:endParaRPr>
          </a:p>
          <a:p>
            <a:pPr>
              <a:lnSpc>
                <a:spcPts val="3760"/>
              </a:lnSpc>
            </a:pPr>
            <a:r>
              <a:rPr lang="zh-CN" altLang="en-US" sz="22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马克斯</a:t>
            </a:r>
            <a:r>
              <a:rPr lang="en-US" altLang="zh-CN" sz="22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2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凡</a:t>
            </a:r>
            <a:r>
              <a:rPr lang="en-US" altLang="zh-CN" sz="22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2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劳厄</a:t>
            </a:r>
            <a:r>
              <a:rPr lang="zh-CN" altLang="en-US" sz="2200" b="1" dirty="0">
                <a:latin typeface="华文楷体" panose="02010600040101010101" pitchFamily="2" charset="-122"/>
                <a:ea typeface="华文楷体" panose="02010600040101010101" pitchFamily="2" charset="-122"/>
                <a:cs typeface="华文楷体" panose="02010600040101010101" pitchFamily="2" charset="-122"/>
              </a:rPr>
              <a:t>（</a:t>
            </a:r>
            <a:r>
              <a:rPr lang="en-US" altLang="zh-CN" sz="2200" b="1" dirty="0">
                <a:latin typeface="华文楷体" panose="02010600040101010101" pitchFamily="2" charset="-122"/>
                <a:ea typeface="华文楷体" panose="02010600040101010101" pitchFamily="2" charset="-122"/>
                <a:cs typeface="华文楷体" panose="02010600040101010101" pitchFamily="2" charset="-122"/>
              </a:rPr>
              <a:t>1879~ 1960</a:t>
            </a:r>
            <a:r>
              <a:rPr lang="zh-CN" altLang="en-US" sz="2200" b="1" dirty="0">
                <a:latin typeface="华文楷体" panose="02010600040101010101" pitchFamily="2" charset="-122"/>
                <a:ea typeface="华文楷体" panose="02010600040101010101" pitchFamily="2" charset="-122"/>
                <a:cs typeface="华文楷体" panose="02010600040101010101" pitchFamily="2" charset="-122"/>
              </a:rPr>
              <a:t>）由于发现晶体中的</a:t>
            </a:r>
            <a:r>
              <a:rPr lang="en-US" altLang="zh-CN" sz="22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2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射线衍射现象</a:t>
            </a:r>
            <a:r>
              <a:rPr lang="zh-CN" altLang="en-US" sz="2200" b="1" dirty="0">
                <a:latin typeface="华文楷体" panose="02010600040101010101" pitchFamily="2" charset="-122"/>
                <a:ea typeface="华文楷体" panose="02010600040101010101" pitchFamily="2" charset="-122"/>
                <a:cs typeface="华文楷体" panose="02010600040101010101" pitchFamily="2" charset="-122"/>
              </a:rPr>
              <a:t>而获得</a:t>
            </a:r>
            <a:r>
              <a:rPr lang="en-US" altLang="zh-CN" sz="22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1914</a:t>
            </a:r>
            <a:r>
              <a:rPr lang="zh-CN" altLang="en-US" sz="22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年诺贝尔物理奖。</a:t>
            </a:r>
            <a:endParaRPr lang="en-US" altLang="zh-CN" sz="22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a:p>
            <a:pPr>
              <a:lnSpc>
                <a:spcPts val="3760"/>
              </a:lnSpc>
            </a:pPr>
            <a:r>
              <a:rPr lang="zh-CN" altLang="en-US" sz="22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二战期间，留在德国，不为纳粹服务，被强令退休。</a:t>
            </a:r>
            <a:endParaRPr lang="en-US" altLang="zh-CN" sz="22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autoUpdateAnimBg="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X</a:t>
            </a:r>
            <a:r>
              <a:rPr lang="zh-CN" altLang="en-US" dirty="0"/>
              <a:t>射线衍射法测量晶体结构</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grpSp>
        <p:nvGrpSpPr>
          <p:cNvPr id="5" name="组合 9"/>
          <p:cNvGrpSpPr/>
          <p:nvPr/>
        </p:nvGrpSpPr>
        <p:grpSpPr bwMode="auto">
          <a:xfrm>
            <a:off x="76200" y="1238059"/>
            <a:ext cx="4495800" cy="3562539"/>
            <a:chOff x="329862" y="1802204"/>
            <a:chExt cx="4495831" cy="4600356"/>
          </a:xfrm>
        </p:grpSpPr>
        <p:grpSp>
          <p:nvGrpSpPr>
            <p:cNvPr id="6" name="组合 5"/>
            <p:cNvGrpSpPr/>
            <p:nvPr/>
          </p:nvGrpSpPr>
          <p:grpSpPr bwMode="auto">
            <a:xfrm>
              <a:off x="405917" y="1802204"/>
              <a:ext cx="3970711" cy="3491162"/>
              <a:chOff x="642909" y="2111676"/>
              <a:chExt cx="3901435" cy="2685509"/>
            </a:xfrm>
          </p:grpSpPr>
          <p:pic>
            <p:nvPicPr>
              <p:cNvPr id="8" name="Picture 3" descr="Sir William Henry Bragg"/>
              <p:cNvPicPr>
                <a:picLocks noChangeAspect="1" noChangeArrowheads="1"/>
              </p:cNvPicPr>
              <p:nvPr/>
            </p:nvPicPr>
            <p:blipFill>
              <a:blip r:embed="rId1"/>
              <a:srcRect/>
              <a:stretch>
                <a:fillRect/>
              </a:stretch>
            </p:blipFill>
            <p:spPr bwMode="auto">
              <a:xfrm>
                <a:off x="642909" y="2111676"/>
                <a:ext cx="1898673" cy="268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William Lawrence Bragg"/>
              <p:cNvPicPr>
                <a:picLocks noChangeAspect="1" noChangeArrowheads="1"/>
              </p:cNvPicPr>
              <p:nvPr/>
            </p:nvPicPr>
            <p:blipFill>
              <a:blip r:embed="rId2"/>
              <a:srcRect/>
              <a:stretch>
                <a:fillRect/>
              </a:stretch>
            </p:blipFill>
            <p:spPr bwMode="auto">
              <a:xfrm>
                <a:off x="2643173" y="2111676"/>
                <a:ext cx="1901171" cy="268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矩形 6"/>
            <p:cNvSpPr>
              <a:spLocks noChangeArrowheads="1"/>
            </p:cNvSpPr>
            <p:nvPr/>
          </p:nvSpPr>
          <p:spPr bwMode="auto">
            <a:xfrm>
              <a:off x="329862" y="5408971"/>
              <a:ext cx="4495831" cy="9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 typeface="Wingdings" panose="05000000000000000000" pitchFamily="2" charset="2"/>
                <a:buNone/>
              </a:pPr>
              <a:r>
                <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布拉格父子（</a:t>
              </a:r>
              <a:r>
                <a:rPr lang="en-US" altLang="zh-CN"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W. H. Bragg</a:t>
              </a:r>
              <a:r>
                <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1862-1942</a:t>
              </a:r>
              <a:r>
                <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W. L. Bragg</a:t>
              </a:r>
              <a:r>
                <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1890-1971)</a:t>
              </a:r>
              <a:endPar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11" name="Rectangle 6"/>
          <p:cNvSpPr>
            <a:spLocks noChangeArrowheads="1"/>
          </p:cNvSpPr>
          <p:nvPr/>
        </p:nvSpPr>
        <p:spPr bwMode="auto">
          <a:xfrm>
            <a:off x="4736925" y="1674519"/>
            <a:ext cx="4254821" cy="920253"/>
          </a:xfrm>
          <a:prstGeom prst="rect">
            <a:avLst/>
          </a:prstGeom>
          <a:solidFill>
            <a:srgbClr val="808000">
              <a:alpha val="18823"/>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000" tIns="46800" rIns="90000" bIns="4680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3400"/>
              </a:lnSpc>
              <a:spcBef>
                <a:spcPct val="0"/>
              </a:spcBef>
              <a:buFont typeface="Wingdings" panose="05000000000000000000" pitchFamily="2" charset="2"/>
              <a:buNone/>
            </a:pPr>
            <a:r>
              <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英国的布拉格父子提出并实现了用</a:t>
            </a:r>
            <a:r>
              <a:rPr lang="en-US" altLang="zh-CN"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射线衍射法测量晶体的结构 </a:t>
            </a:r>
            <a:endPar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Rectangle 30"/>
          <p:cNvSpPr>
            <a:spLocks noChangeArrowheads="1"/>
          </p:cNvSpPr>
          <p:nvPr/>
        </p:nvSpPr>
        <p:spPr bwMode="auto">
          <a:xfrm>
            <a:off x="132962" y="4800600"/>
            <a:ext cx="4362837" cy="1569660"/>
          </a:xfrm>
          <a:prstGeom prst="rect">
            <a:avLst/>
          </a:prstGeom>
          <a:noFill/>
          <a:ln>
            <a:noFill/>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marL="179705" lvl="1" algn="just">
              <a:buFont typeface="Arial" panose="020B0604020202020204" pitchFamily="34" charset="0"/>
              <a:buNone/>
            </a:pPr>
            <a:r>
              <a:rPr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1915</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年的</a:t>
            </a:r>
            <a:r>
              <a:rPr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Nobel</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物理奖</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dirty="0">
                <a:solidFill>
                  <a:srgbClr val="000000"/>
                </a:solidFill>
                <a:latin typeface="Times New Roman" panose="02020603050405020304" pitchFamily="18" charset="0"/>
                <a:cs typeface="Times New Roman" panose="02020603050405020304" pitchFamily="18" charset="0"/>
              </a:rPr>
              <a:t>for their services in the analysis of crystal structure by means of </a:t>
            </a:r>
            <a:r>
              <a:rPr lang="en-US" altLang="zh-CN" sz="2400" dirty="0" err="1">
                <a:solidFill>
                  <a:srgbClr val="000000"/>
                </a:solidFill>
                <a:latin typeface="Times New Roman" panose="02020603050405020304" pitchFamily="18" charset="0"/>
                <a:cs typeface="Times New Roman" panose="02020603050405020304" pitchFamily="18" charset="0"/>
              </a:rPr>
              <a:t>Röntgen</a:t>
            </a:r>
            <a:r>
              <a:rPr lang="en-US" altLang="zh-CN" sz="2400" dirty="0">
                <a:solidFill>
                  <a:srgbClr val="000000"/>
                </a:solidFill>
                <a:latin typeface="Times New Roman" panose="02020603050405020304" pitchFamily="18" charset="0"/>
                <a:cs typeface="Times New Roman" panose="02020603050405020304" pitchFamily="18" charset="0"/>
              </a:rPr>
              <a:t> rays</a:t>
            </a:r>
            <a:r>
              <a:rPr lang="zh-CN" altLang="en-US" sz="2400" dirty="0">
                <a:solidFill>
                  <a:srgbClr val="000000"/>
                </a:solidFill>
                <a:latin typeface="Times New Roman" panose="02020603050405020304" pitchFamily="18" charset="0"/>
                <a:cs typeface="Times New Roman" panose="02020603050405020304" pitchFamily="18" charset="0"/>
              </a:rPr>
              <a:t>”</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endPar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pic>
        <p:nvPicPr>
          <p:cNvPr id="13" name="图片 12"/>
          <p:cNvPicPr>
            <a:picLocks noChangeAspect="1"/>
          </p:cNvPicPr>
          <p:nvPr/>
        </p:nvPicPr>
        <p:blipFill>
          <a:blip r:embed="rId3"/>
          <a:stretch>
            <a:fillRect/>
          </a:stretch>
        </p:blipFill>
        <p:spPr>
          <a:xfrm>
            <a:off x="4736924" y="3289576"/>
            <a:ext cx="4255637" cy="295882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30677"/>
            <a:ext cx="8305800" cy="936123"/>
          </a:xfrm>
        </p:spPr>
        <p:txBody>
          <a:bodyPr/>
          <a:lstStyle/>
          <a:p>
            <a:r>
              <a:rPr lang="zh-CN" altLang="en-US" dirty="0"/>
              <a:t>布拉格公式推导</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grpSp>
        <p:nvGrpSpPr>
          <p:cNvPr id="5" name="Group 3"/>
          <p:cNvGrpSpPr/>
          <p:nvPr/>
        </p:nvGrpSpPr>
        <p:grpSpPr bwMode="auto">
          <a:xfrm>
            <a:off x="2232026" y="2667000"/>
            <a:ext cx="5105400" cy="2362200"/>
            <a:chOff x="1440" y="624"/>
            <a:chExt cx="3216" cy="1488"/>
          </a:xfrm>
        </p:grpSpPr>
        <p:grpSp>
          <p:nvGrpSpPr>
            <p:cNvPr id="10" name="Group 3"/>
            <p:cNvGrpSpPr/>
            <p:nvPr/>
          </p:nvGrpSpPr>
          <p:grpSpPr bwMode="auto">
            <a:xfrm>
              <a:off x="1440" y="624"/>
              <a:ext cx="2890" cy="1008"/>
              <a:chOff x="1440" y="624"/>
              <a:chExt cx="2890" cy="1008"/>
            </a:xfrm>
          </p:grpSpPr>
          <p:grpSp>
            <p:nvGrpSpPr>
              <p:cNvPr id="46" name="Group 4"/>
              <p:cNvGrpSpPr/>
              <p:nvPr/>
            </p:nvGrpSpPr>
            <p:grpSpPr bwMode="auto">
              <a:xfrm>
                <a:off x="1440" y="1008"/>
                <a:ext cx="1440" cy="624"/>
                <a:chOff x="2112" y="672"/>
                <a:chExt cx="1440" cy="624"/>
              </a:xfrm>
            </p:grpSpPr>
            <p:sp>
              <p:nvSpPr>
                <p:cNvPr id="61" name="Line 5"/>
                <p:cNvSpPr>
                  <a:spLocks noChangeShapeType="1"/>
                </p:cNvSpPr>
                <p:nvPr/>
              </p:nvSpPr>
              <p:spPr bwMode="auto">
                <a:xfrm>
                  <a:off x="2112" y="672"/>
                  <a:ext cx="1440" cy="624"/>
                </a:xfrm>
                <a:prstGeom prst="line">
                  <a:avLst/>
                </a:prstGeom>
                <a:noFill/>
                <a:ln w="38100">
                  <a:solidFill>
                    <a:srgbClr val="808080"/>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2" name="Line 6"/>
                <p:cNvSpPr>
                  <a:spLocks noChangeShapeType="1"/>
                </p:cNvSpPr>
                <p:nvPr/>
              </p:nvSpPr>
              <p:spPr bwMode="auto">
                <a:xfrm>
                  <a:off x="2544" y="864"/>
                  <a:ext cx="240" cy="96"/>
                </a:xfrm>
                <a:prstGeom prst="line">
                  <a:avLst/>
                </a:prstGeom>
                <a:noFill/>
                <a:ln w="38100">
                  <a:solidFill>
                    <a:srgbClr val="808080"/>
                  </a:solidFill>
                  <a:round/>
                  <a:tailEnd type="triangle" w="med" len="me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47" name="Group 7"/>
              <p:cNvGrpSpPr/>
              <p:nvPr/>
            </p:nvGrpSpPr>
            <p:grpSpPr bwMode="auto">
              <a:xfrm>
                <a:off x="2986" y="624"/>
                <a:ext cx="1344" cy="624"/>
                <a:chOff x="3658" y="672"/>
                <a:chExt cx="1344" cy="624"/>
              </a:xfrm>
            </p:grpSpPr>
            <p:sp>
              <p:nvSpPr>
                <p:cNvPr id="59" name="Line 8"/>
                <p:cNvSpPr>
                  <a:spLocks noChangeShapeType="1"/>
                </p:cNvSpPr>
                <p:nvPr/>
              </p:nvSpPr>
              <p:spPr bwMode="auto">
                <a:xfrm flipV="1">
                  <a:off x="3658" y="672"/>
                  <a:ext cx="1344" cy="624"/>
                </a:xfrm>
                <a:prstGeom prst="line">
                  <a:avLst/>
                </a:prstGeom>
                <a:noFill/>
                <a:ln w="38100">
                  <a:solidFill>
                    <a:srgbClr val="808080"/>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0" name="Line 9"/>
                <p:cNvSpPr>
                  <a:spLocks noChangeShapeType="1"/>
                </p:cNvSpPr>
                <p:nvPr/>
              </p:nvSpPr>
              <p:spPr bwMode="auto">
                <a:xfrm flipV="1">
                  <a:off x="4032" y="1029"/>
                  <a:ext cx="192" cy="96"/>
                </a:xfrm>
                <a:prstGeom prst="line">
                  <a:avLst/>
                </a:prstGeom>
                <a:noFill/>
                <a:ln w="38100">
                  <a:solidFill>
                    <a:srgbClr val="808080"/>
                  </a:solidFill>
                  <a:round/>
                  <a:tailEnd type="triangle" w="med" len="me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48" name="Group 10"/>
              <p:cNvGrpSpPr/>
              <p:nvPr/>
            </p:nvGrpSpPr>
            <p:grpSpPr bwMode="auto">
              <a:xfrm>
                <a:off x="1440" y="624"/>
                <a:ext cx="1440" cy="624"/>
                <a:chOff x="2112" y="672"/>
                <a:chExt cx="1440" cy="624"/>
              </a:xfrm>
            </p:grpSpPr>
            <p:sp>
              <p:nvSpPr>
                <p:cNvPr id="57" name="Line 11"/>
                <p:cNvSpPr>
                  <a:spLocks noChangeShapeType="1"/>
                </p:cNvSpPr>
                <p:nvPr/>
              </p:nvSpPr>
              <p:spPr bwMode="auto">
                <a:xfrm>
                  <a:off x="2112" y="672"/>
                  <a:ext cx="1440" cy="624"/>
                </a:xfrm>
                <a:prstGeom prst="line">
                  <a:avLst/>
                </a:prstGeom>
                <a:noFill/>
                <a:ln w="38100">
                  <a:solidFill>
                    <a:srgbClr val="808080"/>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8" name="Line 12"/>
                <p:cNvSpPr>
                  <a:spLocks noChangeShapeType="1"/>
                </p:cNvSpPr>
                <p:nvPr/>
              </p:nvSpPr>
              <p:spPr bwMode="auto">
                <a:xfrm>
                  <a:off x="2544" y="864"/>
                  <a:ext cx="240" cy="96"/>
                </a:xfrm>
                <a:prstGeom prst="line">
                  <a:avLst/>
                </a:prstGeom>
                <a:noFill/>
                <a:ln w="38100">
                  <a:solidFill>
                    <a:srgbClr val="808080"/>
                  </a:solidFill>
                  <a:round/>
                  <a:tailEnd type="triangle" w="med" len="me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49" name="Group 13"/>
              <p:cNvGrpSpPr/>
              <p:nvPr/>
            </p:nvGrpSpPr>
            <p:grpSpPr bwMode="auto">
              <a:xfrm>
                <a:off x="2976" y="1008"/>
                <a:ext cx="1344" cy="624"/>
                <a:chOff x="3600" y="672"/>
                <a:chExt cx="1344" cy="624"/>
              </a:xfrm>
            </p:grpSpPr>
            <p:sp>
              <p:nvSpPr>
                <p:cNvPr id="55" name="Line 14"/>
                <p:cNvSpPr>
                  <a:spLocks noChangeShapeType="1"/>
                </p:cNvSpPr>
                <p:nvPr/>
              </p:nvSpPr>
              <p:spPr bwMode="auto">
                <a:xfrm flipV="1">
                  <a:off x="3600" y="672"/>
                  <a:ext cx="1344" cy="624"/>
                </a:xfrm>
                <a:prstGeom prst="line">
                  <a:avLst/>
                </a:prstGeom>
                <a:noFill/>
                <a:ln w="38100">
                  <a:solidFill>
                    <a:srgbClr val="808080"/>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6" name="Line 15"/>
                <p:cNvSpPr>
                  <a:spLocks noChangeShapeType="1"/>
                </p:cNvSpPr>
                <p:nvPr/>
              </p:nvSpPr>
              <p:spPr bwMode="auto">
                <a:xfrm flipV="1">
                  <a:off x="4032" y="1008"/>
                  <a:ext cx="192" cy="96"/>
                </a:xfrm>
                <a:prstGeom prst="line">
                  <a:avLst/>
                </a:prstGeom>
                <a:noFill/>
                <a:ln w="38100">
                  <a:solidFill>
                    <a:srgbClr val="808080"/>
                  </a:solidFill>
                  <a:round/>
                  <a:tailEnd type="triangle" w="med" len="me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50" name="Group 16"/>
              <p:cNvGrpSpPr/>
              <p:nvPr/>
            </p:nvGrpSpPr>
            <p:grpSpPr bwMode="auto">
              <a:xfrm>
                <a:off x="2360" y="1097"/>
                <a:ext cx="1139" cy="206"/>
                <a:chOff x="3032" y="1145"/>
                <a:chExt cx="1139" cy="206"/>
              </a:xfrm>
            </p:grpSpPr>
            <p:sp>
              <p:nvSpPr>
                <p:cNvPr id="51" name="Arc 17"/>
                <p:cNvSpPr/>
                <p:nvPr/>
              </p:nvSpPr>
              <p:spPr bwMode="auto">
                <a:xfrm>
                  <a:off x="3840" y="1200"/>
                  <a:ext cx="96"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a:noFill/>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2" name="图片 51"/>
                <p:cNvPicPr>
                  <a:picLocks noChangeAspect="1" noChangeArrowheads="1"/>
                </p:cNvPicPr>
                <p:nvPr/>
              </p:nvPicPr>
              <p:blipFill>
                <a:blip r:embed="rId1" cstate="print"/>
                <a:srcRect/>
                <a:stretch>
                  <a:fillRect/>
                </a:stretch>
              </p:blipFill>
              <p:spPr bwMode="auto">
                <a:xfrm>
                  <a:off x="3944" y="1145"/>
                  <a:ext cx="227" cy="206"/>
                </a:xfrm>
                <a:prstGeom prst="rect">
                  <a:avLst/>
                </a:prstGeom>
                <a:noFill/>
                <a:ln>
                  <a:noFill/>
                </a:ln>
              </p:spPr>
            </p:pic>
            <p:sp>
              <p:nvSpPr>
                <p:cNvPr id="53" name="Arc 19"/>
                <p:cNvSpPr/>
                <p:nvPr/>
              </p:nvSpPr>
              <p:spPr bwMode="auto">
                <a:xfrm flipH="1">
                  <a:off x="3264" y="1200"/>
                  <a:ext cx="96"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a:noFill/>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4" name="图片 53"/>
                <p:cNvPicPr>
                  <a:picLocks noChangeAspect="1" noChangeArrowheads="1"/>
                </p:cNvPicPr>
                <p:nvPr/>
              </p:nvPicPr>
              <p:blipFill>
                <a:blip r:embed="rId2" cstate="print"/>
                <a:srcRect/>
                <a:stretch>
                  <a:fillRect/>
                </a:stretch>
              </p:blipFill>
              <p:spPr bwMode="auto">
                <a:xfrm>
                  <a:off x="3032" y="1145"/>
                  <a:ext cx="227" cy="206"/>
                </a:xfrm>
                <a:prstGeom prst="rect">
                  <a:avLst/>
                </a:prstGeom>
                <a:noFill/>
                <a:ln>
                  <a:noFill/>
                </a:ln>
              </p:spPr>
            </p:pic>
          </p:grpSp>
        </p:grpSp>
        <p:grpSp>
          <p:nvGrpSpPr>
            <p:cNvPr id="11" name="Group 21"/>
            <p:cNvGrpSpPr/>
            <p:nvPr/>
          </p:nvGrpSpPr>
          <p:grpSpPr bwMode="auto">
            <a:xfrm>
              <a:off x="2592" y="1295"/>
              <a:ext cx="684" cy="675"/>
              <a:chOff x="2592" y="1295"/>
              <a:chExt cx="684" cy="675"/>
            </a:xfrm>
          </p:grpSpPr>
          <p:sp>
            <p:nvSpPr>
              <p:cNvPr id="40" name="Line 22"/>
              <p:cNvSpPr>
                <a:spLocks noChangeShapeType="1"/>
              </p:cNvSpPr>
              <p:nvPr/>
            </p:nvSpPr>
            <p:spPr bwMode="auto">
              <a:xfrm>
                <a:off x="2928" y="1344"/>
                <a:ext cx="0" cy="288"/>
              </a:xfrm>
              <a:prstGeom prst="line">
                <a:avLst/>
              </a:prstGeom>
              <a:noFill/>
              <a:ln w="38100">
                <a:solidFill>
                  <a:srgbClr val="990000"/>
                </a:solidFill>
                <a:prstDash val="sysDot"/>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1" name="Line 23"/>
              <p:cNvSpPr>
                <a:spLocks noChangeShapeType="1"/>
              </p:cNvSpPr>
              <p:nvPr/>
            </p:nvSpPr>
            <p:spPr bwMode="auto">
              <a:xfrm flipH="1">
                <a:off x="2784" y="1344"/>
                <a:ext cx="144" cy="240"/>
              </a:xfrm>
              <a:prstGeom prst="line">
                <a:avLst/>
              </a:prstGeom>
              <a:noFill/>
              <a:ln w="38100">
                <a:solidFill>
                  <a:srgbClr val="990000"/>
                </a:solidFill>
                <a:prstDash val="sysDot"/>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2" name="Line 24"/>
              <p:cNvSpPr>
                <a:spLocks noChangeShapeType="1"/>
              </p:cNvSpPr>
              <p:nvPr/>
            </p:nvSpPr>
            <p:spPr bwMode="auto">
              <a:xfrm>
                <a:off x="2928" y="1344"/>
                <a:ext cx="144" cy="240"/>
              </a:xfrm>
              <a:prstGeom prst="line">
                <a:avLst/>
              </a:prstGeom>
              <a:noFill/>
              <a:ln w="38100">
                <a:solidFill>
                  <a:srgbClr val="990000"/>
                </a:solidFill>
                <a:prstDash val="sysDot"/>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3" name="Text Box 25"/>
              <p:cNvSpPr txBox="1">
                <a:spLocks noChangeArrowheads="1"/>
              </p:cNvSpPr>
              <p:nvPr/>
            </p:nvSpPr>
            <p:spPr bwMode="auto">
              <a:xfrm>
                <a:off x="2789" y="1679"/>
                <a:ext cx="246" cy="291"/>
              </a:xfrm>
              <a:prstGeom prst="rect">
                <a:avLst/>
              </a:prstGeom>
              <a:noFill/>
              <a:ln>
                <a:noFill/>
              </a:ln>
            </p:spPr>
            <p:txBody>
              <a:bodyPr wrap="none" anchor="ct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eaLnBrk="1" hangingPunct="1">
                  <a:spcBef>
                    <a:spcPct val="50000"/>
                  </a:spcBef>
                </a:pPr>
                <a:r>
                  <a:rPr lang="en-US" altLang="zh-CN" sz="2400">
                    <a:solidFill>
                      <a:srgbClr val="009900"/>
                    </a:solidFill>
                    <a:latin typeface="Times New Roman" panose="02020603050405020304" pitchFamily="18" charset="0"/>
                    <a:ea typeface="华文楷体" panose="02010600040101010101" pitchFamily="2" charset="-122"/>
                    <a:cs typeface="Times New Roman" panose="02020603050405020304" pitchFamily="18" charset="0"/>
                  </a:rPr>
                  <a:t>B</a:t>
                </a:r>
                <a:endParaRPr lang="en-US" altLang="zh-CN" sz="2400">
                  <a:solidFill>
                    <a:srgbClr val="0099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4" name="Rectangle 26"/>
              <p:cNvSpPr>
                <a:spLocks noChangeArrowheads="1"/>
              </p:cNvSpPr>
              <p:nvPr/>
            </p:nvSpPr>
            <p:spPr bwMode="auto">
              <a:xfrm>
                <a:off x="2592" y="1296"/>
                <a:ext cx="255" cy="288"/>
              </a:xfrm>
              <a:prstGeom prst="rect">
                <a:avLst/>
              </a:prstGeom>
              <a:noFill/>
              <a:ln>
                <a:noFill/>
              </a:ln>
            </p:spPr>
            <p:txBody>
              <a:bodyPr wrap="none" anchor="ct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r>
                  <a:rPr lang="en-US" altLang="zh-CN" sz="2400">
                    <a:solidFill>
                      <a:srgbClr val="009900"/>
                    </a:solidFill>
                    <a:latin typeface="Times New Roman" panose="02020603050405020304" pitchFamily="18" charset="0"/>
                    <a:ea typeface="华文楷体" panose="02010600040101010101" pitchFamily="2" charset="-122"/>
                    <a:cs typeface="Times New Roman" panose="02020603050405020304" pitchFamily="18" charset="0"/>
                  </a:rPr>
                  <a:t>A</a:t>
                </a:r>
                <a:endParaRPr lang="en-US" altLang="zh-CN" sz="2400">
                  <a:solidFill>
                    <a:srgbClr val="0099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5" name="Rectangle 27"/>
              <p:cNvSpPr>
                <a:spLocks noChangeArrowheads="1"/>
              </p:cNvSpPr>
              <p:nvPr/>
            </p:nvSpPr>
            <p:spPr bwMode="auto">
              <a:xfrm>
                <a:off x="3019" y="1295"/>
                <a:ext cx="257" cy="291"/>
              </a:xfrm>
              <a:prstGeom prst="rect">
                <a:avLst/>
              </a:prstGeom>
              <a:noFill/>
              <a:ln>
                <a:noFill/>
              </a:ln>
            </p:spPr>
            <p:txBody>
              <a:bodyPr wrap="none" anchor="ct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r>
                  <a:rPr lang="en-US" altLang="zh-CN" sz="2400" dirty="0">
                    <a:solidFill>
                      <a:srgbClr val="009900"/>
                    </a:solidFill>
                    <a:latin typeface="Times New Roman" panose="02020603050405020304" pitchFamily="18" charset="0"/>
                    <a:ea typeface="华文楷体" panose="02010600040101010101" pitchFamily="2" charset="-122"/>
                    <a:cs typeface="Times New Roman" panose="02020603050405020304" pitchFamily="18" charset="0"/>
                  </a:rPr>
                  <a:t>C</a:t>
                </a:r>
                <a:endParaRPr lang="en-US" altLang="zh-CN" sz="2400" dirty="0">
                  <a:solidFill>
                    <a:srgbClr val="0099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2" name="Group 28"/>
            <p:cNvGrpSpPr/>
            <p:nvPr/>
          </p:nvGrpSpPr>
          <p:grpSpPr bwMode="auto">
            <a:xfrm>
              <a:off x="1632" y="1248"/>
              <a:ext cx="3024" cy="864"/>
              <a:chOff x="2304" y="1296"/>
              <a:chExt cx="3024" cy="864"/>
            </a:xfrm>
          </p:grpSpPr>
          <p:grpSp>
            <p:nvGrpSpPr>
              <p:cNvPr id="16" name="Group 29"/>
              <p:cNvGrpSpPr/>
              <p:nvPr/>
            </p:nvGrpSpPr>
            <p:grpSpPr bwMode="auto">
              <a:xfrm>
                <a:off x="2304" y="1296"/>
                <a:ext cx="3024" cy="96"/>
                <a:chOff x="2208" y="1104"/>
                <a:chExt cx="3024" cy="96"/>
              </a:xfrm>
            </p:grpSpPr>
            <p:sp>
              <p:nvSpPr>
                <p:cNvPr id="33" name="Line 30"/>
                <p:cNvSpPr>
                  <a:spLocks noChangeShapeType="1"/>
                </p:cNvSpPr>
                <p:nvPr/>
              </p:nvSpPr>
              <p:spPr bwMode="auto">
                <a:xfrm>
                  <a:off x="2208" y="1152"/>
                  <a:ext cx="3024" cy="0"/>
                </a:xfrm>
                <a:prstGeom prst="line">
                  <a:avLst/>
                </a:prstGeom>
                <a:no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4" name="Oval 31"/>
                <p:cNvSpPr>
                  <a:spLocks noChangeArrowheads="1"/>
                </p:cNvSpPr>
                <p:nvPr/>
              </p:nvSpPr>
              <p:spPr bwMode="auto">
                <a:xfrm>
                  <a:off x="2880"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5" name="Oval 32"/>
                <p:cNvSpPr>
                  <a:spLocks noChangeArrowheads="1"/>
                </p:cNvSpPr>
                <p:nvPr/>
              </p:nvSpPr>
              <p:spPr bwMode="auto">
                <a:xfrm>
                  <a:off x="2304"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6" name="Oval 33"/>
                <p:cNvSpPr>
                  <a:spLocks noChangeArrowheads="1"/>
                </p:cNvSpPr>
                <p:nvPr/>
              </p:nvSpPr>
              <p:spPr bwMode="auto">
                <a:xfrm>
                  <a:off x="3456"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7" name="Oval 34"/>
                <p:cNvSpPr>
                  <a:spLocks noChangeArrowheads="1"/>
                </p:cNvSpPr>
                <p:nvPr/>
              </p:nvSpPr>
              <p:spPr bwMode="auto">
                <a:xfrm>
                  <a:off x="3984"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8" name="Oval 35"/>
                <p:cNvSpPr>
                  <a:spLocks noChangeArrowheads="1"/>
                </p:cNvSpPr>
                <p:nvPr/>
              </p:nvSpPr>
              <p:spPr bwMode="auto">
                <a:xfrm>
                  <a:off x="4560"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9" name="Oval 36"/>
                <p:cNvSpPr>
                  <a:spLocks noChangeArrowheads="1"/>
                </p:cNvSpPr>
                <p:nvPr/>
              </p:nvSpPr>
              <p:spPr bwMode="auto">
                <a:xfrm>
                  <a:off x="5088"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7" name="Group 37"/>
              <p:cNvGrpSpPr/>
              <p:nvPr/>
            </p:nvGrpSpPr>
            <p:grpSpPr bwMode="auto">
              <a:xfrm>
                <a:off x="2304" y="1680"/>
                <a:ext cx="3024" cy="96"/>
                <a:chOff x="2208" y="1104"/>
                <a:chExt cx="3024" cy="96"/>
              </a:xfrm>
            </p:grpSpPr>
            <p:sp>
              <p:nvSpPr>
                <p:cNvPr id="26" name="Line 38"/>
                <p:cNvSpPr>
                  <a:spLocks noChangeShapeType="1"/>
                </p:cNvSpPr>
                <p:nvPr/>
              </p:nvSpPr>
              <p:spPr bwMode="auto">
                <a:xfrm>
                  <a:off x="2208" y="1152"/>
                  <a:ext cx="3024" cy="0"/>
                </a:xfrm>
                <a:prstGeom prst="line">
                  <a:avLst/>
                </a:prstGeom>
                <a:no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7" name="Oval 39"/>
                <p:cNvSpPr>
                  <a:spLocks noChangeArrowheads="1"/>
                </p:cNvSpPr>
                <p:nvPr/>
              </p:nvSpPr>
              <p:spPr bwMode="auto">
                <a:xfrm>
                  <a:off x="2880"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8" name="Oval 40"/>
                <p:cNvSpPr>
                  <a:spLocks noChangeArrowheads="1"/>
                </p:cNvSpPr>
                <p:nvPr/>
              </p:nvSpPr>
              <p:spPr bwMode="auto">
                <a:xfrm>
                  <a:off x="2304"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9" name="Oval 41"/>
                <p:cNvSpPr>
                  <a:spLocks noChangeArrowheads="1"/>
                </p:cNvSpPr>
                <p:nvPr/>
              </p:nvSpPr>
              <p:spPr bwMode="auto">
                <a:xfrm>
                  <a:off x="3456"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0" name="Oval 42"/>
                <p:cNvSpPr>
                  <a:spLocks noChangeArrowheads="1"/>
                </p:cNvSpPr>
                <p:nvPr/>
              </p:nvSpPr>
              <p:spPr bwMode="auto">
                <a:xfrm>
                  <a:off x="3984"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1" name="Oval 43"/>
                <p:cNvSpPr>
                  <a:spLocks noChangeArrowheads="1"/>
                </p:cNvSpPr>
                <p:nvPr/>
              </p:nvSpPr>
              <p:spPr bwMode="auto">
                <a:xfrm>
                  <a:off x="4560"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2" name="Oval 44"/>
                <p:cNvSpPr>
                  <a:spLocks noChangeArrowheads="1"/>
                </p:cNvSpPr>
                <p:nvPr/>
              </p:nvSpPr>
              <p:spPr bwMode="auto">
                <a:xfrm>
                  <a:off x="5088"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8" name="Group 45"/>
              <p:cNvGrpSpPr/>
              <p:nvPr/>
            </p:nvGrpSpPr>
            <p:grpSpPr bwMode="auto">
              <a:xfrm>
                <a:off x="2304" y="2064"/>
                <a:ext cx="3024" cy="96"/>
                <a:chOff x="2208" y="1104"/>
                <a:chExt cx="3024" cy="96"/>
              </a:xfrm>
            </p:grpSpPr>
            <p:sp>
              <p:nvSpPr>
                <p:cNvPr id="19" name="Line 46"/>
                <p:cNvSpPr>
                  <a:spLocks noChangeShapeType="1"/>
                </p:cNvSpPr>
                <p:nvPr/>
              </p:nvSpPr>
              <p:spPr bwMode="auto">
                <a:xfrm>
                  <a:off x="2208" y="1152"/>
                  <a:ext cx="3024" cy="0"/>
                </a:xfrm>
                <a:prstGeom prst="line">
                  <a:avLst/>
                </a:prstGeom>
                <a:no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0" name="Oval 47"/>
                <p:cNvSpPr>
                  <a:spLocks noChangeArrowheads="1"/>
                </p:cNvSpPr>
                <p:nvPr/>
              </p:nvSpPr>
              <p:spPr bwMode="auto">
                <a:xfrm>
                  <a:off x="2880"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1" name="Oval 48"/>
                <p:cNvSpPr>
                  <a:spLocks noChangeArrowheads="1"/>
                </p:cNvSpPr>
                <p:nvPr/>
              </p:nvSpPr>
              <p:spPr bwMode="auto">
                <a:xfrm>
                  <a:off x="2304"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2" name="Oval 49"/>
                <p:cNvSpPr>
                  <a:spLocks noChangeArrowheads="1"/>
                </p:cNvSpPr>
                <p:nvPr/>
              </p:nvSpPr>
              <p:spPr bwMode="auto">
                <a:xfrm>
                  <a:off x="3456"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3" name="Oval 50"/>
                <p:cNvSpPr>
                  <a:spLocks noChangeArrowheads="1"/>
                </p:cNvSpPr>
                <p:nvPr/>
              </p:nvSpPr>
              <p:spPr bwMode="auto">
                <a:xfrm>
                  <a:off x="3984"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4" name="Oval 51"/>
                <p:cNvSpPr>
                  <a:spLocks noChangeArrowheads="1"/>
                </p:cNvSpPr>
                <p:nvPr/>
              </p:nvSpPr>
              <p:spPr bwMode="auto">
                <a:xfrm>
                  <a:off x="4560"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5" name="Oval 52"/>
                <p:cNvSpPr>
                  <a:spLocks noChangeArrowheads="1"/>
                </p:cNvSpPr>
                <p:nvPr/>
              </p:nvSpPr>
              <p:spPr bwMode="auto">
                <a:xfrm>
                  <a:off x="5088" y="1104"/>
                  <a:ext cx="96" cy="96"/>
                </a:xfrm>
                <a:prstGeom prst="ellipse">
                  <a:avLst/>
                </a:prstGeom>
                <a:gradFill rotWithShape="0">
                  <a:gsLst>
                    <a:gs pos="0">
                      <a:srgbClr val="B2B2B2"/>
                    </a:gs>
                    <a:gs pos="100000">
                      <a:srgbClr val="0B0B0B"/>
                    </a:gs>
                  </a:gsLst>
                  <a:path path="shape">
                    <a:fillToRect l="50000" t="50000" r="50000" b="50000"/>
                  </a:path>
                </a:gradFill>
                <a:ln w="28575">
                  <a:solidFill>
                    <a:schemeClr val="tx1"/>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grpSp>
          <p:nvGrpSpPr>
            <p:cNvPr id="13" name="Group 53"/>
            <p:cNvGrpSpPr/>
            <p:nvPr/>
          </p:nvGrpSpPr>
          <p:grpSpPr bwMode="auto">
            <a:xfrm>
              <a:off x="4269" y="1296"/>
              <a:ext cx="229" cy="384"/>
              <a:chOff x="4269" y="1296"/>
              <a:chExt cx="229" cy="384"/>
            </a:xfrm>
          </p:grpSpPr>
          <p:sp>
            <p:nvSpPr>
              <p:cNvPr id="14" name="Line 54"/>
              <p:cNvSpPr>
                <a:spLocks noChangeShapeType="1"/>
              </p:cNvSpPr>
              <p:nvPr/>
            </p:nvSpPr>
            <p:spPr bwMode="auto">
              <a:xfrm>
                <a:off x="4272" y="1296"/>
                <a:ext cx="0" cy="384"/>
              </a:xfrm>
              <a:prstGeom prst="line">
                <a:avLst/>
              </a:prstGeom>
              <a:noFill/>
              <a:ln w="28575">
                <a:solidFill>
                  <a:schemeClr val="tx1"/>
                </a:solidFill>
                <a:round/>
                <a:headEnd type="triangle" w="sm" len="med"/>
                <a:tailEnd type="triangle" w="sm" len="me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5" name="Rectangle 55"/>
              <p:cNvSpPr>
                <a:spLocks noChangeArrowheads="1"/>
              </p:cNvSpPr>
              <p:nvPr/>
            </p:nvSpPr>
            <p:spPr bwMode="auto">
              <a:xfrm>
                <a:off x="4269" y="1302"/>
                <a:ext cx="229" cy="330"/>
              </a:xfrm>
              <a:prstGeom prst="rect">
                <a:avLst/>
              </a:prstGeom>
              <a:noFill/>
              <a:ln>
                <a:noFill/>
              </a:ln>
            </p:spPr>
            <p:txBody>
              <a:bodyPr wrap="none" anchor="ct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r>
                  <a:rPr lang="en-US" altLang="zh-CN" sz="2800" i="1">
                    <a:solidFill>
                      <a:srgbClr val="009900"/>
                    </a:solidFill>
                    <a:latin typeface="Times New Roman" panose="02020603050405020304" pitchFamily="18" charset="0"/>
                    <a:ea typeface="华文楷体" panose="02010600040101010101" pitchFamily="2" charset="-122"/>
                    <a:cs typeface="Times New Roman" panose="02020603050405020304" pitchFamily="18" charset="0"/>
                  </a:rPr>
                  <a:t>d</a:t>
                </a:r>
                <a:endParaRPr lang="en-US" altLang="zh-CN" sz="2800" i="1">
                  <a:solidFill>
                    <a:srgbClr val="0099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sp>
        <p:nvSpPr>
          <p:cNvPr id="6" name="Text Box 64"/>
          <p:cNvSpPr txBox="1">
            <a:spLocks noChangeArrowheads="1"/>
          </p:cNvSpPr>
          <p:nvPr/>
        </p:nvSpPr>
        <p:spPr bwMode="auto">
          <a:xfrm>
            <a:off x="76200" y="1219200"/>
            <a:ext cx="8915400" cy="1373187"/>
          </a:xfrm>
          <a:prstGeom prst="rect">
            <a:avLst/>
          </a:prstGeom>
          <a:solidFill>
            <a:schemeClr val="bg1"/>
          </a:solid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当波长为</a:t>
            </a:r>
            <a:r>
              <a:rPr lang="zh-CN" altLang="en-US" sz="2800"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的单色</a:t>
            </a:r>
            <a:r>
              <a:rPr lang="en-US" altLang="zh-CN"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射线以与晶面夹角</a:t>
            </a:r>
            <a:r>
              <a:rPr lang="el-GR" altLang="zh-CN"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α</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入射到晶体，在相邻两晶面上反射光的光程差是</a:t>
            </a:r>
            <a:r>
              <a:rPr lang="en-US" altLang="zh-CN"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800"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d</a:t>
            </a:r>
            <a:r>
              <a:rPr lang="en-US" altLang="zh-CN"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sin</a:t>
            </a:r>
            <a:r>
              <a:rPr lang="el-GR" altLang="zh-CN"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α</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，当它等于波长的整数倍时，二束反射光为增强干涉。</a:t>
            </a:r>
            <a:endPar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Text Box 65"/>
          <p:cNvSpPr txBox="1">
            <a:spLocks noChangeArrowheads="1"/>
          </p:cNvSpPr>
          <p:nvPr/>
        </p:nvSpPr>
        <p:spPr bwMode="auto">
          <a:xfrm>
            <a:off x="287338" y="5179068"/>
            <a:ext cx="8569325" cy="519113"/>
          </a:xfrm>
          <a:prstGeom prst="rect">
            <a:avLst/>
          </a:prstGeom>
          <a:solidFill>
            <a:schemeClr val="bg1"/>
          </a:solid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r>
              <a:rPr lang="zh-CN" altLang="en-US" sz="28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由此得到</a:t>
            </a:r>
            <a:r>
              <a:rPr lang="en-US" altLang="zh-CN" sz="28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8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射线衍射的</a:t>
            </a:r>
            <a:r>
              <a:rPr lang="en-US" altLang="zh-CN" sz="28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Bragg</a:t>
            </a:r>
            <a:r>
              <a:rPr lang="zh-CN" altLang="en-US" sz="28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公式</a:t>
            </a:r>
            <a:endParaRPr lang="zh-CN" altLang="en-US" sz="28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8" name="图片 7"/>
          <p:cNvPicPr>
            <a:picLocks noChangeAspect="1" noChangeArrowheads="1"/>
          </p:cNvPicPr>
          <p:nvPr/>
        </p:nvPicPr>
        <p:blipFill>
          <a:blip r:embed="rId3" cstate="print"/>
          <a:srcRect/>
          <a:stretch>
            <a:fillRect/>
          </a:stretch>
        </p:blipFill>
        <p:spPr bwMode="auto">
          <a:xfrm>
            <a:off x="1943101" y="5715000"/>
            <a:ext cx="2544762" cy="608013"/>
          </a:xfrm>
          <a:prstGeom prst="rect">
            <a:avLst/>
          </a:prstGeom>
          <a:noFill/>
          <a:ln w="76200" cmpd="tri">
            <a:noFill/>
            <a:miter lim="800000"/>
            <a:headEnd/>
            <a:tailEnd/>
          </a:ln>
        </p:spPr>
      </p:pic>
      <p:pic>
        <p:nvPicPr>
          <p:cNvPr id="9" name="图片 8"/>
          <p:cNvPicPr>
            <a:picLocks noChangeAspect="1" noChangeArrowheads="1"/>
          </p:cNvPicPr>
          <p:nvPr/>
        </p:nvPicPr>
        <p:blipFill>
          <a:blip r:embed="rId4" cstate="print"/>
          <a:srcRect/>
          <a:stretch>
            <a:fillRect/>
          </a:stretch>
        </p:blipFill>
        <p:spPr bwMode="auto">
          <a:xfrm>
            <a:off x="5110163" y="5715000"/>
            <a:ext cx="2836863" cy="608013"/>
          </a:xfrm>
          <a:prstGeom prst="rect">
            <a:avLst/>
          </a:prstGeom>
          <a:noFill/>
        </p:spPr>
      </p:pic>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布拉格公式的意义和应用</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3" name="内容占位符 2"/>
          <p:cNvSpPr>
            <a:spLocks noGrp="1"/>
          </p:cNvSpPr>
          <p:nvPr>
            <p:ph idx="4294967295"/>
          </p:nvPr>
        </p:nvSpPr>
        <p:spPr>
          <a:xfrm>
            <a:off x="304800" y="1447800"/>
            <a:ext cx="8458200" cy="4495800"/>
          </a:xfrm>
        </p:spPr>
        <p:txBody>
          <a:bodyPr>
            <a:normAutofit/>
          </a:bodyPr>
          <a:lstStyle/>
          <a:p>
            <a:pPr algn="just">
              <a:lnSpc>
                <a:spcPct val="110000"/>
              </a:lnSpc>
            </a:pPr>
            <a:r>
              <a:rPr lang="zh-CN" altLang="en-US" sz="3200" dirty="0"/>
              <a:t>布拉格</a:t>
            </a:r>
            <a:r>
              <a:rPr lang="en-US" altLang="zh-CN" sz="3200" dirty="0"/>
              <a:t>(Bragg)</a:t>
            </a:r>
            <a:r>
              <a:rPr lang="zh-CN" altLang="en-US" sz="3200" dirty="0"/>
              <a:t>公式是劳厄</a:t>
            </a:r>
            <a:r>
              <a:rPr lang="en-US" altLang="zh-CN" sz="3200" dirty="0"/>
              <a:t>(Laue)</a:t>
            </a:r>
            <a:r>
              <a:rPr lang="zh-CN" altLang="en-US" sz="3200" dirty="0"/>
              <a:t>衍射和德拜</a:t>
            </a:r>
            <a:r>
              <a:rPr lang="en-US" altLang="zh-CN" sz="3200" dirty="0"/>
              <a:t>(Debye)</a:t>
            </a:r>
            <a:r>
              <a:rPr lang="zh-CN" altLang="en-US" sz="3200" dirty="0"/>
              <a:t>衍射的理论基础。还可以用于晶格对电子和中子的衍射。</a:t>
            </a:r>
            <a:endParaRPr lang="zh-CN" altLang="en-US" sz="3200" dirty="0"/>
          </a:p>
          <a:p>
            <a:pPr algn="just">
              <a:lnSpc>
                <a:spcPct val="110000"/>
              </a:lnSpc>
            </a:pPr>
            <a:r>
              <a:rPr lang="zh-CN" altLang="en-US" sz="3200" dirty="0"/>
              <a:t>因此由</a:t>
            </a:r>
            <a:r>
              <a:rPr lang="en-US" altLang="zh-CN" sz="3200" dirty="0"/>
              <a:t>Bragg</a:t>
            </a:r>
            <a:r>
              <a:rPr lang="zh-CN" altLang="en-US" sz="3200" dirty="0"/>
              <a:t>公式，可以通过</a:t>
            </a:r>
            <a:r>
              <a:rPr lang="en-US" altLang="zh-CN" sz="3200" dirty="0"/>
              <a:t>X</a:t>
            </a:r>
            <a:r>
              <a:rPr lang="zh-CN" altLang="en-US" sz="3200" dirty="0"/>
              <a:t>射线衍射束方向的测定，来确定晶体中各晶面取向、对称性、面间距或晶格常数以及基元组成等。</a:t>
            </a:r>
            <a:r>
              <a:rPr lang="en-US" altLang="zh-CN" sz="3200" dirty="0"/>
              <a:t> </a:t>
            </a:r>
            <a:endParaRPr lang="en-US" altLang="zh-CN" sz="3200" dirty="0"/>
          </a:p>
          <a:p>
            <a:pPr algn="just">
              <a:lnSpc>
                <a:spcPct val="110000"/>
              </a:lnSpc>
            </a:pPr>
            <a:r>
              <a:rPr lang="en-US" altLang="zh-CN" sz="3200" dirty="0"/>
              <a:t>Bragg</a:t>
            </a:r>
            <a:r>
              <a:rPr lang="zh-CN" altLang="en-US" sz="3200" dirty="0"/>
              <a:t>公式也适用于所有光波在多层膜上的散射（衍射）。</a:t>
            </a:r>
            <a:endParaRPr lang="zh-CN" altLang="en-US" sz="3200" dirty="0"/>
          </a:p>
          <a:p>
            <a:endParaRPr lang="zh-CN" altLang="en-US" sz="3200"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布拉格父子</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7" name="Rectangle 6"/>
          <p:cNvSpPr/>
          <p:nvPr/>
        </p:nvSpPr>
        <p:spPr>
          <a:xfrm>
            <a:off x="3986910" y="1632311"/>
            <a:ext cx="4623690" cy="3537187"/>
          </a:xfrm>
          <a:prstGeom prst="rect">
            <a:avLst/>
          </a:prstGeom>
        </p:spPr>
        <p:txBody>
          <a:bodyPr wrap="square">
            <a:spAutoFit/>
          </a:bodyPr>
          <a:lstStyle/>
          <a:p>
            <a:pPr eaLnBrk="1" hangingPunct="1">
              <a:lnSpc>
                <a:spcPts val="3880"/>
              </a:lnSpc>
            </a:pPr>
            <a:r>
              <a:rPr lang="zh-CN" altLang="en-US"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布拉格父子不仅推导了布拉格公式，而且发明了晶体反射式</a:t>
            </a:r>
            <a:r>
              <a:rPr lang="en-US" altLang="zh-CN"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X</a:t>
            </a:r>
            <a:r>
              <a:rPr lang="zh-CN" altLang="en-US"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射线谱仪。</a:t>
            </a:r>
            <a:endParaRPr lang="en-US" altLang="zh-CN"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a:p>
            <a:pPr eaLnBrk="1" hangingPunct="1">
              <a:lnSpc>
                <a:spcPts val="3880"/>
              </a:lnSpc>
            </a:pPr>
            <a:r>
              <a:rPr lang="zh-CN" altLang="en-US"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他们的工作证实了氯化钠晶体中并没有</a:t>
            </a:r>
            <a:r>
              <a:rPr lang="en-US" altLang="zh-CN" b="0" dirty="0" err="1">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NaCl</a:t>
            </a:r>
            <a:r>
              <a:rPr lang="zh-CN" altLang="en-US"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分子，而仅以</a:t>
            </a:r>
            <a:r>
              <a:rPr lang="en-US" altLang="zh-CN"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Na</a:t>
            </a:r>
            <a:r>
              <a:rPr lang="zh-CN" altLang="en-US" b="0" baseline="3000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a:t>
            </a:r>
            <a:r>
              <a:rPr lang="zh-CN" altLang="en-US"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和</a:t>
            </a:r>
            <a:r>
              <a:rPr lang="en-US" altLang="zh-CN"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Cl</a:t>
            </a:r>
            <a:r>
              <a:rPr lang="zh-CN" altLang="en-US" b="0" baseline="3000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a:t>
            </a:r>
            <a:r>
              <a:rPr lang="zh-CN" altLang="en-US"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离子存在。</a:t>
            </a:r>
            <a:endParaRPr lang="en-US" altLang="zh-CN" b="0" dirty="0">
              <a:solidFill>
                <a:schemeClr val="tx1"/>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8" name="Picture 2"/>
          <p:cNvPicPr>
            <a:picLocks noChangeAspect="1" noChangeArrowheads="1"/>
          </p:cNvPicPr>
          <p:nvPr/>
        </p:nvPicPr>
        <p:blipFill>
          <a:blip r:embed="rId1"/>
          <a:srcRect/>
          <a:stretch>
            <a:fillRect/>
          </a:stretch>
        </p:blipFill>
        <p:spPr bwMode="auto">
          <a:xfrm>
            <a:off x="126616" y="1636323"/>
            <a:ext cx="3860294" cy="301187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23" name="Text Box 3"/>
          <p:cNvSpPr txBox="1">
            <a:spLocks noChangeArrowheads="1"/>
          </p:cNvSpPr>
          <p:nvPr/>
        </p:nvSpPr>
        <p:spPr bwMode="auto">
          <a:xfrm>
            <a:off x="629653" y="1447800"/>
            <a:ext cx="798094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Arial" panose="020B0604020202020204" pitchFamily="34" charset="0"/>
              <a:buChar char="•"/>
            </a:pP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原子基态（洪特规则及补充规则）</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fontAlgn="base">
              <a:spcBef>
                <a:spcPct val="0"/>
              </a:spcBef>
              <a:spcAft>
                <a:spcPct val="0"/>
              </a:spcAft>
              <a:buFont typeface="Arial" panose="020B0604020202020204" pitchFamily="34" charset="0"/>
              <a:buChar char="•"/>
            </a:pP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朗德间隔定则</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a:buFont typeface="Arial" panose="020B0604020202020204" pitchFamily="34" charset="0"/>
              <a:buChar char="•"/>
            </a:pPr>
            <a:r>
              <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射线的发现和相关历史</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a:buFont typeface="Arial" panose="020B0604020202020204" pitchFamily="34" charset="0"/>
              <a:buChar char="•"/>
            </a:pPr>
            <a:r>
              <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射线的本质研究（波动性、偏振）</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a:buFont typeface="Arial" panose="020B0604020202020204" pitchFamily="34" charset="0"/>
              <a:buChar char="•"/>
            </a:pPr>
            <a:r>
              <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射线晶体衍射</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上节课回顾</a:t>
            </a:r>
            <a:endParaRPr lang="en-US" sz="3200" dirty="0"/>
          </a:p>
        </p:txBody>
      </p:sp>
      <p:sp>
        <p:nvSpPr>
          <p:cNvPr id="3" name="页脚占位符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X-ray</a:t>
            </a:r>
            <a:r>
              <a:rPr lang="zh-CN" altLang="en-US" dirty="0"/>
              <a:t>衍射（德拜照相）</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5" name="Text Box 7"/>
          <p:cNvSpPr txBox="1">
            <a:spLocks noChangeArrowheads="1"/>
          </p:cNvSpPr>
          <p:nvPr/>
        </p:nvSpPr>
        <p:spPr bwMode="auto">
          <a:xfrm>
            <a:off x="398427" y="1143000"/>
            <a:ext cx="6301615" cy="1569660"/>
          </a:xfrm>
          <a:prstGeom prst="rect">
            <a:avLst/>
          </a:prstGeom>
          <a:no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另一种</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射线衍射方法</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—Debye</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法或晶体粉末法。</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样品的制备大为简化</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与</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Laue</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方法（连续光谱，单晶）的不同：</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 </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用单色</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 </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样品为晶体粉末压成。</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6" name="Picture 8" descr="P_Debye"/>
          <p:cNvPicPr>
            <a:picLocks noChangeAspect="1" noChangeArrowheads="1"/>
          </p:cNvPicPr>
          <p:nvPr/>
        </p:nvPicPr>
        <p:blipFill>
          <a:blip r:embed="rId1"/>
          <a:srcRect/>
          <a:stretch>
            <a:fillRect/>
          </a:stretch>
        </p:blipFill>
        <p:spPr bwMode="auto">
          <a:xfrm>
            <a:off x="6700043" y="1016991"/>
            <a:ext cx="2144713" cy="3024187"/>
          </a:xfrm>
          <a:prstGeom prst="rect">
            <a:avLst/>
          </a:prstGeom>
          <a:noFill/>
        </p:spPr>
      </p:pic>
      <p:sp>
        <p:nvSpPr>
          <p:cNvPr id="7" name="Text Box 9"/>
          <p:cNvSpPr txBox="1">
            <a:spLocks noChangeArrowheads="1"/>
          </p:cNvSpPr>
          <p:nvPr/>
        </p:nvSpPr>
        <p:spPr bwMode="auto">
          <a:xfrm>
            <a:off x="6711156" y="4134959"/>
            <a:ext cx="2133600" cy="1200329"/>
          </a:xfrm>
          <a:prstGeom prst="rect">
            <a:avLst/>
          </a:prstGeom>
          <a:noFill/>
          <a:ln w="9525">
            <a:solidFill>
              <a:srgbClr val="FF3300"/>
            </a:solidFill>
            <a:miter lim="800000"/>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ct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P. Debye</a:t>
            </a:r>
            <a:endPar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ctr"/>
            <a:r>
              <a:rPr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1936</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Nobel</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化学奖</a:t>
            </a:r>
            <a:endPar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8" name="Picture 78"/>
          <p:cNvPicPr>
            <a:picLocks noChangeAspect="1" noChangeArrowheads="1"/>
          </p:cNvPicPr>
          <p:nvPr/>
        </p:nvPicPr>
        <p:blipFill>
          <a:blip r:embed="rId2"/>
          <a:srcRect/>
          <a:stretch>
            <a:fillRect/>
          </a:stretch>
        </p:blipFill>
        <p:spPr bwMode="auto">
          <a:xfrm>
            <a:off x="1066800" y="2922843"/>
            <a:ext cx="4191000" cy="3297883"/>
          </a:xfrm>
          <a:prstGeom prst="rect">
            <a:avLst/>
          </a:prstGeom>
          <a:noFill/>
          <a:ln>
            <a:noFill/>
          </a:ln>
        </p:spPr>
      </p:pic>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德拜法的衍射图样</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pic>
        <p:nvPicPr>
          <p:cNvPr id="5" name="Picture 76"/>
          <p:cNvPicPr>
            <a:picLocks noChangeAspect="1" noChangeArrowheads="1"/>
          </p:cNvPicPr>
          <p:nvPr/>
        </p:nvPicPr>
        <p:blipFill rotWithShape="1">
          <a:blip r:embed="rId1" cstate="hqprint"/>
          <a:srcRect l="4213" t="2650" r="5222" b="16451"/>
          <a:stretch>
            <a:fillRect/>
          </a:stretch>
        </p:blipFill>
        <p:spPr bwMode="auto">
          <a:xfrm>
            <a:off x="1656764" y="3108388"/>
            <a:ext cx="3001607" cy="2992439"/>
          </a:xfrm>
          <a:prstGeom prst="rect">
            <a:avLst/>
          </a:prstGeom>
          <a:noFill/>
          <a:ln>
            <a:noFill/>
          </a:ln>
        </p:spPr>
      </p:pic>
      <p:sp>
        <p:nvSpPr>
          <p:cNvPr id="6" name="Rectangle 79"/>
          <p:cNvSpPr>
            <a:spLocks noChangeArrowheads="1"/>
          </p:cNvSpPr>
          <p:nvPr/>
        </p:nvSpPr>
        <p:spPr bwMode="auto">
          <a:xfrm>
            <a:off x="200628" y="1095375"/>
            <a:ext cx="8713788" cy="1800225"/>
          </a:xfrm>
          <a:prstGeom prst="rect">
            <a:avLst/>
          </a:prstGeom>
          <a:noFill/>
          <a:ln>
            <a:noFill/>
          </a:ln>
        </p:spPr>
        <p:txBody>
          <a:bodyPr anchor="ct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r>
              <a:rPr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得到的衍射图样为一组同心园环。</a:t>
            </a:r>
            <a:endPar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每一圆环对应一组晶面，不同的园环代表不同的晶面阵，环的强度反映了晶面上原子的密度大小。</a:t>
            </a:r>
            <a:endPar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圆环的衍射角度对应于晶面间距。</a:t>
            </a:r>
            <a:endPar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TextBox 6"/>
          <p:cNvSpPr txBox="1"/>
          <p:nvPr/>
        </p:nvSpPr>
        <p:spPr>
          <a:xfrm>
            <a:off x="4850476" y="4342997"/>
            <a:ext cx="3050835" cy="523220"/>
          </a:xfrm>
          <a:prstGeom prst="rect">
            <a:avLst/>
          </a:prstGeom>
          <a:solidFill>
            <a:srgbClr val="FFFFCC"/>
          </a:solidFill>
        </p:spPr>
        <p:txBody>
          <a:bodyPr wrap="none" rtlCol="0">
            <a:spAutoFit/>
          </a:bodyPr>
          <a:lstStyle/>
          <a:p>
            <a:r>
              <a:rPr lang="zh-CN" altLang="en-US" sz="2800" dirty="0">
                <a:solidFill>
                  <a:srgbClr val="0000CC"/>
                </a:solidFill>
                <a:latin typeface="华文楷体" panose="02010600040101010101" pitchFamily="2" charset="-122"/>
                <a:ea typeface="华文楷体" panose="02010600040101010101" pitchFamily="2" charset="-122"/>
              </a:rPr>
              <a:t>  氧化锆的粉末法  </a:t>
            </a:r>
            <a:endParaRPr lang="zh-CN" altLang="en-US" sz="2800" dirty="0">
              <a:solidFill>
                <a:srgbClr val="0000CC"/>
              </a:solidFill>
              <a:latin typeface="华文楷体" panose="02010600040101010101" pitchFamily="2" charset="-122"/>
              <a:ea typeface="华文楷体" panose="02010600040101010101" pitchFamily="2" charset="-122"/>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X</a:t>
            </a:r>
            <a:r>
              <a:rPr kumimoji="1" lang="zh-CN" altLang="en-US" dirty="0"/>
              <a:t>射线革命性意义</a:t>
            </a:r>
            <a:endParaRPr kumimoji="1" lang="zh-CN" altLang="en-US" dirty="0"/>
          </a:p>
        </p:txBody>
      </p:sp>
      <p:sp>
        <p:nvSpPr>
          <p:cNvPr id="4" name="幻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762000" y="1322388"/>
            <a:ext cx="8382000" cy="4773612"/>
          </a:xfrm>
        </p:spPr>
        <p:txBody>
          <a:bodyPr/>
          <a:lstStyle/>
          <a:p>
            <a:r>
              <a:rPr kumimoji="1" lang="en-US" altLang="zh-CN" dirty="0"/>
              <a:t>X</a:t>
            </a:r>
            <a:r>
              <a:rPr kumimoji="1" lang="zh-CN" altLang="en-US" dirty="0"/>
              <a:t>射线谱学</a:t>
            </a:r>
            <a:endParaRPr kumimoji="1" lang="en-US" altLang="zh-CN" dirty="0"/>
          </a:p>
          <a:p>
            <a:r>
              <a:rPr kumimoji="1" lang="zh-CN" altLang="en-US" dirty="0"/>
              <a:t>晶体结构学</a:t>
            </a:r>
            <a:r>
              <a:rPr kumimoji="1" lang="zh-CN" altLang="zh-CN" dirty="0"/>
              <a:t>、</a:t>
            </a:r>
            <a:r>
              <a:rPr kumimoji="1" lang="zh-CN" altLang="en-US" dirty="0"/>
              <a:t>固体物理学</a:t>
            </a:r>
            <a:endParaRPr kumimoji="1" lang="en-US" altLang="zh-CN" dirty="0"/>
          </a:p>
          <a:p>
            <a:r>
              <a:rPr kumimoji="1" lang="zh-CN" altLang="en-US" dirty="0"/>
              <a:t>元素化学分析</a:t>
            </a:r>
            <a:endParaRPr kumimoji="1" lang="en-US" altLang="zh-CN" dirty="0"/>
          </a:p>
          <a:p>
            <a:r>
              <a:rPr kumimoji="1" lang="zh-CN" altLang="en-US" dirty="0"/>
              <a:t>材料科学、矿物学</a:t>
            </a:r>
            <a:endParaRPr kumimoji="1" lang="en-US" altLang="zh-CN" dirty="0"/>
          </a:p>
          <a:p>
            <a:r>
              <a:rPr kumimoji="1" lang="zh-CN" altLang="en-US" dirty="0"/>
              <a:t>分子生物学</a:t>
            </a:r>
            <a:endParaRPr kumimoji="1" lang="en-US" altLang="zh-CN" dirty="0"/>
          </a:p>
          <a:p>
            <a:r>
              <a:rPr kumimoji="1" lang="zh-CN" altLang="en-US" dirty="0"/>
              <a:t>医学成像学</a:t>
            </a:r>
            <a:endParaRPr kumimoji="1" lang="en-US" altLang="zh-CN" dirty="0"/>
          </a:p>
          <a:p>
            <a:r>
              <a:rPr kumimoji="1" lang="is-IS" altLang="zh-CN" dirty="0"/>
              <a:t>…</a:t>
            </a:r>
            <a:endParaRPr kumimoji="1" lang="zh-CN" altLang="en-US" dirty="0"/>
          </a:p>
        </p:txBody>
      </p:sp>
      <p:sp>
        <p:nvSpPr>
          <p:cNvPr id="5" name="文本框 4"/>
          <p:cNvSpPr txBox="1"/>
          <p:nvPr/>
        </p:nvSpPr>
        <p:spPr>
          <a:xfrm>
            <a:off x="805076" y="5493063"/>
            <a:ext cx="7977977" cy="523220"/>
          </a:xfrm>
          <a:prstGeom prst="rect">
            <a:avLst/>
          </a:prstGeom>
          <a:noFill/>
        </p:spPr>
        <p:txBody>
          <a:bodyPr wrap="none" rtlCol="0">
            <a:spAutoFit/>
          </a:bodyPr>
          <a:lstStyle/>
          <a:p>
            <a:r>
              <a:rPr kumimoji="1" lang="zh-CN" altLang="en-US" sz="2800" dirty="0">
                <a:latin typeface="华文楷体" panose="02010600040101010101" pitchFamily="2" charset="-122"/>
                <a:ea typeface="华文楷体" panose="02010600040101010101" pitchFamily="2" charset="-122"/>
                <a:cs typeface="华文楷体" panose="02010600040101010101" pitchFamily="2" charset="-122"/>
              </a:rPr>
              <a:t>到目前为止，</a:t>
            </a:r>
            <a:r>
              <a:rPr kumimoji="1" lang="en-US" altLang="zh-CN" sz="2800" dirty="0">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dirty="0">
                <a:latin typeface="华文楷体" panose="02010600040101010101" pitchFamily="2" charset="-122"/>
                <a:ea typeface="华文楷体" panose="02010600040101010101" pitchFamily="2" charset="-122"/>
                <a:cs typeface="华文楷体" panose="02010600040101010101" pitchFamily="2" charset="-122"/>
              </a:rPr>
              <a:t>射线是最能改变人类生活的发现！</a:t>
            </a:r>
            <a:endParaRPr kumimoji="1" lang="zh-CN" altLang="en-US" sz="2800"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6" name="Footer Placeholder 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什么是</a:t>
            </a:r>
            <a:r>
              <a:rPr lang="en-US" altLang="zh-CN" dirty="0"/>
              <a:t>X</a:t>
            </a:r>
            <a:r>
              <a:rPr lang="zh-CN" altLang="en-US" dirty="0"/>
              <a:t>射线（电磁波谱）</a:t>
            </a:r>
            <a:endParaRPr lang="zh-CN" altLang="en-US" dirty="0"/>
          </a:p>
        </p:txBody>
      </p:sp>
      <p:sp>
        <p:nvSpPr>
          <p:cNvPr id="7" name="Content Placeholder 6"/>
          <p:cNvSpPr>
            <a:spLocks noGrp="1"/>
          </p:cNvSpPr>
          <p:nvPr>
            <p:ph idx="1"/>
          </p:nvPr>
        </p:nvSpPr>
        <p:spPr/>
        <p:txBody>
          <a:bodyPr/>
          <a:lstStyle/>
          <a:p>
            <a:endParaRPr lang="en-US"/>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pic>
        <p:nvPicPr>
          <p:cNvPr id="5" name="Picture 6" descr="https://upload.wikimedia.org/wikipedia/commons/3/30/EM_spectrumrevised.png"/>
          <p:cNvPicPr>
            <a:picLocks noChangeAspect="1" noChangeArrowheads="1"/>
          </p:cNvPicPr>
          <p:nvPr/>
        </p:nvPicPr>
        <p:blipFill>
          <a:blip r:embed="rId1"/>
          <a:srcRect/>
          <a:stretch>
            <a:fillRect/>
          </a:stretch>
        </p:blipFill>
        <p:spPr bwMode="auto">
          <a:xfrm>
            <a:off x="66086" y="1371600"/>
            <a:ext cx="9032193" cy="483222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bwMode="auto">
          <a:xfrm>
            <a:off x="2166768" y="2133600"/>
            <a:ext cx="881232" cy="990600"/>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lstStyle/>
          <a:p>
            <a:pPr marL="342900" indent="-342900" algn="r" eaLnBrk="1" hangingPunct="1">
              <a:spcBef>
                <a:spcPct val="20000"/>
              </a:spcBef>
              <a:buClr>
                <a:srgbClr val="FF3399"/>
              </a:buClr>
              <a:buFont typeface="Wingdings 2" panose="05020102010507070707" pitchFamily="18" charset="2"/>
              <a:buChar char="è"/>
            </a:pPr>
            <a:endParaRPr lang="zh-CN" altLang="en-US">
              <a:solidFill>
                <a:srgbClr val="FF0033"/>
              </a:solidFill>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2" name="标题 1"/>
          <p:cNvSpPr>
            <a:spLocks noGrp="1"/>
          </p:cNvSpPr>
          <p:nvPr>
            <p:ph type="title" idx="4294967295"/>
          </p:nvPr>
        </p:nvSpPr>
        <p:spPr>
          <a:xfrm>
            <a:off x="420290" y="2743200"/>
            <a:ext cx="8305800" cy="936625"/>
          </a:xfrm>
        </p:spPr>
        <p:txBody>
          <a:bodyPr/>
          <a:lstStyle/>
          <a:p>
            <a:pPr algn="ctr"/>
            <a:r>
              <a:rPr lang="en-US" altLang="zh-CN" sz="5400" dirty="0">
                <a:effectLst/>
              </a:rPr>
              <a:t>X</a:t>
            </a:r>
            <a:r>
              <a:rPr lang="zh-CN" altLang="zh-CN" sz="5400" dirty="0">
                <a:effectLst/>
              </a:rPr>
              <a:t>射线的原子起源</a:t>
            </a:r>
            <a:endParaRPr lang="zh-CN" altLang="en-US" sz="5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 </a:t>
            </a:r>
            <a:r>
              <a:rPr lang="zh-CN" altLang="en-US" dirty="0"/>
              <a:t>原子光谱的构成和 </a:t>
            </a:r>
            <a:r>
              <a:rPr lang="en-US" altLang="zh-CN" dirty="0"/>
              <a:t>X </a:t>
            </a:r>
            <a:r>
              <a:rPr lang="zh-CN" altLang="en-US" dirty="0"/>
              <a:t>射线能谱</a:t>
            </a:r>
            <a:endParaRPr lang="en-US" dirty="0"/>
          </a:p>
        </p:txBody>
      </p:sp>
      <p:sp>
        <p:nvSpPr>
          <p:cNvPr id="43" name="幻灯片编号占位符 3"/>
          <p:cNvSpPr>
            <a:spLocks noGrp="1"/>
          </p:cNvSpPr>
          <p:nvPr>
            <p:ph type="sldNum" sz="quarter" idx="12"/>
          </p:nvPr>
        </p:nvSpPr>
        <p:spPr/>
        <p:txBody>
          <a:bodyPr/>
          <a:lstStyle/>
          <a:p>
            <a:fld id="{487D5C1C-21CD-7645-954C-F3A8DD5FAAB4}" type="slidenum">
              <a:rPr lang="en-US" altLang="zh-CN"/>
            </a:fld>
            <a:endParaRPr lang="en-US" altLang="zh-CN"/>
          </a:p>
        </p:txBody>
      </p:sp>
      <p:sp>
        <p:nvSpPr>
          <p:cNvPr id="87047" name="Text Box 7"/>
          <p:cNvSpPr txBox="1">
            <a:spLocks noChangeArrowheads="1"/>
          </p:cNvSpPr>
          <p:nvPr/>
        </p:nvSpPr>
        <p:spPr bwMode="auto">
          <a:xfrm>
            <a:off x="936625" y="1409836"/>
            <a:ext cx="2286000" cy="461665"/>
          </a:xfrm>
          <a:prstGeom prst="rect">
            <a:avLst/>
          </a:prstGeom>
          <a:noFill/>
          <a:ln>
            <a:noFill/>
          </a:ln>
          <a:effectLst/>
        </p:spPr>
        <p:txBody>
          <a:bodyPr>
            <a:spAutoFit/>
          </a:bodyPr>
          <a:lstStyle/>
          <a:p>
            <a:pPr>
              <a:spcBef>
                <a:spcPct val="50000"/>
              </a:spcBef>
            </a:pPr>
            <a:r>
              <a:rPr lang="zh-CN" altLang="en-US" sz="2400" b="1" dirty="0">
                <a:solidFill>
                  <a:schemeClr val="tx1"/>
                </a:solidFill>
                <a:latin typeface="华文楷体" panose="02010600040101010101" pitchFamily="2" charset="-122"/>
                <a:ea typeface="华文楷体" panose="02010600040101010101" pitchFamily="2" charset="-122"/>
              </a:rPr>
              <a:t>光学线状谱：</a:t>
            </a:r>
            <a:endParaRPr lang="zh-CN" altLang="en-US" sz="2400" b="1" dirty="0">
              <a:solidFill>
                <a:schemeClr val="tx1"/>
              </a:solidFill>
              <a:latin typeface="华文楷体" panose="02010600040101010101" pitchFamily="2" charset="-122"/>
              <a:ea typeface="华文楷体" panose="02010600040101010101" pitchFamily="2" charset="-122"/>
            </a:endParaRPr>
          </a:p>
        </p:txBody>
      </p:sp>
      <p:sp>
        <p:nvSpPr>
          <p:cNvPr id="87049" name="Text Box 9"/>
          <p:cNvSpPr txBox="1">
            <a:spLocks noChangeArrowheads="1"/>
          </p:cNvSpPr>
          <p:nvPr/>
        </p:nvSpPr>
        <p:spPr bwMode="auto">
          <a:xfrm>
            <a:off x="3013075" y="1428420"/>
            <a:ext cx="2286000" cy="461665"/>
          </a:xfrm>
          <a:prstGeom prst="rect">
            <a:avLst/>
          </a:prstGeom>
          <a:noFill/>
          <a:ln>
            <a:noFill/>
          </a:ln>
          <a:effectLst/>
        </p:spPr>
        <p:txBody>
          <a:bodyPr>
            <a:spAutoFit/>
          </a:bodyPr>
          <a:lstStyle/>
          <a:p>
            <a:pPr>
              <a:spcBef>
                <a:spcPct val="50000"/>
              </a:spcBef>
            </a:pPr>
            <a:r>
              <a:rPr lang="zh-CN" altLang="en-US" sz="2400" b="1" dirty="0">
                <a:solidFill>
                  <a:schemeClr val="tx1"/>
                </a:solidFill>
                <a:latin typeface="华文楷体" panose="02010600040101010101" pitchFamily="2" charset="-122"/>
                <a:ea typeface="华文楷体" panose="02010600040101010101" pitchFamily="2" charset="-122"/>
              </a:rPr>
              <a:t>价电子跃迁</a:t>
            </a:r>
            <a:endParaRPr lang="zh-CN" altLang="en-US" sz="2400" b="1" dirty="0">
              <a:solidFill>
                <a:schemeClr val="tx1"/>
              </a:solidFill>
              <a:latin typeface="华文楷体" panose="02010600040101010101" pitchFamily="2" charset="-122"/>
              <a:ea typeface="华文楷体" panose="02010600040101010101" pitchFamily="2" charset="-122"/>
            </a:endParaRPr>
          </a:p>
        </p:txBody>
      </p:sp>
      <p:grpSp>
        <p:nvGrpSpPr>
          <p:cNvPr id="87050" name="Group 10"/>
          <p:cNvGrpSpPr/>
          <p:nvPr/>
        </p:nvGrpSpPr>
        <p:grpSpPr bwMode="auto">
          <a:xfrm>
            <a:off x="5595938" y="2022798"/>
            <a:ext cx="2544763" cy="523874"/>
            <a:chOff x="3778" y="1054"/>
            <a:chExt cx="1603" cy="330"/>
          </a:xfrm>
        </p:grpSpPr>
        <p:sp>
          <p:nvSpPr>
            <p:cNvPr id="87051" name="Text Box 11"/>
            <p:cNvSpPr txBox="1">
              <a:spLocks noChangeArrowheads="1"/>
            </p:cNvSpPr>
            <p:nvPr/>
          </p:nvSpPr>
          <p:spPr bwMode="auto">
            <a:xfrm>
              <a:off x="3778" y="1083"/>
              <a:ext cx="672" cy="291"/>
            </a:xfrm>
            <a:prstGeom prst="rect">
              <a:avLst/>
            </a:prstGeom>
            <a:noFill/>
            <a:ln>
              <a:noFill/>
            </a:ln>
            <a:effectLst/>
          </p:spPr>
          <p:txBody>
            <a:bodyPr>
              <a:spAutoFit/>
            </a:bodyPr>
            <a:lstStyle/>
            <a:p>
              <a:pPr>
                <a:spcBef>
                  <a:spcPct val="50000"/>
                </a:spcBef>
              </a:pPr>
              <a:r>
                <a:rPr lang="zh-CN" altLang="en-US" sz="2400" b="1" dirty="0">
                  <a:solidFill>
                    <a:schemeClr val="tx1"/>
                  </a:solidFill>
                </a:rPr>
                <a:t>红外</a:t>
              </a:r>
              <a:endParaRPr lang="zh-CN" altLang="en-US" sz="2400" b="1" dirty="0">
                <a:solidFill>
                  <a:schemeClr val="tx1"/>
                </a:solidFill>
              </a:endParaRPr>
            </a:p>
          </p:txBody>
        </p:sp>
        <p:sp>
          <p:nvSpPr>
            <p:cNvPr id="87052" name="Rectangle 12"/>
            <p:cNvSpPr>
              <a:spLocks noChangeArrowheads="1"/>
            </p:cNvSpPr>
            <p:nvPr/>
          </p:nvSpPr>
          <p:spPr bwMode="auto">
            <a:xfrm>
              <a:off x="4877" y="1086"/>
              <a:ext cx="504" cy="291"/>
            </a:xfrm>
            <a:prstGeom prst="rect">
              <a:avLst/>
            </a:prstGeom>
            <a:noFill/>
            <a:ln>
              <a:noFill/>
            </a:ln>
            <a:effectLst/>
          </p:spPr>
          <p:txBody>
            <a:bodyPr wrap="none">
              <a:spAutoFit/>
            </a:bodyPr>
            <a:lstStyle/>
            <a:p>
              <a:r>
                <a:rPr lang="zh-CN" altLang="en-US" sz="2400" b="1" dirty="0">
                  <a:solidFill>
                    <a:schemeClr val="tx1"/>
                  </a:solidFill>
                </a:rPr>
                <a:t>紫外</a:t>
              </a:r>
              <a:endParaRPr lang="zh-CN" altLang="en-US" sz="2400" b="1" dirty="0">
                <a:solidFill>
                  <a:schemeClr val="tx1"/>
                </a:solidFill>
              </a:endParaRPr>
            </a:p>
          </p:txBody>
        </p:sp>
        <p:sp>
          <p:nvSpPr>
            <p:cNvPr id="87053" name="Rectangle 13"/>
            <p:cNvSpPr>
              <a:spLocks noChangeArrowheads="1"/>
            </p:cNvSpPr>
            <p:nvPr/>
          </p:nvSpPr>
          <p:spPr bwMode="auto">
            <a:xfrm>
              <a:off x="4511" y="1054"/>
              <a:ext cx="282" cy="330"/>
            </a:xfrm>
            <a:prstGeom prst="rect">
              <a:avLst/>
            </a:prstGeom>
            <a:noFill/>
            <a:ln>
              <a:noFill/>
            </a:ln>
            <a:effectLst/>
          </p:spPr>
          <p:txBody>
            <a:bodyPr wrap="none">
              <a:spAutoFit/>
            </a:bodyPr>
            <a:lstStyle/>
            <a:p>
              <a:r>
                <a:rPr lang="en-US" sz="2800" baseline="30000">
                  <a:solidFill>
                    <a:schemeClr val="tx1"/>
                  </a:solidFill>
                  <a:sym typeface="Symbol" panose="05050102010706020507" charset="0"/>
                </a:rPr>
                <a:t> </a:t>
              </a:r>
              <a:r>
                <a:rPr lang="en-US" altLang="zh-CN" sz="2800">
                  <a:solidFill>
                    <a:schemeClr val="tx1"/>
                  </a:solidFill>
                  <a:sym typeface="Symbol" panose="05050102010706020507" charset="0"/>
                </a:rPr>
                <a:t></a:t>
              </a:r>
              <a:endParaRPr lang="en-US" altLang="zh-CN" sz="2800">
                <a:solidFill>
                  <a:schemeClr val="tx1"/>
                </a:solidFill>
                <a:sym typeface="Symbol" panose="05050102010706020507" charset="0"/>
              </a:endParaRPr>
            </a:p>
          </p:txBody>
        </p:sp>
      </p:grpSp>
      <p:grpSp>
        <p:nvGrpSpPr>
          <p:cNvPr id="87054" name="Group 14"/>
          <p:cNvGrpSpPr/>
          <p:nvPr/>
        </p:nvGrpSpPr>
        <p:grpSpPr bwMode="auto">
          <a:xfrm>
            <a:off x="5595937" y="2644677"/>
            <a:ext cx="2871788" cy="482600"/>
            <a:chOff x="3790" y="1352"/>
            <a:chExt cx="1809" cy="304"/>
          </a:xfrm>
        </p:grpSpPr>
        <p:sp>
          <p:nvSpPr>
            <p:cNvPr id="87055" name="Text Box 15"/>
            <p:cNvSpPr txBox="1">
              <a:spLocks noChangeArrowheads="1"/>
            </p:cNvSpPr>
            <p:nvPr/>
          </p:nvSpPr>
          <p:spPr bwMode="auto">
            <a:xfrm>
              <a:off x="3790" y="1404"/>
              <a:ext cx="833" cy="252"/>
            </a:xfrm>
            <a:prstGeom prst="rect">
              <a:avLst/>
            </a:prstGeom>
            <a:noFill/>
            <a:ln>
              <a:noFill/>
            </a:ln>
            <a:effectLst/>
          </p:spPr>
          <p:txBody>
            <a:bodyPr>
              <a:spAutoFit/>
            </a:bodyPr>
            <a:lstStyle/>
            <a:p>
              <a:pPr>
                <a:spcBef>
                  <a:spcPct val="50000"/>
                </a:spcBef>
              </a:pPr>
              <a:r>
                <a:rPr lang="en-US" altLang="zh-CN" sz="2000" b="1" dirty="0">
                  <a:solidFill>
                    <a:schemeClr val="tx1"/>
                  </a:solidFill>
                </a:rPr>
                <a:t>10</a:t>
              </a:r>
              <a:r>
                <a:rPr lang="en-US" altLang="zh-CN" sz="2000" b="1" baseline="30000" dirty="0">
                  <a:solidFill>
                    <a:schemeClr val="tx1"/>
                  </a:solidFill>
                </a:rPr>
                <a:t>6</a:t>
              </a:r>
              <a:r>
                <a:rPr lang="en-US" altLang="zh-CN" sz="2000" b="1" dirty="0">
                  <a:solidFill>
                    <a:schemeClr val="tx1"/>
                  </a:solidFill>
                </a:rPr>
                <a:t>Å</a:t>
              </a:r>
              <a:endParaRPr lang="en-US" altLang="zh-CN" sz="2000" b="1" dirty="0">
                <a:solidFill>
                  <a:schemeClr val="tx1"/>
                </a:solidFill>
              </a:endParaRPr>
            </a:p>
          </p:txBody>
        </p:sp>
        <p:sp>
          <p:nvSpPr>
            <p:cNvPr id="87056" name="Text Box 16"/>
            <p:cNvSpPr txBox="1">
              <a:spLocks noChangeArrowheads="1"/>
            </p:cNvSpPr>
            <p:nvPr/>
          </p:nvSpPr>
          <p:spPr bwMode="auto">
            <a:xfrm>
              <a:off x="4849" y="1385"/>
              <a:ext cx="750" cy="252"/>
            </a:xfrm>
            <a:prstGeom prst="rect">
              <a:avLst/>
            </a:prstGeom>
            <a:noFill/>
            <a:ln>
              <a:noFill/>
            </a:ln>
            <a:effectLst/>
          </p:spPr>
          <p:txBody>
            <a:bodyPr>
              <a:spAutoFit/>
            </a:bodyPr>
            <a:lstStyle/>
            <a:p>
              <a:pPr>
                <a:spcBef>
                  <a:spcPct val="50000"/>
                </a:spcBef>
              </a:pPr>
              <a:r>
                <a:rPr lang="en-US" altLang="zh-CN" sz="2000" b="1" dirty="0">
                  <a:solidFill>
                    <a:schemeClr val="tx1"/>
                  </a:solidFill>
                </a:rPr>
                <a:t>10</a:t>
              </a:r>
              <a:r>
                <a:rPr lang="en-US" altLang="zh-CN" sz="2000" b="1" baseline="30000" dirty="0">
                  <a:solidFill>
                    <a:schemeClr val="tx1"/>
                  </a:solidFill>
                </a:rPr>
                <a:t>3</a:t>
              </a:r>
              <a:r>
                <a:rPr lang="en-US" altLang="zh-CN" sz="2000" b="1" dirty="0">
                  <a:solidFill>
                    <a:schemeClr val="tx1"/>
                  </a:solidFill>
                </a:rPr>
                <a:t>Å</a:t>
              </a:r>
              <a:endParaRPr lang="en-US" altLang="zh-CN" sz="2000" b="1" dirty="0">
                <a:solidFill>
                  <a:schemeClr val="tx1"/>
                </a:solidFill>
              </a:endParaRPr>
            </a:p>
          </p:txBody>
        </p:sp>
        <p:sp>
          <p:nvSpPr>
            <p:cNvPr id="87057" name="Rectangle 17"/>
            <p:cNvSpPr>
              <a:spLocks noChangeArrowheads="1"/>
            </p:cNvSpPr>
            <p:nvPr/>
          </p:nvSpPr>
          <p:spPr bwMode="auto">
            <a:xfrm>
              <a:off x="4517" y="1352"/>
              <a:ext cx="235" cy="252"/>
            </a:xfrm>
            <a:prstGeom prst="rect">
              <a:avLst/>
            </a:prstGeom>
            <a:noFill/>
            <a:ln>
              <a:noFill/>
            </a:ln>
            <a:effectLst/>
          </p:spPr>
          <p:txBody>
            <a:bodyPr wrap="none">
              <a:spAutoFit/>
            </a:bodyPr>
            <a:lstStyle/>
            <a:p>
              <a:r>
                <a:rPr lang="en-US" sz="2000" b="1" baseline="30000" dirty="0">
                  <a:solidFill>
                    <a:schemeClr val="tx1"/>
                  </a:solidFill>
                  <a:sym typeface="Symbol" panose="05050102010706020507" charset="0"/>
                </a:rPr>
                <a:t> </a:t>
              </a:r>
              <a:r>
                <a:rPr lang="en-US" altLang="zh-CN" sz="2000" b="1" dirty="0">
                  <a:solidFill>
                    <a:schemeClr val="tx1"/>
                  </a:solidFill>
                  <a:sym typeface="Symbol" panose="05050102010706020507" charset="0"/>
                </a:rPr>
                <a:t></a:t>
              </a:r>
              <a:endParaRPr lang="en-US" altLang="zh-CN" sz="2000" b="1" dirty="0">
                <a:solidFill>
                  <a:schemeClr val="tx1"/>
                </a:solidFill>
                <a:sym typeface="Symbol" panose="05050102010706020507" charset="0"/>
              </a:endParaRPr>
            </a:p>
          </p:txBody>
        </p:sp>
      </p:grpSp>
      <p:sp>
        <p:nvSpPr>
          <p:cNvPr id="87058" name="Text Box 18"/>
          <p:cNvSpPr txBox="1">
            <a:spLocks noChangeArrowheads="1"/>
          </p:cNvSpPr>
          <p:nvPr/>
        </p:nvSpPr>
        <p:spPr bwMode="auto">
          <a:xfrm>
            <a:off x="1077913" y="3667966"/>
            <a:ext cx="1676400" cy="461665"/>
          </a:xfrm>
          <a:prstGeom prst="rect">
            <a:avLst/>
          </a:prstGeom>
          <a:noFill/>
          <a:ln>
            <a:noFill/>
          </a:ln>
          <a:effectLst/>
        </p:spPr>
        <p:txBody>
          <a:bodyPr>
            <a:spAutoFit/>
          </a:bodyPr>
          <a:lstStyle/>
          <a:p>
            <a:pPr>
              <a:spcBef>
                <a:spcPct val="50000"/>
              </a:spcBef>
            </a:pPr>
            <a:r>
              <a:rPr lang="en-US" altLang="zh-CN" sz="2400" b="1" i="1" dirty="0">
                <a:solidFill>
                  <a:srgbClr val="0000FF"/>
                </a:solidFill>
                <a:latin typeface="华文楷体" panose="02010600040101010101" pitchFamily="2" charset="-122"/>
                <a:ea typeface="华文楷体" panose="02010600040101010101" pitchFamily="2" charset="-122"/>
              </a:rPr>
              <a:t>X </a:t>
            </a:r>
            <a:r>
              <a:rPr lang="zh-CN" sz="2400" b="1" dirty="0">
                <a:solidFill>
                  <a:srgbClr val="0000FF"/>
                </a:solidFill>
                <a:latin typeface="华文楷体" panose="02010600040101010101" pitchFamily="2" charset="-122"/>
                <a:ea typeface="华文楷体" panose="02010600040101010101" pitchFamily="2" charset="-122"/>
              </a:rPr>
              <a:t>射</a:t>
            </a:r>
            <a:r>
              <a:rPr lang="zh-CN" altLang="en-US" sz="2400" b="1" dirty="0">
                <a:solidFill>
                  <a:srgbClr val="0000FF"/>
                </a:solidFill>
                <a:latin typeface="华文楷体" panose="02010600040101010101" pitchFamily="2" charset="-122"/>
                <a:ea typeface="华文楷体" panose="02010600040101010101" pitchFamily="2" charset="-122"/>
              </a:rPr>
              <a:t>线谱</a:t>
            </a:r>
            <a:endParaRPr lang="zh-CN" altLang="en-US" sz="2400" b="1" dirty="0">
              <a:solidFill>
                <a:srgbClr val="0000FF"/>
              </a:solidFill>
              <a:latin typeface="华文楷体" panose="02010600040101010101" pitchFamily="2" charset="-122"/>
              <a:ea typeface="华文楷体" panose="02010600040101010101" pitchFamily="2" charset="-122"/>
            </a:endParaRPr>
          </a:p>
        </p:txBody>
      </p:sp>
      <p:sp>
        <p:nvSpPr>
          <p:cNvPr id="87059" name="Text Box 19"/>
          <p:cNvSpPr txBox="1">
            <a:spLocks noChangeArrowheads="1"/>
          </p:cNvSpPr>
          <p:nvPr/>
        </p:nvSpPr>
        <p:spPr bwMode="auto">
          <a:xfrm>
            <a:off x="2905125" y="3502401"/>
            <a:ext cx="1676400" cy="461665"/>
          </a:xfrm>
          <a:prstGeom prst="rect">
            <a:avLst/>
          </a:prstGeom>
          <a:noFill/>
          <a:ln>
            <a:noFill/>
          </a:ln>
          <a:effectLst/>
        </p:spPr>
        <p:txBody>
          <a:bodyPr>
            <a:spAutoFit/>
          </a:bodyPr>
          <a:lstStyle/>
          <a:p>
            <a:pPr>
              <a:spcBef>
                <a:spcPct val="50000"/>
              </a:spcBef>
            </a:pPr>
            <a:r>
              <a:rPr lang="zh-CN" altLang="en-US" sz="2400" b="1" dirty="0">
                <a:solidFill>
                  <a:srgbClr val="0000FF"/>
                </a:solidFill>
                <a:latin typeface="华文楷体" panose="02010600040101010101" pitchFamily="2" charset="-122"/>
                <a:ea typeface="华文楷体" panose="02010600040101010101" pitchFamily="2" charset="-122"/>
              </a:rPr>
              <a:t>连续谱</a:t>
            </a:r>
            <a:r>
              <a:rPr lang="zh-CN" altLang="en-US" sz="2400" dirty="0">
                <a:solidFill>
                  <a:srgbClr val="0000FF"/>
                </a:solidFill>
                <a:latin typeface="华文楷体" panose="02010600040101010101" pitchFamily="2" charset="-122"/>
                <a:ea typeface="华文楷体" panose="02010600040101010101" pitchFamily="2" charset="-122"/>
              </a:rPr>
              <a:t>：</a:t>
            </a:r>
            <a:endParaRPr lang="zh-CN" altLang="en-US" sz="2400" dirty="0">
              <a:solidFill>
                <a:srgbClr val="0000FF"/>
              </a:solidFill>
              <a:latin typeface="华文楷体" panose="02010600040101010101" pitchFamily="2" charset="-122"/>
              <a:ea typeface="华文楷体" panose="02010600040101010101" pitchFamily="2" charset="-122"/>
            </a:endParaRPr>
          </a:p>
        </p:txBody>
      </p:sp>
      <p:sp>
        <p:nvSpPr>
          <p:cNvPr id="87060" name="Text Box 20"/>
          <p:cNvSpPr txBox="1">
            <a:spLocks noChangeArrowheads="1"/>
          </p:cNvSpPr>
          <p:nvPr/>
        </p:nvSpPr>
        <p:spPr bwMode="auto">
          <a:xfrm>
            <a:off x="2905125" y="4372724"/>
            <a:ext cx="1676400" cy="461665"/>
          </a:xfrm>
          <a:prstGeom prst="rect">
            <a:avLst/>
          </a:prstGeom>
          <a:noFill/>
          <a:ln>
            <a:noFill/>
          </a:ln>
          <a:effectLst/>
        </p:spPr>
        <p:txBody>
          <a:bodyPr>
            <a:spAutoFit/>
          </a:bodyPr>
          <a:lstStyle/>
          <a:p>
            <a:pPr>
              <a:spcBef>
                <a:spcPct val="50000"/>
              </a:spcBef>
            </a:pPr>
            <a:r>
              <a:rPr lang="zh-CN" altLang="en-US" sz="2400" b="1" dirty="0">
                <a:solidFill>
                  <a:srgbClr val="0000FF"/>
                </a:solidFill>
                <a:latin typeface="华文楷体" panose="02010600040101010101" pitchFamily="2" charset="-122"/>
                <a:ea typeface="华文楷体" panose="02010600040101010101" pitchFamily="2" charset="-122"/>
              </a:rPr>
              <a:t>线状谱</a:t>
            </a:r>
            <a:r>
              <a:rPr lang="zh-CN" altLang="en-US" sz="2400" dirty="0">
                <a:solidFill>
                  <a:srgbClr val="0000FF"/>
                </a:solidFill>
                <a:latin typeface="华文楷体" panose="02010600040101010101" pitchFamily="2" charset="-122"/>
                <a:ea typeface="华文楷体" panose="02010600040101010101" pitchFamily="2" charset="-122"/>
              </a:rPr>
              <a:t>：</a:t>
            </a:r>
            <a:endParaRPr lang="zh-CN" altLang="en-US" sz="2400" dirty="0">
              <a:solidFill>
                <a:srgbClr val="0000FF"/>
              </a:solidFill>
              <a:latin typeface="华文楷体" panose="02010600040101010101" pitchFamily="2" charset="-122"/>
              <a:ea typeface="华文楷体" panose="02010600040101010101" pitchFamily="2" charset="-122"/>
            </a:endParaRPr>
          </a:p>
        </p:txBody>
      </p:sp>
      <p:sp>
        <p:nvSpPr>
          <p:cNvPr id="87061" name="Text Box 21"/>
          <p:cNvSpPr txBox="1">
            <a:spLocks noChangeArrowheads="1"/>
          </p:cNvSpPr>
          <p:nvPr/>
        </p:nvSpPr>
        <p:spPr bwMode="auto">
          <a:xfrm>
            <a:off x="4340505" y="3502400"/>
            <a:ext cx="1676400" cy="461665"/>
          </a:xfrm>
          <a:prstGeom prst="rect">
            <a:avLst/>
          </a:prstGeom>
          <a:noFill/>
          <a:ln>
            <a:noFill/>
          </a:ln>
          <a:effectLst/>
        </p:spPr>
        <p:txBody>
          <a:bodyPr>
            <a:spAutoFit/>
          </a:bodyPr>
          <a:lstStyle/>
          <a:p>
            <a:pPr>
              <a:spcBef>
                <a:spcPct val="50000"/>
              </a:spcBef>
            </a:pPr>
            <a:r>
              <a:rPr lang="zh-CN" altLang="en-US" sz="2400" b="1" dirty="0">
                <a:solidFill>
                  <a:srgbClr val="0000FF"/>
                </a:solidFill>
                <a:latin typeface="华文楷体" panose="02010600040101010101" pitchFamily="2" charset="-122"/>
                <a:ea typeface="华文楷体" panose="02010600040101010101" pitchFamily="2" charset="-122"/>
              </a:rPr>
              <a:t>韧致辐射</a:t>
            </a:r>
            <a:endParaRPr lang="zh-CN" altLang="en-US" sz="2400" b="1" dirty="0">
              <a:solidFill>
                <a:srgbClr val="0000FF"/>
              </a:solidFill>
              <a:latin typeface="华文楷体" panose="02010600040101010101" pitchFamily="2" charset="-122"/>
              <a:ea typeface="华文楷体" panose="02010600040101010101" pitchFamily="2" charset="-122"/>
            </a:endParaRPr>
          </a:p>
        </p:txBody>
      </p:sp>
      <p:grpSp>
        <p:nvGrpSpPr>
          <p:cNvPr id="87062" name="Group 22"/>
          <p:cNvGrpSpPr/>
          <p:nvPr/>
        </p:nvGrpSpPr>
        <p:grpSpPr bwMode="auto">
          <a:xfrm>
            <a:off x="5963444" y="3407152"/>
            <a:ext cx="2909888" cy="434975"/>
            <a:chOff x="3788" y="1758"/>
            <a:chExt cx="1833" cy="274"/>
          </a:xfrm>
        </p:grpSpPr>
        <p:sp>
          <p:nvSpPr>
            <p:cNvPr id="87063" name="Text Box 23"/>
            <p:cNvSpPr txBox="1">
              <a:spLocks noChangeArrowheads="1"/>
            </p:cNvSpPr>
            <p:nvPr/>
          </p:nvSpPr>
          <p:spPr bwMode="auto">
            <a:xfrm>
              <a:off x="3788" y="1777"/>
              <a:ext cx="701" cy="252"/>
            </a:xfrm>
            <a:prstGeom prst="rect">
              <a:avLst/>
            </a:prstGeom>
            <a:noFill/>
            <a:ln>
              <a:noFill/>
            </a:ln>
            <a:effectLst/>
          </p:spPr>
          <p:txBody>
            <a:bodyPr>
              <a:spAutoFit/>
            </a:bodyPr>
            <a:lstStyle/>
            <a:p>
              <a:pPr>
                <a:spcBef>
                  <a:spcPct val="50000"/>
                </a:spcBef>
              </a:pPr>
              <a:r>
                <a:rPr lang="en-US" altLang="zh-CN" sz="2000" b="1" dirty="0">
                  <a:solidFill>
                    <a:srgbClr val="0000FF"/>
                  </a:solidFill>
                </a:rPr>
                <a:t>10</a:t>
              </a:r>
              <a:r>
                <a:rPr lang="en-US" altLang="zh-CN" sz="2000" b="1" baseline="30000" dirty="0">
                  <a:solidFill>
                    <a:srgbClr val="0000FF"/>
                  </a:solidFill>
                </a:rPr>
                <a:t>-2</a:t>
              </a:r>
              <a:r>
                <a:rPr lang="en-US" altLang="zh-CN" sz="2000" b="1" dirty="0">
                  <a:solidFill>
                    <a:srgbClr val="0000FF"/>
                  </a:solidFill>
                </a:rPr>
                <a:t>Å</a:t>
              </a:r>
              <a:endParaRPr lang="en-US" altLang="zh-CN" sz="2000" b="1" dirty="0">
                <a:solidFill>
                  <a:srgbClr val="0000FF"/>
                </a:solidFill>
              </a:endParaRPr>
            </a:p>
          </p:txBody>
        </p:sp>
        <p:sp>
          <p:nvSpPr>
            <p:cNvPr id="87064" name="Text Box 24"/>
            <p:cNvSpPr txBox="1">
              <a:spLocks noChangeArrowheads="1"/>
            </p:cNvSpPr>
            <p:nvPr/>
          </p:nvSpPr>
          <p:spPr bwMode="auto">
            <a:xfrm>
              <a:off x="4853" y="1780"/>
              <a:ext cx="768" cy="252"/>
            </a:xfrm>
            <a:prstGeom prst="rect">
              <a:avLst/>
            </a:prstGeom>
            <a:noFill/>
            <a:ln>
              <a:noFill/>
            </a:ln>
            <a:effectLst/>
          </p:spPr>
          <p:txBody>
            <a:bodyPr>
              <a:spAutoFit/>
            </a:bodyPr>
            <a:lstStyle/>
            <a:p>
              <a:pPr>
                <a:spcBef>
                  <a:spcPct val="50000"/>
                </a:spcBef>
              </a:pPr>
              <a:r>
                <a:rPr lang="en-US" altLang="zh-CN" sz="2000" b="1" dirty="0">
                  <a:solidFill>
                    <a:srgbClr val="0000FF"/>
                  </a:solidFill>
                </a:rPr>
                <a:t>10</a:t>
              </a:r>
              <a:r>
                <a:rPr lang="en-US" altLang="zh-CN" sz="2000" b="1" baseline="30000" dirty="0">
                  <a:solidFill>
                    <a:srgbClr val="0000FF"/>
                  </a:solidFill>
                </a:rPr>
                <a:t>2</a:t>
              </a:r>
              <a:r>
                <a:rPr lang="en-US" altLang="zh-CN" sz="2000" b="1" dirty="0">
                  <a:solidFill>
                    <a:srgbClr val="0000FF"/>
                  </a:solidFill>
                </a:rPr>
                <a:t>Å</a:t>
              </a:r>
              <a:endParaRPr lang="en-US" altLang="zh-CN" sz="2000" b="1" dirty="0">
                <a:solidFill>
                  <a:srgbClr val="0000FF"/>
                </a:solidFill>
              </a:endParaRPr>
            </a:p>
          </p:txBody>
        </p:sp>
        <p:sp>
          <p:nvSpPr>
            <p:cNvPr id="87065" name="Rectangle 25"/>
            <p:cNvSpPr>
              <a:spLocks noChangeArrowheads="1"/>
            </p:cNvSpPr>
            <p:nvPr/>
          </p:nvSpPr>
          <p:spPr bwMode="auto">
            <a:xfrm>
              <a:off x="4532" y="1758"/>
              <a:ext cx="247" cy="252"/>
            </a:xfrm>
            <a:prstGeom prst="rect">
              <a:avLst/>
            </a:prstGeom>
            <a:noFill/>
            <a:ln>
              <a:noFill/>
            </a:ln>
            <a:effectLst/>
          </p:spPr>
          <p:txBody>
            <a:bodyPr wrap="none">
              <a:spAutoFit/>
            </a:bodyPr>
            <a:lstStyle/>
            <a:p>
              <a:r>
                <a:rPr lang="en-US" sz="2800" baseline="30000" dirty="0">
                  <a:solidFill>
                    <a:srgbClr val="0000FF"/>
                  </a:solidFill>
                  <a:sym typeface="Symbol" panose="05050102010706020507" charset="0"/>
                </a:rPr>
                <a:t> </a:t>
              </a:r>
              <a:r>
                <a:rPr lang="en-US" altLang="zh-CN" sz="2000" b="1" dirty="0">
                  <a:solidFill>
                    <a:srgbClr val="0000FF"/>
                  </a:solidFill>
                  <a:sym typeface="Symbol" panose="05050102010706020507" charset="0"/>
                </a:rPr>
                <a:t></a:t>
              </a:r>
              <a:endParaRPr lang="en-US" altLang="zh-CN" sz="2000" b="1" dirty="0">
                <a:solidFill>
                  <a:srgbClr val="0000FF"/>
                </a:solidFill>
                <a:sym typeface="Symbol" panose="05050102010706020507" charset="0"/>
              </a:endParaRPr>
            </a:p>
          </p:txBody>
        </p:sp>
      </p:grpSp>
      <p:sp>
        <p:nvSpPr>
          <p:cNvPr id="87066" name="Text Box 26"/>
          <p:cNvSpPr txBox="1">
            <a:spLocks noChangeArrowheads="1"/>
          </p:cNvSpPr>
          <p:nvPr/>
        </p:nvSpPr>
        <p:spPr bwMode="auto">
          <a:xfrm>
            <a:off x="4400550" y="4338935"/>
            <a:ext cx="2514600" cy="461665"/>
          </a:xfrm>
          <a:prstGeom prst="rect">
            <a:avLst/>
          </a:prstGeom>
          <a:noFill/>
          <a:ln>
            <a:noFill/>
          </a:ln>
          <a:effectLst/>
        </p:spPr>
        <p:txBody>
          <a:bodyPr>
            <a:spAutoFit/>
          </a:bodyPr>
          <a:lstStyle/>
          <a:p>
            <a:pPr>
              <a:spcBef>
                <a:spcPct val="50000"/>
              </a:spcBef>
            </a:pPr>
            <a:r>
              <a:rPr lang="zh-CN" altLang="en-US" sz="2400" b="1" dirty="0">
                <a:solidFill>
                  <a:srgbClr val="0000FF"/>
                </a:solidFill>
                <a:latin typeface="华文楷体" panose="02010600040101010101" pitchFamily="2" charset="-122"/>
                <a:ea typeface="华文楷体" panose="02010600040101010101" pitchFamily="2" charset="-122"/>
              </a:rPr>
              <a:t>内层电子跃迁</a:t>
            </a:r>
            <a:endParaRPr lang="zh-CN" altLang="en-US" sz="2400" b="1" dirty="0">
              <a:solidFill>
                <a:srgbClr val="0000FF"/>
              </a:solidFill>
              <a:latin typeface="华文楷体" panose="02010600040101010101" pitchFamily="2" charset="-122"/>
              <a:ea typeface="华文楷体" panose="02010600040101010101" pitchFamily="2" charset="-122"/>
            </a:endParaRPr>
          </a:p>
        </p:txBody>
      </p:sp>
      <p:grpSp>
        <p:nvGrpSpPr>
          <p:cNvPr id="87068" name="Group 28"/>
          <p:cNvGrpSpPr/>
          <p:nvPr/>
        </p:nvGrpSpPr>
        <p:grpSpPr bwMode="auto">
          <a:xfrm>
            <a:off x="5507038" y="5287963"/>
            <a:ext cx="3138488" cy="503237"/>
            <a:chOff x="3473" y="2854"/>
            <a:chExt cx="1977" cy="317"/>
          </a:xfrm>
        </p:grpSpPr>
        <p:sp>
          <p:nvSpPr>
            <p:cNvPr id="87069" name="Text Box 29"/>
            <p:cNvSpPr txBox="1">
              <a:spLocks noChangeArrowheads="1"/>
            </p:cNvSpPr>
            <p:nvPr/>
          </p:nvSpPr>
          <p:spPr bwMode="auto">
            <a:xfrm>
              <a:off x="3473" y="2880"/>
              <a:ext cx="1200" cy="291"/>
            </a:xfrm>
            <a:prstGeom prst="rect">
              <a:avLst/>
            </a:prstGeom>
            <a:noFill/>
            <a:ln>
              <a:noFill/>
            </a:ln>
            <a:effectLst/>
          </p:spPr>
          <p:txBody>
            <a:bodyPr>
              <a:spAutoFit/>
            </a:bodyPr>
            <a:lstStyle/>
            <a:p>
              <a:pPr>
                <a:spcBef>
                  <a:spcPct val="50000"/>
                </a:spcBef>
              </a:pPr>
              <a:r>
                <a:rPr lang="en-US" altLang="zh-CN" sz="2400" b="1" i="1" dirty="0">
                  <a:solidFill>
                    <a:schemeClr val="tx1"/>
                  </a:solidFill>
                  <a:sym typeface="Symbol" panose="05050102010706020507" charset="0"/>
                </a:rPr>
                <a:t></a:t>
              </a:r>
              <a:r>
                <a:rPr lang="zh-CN" altLang="en-US" sz="2400" b="1" dirty="0">
                  <a:solidFill>
                    <a:schemeClr val="tx1"/>
                  </a:solidFill>
                  <a:sym typeface="Symbol" panose="05050102010706020507" charset="0"/>
                </a:rPr>
                <a:t>：</a:t>
              </a:r>
              <a:r>
                <a:rPr lang="en-US" sz="2400" b="1" dirty="0">
                  <a:solidFill>
                    <a:schemeClr val="tx1"/>
                  </a:solidFill>
                  <a:sym typeface="Symbol" panose="05050102010706020507" charset="0"/>
                </a:rPr>
                <a:t>10</a:t>
              </a:r>
              <a:r>
                <a:rPr lang="en-US" sz="2400" b="1" baseline="30000" dirty="0">
                  <a:solidFill>
                    <a:schemeClr val="tx1"/>
                  </a:solidFill>
                  <a:sym typeface="Symbol" panose="05050102010706020507" charset="0"/>
                </a:rPr>
                <a:t>-1</a:t>
              </a:r>
              <a:r>
                <a:rPr lang="en-US" altLang="zh-CN" sz="2400" b="1" dirty="0">
                  <a:solidFill>
                    <a:schemeClr val="tx1"/>
                  </a:solidFill>
                </a:rPr>
                <a:t>Å</a:t>
              </a:r>
              <a:endParaRPr lang="en-US" altLang="zh-CN" sz="2400" b="1" dirty="0">
                <a:solidFill>
                  <a:schemeClr val="tx1"/>
                </a:solidFill>
              </a:endParaRPr>
            </a:p>
          </p:txBody>
        </p:sp>
        <p:sp>
          <p:nvSpPr>
            <p:cNvPr id="87070" name="Rectangle 30"/>
            <p:cNvSpPr>
              <a:spLocks noChangeArrowheads="1"/>
            </p:cNvSpPr>
            <p:nvPr/>
          </p:nvSpPr>
          <p:spPr bwMode="auto">
            <a:xfrm>
              <a:off x="4687" y="2854"/>
              <a:ext cx="763" cy="291"/>
            </a:xfrm>
            <a:prstGeom prst="rect">
              <a:avLst/>
            </a:prstGeom>
            <a:noFill/>
            <a:ln>
              <a:noFill/>
            </a:ln>
            <a:effectLst/>
          </p:spPr>
          <p:txBody>
            <a:bodyPr wrap="none">
              <a:spAutoFit/>
            </a:bodyPr>
            <a:lstStyle/>
            <a:p>
              <a:r>
                <a:rPr lang="en-US" altLang="zh-CN" sz="2400" b="1" dirty="0">
                  <a:solidFill>
                    <a:schemeClr val="tx1"/>
                  </a:solidFill>
                  <a:sym typeface="Symbol" panose="05050102010706020507" charset="0"/>
                </a:rPr>
                <a:t>  10</a:t>
              </a:r>
              <a:r>
                <a:rPr lang="en-US" altLang="zh-CN" sz="2400" b="1" baseline="30000" dirty="0">
                  <a:solidFill>
                    <a:schemeClr val="tx1"/>
                  </a:solidFill>
                  <a:sym typeface="Symbol" panose="05050102010706020507" charset="0"/>
                </a:rPr>
                <a:t>2</a:t>
              </a:r>
              <a:r>
                <a:rPr lang="en-US" altLang="zh-CN" sz="2400" b="1" dirty="0">
                  <a:solidFill>
                    <a:schemeClr val="tx1"/>
                  </a:solidFill>
                </a:rPr>
                <a:t>Å</a:t>
              </a:r>
              <a:endParaRPr lang="en-US" altLang="zh-CN" sz="2400" b="1" dirty="0">
                <a:solidFill>
                  <a:schemeClr val="tx1"/>
                </a:solidFill>
              </a:endParaRPr>
            </a:p>
          </p:txBody>
        </p:sp>
      </p:grpSp>
      <p:grpSp>
        <p:nvGrpSpPr>
          <p:cNvPr id="87079" name="Group 39"/>
          <p:cNvGrpSpPr/>
          <p:nvPr/>
        </p:nvGrpSpPr>
        <p:grpSpPr bwMode="auto">
          <a:xfrm>
            <a:off x="5062537" y="1472868"/>
            <a:ext cx="3473451" cy="412750"/>
            <a:chOff x="3121" y="1193"/>
            <a:chExt cx="2188" cy="260"/>
          </a:xfrm>
        </p:grpSpPr>
        <p:sp>
          <p:nvSpPr>
            <p:cNvPr id="87071" name="Text Box 31"/>
            <p:cNvSpPr txBox="1">
              <a:spLocks noChangeArrowheads="1"/>
            </p:cNvSpPr>
            <p:nvPr/>
          </p:nvSpPr>
          <p:spPr bwMode="auto">
            <a:xfrm>
              <a:off x="3121" y="1201"/>
              <a:ext cx="1631" cy="252"/>
            </a:xfrm>
            <a:prstGeom prst="rect">
              <a:avLst/>
            </a:prstGeom>
            <a:noFill/>
            <a:ln>
              <a:noFill/>
            </a:ln>
            <a:effectLst/>
          </p:spPr>
          <p:txBody>
            <a:bodyPr>
              <a:spAutoFit/>
            </a:bodyPr>
            <a:lstStyle/>
            <a:p>
              <a:pPr>
                <a:spcBef>
                  <a:spcPct val="50000"/>
                </a:spcBef>
              </a:pPr>
              <a:r>
                <a:rPr lang="en-US" altLang="zh-CN" sz="2000" b="1" dirty="0">
                  <a:solidFill>
                    <a:schemeClr val="tx1"/>
                  </a:solidFill>
                  <a:sym typeface="Symbol" panose="05050102010706020507" charset="0"/>
                </a:rPr>
                <a:t></a:t>
              </a:r>
              <a:r>
                <a:rPr lang="en-US" altLang="zh-CN" sz="2000" b="1" i="1" dirty="0">
                  <a:solidFill>
                    <a:schemeClr val="tx1"/>
                  </a:solidFill>
                  <a:sym typeface="Symbol" panose="05050102010706020507" charset="0"/>
                </a:rPr>
                <a:t>E</a:t>
              </a:r>
              <a:r>
                <a:rPr lang="zh-CN" altLang="en-US" sz="2000" b="1" dirty="0">
                  <a:solidFill>
                    <a:schemeClr val="tx1"/>
                  </a:solidFill>
                  <a:sym typeface="Symbol" panose="05050102010706020507" charset="0"/>
                </a:rPr>
                <a:t>：</a:t>
              </a:r>
              <a:r>
                <a:rPr lang="en-US" altLang="zh-CN" sz="2000" b="1" dirty="0">
                  <a:solidFill>
                    <a:schemeClr val="tx1"/>
                  </a:solidFill>
                  <a:sym typeface="Symbol" panose="05050102010706020507" charset="0"/>
                </a:rPr>
                <a:t>10</a:t>
              </a:r>
              <a:r>
                <a:rPr lang="en-US" altLang="zh-CN" sz="2000" b="1" baseline="30000" dirty="0">
                  <a:solidFill>
                    <a:schemeClr val="tx1"/>
                  </a:solidFill>
                  <a:sym typeface="Symbol" panose="05050102010706020507" charset="0"/>
                </a:rPr>
                <a:t>-1 </a:t>
              </a:r>
              <a:r>
                <a:rPr lang="en-US" altLang="zh-CN" sz="2000" b="1" dirty="0" err="1">
                  <a:solidFill>
                    <a:schemeClr val="tx1"/>
                  </a:solidFill>
                  <a:sym typeface="Symbol" panose="05050102010706020507" charset="0"/>
                </a:rPr>
                <a:t>eV</a:t>
              </a:r>
              <a:endParaRPr lang="en-US" altLang="zh-CN" sz="2000" b="1" dirty="0">
                <a:solidFill>
                  <a:schemeClr val="tx1"/>
                </a:solidFill>
                <a:sym typeface="Symbol" panose="05050102010706020507" charset="0"/>
              </a:endParaRPr>
            </a:p>
          </p:txBody>
        </p:sp>
        <p:sp>
          <p:nvSpPr>
            <p:cNvPr id="87072" name="Rectangle 32"/>
            <p:cNvSpPr>
              <a:spLocks noChangeArrowheads="1"/>
            </p:cNvSpPr>
            <p:nvPr/>
          </p:nvSpPr>
          <p:spPr bwMode="auto">
            <a:xfrm>
              <a:off x="4547" y="1193"/>
              <a:ext cx="762" cy="252"/>
            </a:xfrm>
            <a:prstGeom prst="rect">
              <a:avLst/>
            </a:prstGeom>
            <a:noFill/>
            <a:ln>
              <a:noFill/>
            </a:ln>
            <a:effectLst/>
          </p:spPr>
          <p:txBody>
            <a:bodyPr wrap="none">
              <a:spAutoFit/>
            </a:bodyPr>
            <a:lstStyle/>
            <a:p>
              <a:r>
                <a:rPr lang="en-US" altLang="zh-CN" sz="2000" b="1" dirty="0">
                  <a:solidFill>
                    <a:schemeClr val="tx1"/>
                  </a:solidFill>
                  <a:sym typeface="Symbol" panose="05050102010706020507" charset="0"/>
                </a:rPr>
                <a:t>  10</a:t>
              </a:r>
              <a:r>
                <a:rPr lang="en-US" altLang="zh-CN" sz="2000" b="1" baseline="30000" dirty="0">
                  <a:solidFill>
                    <a:schemeClr val="tx1"/>
                  </a:solidFill>
                  <a:sym typeface="Symbol" panose="05050102010706020507" charset="0"/>
                </a:rPr>
                <a:t>1 </a:t>
              </a:r>
              <a:r>
                <a:rPr lang="en-US" altLang="zh-CN" sz="2000" b="1" dirty="0" err="1">
                  <a:solidFill>
                    <a:schemeClr val="tx1"/>
                  </a:solidFill>
                  <a:sym typeface="Symbol" panose="05050102010706020507" charset="0"/>
                </a:rPr>
                <a:t>eV</a:t>
              </a:r>
              <a:endParaRPr lang="en-US" altLang="zh-CN" sz="2000" b="1" dirty="0">
                <a:solidFill>
                  <a:schemeClr val="tx1"/>
                </a:solidFill>
                <a:sym typeface="Symbol" panose="05050102010706020507" charset="0"/>
              </a:endParaRPr>
            </a:p>
          </p:txBody>
        </p:sp>
      </p:grpSp>
      <p:grpSp>
        <p:nvGrpSpPr>
          <p:cNvPr id="87073" name="Group 33"/>
          <p:cNvGrpSpPr/>
          <p:nvPr/>
        </p:nvGrpSpPr>
        <p:grpSpPr bwMode="auto">
          <a:xfrm>
            <a:off x="5168902" y="4791428"/>
            <a:ext cx="3438526" cy="417513"/>
            <a:chOff x="3256" y="2485"/>
            <a:chExt cx="2166" cy="263"/>
          </a:xfrm>
        </p:grpSpPr>
        <p:sp>
          <p:nvSpPr>
            <p:cNvPr id="87074" name="Text Box 34"/>
            <p:cNvSpPr txBox="1">
              <a:spLocks noChangeArrowheads="1"/>
            </p:cNvSpPr>
            <p:nvPr/>
          </p:nvSpPr>
          <p:spPr bwMode="auto">
            <a:xfrm>
              <a:off x="3256" y="2496"/>
              <a:ext cx="1640" cy="252"/>
            </a:xfrm>
            <a:prstGeom prst="rect">
              <a:avLst/>
            </a:prstGeom>
            <a:noFill/>
            <a:ln>
              <a:noFill/>
            </a:ln>
            <a:effectLst/>
          </p:spPr>
          <p:txBody>
            <a:bodyPr>
              <a:spAutoFit/>
            </a:bodyPr>
            <a:lstStyle/>
            <a:p>
              <a:pPr>
                <a:spcBef>
                  <a:spcPct val="50000"/>
                </a:spcBef>
              </a:pPr>
              <a:r>
                <a:rPr lang="en-US" altLang="zh-CN" sz="2000" b="1" dirty="0">
                  <a:solidFill>
                    <a:srgbClr val="0000FF"/>
                  </a:solidFill>
                  <a:sym typeface="Symbol" panose="05050102010706020507" charset="0"/>
                </a:rPr>
                <a:t></a:t>
              </a:r>
              <a:r>
                <a:rPr lang="en-US" altLang="zh-CN" sz="2000" b="1" i="1" dirty="0">
                  <a:solidFill>
                    <a:srgbClr val="0000FF"/>
                  </a:solidFill>
                  <a:sym typeface="Symbol" panose="05050102010706020507" charset="0"/>
                </a:rPr>
                <a:t>E</a:t>
              </a:r>
              <a:r>
                <a:rPr lang="zh-CN" altLang="en-US" sz="2000" b="1" dirty="0">
                  <a:solidFill>
                    <a:srgbClr val="0000FF"/>
                  </a:solidFill>
                  <a:sym typeface="Symbol" panose="05050102010706020507" charset="0"/>
                </a:rPr>
                <a:t>：</a:t>
              </a:r>
              <a:r>
                <a:rPr lang="en-US" altLang="zh-CN" sz="2000" b="1" dirty="0">
                  <a:solidFill>
                    <a:srgbClr val="0000FF"/>
                  </a:solidFill>
                  <a:sym typeface="Symbol" panose="05050102010706020507" charset="0"/>
                </a:rPr>
                <a:t>10</a:t>
              </a:r>
              <a:r>
                <a:rPr lang="en-US" altLang="zh-CN" sz="2000" b="1" baseline="30000" dirty="0">
                  <a:solidFill>
                    <a:srgbClr val="0000FF"/>
                  </a:solidFill>
                  <a:sym typeface="Symbol" panose="05050102010706020507" charset="0"/>
                </a:rPr>
                <a:t>3 </a:t>
              </a:r>
              <a:r>
                <a:rPr lang="en-US" altLang="zh-CN" sz="2000" b="1" dirty="0" err="1">
                  <a:solidFill>
                    <a:srgbClr val="0000FF"/>
                  </a:solidFill>
                  <a:sym typeface="Symbol" panose="05050102010706020507" charset="0"/>
                </a:rPr>
                <a:t>eV</a:t>
              </a:r>
              <a:endParaRPr lang="en-US" altLang="zh-CN" sz="2000" b="1" dirty="0">
                <a:solidFill>
                  <a:srgbClr val="0000FF"/>
                </a:solidFill>
                <a:sym typeface="Symbol" panose="05050102010706020507" charset="0"/>
              </a:endParaRPr>
            </a:p>
          </p:txBody>
        </p:sp>
        <p:sp>
          <p:nvSpPr>
            <p:cNvPr id="87075" name="Rectangle 35"/>
            <p:cNvSpPr>
              <a:spLocks noChangeArrowheads="1"/>
            </p:cNvSpPr>
            <p:nvPr/>
          </p:nvSpPr>
          <p:spPr bwMode="auto">
            <a:xfrm>
              <a:off x="4660" y="2485"/>
              <a:ext cx="762" cy="252"/>
            </a:xfrm>
            <a:prstGeom prst="rect">
              <a:avLst/>
            </a:prstGeom>
            <a:noFill/>
            <a:ln>
              <a:noFill/>
            </a:ln>
            <a:effectLst/>
          </p:spPr>
          <p:txBody>
            <a:bodyPr wrap="none">
              <a:spAutoFit/>
            </a:bodyPr>
            <a:lstStyle/>
            <a:p>
              <a:r>
                <a:rPr lang="en-US" altLang="zh-CN" sz="2000" b="1" dirty="0">
                  <a:solidFill>
                    <a:srgbClr val="0000FF"/>
                  </a:solidFill>
                  <a:sym typeface="Symbol" panose="05050102010706020507" charset="0"/>
                </a:rPr>
                <a:t>  10</a:t>
              </a:r>
              <a:r>
                <a:rPr lang="en-US" altLang="zh-CN" sz="2000" b="1" baseline="30000" dirty="0">
                  <a:solidFill>
                    <a:srgbClr val="0000FF"/>
                  </a:solidFill>
                  <a:sym typeface="Symbol" panose="05050102010706020507" charset="0"/>
                </a:rPr>
                <a:t>4 </a:t>
              </a:r>
              <a:r>
                <a:rPr lang="en-US" altLang="zh-CN" sz="2000" b="1" dirty="0" err="1">
                  <a:solidFill>
                    <a:srgbClr val="0000FF"/>
                  </a:solidFill>
                  <a:sym typeface="Symbol" panose="05050102010706020507" charset="0"/>
                </a:rPr>
                <a:t>eV</a:t>
              </a:r>
              <a:endParaRPr lang="en-US" altLang="zh-CN" sz="2000" b="1" dirty="0">
                <a:solidFill>
                  <a:srgbClr val="0000FF"/>
                </a:solidFill>
                <a:sym typeface="Symbol" panose="05050102010706020507" charset="0"/>
              </a:endParaRPr>
            </a:p>
          </p:txBody>
        </p:sp>
      </p:grpSp>
      <p:sp>
        <p:nvSpPr>
          <p:cNvPr id="87076" name="AutoShape 36"/>
          <p:cNvSpPr/>
          <p:nvPr/>
        </p:nvSpPr>
        <p:spPr bwMode="auto">
          <a:xfrm>
            <a:off x="2754313" y="3647516"/>
            <a:ext cx="157162" cy="1168868"/>
          </a:xfrm>
          <a:prstGeom prst="leftBrace">
            <a:avLst>
              <a:gd name="adj1" fmla="val 75000"/>
              <a:gd name="adj2" fmla="val 50000"/>
            </a:avLst>
          </a:prstGeom>
          <a:noFill/>
          <a:ln w="28575">
            <a:solidFill>
              <a:srgbClr val="FF3300"/>
            </a:solidFill>
            <a:round/>
          </a:ln>
          <a:effectLst/>
        </p:spPr>
        <p:txBody>
          <a:bodyPr wrap="none" anchor="ctr"/>
          <a:lstStyle/>
          <a:p>
            <a:endParaRPr lang="zh-CN" altLang="en-US" sz="2800">
              <a:solidFill>
                <a:srgbClr val="0000FF"/>
              </a:solidFill>
            </a:endParaRPr>
          </a:p>
        </p:txBody>
      </p:sp>
      <p:sp>
        <p:nvSpPr>
          <p:cNvPr id="87077" name="AutoShape 37"/>
          <p:cNvSpPr/>
          <p:nvPr/>
        </p:nvSpPr>
        <p:spPr bwMode="auto">
          <a:xfrm>
            <a:off x="784225" y="1784487"/>
            <a:ext cx="152400" cy="2530568"/>
          </a:xfrm>
          <a:prstGeom prst="leftBrace">
            <a:avLst>
              <a:gd name="adj1" fmla="val 100000"/>
              <a:gd name="adj2" fmla="val 50000"/>
            </a:avLst>
          </a:prstGeom>
          <a:noFill/>
          <a:ln w="28575">
            <a:solidFill>
              <a:schemeClr val="tx1"/>
            </a:solidFill>
            <a:round/>
          </a:ln>
          <a:effectLst/>
        </p:spPr>
        <p:txBody>
          <a:bodyPr wrap="none" anchor="ctr"/>
          <a:lstStyle/>
          <a:p>
            <a:endParaRPr lang="zh-CN" altLang="en-US">
              <a:solidFill>
                <a:schemeClr val="tx1"/>
              </a:solidFill>
            </a:endParaRPr>
          </a:p>
        </p:txBody>
      </p:sp>
      <p:sp>
        <p:nvSpPr>
          <p:cNvPr id="87078" name="Text Box 38"/>
          <p:cNvSpPr txBox="1">
            <a:spLocks noChangeArrowheads="1"/>
          </p:cNvSpPr>
          <p:nvPr/>
        </p:nvSpPr>
        <p:spPr bwMode="auto">
          <a:xfrm>
            <a:off x="253999" y="2123743"/>
            <a:ext cx="580559" cy="1569660"/>
          </a:xfrm>
          <a:prstGeom prst="rect">
            <a:avLst/>
          </a:prstGeom>
          <a:noFill/>
          <a:ln>
            <a:noFill/>
          </a:ln>
          <a:effectLst/>
        </p:spPr>
        <p:txBody>
          <a:bodyPr wrap="square">
            <a:spAutoFit/>
          </a:bodyPr>
          <a:lstStyle/>
          <a:p>
            <a:pPr>
              <a:spcBef>
                <a:spcPct val="50000"/>
              </a:spcBef>
            </a:pPr>
            <a:r>
              <a:rPr lang="zh-CN" altLang="en-US" sz="2400" b="1" dirty="0">
                <a:solidFill>
                  <a:schemeClr val="tx1"/>
                </a:solidFill>
                <a:latin typeface="华文楷体" panose="02010600040101010101" pitchFamily="2" charset="-122"/>
                <a:ea typeface="华文楷体" panose="02010600040101010101" pitchFamily="2" charset="-122"/>
              </a:rPr>
              <a:t>原子光谱</a:t>
            </a:r>
            <a:endParaRPr lang="zh-CN" altLang="en-US" sz="2400" b="1" dirty="0">
              <a:solidFill>
                <a:schemeClr val="tx1"/>
              </a:solidFill>
              <a:latin typeface="华文楷体" panose="02010600040101010101" pitchFamily="2" charset="-122"/>
              <a:ea typeface="华文楷体" panose="02010600040101010101" pitchFamily="2" charset="-122"/>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1" name="Text Box 26"/>
          <p:cNvSpPr txBox="1">
            <a:spLocks noChangeArrowheads="1"/>
          </p:cNvSpPr>
          <p:nvPr/>
        </p:nvSpPr>
        <p:spPr bwMode="auto">
          <a:xfrm>
            <a:off x="304800" y="5058039"/>
            <a:ext cx="4743454" cy="1200329"/>
          </a:xfrm>
          <a:prstGeom prst="rect">
            <a:avLst/>
          </a:prstGeom>
          <a:noFill/>
          <a:ln>
            <a:solidFill>
              <a:srgbClr val="0000FF"/>
            </a:solidFill>
          </a:ln>
          <a:effectLst/>
        </p:spPr>
        <p:txBody>
          <a:bodyPr wrap="square">
            <a:spAutoFit/>
          </a:bodyPr>
          <a:lstStyle/>
          <a:p>
            <a:r>
              <a:rPr lang="zh-CN" altLang="en-US" sz="2400" b="1" dirty="0">
                <a:solidFill>
                  <a:schemeClr val="tx1"/>
                </a:solidFill>
                <a:latin typeface="华文楷体" panose="02010600040101010101" pitchFamily="2" charset="-122"/>
                <a:ea typeface="华文楷体" panose="02010600040101010101" pitchFamily="2" charset="-122"/>
              </a:rPr>
              <a:t>电子打重物质（</a:t>
            </a:r>
            <a:r>
              <a:rPr lang="en-US" altLang="zh-CN" sz="2400" b="1" i="1" dirty="0">
                <a:solidFill>
                  <a:schemeClr val="tx1"/>
                </a:solidFill>
                <a:latin typeface="华文楷体" panose="02010600040101010101" pitchFamily="2" charset="-122"/>
                <a:ea typeface="华文楷体" panose="02010600040101010101" pitchFamily="2" charset="-122"/>
              </a:rPr>
              <a:t>Z</a:t>
            </a:r>
            <a:r>
              <a:rPr lang="zh-CN" altLang="en-US" sz="2400" b="1" dirty="0">
                <a:solidFill>
                  <a:schemeClr val="tx1"/>
                </a:solidFill>
                <a:latin typeface="华文楷体" panose="02010600040101010101" pitchFamily="2" charset="-122"/>
                <a:ea typeface="华文楷体" panose="02010600040101010101" pitchFamily="2" charset="-122"/>
              </a:rPr>
              <a:t>大）辐射强</a:t>
            </a:r>
            <a:endParaRPr lang="en-US" altLang="zh-CN" sz="2400" b="1" dirty="0">
              <a:solidFill>
                <a:schemeClr val="tx1"/>
              </a:solidFill>
              <a:latin typeface="华文楷体" panose="02010600040101010101" pitchFamily="2" charset="-122"/>
              <a:ea typeface="华文楷体" panose="02010600040101010101" pitchFamily="2" charset="-122"/>
            </a:endParaRPr>
          </a:p>
          <a:p>
            <a:r>
              <a:rPr lang="zh-CN" altLang="en-US" sz="2400" b="1" dirty="0">
                <a:solidFill>
                  <a:srgbClr val="0000FF"/>
                </a:solidFill>
                <a:latin typeface="华文楷体" panose="02010600040101010101" pitchFamily="2" charset="-122"/>
                <a:ea typeface="华文楷体" panose="02010600040101010101" pitchFamily="2" charset="-122"/>
              </a:rPr>
              <a:t>工业、医用</a:t>
            </a:r>
            <a:r>
              <a:rPr lang="en-US" altLang="zh-CN" sz="2400" b="1" dirty="0">
                <a:solidFill>
                  <a:srgbClr val="0000FF"/>
                </a:solidFill>
                <a:latin typeface="华文楷体" panose="02010600040101010101" pitchFamily="2" charset="-122"/>
                <a:ea typeface="华文楷体" panose="02010600040101010101" pitchFamily="2" charset="-122"/>
              </a:rPr>
              <a:t>X</a:t>
            </a:r>
            <a:r>
              <a:rPr lang="zh-CN" altLang="en-US" sz="2400" b="1" dirty="0">
                <a:solidFill>
                  <a:srgbClr val="0000FF"/>
                </a:solidFill>
                <a:latin typeface="华文楷体" panose="02010600040101010101" pitchFamily="2" charset="-122"/>
                <a:ea typeface="华文楷体" panose="02010600040101010101" pitchFamily="2" charset="-122"/>
              </a:rPr>
              <a:t>射线管一般用电子打</a:t>
            </a:r>
            <a:r>
              <a:rPr lang="en-US" altLang="zh-CN" sz="2400" b="1" dirty="0">
                <a:solidFill>
                  <a:srgbClr val="0000FF"/>
                </a:solidFill>
                <a:latin typeface="华文楷体" panose="02010600040101010101" pitchFamily="2" charset="-122"/>
                <a:ea typeface="华文楷体" panose="02010600040101010101" pitchFamily="2" charset="-122"/>
              </a:rPr>
              <a:t>W</a:t>
            </a:r>
            <a:r>
              <a:rPr lang="zh-CN" altLang="en-US" sz="2400" b="1" dirty="0">
                <a:solidFill>
                  <a:srgbClr val="0000FF"/>
                </a:solidFill>
                <a:latin typeface="华文楷体" panose="02010600040101010101" pitchFamily="2" charset="-122"/>
                <a:ea typeface="华文楷体" panose="02010600040101010101" pitchFamily="2" charset="-122"/>
              </a:rPr>
              <a:t>靶产生软（硬</a:t>
            </a:r>
            <a:r>
              <a:rPr lang="zh-CN" altLang="zh-CN" sz="2400" b="1" dirty="0">
                <a:solidFill>
                  <a:srgbClr val="0000FF"/>
                </a:solidFill>
                <a:latin typeface="华文楷体" panose="02010600040101010101" pitchFamily="2" charset="-122"/>
                <a:ea typeface="华文楷体" panose="02010600040101010101" pitchFamily="2" charset="-122"/>
                <a:sym typeface="Symbol" panose="05050102010706020507" charset="0"/>
              </a:rPr>
              <a:t>）</a:t>
            </a:r>
            <a:r>
              <a:rPr lang="en-US" altLang="zh-CN" sz="2400" b="1" i="1" dirty="0">
                <a:solidFill>
                  <a:srgbClr val="0000FF"/>
                </a:solidFill>
                <a:latin typeface="华文楷体" panose="02010600040101010101" pitchFamily="2" charset="-122"/>
                <a:ea typeface="华文楷体" panose="02010600040101010101" pitchFamily="2" charset="-122"/>
              </a:rPr>
              <a:t>X </a:t>
            </a:r>
            <a:r>
              <a:rPr lang="zh-CN" altLang="en-US" sz="2400" b="1" dirty="0">
                <a:solidFill>
                  <a:srgbClr val="0000FF"/>
                </a:solidFill>
                <a:latin typeface="华文楷体" panose="02010600040101010101" pitchFamily="2" charset="-122"/>
                <a:ea typeface="华文楷体" panose="02010600040101010101" pitchFamily="2" charset="-122"/>
              </a:rPr>
              <a:t>射线</a:t>
            </a:r>
            <a:endParaRPr lang="zh-CN" altLang="en-US" sz="2400" b="1" dirty="0">
              <a:solidFill>
                <a:srgbClr val="0000FF"/>
              </a:solidFill>
              <a:latin typeface="华文楷体" panose="02010600040101010101" pitchFamily="2" charset="-122"/>
              <a:ea typeface="华文楷体" panose="0201060004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X</a:t>
            </a:r>
            <a:r>
              <a:rPr lang="zh-CN" altLang="en-US" dirty="0"/>
              <a:t>射线发射谱</a:t>
            </a:r>
            <a:endParaRPr lang="zh-CN" altLang="en-US" dirty="0"/>
          </a:p>
        </p:txBody>
      </p:sp>
      <p:sp>
        <p:nvSpPr>
          <p:cNvPr id="6" name="Text Box 11"/>
          <p:cNvSpPr txBox="1">
            <a:spLocks noChangeArrowheads="1"/>
          </p:cNvSpPr>
          <p:nvPr/>
        </p:nvSpPr>
        <p:spPr bwMode="auto">
          <a:xfrm>
            <a:off x="381000" y="1195636"/>
            <a:ext cx="8229600" cy="2012859"/>
          </a:xfrm>
          <a:prstGeom prst="rect">
            <a:avLst/>
          </a:prstGeom>
          <a:solidFill>
            <a:schemeClr val="bg1"/>
          </a:solid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spcBef>
                <a:spcPct val="10000"/>
              </a:spcBef>
              <a:defRPr/>
            </a:pPr>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普通</a:t>
            </a:r>
            <a:r>
              <a:rPr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光管产生的谱有二部分：</a:t>
            </a:r>
            <a:endPar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457200" indent="-457200" algn="just">
              <a:spcBef>
                <a:spcPct val="10000"/>
              </a:spcBef>
              <a:buAutoNum type="arabicParenBoth"/>
              <a:defRPr/>
            </a:pPr>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分布在一个较宽波长范围内的连续谱</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，它的最小波长</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a:t>
            </a:r>
            <a:r>
              <a:rPr lang="en-US" altLang="zh-CN" sz="2400" baseline="-25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min</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只与外加电压有关</a:t>
            </a:r>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457200" indent="-457200" algn="just">
              <a:spcBef>
                <a:spcPct val="10000"/>
              </a:spcBef>
              <a:buAutoNum type="arabicParenBoth"/>
              <a:defRPr/>
            </a:pPr>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一些具有分立波长的很强的窄线（特征谱或标</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识谱</a:t>
            </a:r>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，波长取决于靶材料</a:t>
            </a:r>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14" name="Picture 13"/>
          <p:cNvPicPr>
            <a:picLocks noChangeAspect="1"/>
          </p:cNvPicPr>
          <p:nvPr/>
        </p:nvPicPr>
        <p:blipFill>
          <a:blip r:embed="rId1"/>
          <a:stretch>
            <a:fillRect/>
          </a:stretch>
        </p:blipFill>
        <p:spPr>
          <a:xfrm>
            <a:off x="1203732" y="3168212"/>
            <a:ext cx="6705600" cy="325966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X </a:t>
            </a:r>
            <a:r>
              <a:rPr lang="zh-CN" altLang="en-US" dirty="0"/>
              <a:t>射线的连续谱</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ea typeface="华文楷体" panose="02010600040101010101" pitchFamily="2" charset="-122"/>
              </a:rPr>
            </a:fld>
            <a:endParaRPr lang="en-US" altLang="zh-CN" dirty="0">
              <a:solidFill>
                <a:srgbClr val="000000"/>
              </a:solidFill>
              <a:ea typeface="华文楷体" panose="02010600040101010101" pitchFamily="2" charset="-122"/>
            </a:endParaRPr>
          </a:p>
        </p:txBody>
      </p:sp>
      <p:grpSp>
        <p:nvGrpSpPr>
          <p:cNvPr id="24" name="组合 23"/>
          <p:cNvGrpSpPr/>
          <p:nvPr/>
        </p:nvGrpSpPr>
        <p:grpSpPr>
          <a:xfrm>
            <a:off x="304800" y="2574925"/>
            <a:ext cx="3733800" cy="1849439"/>
            <a:chOff x="304800" y="1812925"/>
            <a:chExt cx="3733800" cy="1849439"/>
          </a:xfrm>
        </p:grpSpPr>
        <p:grpSp>
          <p:nvGrpSpPr>
            <p:cNvPr id="5" name="Group 31"/>
            <p:cNvGrpSpPr/>
            <p:nvPr/>
          </p:nvGrpSpPr>
          <p:grpSpPr bwMode="auto">
            <a:xfrm>
              <a:off x="304800" y="1812925"/>
              <a:ext cx="3733800" cy="1849439"/>
              <a:chOff x="249" y="1381"/>
              <a:chExt cx="2352" cy="1165"/>
            </a:xfrm>
          </p:grpSpPr>
          <p:grpSp>
            <p:nvGrpSpPr>
              <p:cNvPr id="6" name="Group 10"/>
              <p:cNvGrpSpPr/>
              <p:nvPr/>
            </p:nvGrpSpPr>
            <p:grpSpPr bwMode="auto">
              <a:xfrm>
                <a:off x="249" y="1381"/>
                <a:ext cx="2044" cy="1102"/>
                <a:chOff x="78" y="1177"/>
                <a:chExt cx="2279" cy="1139"/>
              </a:xfrm>
            </p:grpSpPr>
            <p:grpSp>
              <p:nvGrpSpPr>
                <p:cNvPr id="8" name="Group 11"/>
                <p:cNvGrpSpPr/>
                <p:nvPr/>
              </p:nvGrpSpPr>
              <p:grpSpPr bwMode="auto">
                <a:xfrm>
                  <a:off x="277" y="1177"/>
                  <a:ext cx="2080" cy="1139"/>
                  <a:chOff x="277" y="1243"/>
                  <a:chExt cx="2080" cy="1139"/>
                </a:xfrm>
              </p:grpSpPr>
              <p:sp>
                <p:nvSpPr>
                  <p:cNvPr id="10" name="Text Box 12"/>
                  <p:cNvSpPr txBox="1">
                    <a:spLocks noChangeArrowheads="1"/>
                  </p:cNvSpPr>
                  <p:nvPr/>
                </p:nvSpPr>
                <p:spPr bwMode="auto">
                  <a:xfrm>
                    <a:off x="277" y="1677"/>
                    <a:ext cx="480" cy="500"/>
                  </a:xfrm>
                  <a:prstGeom prst="rect">
                    <a:avLst/>
                  </a:prstGeom>
                  <a:noFill/>
                  <a:ln w="9525">
                    <a:noFill/>
                    <a:miter lim="800000"/>
                  </a:ln>
                </p:spPr>
                <p:txBody>
                  <a:bodyPr/>
                  <a:lstStyle/>
                  <a:p>
                    <a:pPr algn="just"/>
                    <a:r>
                      <a:rPr lang="en-US" altLang="zh-CN" i="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-e</a:t>
                    </a:r>
                    <a:endParaRPr lang="en-US" altLang="zh-CN" i="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Oval 13"/>
                  <p:cNvSpPr>
                    <a:spLocks noChangeArrowheads="1"/>
                  </p:cNvSpPr>
                  <p:nvPr/>
                </p:nvSpPr>
                <p:spPr bwMode="auto">
                  <a:xfrm>
                    <a:off x="1373" y="2099"/>
                    <a:ext cx="287" cy="283"/>
                  </a:xfrm>
                  <a:prstGeom prst="ellipse">
                    <a:avLst/>
                  </a:prstGeom>
                  <a:solidFill>
                    <a:srgbClr val="FFCC00"/>
                  </a:solidFill>
                  <a:ln w="9525">
                    <a:solidFill>
                      <a:srgbClr val="FFCC00"/>
                    </a:solidFill>
                    <a:round/>
                  </a:ln>
                </p:spPr>
                <p:txBody>
                  <a:bodyPr/>
                  <a:lstStyle/>
                  <a:p>
                    <a:endParaRPr lang="zh-CN" altLang="en-US">
                      <a:solidFill>
                        <a:srgbClr val="FF0033"/>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Text Box 14"/>
                  <p:cNvSpPr txBox="1">
                    <a:spLocks noChangeArrowheads="1"/>
                  </p:cNvSpPr>
                  <p:nvPr/>
                </p:nvSpPr>
                <p:spPr bwMode="auto">
                  <a:xfrm>
                    <a:off x="938" y="2045"/>
                    <a:ext cx="455" cy="300"/>
                  </a:xfrm>
                  <a:prstGeom prst="rect">
                    <a:avLst/>
                  </a:prstGeom>
                  <a:noFill/>
                  <a:ln w="9525">
                    <a:noFill/>
                    <a:miter lim="800000"/>
                  </a:ln>
                </p:spPr>
                <p:txBody>
                  <a:bodyPr/>
                  <a:lstStyle/>
                  <a:p>
                    <a:pPr algn="just"/>
                    <a:r>
                      <a:rPr lang="en-US" altLang="zh-CN" i="1" dirty="0" err="1">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Ze</a:t>
                    </a:r>
                    <a:endParaRPr lang="en-US" altLang="zh-CN" i="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Arc 15"/>
                  <p:cNvSpPr/>
                  <p:nvPr/>
                </p:nvSpPr>
                <p:spPr bwMode="auto">
                  <a:xfrm>
                    <a:off x="455" y="1682"/>
                    <a:ext cx="1902" cy="617"/>
                  </a:xfrm>
                  <a:custGeom>
                    <a:avLst/>
                    <a:gdLst>
                      <a:gd name="G0" fmla="+- 0 0 0"/>
                      <a:gd name="G1" fmla="+- 21600 0 0"/>
                      <a:gd name="G2" fmla="+- 21600 0 0"/>
                      <a:gd name="T0" fmla="*/ 0 w 21457"/>
                      <a:gd name="T1" fmla="*/ 0 h 21600"/>
                      <a:gd name="T2" fmla="*/ 21457 w 21457"/>
                      <a:gd name="T3" fmla="*/ 19122 h 21600"/>
                      <a:gd name="T4" fmla="*/ 0 w 21457"/>
                      <a:gd name="T5" fmla="*/ 21600 h 21600"/>
                    </a:gdLst>
                    <a:ahLst/>
                    <a:cxnLst>
                      <a:cxn ang="0">
                        <a:pos x="T0" y="T1"/>
                      </a:cxn>
                      <a:cxn ang="0">
                        <a:pos x="T2" y="T3"/>
                      </a:cxn>
                      <a:cxn ang="0">
                        <a:pos x="T4" y="T5"/>
                      </a:cxn>
                    </a:cxnLst>
                    <a:rect l="0" t="0" r="r" b="b"/>
                    <a:pathLst>
                      <a:path w="21457" h="21600" fill="none" extrusionOk="0">
                        <a:moveTo>
                          <a:pt x="-1" y="0"/>
                        </a:moveTo>
                        <a:cubicBezTo>
                          <a:pt x="10970" y="0"/>
                          <a:pt x="20198" y="8223"/>
                          <a:pt x="21457" y="19121"/>
                        </a:cubicBezTo>
                      </a:path>
                      <a:path w="21457" h="21600" stroke="0" extrusionOk="0">
                        <a:moveTo>
                          <a:pt x="-1" y="0"/>
                        </a:moveTo>
                        <a:cubicBezTo>
                          <a:pt x="10970" y="0"/>
                          <a:pt x="20198" y="8223"/>
                          <a:pt x="21457" y="19121"/>
                        </a:cubicBezTo>
                        <a:lnTo>
                          <a:pt x="0" y="21600"/>
                        </a:lnTo>
                        <a:close/>
                      </a:path>
                    </a:pathLst>
                  </a:custGeom>
                  <a:noFill/>
                  <a:ln w="28575">
                    <a:solidFill>
                      <a:srgbClr val="0000FF"/>
                    </a:solidFill>
                    <a:prstDash val="sysDot"/>
                    <a:round/>
                    <a:tailEnd type="arrow" w="med" len="med"/>
                  </a:ln>
                </p:spPr>
                <p:txBody>
                  <a:bodyPr/>
                  <a:lstStyle/>
                  <a:p>
                    <a:endParaRPr lang="zh-CN" altLang="en-US">
                      <a:solidFill>
                        <a:srgbClr val="FF0033"/>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Line 16"/>
                  <p:cNvSpPr>
                    <a:spLocks noChangeShapeType="1"/>
                  </p:cNvSpPr>
                  <p:nvPr/>
                </p:nvSpPr>
                <p:spPr bwMode="auto">
                  <a:xfrm>
                    <a:off x="455" y="1673"/>
                    <a:ext cx="657" cy="0"/>
                  </a:xfrm>
                  <a:prstGeom prst="line">
                    <a:avLst/>
                  </a:prstGeom>
                  <a:noFill/>
                  <a:ln w="28575">
                    <a:solidFill>
                      <a:srgbClr val="FF0000"/>
                    </a:solidFill>
                    <a:round/>
                    <a:tailEnd type="triangle" w="med" len="med"/>
                  </a:ln>
                </p:spPr>
                <p:txBody>
                  <a:bodyPr/>
                  <a:lstStyle/>
                  <a:p>
                    <a:endParaRPr lang="zh-CN" altLang="en-US">
                      <a:solidFill>
                        <a:srgbClr val="FF0033"/>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5" name="Text Box 17"/>
                  <p:cNvSpPr txBox="1">
                    <a:spLocks noChangeArrowheads="1"/>
                  </p:cNvSpPr>
                  <p:nvPr/>
                </p:nvSpPr>
                <p:spPr bwMode="auto">
                  <a:xfrm>
                    <a:off x="345" y="1517"/>
                    <a:ext cx="312" cy="309"/>
                  </a:xfrm>
                  <a:prstGeom prst="rect">
                    <a:avLst/>
                  </a:prstGeom>
                  <a:noFill/>
                  <a:ln w="9525">
                    <a:noFill/>
                    <a:miter lim="800000"/>
                  </a:ln>
                </p:spPr>
                <p:txBody>
                  <a:bodyPr/>
                  <a:lstStyle/>
                  <a:p>
                    <a:pPr algn="just"/>
                    <a:r>
                      <a:rPr lang="en-US" altLang="zh-CN">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6" name="Text Box 18"/>
                  <p:cNvSpPr txBox="1">
                    <a:spLocks noChangeArrowheads="1"/>
                  </p:cNvSpPr>
                  <p:nvPr/>
                </p:nvSpPr>
                <p:spPr bwMode="auto">
                  <a:xfrm>
                    <a:off x="357" y="1303"/>
                    <a:ext cx="1380" cy="300"/>
                  </a:xfrm>
                  <a:prstGeom prst="rect">
                    <a:avLst/>
                  </a:prstGeom>
                  <a:noFill/>
                  <a:ln w="9525">
                    <a:noFill/>
                    <a:miter lim="800000"/>
                  </a:ln>
                </p:spPr>
                <p:txBody>
                  <a:bodyPr/>
                  <a:lstStyle/>
                  <a:p>
                    <a:pPr algn="just"/>
                    <a:r>
                      <a:rPr lang="zh-CN" altLang="en-US"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高速电子</a:t>
                    </a:r>
                    <a:endParaRPr lang="zh-CN" altLang="en-US"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17" name="Group 19"/>
                  <p:cNvGrpSpPr/>
                  <p:nvPr/>
                </p:nvGrpSpPr>
                <p:grpSpPr bwMode="auto">
                  <a:xfrm rot="-3726405">
                    <a:off x="1597" y="1488"/>
                    <a:ext cx="592" cy="101"/>
                    <a:chOff x="4620" y="3240"/>
                    <a:chExt cx="1065" cy="180"/>
                  </a:xfrm>
                </p:grpSpPr>
                <p:sp>
                  <p:nvSpPr>
                    <p:cNvPr id="19" name="Freeform 20"/>
                    <p:cNvSpPr/>
                    <p:nvPr/>
                  </p:nvSpPr>
                  <p:spPr bwMode="auto">
                    <a:xfrm>
                      <a:off x="4620" y="3240"/>
                      <a:ext cx="241" cy="180"/>
                    </a:xfrm>
                    <a:custGeom>
                      <a:avLst/>
                      <a:gdLst/>
                      <a:ahLst/>
                      <a:cxnLst>
                        <a:cxn ang="0">
                          <a:pos x="0" y="105"/>
                        </a:cxn>
                        <a:cxn ang="0">
                          <a:pos x="60" y="15"/>
                        </a:cxn>
                        <a:cxn ang="0">
                          <a:pos x="150" y="195"/>
                        </a:cxn>
                        <a:cxn ang="0">
                          <a:pos x="255" y="105"/>
                        </a:cxn>
                      </a:cxnLst>
                      <a:rect l="0" t="0" r="r" b="b"/>
                      <a:pathLst>
                        <a:path w="255" h="210">
                          <a:moveTo>
                            <a:pt x="0" y="105"/>
                          </a:moveTo>
                          <a:cubicBezTo>
                            <a:pt x="17" y="52"/>
                            <a:pt x="35" y="0"/>
                            <a:pt x="60" y="15"/>
                          </a:cubicBezTo>
                          <a:cubicBezTo>
                            <a:pt x="85" y="30"/>
                            <a:pt x="118" y="180"/>
                            <a:pt x="150" y="195"/>
                          </a:cubicBezTo>
                          <a:cubicBezTo>
                            <a:pt x="182" y="210"/>
                            <a:pt x="218" y="157"/>
                            <a:pt x="255" y="105"/>
                          </a:cubicBezTo>
                        </a:path>
                      </a:pathLst>
                    </a:custGeom>
                    <a:noFill/>
                    <a:ln w="28575" cmpd="sng">
                      <a:solidFill>
                        <a:srgbClr val="FF0000"/>
                      </a:solidFill>
                      <a:round/>
                    </a:ln>
                  </p:spPr>
                  <p:txBody>
                    <a:bodyPr/>
                    <a:lstStyle/>
                    <a:p>
                      <a:endParaRPr lang="zh-CN" altLang="en-US">
                        <a:solidFill>
                          <a:srgbClr val="FF0033"/>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0" name="Freeform 21"/>
                    <p:cNvSpPr/>
                    <p:nvPr/>
                  </p:nvSpPr>
                  <p:spPr bwMode="auto">
                    <a:xfrm>
                      <a:off x="4861" y="3240"/>
                      <a:ext cx="242" cy="180"/>
                    </a:xfrm>
                    <a:custGeom>
                      <a:avLst/>
                      <a:gdLst/>
                      <a:ahLst/>
                      <a:cxnLst>
                        <a:cxn ang="0">
                          <a:pos x="0" y="105"/>
                        </a:cxn>
                        <a:cxn ang="0">
                          <a:pos x="60" y="15"/>
                        </a:cxn>
                        <a:cxn ang="0">
                          <a:pos x="150" y="195"/>
                        </a:cxn>
                        <a:cxn ang="0">
                          <a:pos x="255" y="105"/>
                        </a:cxn>
                      </a:cxnLst>
                      <a:rect l="0" t="0" r="r" b="b"/>
                      <a:pathLst>
                        <a:path w="255" h="210">
                          <a:moveTo>
                            <a:pt x="0" y="105"/>
                          </a:moveTo>
                          <a:cubicBezTo>
                            <a:pt x="17" y="52"/>
                            <a:pt x="35" y="0"/>
                            <a:pt x="60" y="15"/>
                          </a:cubicBezTo>
                          <a:cubicBezTo>
                            <a:pt x="85" y="30"/>
                            <a:pt x="118" y="180"/>
                            <a:pt x="150" y="195"/>
                          </a:cubicBezTo>
                          <a:cubicBezTo>
                            <a:pt x="182" y="210"/>
                            <a:pt x="218" y="157"/>
                            <a:pt x="255" y="105"/>
                          </a:cubicBezTo>
                        </a:path>
                      </a:pathLst>
                    </a:custGeom>
                    <a:noFill/>
                    <a:ln w="28575" cmpd="sng">
                      <a:solidFill>
                        <a:srgbClr val="FF0000"/>
                      </a:solidFill>
                      <a:round/>
                    </a:ln>
                  </p:spPr>
                  <p:txBody>
                    <a:bodyPr/>
                    <a:lstStyle/>
                    <a:p>
                      <a:endParaRPr lang="zh-CN" altLang="en-US">
                        <a:solidFill>
                          <a:srgbClr val="FF0033"/>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1" name="Freeform 22"/>
                    <p:cNvSpPr/>
                    <p:nvPr/>
                  </p:nvSpPr>
                  <p:spPr bwMode="auto">
                    <a:xfrm>
                      <a:off x="5103" y="3240"/>
                      <a:ext cx="241" cy="180"/>
                    </a:xfrm>
                    <a:custGeom>
                      <a:avLst/>
                      <a:gdLst/>
                      <a:ahLst/>
                      <a:cxnLst>
                        <a:cxn ang="0">
                          <a:pos x="0" y="105"/>
                        </a:cxn>
                        <a:cxn ang="0">
                          <a:pos x="60" y="15"/>
                        </a:cxn>
                        <a:cxn ang="0">
                          <a:pos x="150" y="195"/>
                        </a:cxn>
                        <a:cxn ang="0">
                          <a:pos x="255" y="105"/>
                        </a:cxn>
                      </a:cxnLst>
                      <a:rect l="0" t="0" r="r" b="b"/>
                      <a:pathLst>
                        <a:path w="255" h="210">
                          <a:moveTo>
                            <a:pt x="0" y="105"/>
                          </a:moveTo>
                          <a:cubicBezTo>
                            <a:pt x="17" y="52"/>
                            <a:pt x="35" y="0"/>
                            <a:pt x="60" y="15"/>
                          </a:cubicBezTo>
                          <a:cubicBezTo>
                            <a:pt x="85" y="30"/>
                            <a:pt x="118" y="180"/>
                            <a:pt x="150" y="195"/>
                          </a:cubicBezTo>
                          <a:cubicBezTo>
                            <a:pt x="182" y="210"/>
                            <a:pt x="218" y="157"/>
                            <a:pt x="255" y="105"/>
                          </a:cubicBezTo>
                        </a:path>
                      </a:pathLst>
                    </a:custGeom>
                    <a:noFill/>
                    <a:ln w="28575" cmpd="sng">
                      <a:solidFill>
                        <a:srgbClr val="FF0000"/>
                      </a:solidFill>
                      <a:round/>
                    </a:ln>
                  </p:spPr>
                  <p:txBody>
                    <a:bodyPr/>
                    <a:lstStyle/>
                    <a:p>
                      <a:endParaRPr lang="zh-CN" altLang="en-US">
                        <a:solidFill>
                          <a:srgbClr val="FF0033"/>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2" name="Line 23"/>
                    <p:cNvSpPr>
                      <a:spLocks noChangeShapeType="1"/>
                    </p:cNvSpPr>
                    <p:nvPr/>
                  </p:nvSpPr>
                  <p:spPr bwMode="auto">
                    <a:xfrm>
                      <a:off x="5344" y="3332"/>
                      <a:ext cx="341" cy="0"/>
                    </a:xfrm>
                    <a:prstGeom prst="line">
                      <a:avLst/>
                    </a:prstGeom>
                    <a:noFill/>
                    <a:ln w="28575">
                      <a:solidFill>
                        <a:srgbClr val="FF0000"/>
                      </a:solidFill>
                      <a:round/>
                      <a:tailEnd type="triangle" w="med" len="med"/>
                    </a:ln>
                  </p:spPr>
                  <p:txBody>
                    <a:bodyPr/>
                    <a:lstStyle/>
                    <a:p>
                      <a:endParaRPr lang="zh-CN" altLang="en-US">
                        <a:solidFill>
                          <a:srgbClr val="FF0033"/>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sp>
              <p:nvSpPr>
                <p:cNvPr id="9" name="Text Box 25"/>
                <p:cNvSpPr txBox="1">
                  <a:spLocks noChangeArrowheads="1"/>
                </p:cNvSpPr>
                <p:nvPr/>
              </p:nvSpPr>
              <p:spPr bwMode="auto">
                <a:xfrm>
                  <a:off x="78" y="1325"/>
                  <a:ext cx="480" cy="421"/>
                </a:xfrm>
                <a:prstGeom prst="rect">
                  <a:avLst/>
                </a:prstGeom>
                <a:noFill/>
                <a:ln w="9525">
                  <a:noFill/>
                  <a:miter lim="800000"/>
                </a:ln>
                <a:effectLst/>
              </p:spPr>
              <p:txBody>
                <a:bodyPr>
                  <a:spAutoFit/>
                </a:bodyPr>
                <a:lstStyle/>
                <a:p>
                  <a:r>
                    <a:rPr lang="en-US" altLang="zh-CN" sz="3600"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m</a:t>
                  </a:r>
                  <a:endParaRPr lang="en-US" altLang="zh-CN" sz="3600"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7" name="Text Box 29"/>
              <p:cNvSpPr txBox="1">
                <a:spLocks noChangeArrowheads="1"/>
              </p:cNvSpPr>
              <p:nvPr/>
            </p:nvSpPr>
            <p:spPr bwMode="auto">
              <a:xfrm>
                <a:off x="1689" y="2255"/>
                <a:ext cx="912" cy="291"/>
              </a:xfrm>
              <a:prstGeom prst="rect">
                <a:avLst/>
              </a:prstGeom>
              <a:noFill/>
              <a:ln w="9525">
                <a:noFill/>
                <a:miter lim="800000"/>
              </a:ln>
              <a:effectLst/>
            </p:spPr>
            <p:txBody>
              <a:bodyPr>
                <a:spAutoFit/>
              </a:bodyPr>
              <a:lstStyle/>
              <a:p>
                <a:r>
                  <a:rPr lang="zh-CN" altLang="en-US" sz="2400"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原子核</a:t>
                </a:r>
                <a:endParaRPr lang="zh-CN" altLang="en-US" sz="2400"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3" name="Text Box 25"/>
            <p:cNvSpPr txBox="1">
              <a:spLocks noChangeArrowheads="1"/>
            </p:cNvSpPr>
            <p:nvPr/>
          </p:nvSpPr>
          <p:spPr bwMode="auto">
            <a:xfrm>
              <a:off x="2988363" y="2027604"/>
              <a:ext cx="683426" cy="646797"/>
            </a:xfrm>
            <a:prstGeom prst="rect">
              <a:avLst/>
            </a:prstGeom>
            <a:noFill/>
            <a:ln w="9525">
              <a:noFill/>
              <a:miter lim="800000"/>
            </a:ln>
            <a:effectLst/>
          </p:spPr>
          <p:txBody>
            <a:bodyPr>
              <a:spAutoFit/>
            </a:bodyPr>
            <a:lstStyle/>
            <a:p>
              <a:r>
                <a:rPr lang="en-US" altLang="zh-CN" sz="3600"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h</a:t>
              </a:r>
              <a:endParaRPr lang="en-US" altLang="zh-CN" sz="3600"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5" name="Text Box 3"/>
          <p:cNvSpPr txBox="1">
            <a:spLocks noChangeArrowheads="1"/>
          </p:cNvSpPr>
          <p:nvPr/>
        </p:nvSpPr>
        <p:spPr bwMode="auto">
          <a:xfrm>
            <a:off x="304800" y="1097340"/>
            <a:ext cx="8610600" cy="1384995"/>
          </a:xfrm>
          <a:prstGeom prst="rect">
            <a:avLst/>
          </a:prstGeom>
          <a:noFill/>
          <a:ln w="9525">
            <a:noFill/>
            <a:miter lim="800000"/>
          </a:ln>
          <a:effectLst/>
        </p:spPr>
        <p:txBody>
          <a:bodyPr wrap="square">
            <a:spAutoFit/>
          </a:bodyPr>
          <a:lstStyle/>
          <a:p>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连续谱起源于</a:t>
            </a:r>
            <a:r>
              <a:rPr lang="zh-CN" altLang="en-US" sz="28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轫致辐射</a:t>
            </a: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bremsstrahlung</a:t>
            </a: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光管的高能电子打到靶上，与靶中原子相碰撞而突然减速，带电粒子的加速运动会产生辐射</a:t>
            </a:r>
            <a:r>
              <a:rPr lang="en-US" altLang="zh-CN"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7" name="Text Box 31"/>
          <p:cNvSpPr txBox="1">
            <a:spLocks noChangeArrowheads="1"/>
          </p:cNvSpPr>
          <p:nvPr/>
        </p:nvSpPr>
        <p:spPr bwMode="auto">
          <a:xfrm>
            <a:off x="3549650" y="4907227"/>
            <a:ext cx="5594350" cy="1384995"/>
          </a:xfrm>
          <a:prstGeom prst="rect">
            <a:avLst/>
          </a:prstGeom>
          <a:noFill/>
          <a:ln>
            <a:noFill/>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r>
              <a:rPr kumimoji="0" lang="en-US" altLang="zh-CN" sz="28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(2)</a:t>
            </a:r>
            <a:r>
              <a:rPr kumimoji="0" lang="en-US" altLang="zh-CN"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kumimoji="0"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强度正比于靶原子核电荷的平方，反比于质量平方。靶材料的</a:t>
            </a:r>
            <a:r>
              <a:rPr kumimoji="0"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Z</a:t>
            </a:r>
            <a:r>
              <a:rPr kumimoji="0"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越大，输出</a:t>
            </a:r>
            <a:r>
              <a:rPr kumimoji="0"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射线的强度也越大。</a:t>
            </a:r>
            <a:r>
              <a:rPr kumimoji="0"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endParaRPr kumimoji="0"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0" name="Text Box 28"/>
          <p:cNvSpPr txBox="1">
            <a:spLocks noChangeArrowheads="1"/>
          </p:cNvSpPr>
          <p:nvPr/>
        </p:nvSpPr>
        <p:spPr bwMode="auto">
          <a:xfrm>
            <a:off x="4084189" y="2362200"/>
            <a:ext cx="4697771" cy="1815882"/>
          </a:xfrm>
          <a:prstGeom prst="rect">
            <a:avLst/>
          </a:prstGeom>
          <a:noFill/>
          <a:ln>
            <a:noFill/>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r>
              <a:rPr kumimoji="0"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特点：</a:t>
            </a:r>
            <a:r>
              <a:rPr kumimoji="0" lang="en-US" altLang="zh-CN" sz="28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(1) </a:t>
            </a:r>
            <a:r>
              <a:rPr kumimoji="0"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连续谱的最小波长</a:t>
            </a:r>
            <a:r>
              <a:rPr kumimoji="0"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a:t>
            </a:r>
            <a:r>
              <a:rPr kumimoji="0" lang="en-US" altLang="zh-CN" sz="2800" baseline="-25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min</a:t>
            </a:r>
            <a:r>
              <a:rPr kumimoji="0"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与靶材料的原子序数</a:t>
            </a:r>
            <a:r>
              <a:rPr kumimoji="0"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Z</a:t>
            </a:r>
            <a:r>
              <a:rPr kumimoji="0"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无关，只依赖于加速电子的电压</a:t>
            </a:r>
            <a:r>
              <a:rPr kumimoji="0"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V</a:t>
            </a:r>
            <a:r>
              <a:rPr kumimoji="0"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。经验公式：</a:t>
            </a:r>
            <a:endParaRPr kumimoji="0"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29" name="图片 28"/>
          <p:cNvPicPr>
            <a:picLocks noChangeAspect="1" noChangeArrowheads="1"/>
          </p:cNvPicPr>
          <p:nvPr/>
        </p:nvPicPr>
        <p:blipFill>
          <a:blip r:embed="rId1" cstate="print"/>
          <a:srcRect/>
          <a:stretch>
            <a:fillRect/>
          </a:stretch>
        </p:blipFill>
        <p:spPr bwMode="auto">
          <a:xfrm>
            <a:off x="5638800" y="4145727"/>
            <a:ext cx="2234267" cy="751853"/>
          </a:xfrm>
          <a:prstGeom prst="rect">
            <a:avLst/>
          </a:prstGeom>
          <a:noFill/>
          <a:ln w="9525">
            <a:solidFill>
              <a:srgbClr val="FF3300"/>
            </a:solidFill>
            <a:miter lim="800000"/>
            <a:headEnd/>
            <a:tailEnd/>
          </a:ln>
          <a:effectLst/>
        </p:spPr>
      </p:pic>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32" name="Text Box 19"/>
          <p:cNvSpPr txBox="1">
            <a:spLocks noChangeArrowheads="1"/>
          </p:cNvSpPr>
          <p:nvPr/>
        </p:nvSpPr>
        <p:spPr bwMode="auto">
          <a:xfrm>
            <a:off x="250126" y="4876800"/>
            <a:ext cx="2970211" cy="461665"/>
          </a:xfrm>
          <a:prstGeom prst="rect">
            <a:avLst/>
          </a:prstGeom>
          <a:noFill/>
          <a:ln>
            <a:noFill/>
          </a:ln>
          <a:effectLst/>
        </p:spPr>
        <p:txBody>
          <a:bodyPr wrap="square">
            <a:spAutoFit/>
          </a:bodyPr>
          <a:lstStyle/>
          <a:p>
            <a:pPr defTabSz="457200" eaLnBrk="1" hangingPunct="1">
              <a:spcBef>
                <a:spcPct val="50000"/>
              </a:spcBef>
            </a:pPr>
            <a:r>
              <a:rPr kumimoji="0" lang="zh-CN" altLang="en-US" sz="2400" dirty="0">
                <a:solidFill>
                  <a:srgbClr val="0000FF"/>
                </a:solidFill>
                <a:latin typeface="华文楷体" panose="02010600040101010101" pitchFamily="2" charset="-122"/>
                <a:ea typeface="华文楷体" panose="02010600040101010101" pitchFamily="2" charset="-122"/>
                <a:cs typeface="Arial" panose="020B0604020202020204" pitchFamily="34" charset="0"/>
              </a:rPr>
              <a:t>辐射强度</a:t>
            </a:r>
            <a:r>
              <a:rPr kumimoji="0" lang="zh-CN" altLang="zh-CN" sz="2400"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en-US" sz="2400"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能流密度）</a:t>
            </a:r>
            <a:endParaRPr kumimoji="0" lang="zh-CN" altLang="en-US" sz="2400"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endParaRPr>
          </a:p>
        </p:txBody>
      </p:sp>
      <p:graphicFrame>
        <p:nvGraphicFramePr>
          <p:cNvPr id="33" name="Object 4"/>
          <p:cNvGraphicFramePr>
            <a:graphicFrameLocks noChangeAspect="1"/>
          </p:cNvGraphicFramePr>
          <p:nvPr/>
        </p:nvGraphicFramePr>
        <p:xfrm>
          <a:off x="852326" y="5280712"/>
          <a:ext cx="2250838" cy="922748"/>
        </p:xfrm>
        <a:graphic>
          <a:graphicData uri="http://schemas.openxmlformats.org/presentationml/2006/ole">
            <mc:AlternateContent xmlns:mc="http://schemas.openxmlformats.org/markup-compatibility/2006">
              <mc:Choice xmlns:v="urn:schemas-microsoft-com:vml" Requires="v">
                <p:oleObj spid="_x0000_s18" name="公式" r:id="rId2" imgW="1078865" imgH="444500" progId="Equation.3">
                  <p:embed/>
                </p:oleObj>
              </mc:Choice>
              <mc:Fallback>
                <p:oleObj name="公式" r:id="rId2" imgW="1078865" imgH="444500" progId="Equation.3">
                  <p:embed/>
                  <p:pic>
                    <p:nvPicPr>
                      <p:cNvPr id="0" name="图片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26" y="5280712"/>
                        <a:ext cx="2250838" cy="922748"/>
                      </a:xfrm>
                      <a:prstGeom prst="rect">
                        <a:avLst/>
                      </a:prstGeom>
                      <a:noFill/>
                      <a:ln>
                        <a:noFill/>
                      </a:ln>
                      <a:effec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X </a:t>
            </a:r>
            <a:r>
              <a:rPr lang="zh-CN" altLang="en-US" dirty="0"/>
              <a:t>射线的连续谱</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5" name="Text Box 4"/>
          <p:cNvSpPr txBox="1">
            <a:spLocks noChangeArrowheads="1"/>
          </p:cNvSpPr>
          <p:nvPr/>
        </p:nvSpPr>
        <p:spPr bwMode="auto">
          <a:xfrm>
            <a:off x="251619" y="1225322"/>
            <a:ext cx="8496300" cy="1822678"/>
          </a:xfrm>
          <a:prstGeom prst="rect">
            <a:avLst/>
          </a:prstGeom>
          <a:solidFill>
            <a:schemeClr val="bg1"/>
          </a:solidFill>
          <a:ln>
            <a:noFill/>
          </a:ln>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lnSpc>
                <a:spcPct val="120000"/>
              </a:lnSpc>
            </a:pPr>
            <a:r>
              <a:rPr kumimoji="0"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光的量子学说  </a:t>
            </a:r>
            <a:r>
              <a:rPr kumimoji="0"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a:t>
            </a:r>
            <a:r>
              <a:rPr kumimoji="0" lang="en-US" altLang="zh-CN" sz="2400" baseline="-25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min</a:t>
            </a:r>
            <a:r>
              <a:rPr kumimoji="0"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与加速电压</a:t>
            </a:r>
            <a:r>
              <a:rPr kumimoji="0" lang="en-US" altLang="zh-CN" sz="2400" i="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V</a:t>
            </a:r>
            <a:r>
              <a:rPr kumimoji="0"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的关系。</a:t>
            </a:r>
            <a:endParaRPr kumimoji="0"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endParaRPr>
          </a:p>
          <a:p>
            <a:pPr algn="just">
              <a:lnSpc>
                <a:spcPct val="120000"/>
              </a:lnSpc>
            </a:pPr>
            <a:r>
              <a:rPr kumimoji="0"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     轰击靶原子的电子在加速电压下获得的能量为</a:t>
            </a:r>
            <a:r>
              <a:rPr kumimoji="0"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e</a:t>
            </a:r>
            <a:r>
              <a:rPr kumimoji="0" lang="en-US" altLang="zh-CN" sz="2400" i="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V</a:t>
            </a:r>
            <a:r>
              <a:rPr kumimoji="0"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，最大的能量转移是</a:t>
            </a:r>
            <a:r>
              <a:rPr kumimoji="0"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将</a:t>
            </a:r>
            <a:r>
              <a:rPr kumimoji="0"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e</a:t>
            </a:r>
            <a:r>
              <a:rPr kumimoji="0" lang="en-US" altLang="zh-CN" sz="2400" i="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V</a:t>
            </a:r>
            <a:r>
              <a:rPr kumimoji="0"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全部转化为</a:t>
            </a:r>
            <a:r>
              <a:rPr kumimoji="0"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X</a:t>
            </a:r>
            <a:r>
              <a:rPr kumimoji="0"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射线能量</a:t>
            </a:r>
            <a:r>
              <a:rPr kumimoji="0" lang="en-US" altLang="zh-CN" sz="2400" i="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h</a:t>
            </a:r>
            <a:r>
              <a:rPr kumimoji="0" lang="el-GR" altLang="zh-CN" sz="2400" i="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ν</a:t>
            </a:r>
            <a:r>
              <a:rPr kumimoji="0"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a:t>
            </a:r>
            <a:endParaRPr kumimoji="0"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endParaRPr>
          </a:p>
          <a:p>
            <a:pPr algn="just">
              <a:lnSpc>
                <a:spcPct val="120000"/>
              </a:lnSpc>
            </a:pPr>
            <a:r>
              <a:rPr kumimoji="0"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     所以，发射的</a:t>
            </a:r>
            <a:r>
              <a:rPr kumimoji="0"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X</a:t>
            </a:r>
            <a:r>
              <a:rPr kumimoji="0"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射线的频率最大值为：</a:t>
            </a:r>
            <a:endParaRPr kumimoji="0" lang="el-GR" altLang="zh-CN" sz="2400" i="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endParaRPr>
          </a:p>
        </p:txBody>
      </p:sp>
      <p:pic>
        <p:nvPicPr>
          <p:cNvPr id="6" name="图片 5"/>
          <p:cNvPicPr>
            <a:picLocks noChangeAspect="1" noChangeArrowheads="1"/>
          </p:cNvPicPr>
          <p:nvPr/>
        </p:nvPicPr>
        <p:blipFill>
          <a:blip r:embed="rId1" cstate="print"/>
          <a:srcRect/>
          <a:stretch>
            <a:fillRect/>
          </a:stretch>
        </p:blipFill>
        <p:spPr bwMode="auto">
          <a:xfrm>
            <a:off x="5791201" y="2551910"/>
            <a:ext cx="1634144" cy="515977"/>
          </a:xfrm>
          <a:prstGeom prst="rect">
            <a:avLst/>
          </a:prstGeom>
          <a:noFill/>
          <a:ln>
            <a:noFill/>
          </a:ln>
          <a:effectLst/>
        </p:spPr>
      </p:pic>
      <p:sp>
        <p:nvSpPr>
          <p:cNvPr id="7" name="Text Box 6"/>
          <p:cNvSpPr txBox="1">
            <a:spLocks noChangeArrowheads="1"/>
          </p:cNvSpPr>
          <p:nvPr/>
        </p:nvSpPr>
        <p:spPr bwMode="auto">
          <a:xfrm>
            <a:off x="388937" y="3048000"/>
            <a:ext cx="4884299" cy="461665"/>
          </a:xfrm>
          <a:prstGeom prst="rect">
            <a:avLst/>
          </a:prstGeom>
          <a:solidFill>
            <a:schemeClr val="bg1"/>
          </a:solid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spcBef>
                <a:spcPct val="50000"/>
              </a:spcBef>
              <a:defRPr/>
            </a:pPr>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相应的最小波长（截止波长）为：</a:t>
            </a:r>
            <a:endPar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8" name="图片 7"/>
          <p:cNvPicPr>
            <a:picLocks noChangeAspect="1" noChangeArrowheads="1"/>
          </p:cNvPicPr>
          <p:nvPr/>
        </p:nvPicPr>
        <p:blipFill>
          <a:blip r:embed="rId2" cstate="print"/>
          <a:srcRect/>
          <a:stretch>
            <a:fillRect/>
          </a:stretch>
        </p:blipFill>
        <p:spPr bwMode="auto">
          <a:xfrm>
            <a:off x="2445498" y="3539508"/>
            <a:ext cx="2287487" cy="925373"/>
          </a:xfrm>
          <a:prstGeom prst="rect">
            <a:avLst/>
          </a:prstGeom>
          <a:noFill/>
          <a:ln>
            <a:noFill/>
          </a:ln>
          <a:effectLst/>
        </p:spPr>
      </p:pic>
      <p:pic>
        <p:nvPicPr>
          <p:cNvPr id="9" name="图片 8"/>
          <p:cNvPicPr>
            <a:picLocks noChangeAspect="1" noChangeArrowheads="1"/>
          </p:cNvPicPr>
          <p:nvPr/>
        </p:nvPicPr>
        <p:blipFill rotWithShape="1">
          <a:blip r:embed="rId3" cstate="print"/>
          <a:srcRect l="20973" t="-1" r="2" b="813"/>
          <a:stretch>
            <a:fillRect/>
          </a:stretch>
        </p:blipFill>
        <p:spPr bwMode="auto">
          <a:xfrm>
            <a:off x="4800600" y="3505200"/>
            <a:ext cx="1981200" cy="836779"/>
          </a:xfrm>
          <a:prstGeom prst="rect">
            <a:avLst/>
          </a:prstGeom>
          <a:noFill/>
          <a:ln w="9525">
            <a:noFill/>
            <a:miter lim="800000"/>
            <a:headEnd/>
            <a:tailEnd/>
          </a:ln>
          <a:effectLst/>
        </p:spPr>
      </p:pic>
      <p:grpSp>
        <p:nvGrpSpPr>
          <p:cNvPr id="10" name="Group 10"/>
          <p:cNvGrpSpPr/>
          <p:nvPr/>
        </p:nvGrpSpPr>
        <p:grpSpPr bwMode="auto">
          <a:xfrm>
            <a:off x="1142504" y="5753939"/>
            <a:ext cx="7389811" cy="461963"/>
            <a:chOff x="677" y="2280"/>
            <a:chExt cx="4655" cy="291"/>
          </a:xfrm>
        </p:grpSpPr>
        <p:sp>
          <p:nvSpPr>
            <p:cNvPr id="11" name="Text Box 11"/>
            <p:cNvSpPr txBox="1">
              <a:spLocks noChangeArrowheads="1"/>
            </p:cNvSpPr>
            <p:nvPr/>
          </p:nvSpPr>
          <p:spPr bwMode="auto">
            <a:xfrm>
              <a:off x="1042" y="2280"/>
              <a:ext cx="4290" cy="291"/>
            </a:xfrm>
            <a:prstGeom prst="rect">
              <a:avLst/>
            </a:prstGeom>
            <a:noFill/>
            <a:ln w="9525">
              <a:noFill/>
              <a:miter lim="800000"/>
            </a:ln>
            <a:effectLst/>
          </p:spPr>
          <p:txBody>
            <a:bodyPr>
              <a:spAutoFit/>
            </a:bodyPr>
            <a:lstStyle/>
            <a:p>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的存在是</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量子论正确性</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的又一例证。</a:t>
              </a:r>
              <a:endPar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12" name="Object 3"/>
            <p:cNvGraphicFramePr>
              <a:graphicFrameLocks noChangeAspect="1"/>
            </p:cNvGraphicFramePr>
            <p:nvPr/>
          </p:nvGraphicFramePr>
          <p:xfrm>
            <a:off x="677" y="2289"/>
            <a:ext cx="399" cy="282"/>
          </p:xfrm>
          <a:graphic>
            <a:graphicData uri="http://schemas.openxmlformats.org/presentationml/2006/ole">
              <mc:AlternateContent xmlns:mc="http://schemas.openxmlformats.org/markup-compatibility/2006">
                <mc:Choice xmlns:v="urn:schemas-microsoft-com:vml" Requires="v">
                  <p:oleObj spid="_x0000_s3" name="公式" r:id="rId4" imgW="304800" imgH="215900" progId="Equation.3">
                    <p:embed/>
                  </p:oleObj>
                </mc:Choice>
                <mc:Fallback>
                  <p:oleObj name="公式" r:id="rId4" imgW="304800" imgH="215900" progId="Equation.3">
                    <p:embed/>
                    <p:pic>
                      <p:nvPicPr>
                        <p:cNvPr id="0"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 y="2289"/>
                          <a:ext cx="399" cy="282"/>
                        </a:xfrm>
                        <a:prstGeom prst="rect">
                          <a:avLst/>
                        </a:prstGeom>
                        <a:noFill/>
                        <a:ln>
                          <a:noFill/>
                        </a:ln>
                        <a:effectLst/>
                      </p:spPr>
                    </p:pic>
                  </p:oleObj>
                </mc:Fallback>
              </mc:AlternateContent>
            </a:graphicData>
          </a:graphic>
        </p:graphicFrame>
      </p:grpSp>
      <p:sp>
        <p:nvSpPr>
          <p:cNvPr id="13" name="Text Box 15"/>
          <p:cNvSpPr txBox="1">
            <a:spLocks noChangeArrowheads="1"/>
          </p:cNvSpPr>
          <p:nvPr/>
        </p:nvSpPr>
        <p:spPr bwMode="auto">
          <a:xfrm>
            <a:off x="383604" y="4539494"/>
            <a:ext cx="8724900" cy="443198"/>
          </a:xfrm>
          <a:prstGeom prst="rect">
            <a:avLst/>
          </a:prstGeom>
          <a:noFill/>
          <a:ln w="9525">
            <a:noFill/>
            <a:miter lim="800000"/>
          </a:ln>
          <a:effectLst/>
        </p:spPr>
        <p:txBody>
          <a:bodyPr lIns="0" tIns="0" rIns="0" bIns="0">
            <a:spAutoFit/>
          </a:bodyPr>
          <a:lstStyle/>
          <a:p>
            <a:pPr>
              <a:lnSpc>
                <a:spcPct val="120000"/>
              </a:lnSpc>
            </a:pP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1915</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年， 杜安</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dirty="0">
                <a:solidFill>
                  <a:srgbClr val="FF5050"/>
                </a:solidFill>
                <a:latin typeface="Times New Roman" panose="02020603050405020304" pitchFamily="18" charset="0"/>
                <a:ea typeface="华文楷体" panose="02010600040101010101" pitchFamily="2" charset="-122"/>
                <a:cs typeface="Times New Roman" panose="02020603050405020304" pitchFamily="18" charset="0"/>
              </a:rPr>
              <a:t>Duane)</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和亨特 </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dirty="0">
                <a:solidFill>
                  <a:srgbClr val="FF5050"/>
                </a:solidFill>
                <a:latin typeface="Times New Roman" panose="02020603050405020304" pitchFamily="18" charset="0"/>
                <a:ea typeface="华文楷体" panose="02010600040101010101" pitchFamily="2" charset="-122"/>
                <a:cs typeface="Times New Roman" panose="02020603050405020304" pitchFamily="18" charset="0"/>
              </a:rPr>
              <a:t>Hunt)</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用这种方法测出的</a:t>
            </a:r>
            <a:r>
              <a:rPr lang="en-US" altLang="zh-CN" sz="2400"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h</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值</a:t>
            </a:r>
            <a:endParaRPr lang="zh-CN" altLang="en-US" sz="2400"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Rectangle 17"/>
          <p:cNvSpPr>
            <a:spLocks noChangeArrowheads="1"/>
          </p:cNvSpPr>
          <p:nvPr/>
        </p:nvSpPr>
        <p:spPr bwMode="auto">
          <a:xfrm>
            <a:off x="415657" y="5098294"/>
            <a:ext cx="5665333" cy="493084"/>
          </a:xfrm>
          <a:prstGeom prst="rect">
            <a:avLst/>
          </a:prstGeom>
          <a:noFill/>
          <a:ln w="9525">
            <a:noFill/>
            <a:miter lim="800000"/>
          </a:ln>
          <a:effectLst/>
        </p:spPr>
        <p:txBody>
          <a:bodyPr wrap="none">
            <a:spAutoFit/>
          </a:bodyPr>
          <a:lstStyle/>
          <a:p>
            <a:pPr>
              <a:lnSpc>
                <a:spcPct val="120000"/>
              </a:lnSpc>
            </a:pP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和光电效应的一致，说明了</a:t>
            </a:r>
            <a:r>
              <a:rPr lang="en-US" altLang="zh-CN" sz="2400"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h </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的普适性。</a:t>
            </a:r>
            <a:endPar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5"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69232" y="1178210"/>
            <a:ext cx="8534400" cy="1554656"/>
          </a:xfrm>
          <a:prstGeom prst="rect">
            <a:avLst/>
          </a:prstGeom>
          <a:noFill/>
        </p:spPr>
        <p:txBody>
          <a:bodyPr wrap="square" rtlCol="0">
            <a:spAutoFit/>
          </a:bodyPr>
          <a:lstStyle/>
          <a:p>
            <a:pPr>
              <a:lnSpc>
                <a:spcPts val="3980"/>
              </a:lnSpc>
            </a:pPr>
            <a:r>
              <a:rPr lang="zh-CN" altLang="en-US" sz="2400" b="1" dirty="0">
                <a:solidFill>
                  <a:schemeClr val="tx1"/>
                </a:solidFill>
                <a:latin typeface="华文楷体" panose="02010600040101010101" pitchFamily="2" charset="-122"/>
                <a:ea typeface="华文楷体" panose="02010600040101010101" pitchFamily="2" charset="-122"/>
              </a:rPr>
              <a:t>一个电子在电场中得到动能，当它到达靶核时动能全部转化为辐射能，由此发出的光波长最短，</a:t>
            </a:r>
            <a:r>
              <a:rPr lang="zh-CN" altLang="en-US" sz="2400" b="1" dirty="0">
                <a:solidFill>
                  <a:schemeClr val="tx1"/>
                </a:solidFill>
                <a:latin typeface="华文楷体" panose="02010600040101010101" pitchFamily="2" charset="-122"/>
                <a:ea typeface="华文楷体" panose="02010600040101010101" pitchFamily="2" charset="-122"/>
                <a:sym typeface="Symbol" panose="05050102010706020507"/>
              </a:rPr>
              <a:t></a:t>
            </a:r>
            <a:r>
              <a:rPr lang="en-US" altLang="zh-CN" sz="2400" b="1" baseline="-25000" dirty="0">
                <a:solidFill>
                  <a:schemeClr val="tx1"/>
                </a:solidFill>
                <a:latin typeface="华文楷体" panose="02010600040101010101" pitchFamily="2" charset="-122"/>
                <a:ea typeface="华文楷体" panose="02010600040101010101" pitchFamily="2" charset="-122"/>
                <a:sym typeface="Symbol" panose="05050102010706020507"/>
              </a:rPr>
              <a:t>min</a:t>
            </a:r>
            <a:r>
              <a:rPr lang="zh-CN" altLang="en-US" sz="2400" b="1" dirty="0">
                <a:solidFill>
                  <a:schemeClr val="tx1"/>
                </a:solidFill>
                <a:latin typeface="华文楷体" panose="02010600040101010101" pitchFamily="2" charset="-122"/>
                <a:ea typeface="华文楷体" panose="02010600040101010101" pitchFamily="2" charset="-122"/>
                <a:sym typeface="Symbol" panose="05050102010706020507"/>
              </a:rPr>
              <a:t> </a:t>
            </a:r>
            <a:r>
              <a:rPr lang="en-US" altLang="zh-CN" sz="2400" b="1" dirty="0">
                <a:solidFill>
                  <a:schemeClr val="tx1"/>
                </a:solidFill>
                <a:latin typeface="华文楷体" panose="02010600040101010101" pitchFamily="2" charset="-122"/>
                <a:ea typeface="华文楷体" panose="02010600040101010101" pitchFamily="2" charset="-122"/>
                <a:sym typeface="Symbol" panose="05050102010706020507"/>
              </a:rPr>
              <a:t>=</a:t>
            </a:r>
            <a:r>
              <a:rPr lang="en-US" altLang="zh-CN" sz="2400" b="1" dirty="0" err="1">
                <a:solidFill>
                  <a:schemeClr val="tx1"/>
                </a:solidFill>
                <a:latin typeface="华文楷体" panose="02010600040101010101" pitchFamily="2" charset="-122"/>
                <a:ea typeface="华文楷体" panose="02010600040101010101" pitchFamily="2" charset="-122"/>
                <a:sym typeface="Symbol" panose="05050102010706020507"/>
              </a:rPr>
              <a:t>hc</a:t>
            </a:r>
            <a:r>
              <a:rPr lang="en-US" altLang="zh-CN" sz="2400" b="1" dirty="0">
                <a:solidFill>
                  <a:schemeClr val="tx1"/>
                </a:solidFill>
                <a:latin typeface="华文楷体" panose="02010600040101010101" pitchFamily="2" charset="-122"/>
                <a:ea typeface="华文楷体" panose="02010600040101010101" pitchFamily="2" charset="-122"/>
                <a:sym typeface="Symbol" panose="05050102010706020507"/>
              </a:rPr>
              <a:t>/(</a:t>
            </a:r>
            <a:r>
              <a:rPr lang="en-US" altLang="zh-CN" sz="2400" b="1" dirty="0" err="1">
                <a:solidFill>
                  <a:schemeClr val="tx1"/>
                </a:solidFill>
                <a:latin typeface="华文楷体" panose="02010600040101010101" pitchFamily="2" charset="-122"/>
                <a:ea typeface="华文楷体" panose="02010600040101010101" pitchFamily="2" charset="-122"/>
                <a:sym typeface="Symbol" panose="05050102010706020507"/>
              </a:rPr>
              <a:t>eU</a:t>
            </a:r>
            <a:r>
              <a:rPr lang="en-US" altLang="zh-CN" sz="2400" b="1" dirty="0">
                <a:solidFill>
                  <a:schemeClr val="tx1"/>
                </a:solidFill>
                <a:latin typeface="华文楷体" panose="02010600040101010101" pitchFamily="2" charset="-122"/>
                <a:ea typeface="华文楷体" panose="02010600040101010101" pitchFamily="2" charset="-122"/>
                <a:sym typeface="Symbol" panose="05050102010706020507"/>
              </a:rPr>
              <a:t>) (</a:t>
            </a:r>
            <a:r>
              <a:rPr lang="en-US" altLang="zh-CN" sz="2400" b="1" baseline="-25000" dirty="0">
                <a:solidFill>
                  <a:schemeClr val="tx1"/>
                </a:solidFill>
                <a:latin typeface="华文楷体" panose="02010600040101010101" pitchFamily="2" charset="-122"/>
                <a:ea typeface="华文楷体" panose="02010600040101010101" pitchFamily="2" charset="-122"/>
                <a:sym typeface="Symbol" panose="05050102010706020507"/>
              </a:rPr>
              <a:t>min</a:t>
            </a:r>
            <a:r>
              <a:rPr lang="zh-CN" altLang="en-US" sz="2400" b="1" dirty="0">
                <a:solidFill>
                  <a:schemeClr val="tx1"/>
                </a:solidFill>
                <a:latin typeface="华文楷体" panose="02010600040101010101" pitchFamily="2" charset="-122"/>
                <a:ea typeface="华文楷体" panose="02010600040101010101" pitchFamily="2" charset="-122"/>
                <a:sym typeface="Symbol" panose="05050102010706020507"/>
              </a:rPr>
              <a:t>称为量子极限</a:t>
            </a:r>
            <a:r>
              <a:rPr lang="en-US" altLang="zh-CN" sz="2400" b="1" dirty="0">
                <a:solidFill>
                  <a:schemeClr val="tx1"/>
                </a:solidFill>
                <a:latin typeface="华文楷体" panose="02010600040101010101" pitchFamily="2" charset="-122"/>
                <a:ea typeface="华文楷体" panose="02010600040101010101" pitchFamily="2" charset="-122"/>
                <a:sym typeface="Symbol" panose="05050102010706020507"/>
              </a:rPr>
              <a:t>)</a:t>
            </a:r>
            <a:r>
              <a:rPr lang="zh-CN" altLang="en-US" sz="2400" b="1" dirty="0">
                <a:solidFill>
                  <a:schemeClr val="tx1"/>
                </a:solidFill>
                <a:latin typeface="华文楷体" panose="02010600040101010101" pitchFamily="2" charset="-122"/>
                <a:ea typeface="华文楷体" panose="02010600040101010101" pitchFamily="2" charset="-122"/>
                <a:sym typeface="Symbol" panose="05050102010706020507"/>
              </a:rPr>
              <a:t>。</a:t>
            </a:r>
            <a:endParaRPr lang="zh-CN" altLang="en-US" sz="2400" b="1" dirty="0">
              <a:solidFill>
                <a:schemeClr val="tx1"/>
              </a:solidFill>
              <a:latin typeface="华文楷体" panose="02010600040101010101" pitchFamily="2" charset="-122"/>
              <a:ea typeface="华文楷体" panose="02010600040101010101" pitchFamily="2" charset="-122"/>
            </a:endParaRPr>
          </a:p>
        </p:txBody>
      </p:sp>
      <p:sp>
        <p:nvSpPr>
          <p:cNvPr id="13" name="TextBox 12"/>
          <p:cNvSpPr txBox="1"/>
          <p:nvPr/>
        </p:nvSpPr>
        <p:spPr>
          <a:xfrm>
            <a:off x="412291" y="2644186"/>
            <a:ext cx="8731709" cy="1089614"/>
          </a:xfrm>
          <a:prstGeom prst="rect">
            <a:avLst/>
          </a:prstGeom>
          <a:noFill/>
        </p:spPr>
        <p:txBody>
          <a:bodyPr wrap="square" rtlCol="0">
            <a:spAutoFit/>
          </a:bodyPr>
          <a:lstStyle/>
          <a:p>
            <a:pPr>
              <a:lnSpc>
                <a:spcPts val="3980"/>
              </a:lnSpc>
            </a:pPr>
            <a:r>
              <a:rPr lang="zh-CN" altLang="en-US" sz="2400" b="1" dirty="0">
                <a:solidFill>
                  <a:srgbClr val="0000CC"/>
                </a:solidFill>
                <a:latin typeface="华文楷体" panose="02010600040101010101" pitchFamily="2" charset="-122"/>
                <a:ea typeface="华文楷体" panose="02010600040101010101" pitchFamily="2" charset="-122"/>
                <a:sym typeface="Symbol" panose="05050102010706020507"/>
              </a:rPr>
              <a:t></a:t>
            </a:r>
            <a:r>
              <a:rPr lang="en-US" altLang="zh-CN" sz="2400" b="1" baseline="-25000" dirty="0">
                <a:solidFill>
                  <a:srgbClr val="0000CC"/>
                </a:solidFill>
                <a:latin typeface="华文楷体" panose="02010600040101010101" pitchFamily="2" charset="-122"/>
                <a:ea typeface="华文楷体" panose="02010600040101010101" pitchFamily="2" charset="-122"/>
                <a:sym typeface="Symbol" panose="05050102010706020507"/>
              </a:rPr>
              <a:t>min</a:t>
            </a:r>
            <a:r>
              <a:rPr lang="en-US" altLang="zh-CN" sz="2400" b="1" dirty="0">
                <a:solidFill>
                  <a:srgbClr val="0000CC"/>
                </a:solidFill>
                <a:latin typeface="华文楷体" panose="02010600040101010101" pitchFamily="2" charset="-122"/>
                <a:ea typeface="华文楷体" panose="02010600040101010101" pitchFamily="2" charset="-122"/>
                <a:sym typeface="Symbol" panose="05050102010706020507"/>
              </a:rPr>
              <a:t> = </a:t>
            </a:r>
            <a:r>
              <a:rPr lang="en-US" altLang="zh-CN" sz="2400" b="1" dirty="0" err="1">
                <a:solidFill>
                  <a:srgbClr val="0000CC"/>
                </a:solidFill>
                <a:latin typeface="华文楷体" panose="02010600040101010101" pitchFamily="2" charset="-122"/>
                <a:ea typeface="华文楷体" panose="02010600040101010101" pitchFamily="2" charset="-122"/>
                <a:sym typeface="Symbol" panose="05050102010706020507"/>
              </a:rPr>
              <a:t>hc</a:t>
            </a:r>
            <a:r>
              <a:rPr lang="en-US" altLang="zh-CN" sz="2400" b="1" dirty="0">
                <a:solidFill>
                  <a:srgbClr val="0000CC"/>
                </a:solidFill>
                <a:latin typeface="华文楷体" panose="02010600040101010101" pitchFamily="2" charset="-122"/>
                <a:ea typeface="华文楷体" panose="02010600040101010101" pitchFamily="2" charset="-122"/>
                <a:sym typeface="Symbol" panose="05050102010706020507"/>
              </a:rPr>
              <a:t>/(</a:t>
            </a:r>
            <a:r>
              <a:rPr lang="en-US" altLang="zh-CN" sz="2400" b="1" dirty="0" err="1">
                <a:solidFill>
                  <a:srgbClr val="0000CC"/>
                </a:solidFill>
                <a:latin typeface="华文楷体" panose="02010600040101010101" pitchFamily="2" charset="-122"/>
                <a:ea typeface="华文楷体" panose="02010600040101010101" pitchFamily="2" charset="-122"/>
                <a:sym typeface="Symbol" panose="05050102010706020507"/>
              </a:rPr>
              <a:t>eU</a:t>
            </a:r>
            <a:r>
              <a:rPr lang="en-US" altLang="zh-CN" sz="2400" b="1" dirty="0">
                <a:solidFill>
                  <a:srgbClr val="0000CC"/>
                </a:solidFill>
                <a:latin typeface="华文楷体" panose="02010600040101010101" pitchFamily="2" charset="-122"/>
                <a:ea typeface="华文楷体" panose="02010600040101010101" pitchFamily="2" charset="-122"/>
                <a:sym typeface="Symbol" panose="05050102010706020507"/>
              </a:rPr>
              <a:t>) </a:t>
            </a:r>
            <a:r>
              <a:rPr lang="zh-CN" altLang="en-US" sz="2400" b="1" dirty="0">
                <a:solidFill>
                  <a:srgbClr val="0000CC"/>
                </a:solidFill>
                <a:latin typeface="华文楷体" panose="02010600040101010101" pitchFamily="2" charset="-122"/>
                <a:ea typeface="华文楷体" panose="02010600040101010101" pitchFamily="2" charset="-122"/>
                <a:sym typeface="Symbol" panose="05050102010706020507"/>
              </a:rPr>
              <a:t>最早是在实验工作中，从实验数据总结得到的。需要指出：解释光电效应的</a:t>
            </a:r>
            <a:r>
              <a:rPr lang="en-US" altLang="zh-CN" sz="2400" b="1" dirty="0">
                <a:solidFill>
                  <a:srgbClr val="0000CC"/>
                </a:solidFill>
                <a:latin typeface="华文楷体" panose="02010600040101010101" pitchFamily="2" charset="-122"/>
                <a:ea typeface="华文楷体" panose="02010600040101010101" pitchFamily="2" charset="-122"/>
                <a:sym typeface="Symbol" panose="05050102010706020507"/>
              </a:rPr>
              <a:t>Einstein</a:t>
            </a:r>
            <a:r>
              <a:rPr lang="zh-CN" altLang="en-US" sz="2400" b="1" dirty="0">
                <a:solidFill>
                  <a:srgbClr val="0000CC"/>
                </a:solidFill>
                <a:latin typeface="华文楷体" panose="02010600040101010101" pitchFamily="2" charset="-122"/>
                <a:ea typeface="华文楷体" panose="02010600040101010101" pitchFamily="2" charset="-122"/>
                <a:sym typeface="Symbol" panose="05050102010706020507"/>
              </a:rPr>
              <a:t>方程</a:t>
            </a:r>
            <a:endParaRPr lang="en-US" altLang="zh-CN" sz="2400" b="1" dirty="0">
              <a:solidFill>
                <a:srgbClr val="0000CC"/>
              </a:solidFill>
              <a:latin typeface="华文楷体" panose="02010600040101010101" pitchFamily="2" charset="-122"/>
              <a:ea typeface="华文楷体" panose="02010600040101010101" pitchFamily="2" charset="-122"/>
              <a:sym typeface="Symbol" panose="05050102010706020507"/>
            </a:endParaRPr>
          </a:p>
        </p:txBody>
      </p:sp>
      <p:graphicFrame>
        <p:nvGraphicFramePr>
          <p:cNvPr id="16" name="对象 15"/>
          <p:cNvGraphicFramePr>
            <a:graphicFrameLocks noChangeAspect="1"/>
          </p:cNvGraphicFramePr>
          <p:nvPr/>
        </p:nvGraphicFramePr>
        <p:xfrm>
          <a:off x="3517168" y="3720541"/>
          <a:ext cx="2369554" cy="851459"/>
        </p:xfrm>
        <a:graphic>
          <a:graphicData uri="http://schemas.openxmlformats.org/presentationml/2006/ole">
            <mc:AlternateContent xmlns:mc="http://schemas.openxmlformats.org/markup-compatibility/2006">
              <mc:Choice xmlns:v="urn:schemas-microsoft-com:vml" Requires="v">
                <p:oleObj spid="_x0000_s2" name="公式" r:id="rId1" imgW="1042670" imgH="402590" progId="Equation.3">
                  <p:embed/>
                </p:oleObj>
              </mc:Choice>
              <mc:Fallback>
                <p:oleObj name="公式" r:id="rId1" imgW="1042670" imgH="402590" progId="Equation.3">
                  <p:embed/>
                  <p:pic>
                    <p:nvPicPr>
                      <p:cNvPr id="0" name="图片 1"/>
                      <p:cNvPicPr/>
                      <p:nvPr/>
                    </p:nvPicPr>
                    <p:blipFill>
                      <a:blip r:embed="rId2"/>
                      <a:stretch>
                        <a:fillRect/>
                      </a:stretch>
                    </p:blipFill>
                    <p:spPr>
                      <a:xfrm>
                        <a:off x="3517168" y="3720541"/>
                        <a:ext cx="2369554" cy="851459"/>
                      </a:xfrm>
                      <a:prstGeom prst="rect">
                        <a:avLst/>
                      </a:prstGeom>
                    </p:spPr>
                  </p:pic>
                </p:oleObj>
              </mc:Fallback>
            </mc:AlternateContent>
          </a:graphicData>
        </a:graphic>
      </p:graphicFrame>
      <p:sp>
        <p:nvSpPr>
          <p:cNvPr id="17" name="TextBox 16"/>
          <p:cNvSpPr txBox="1"/>
          <p:nvPr/>
        </p:nvSpPr>
        <p:spPr>
          <a:xfrm>
            <a:off x="1046259" y="4542617"/>
            <a:ext cx="5186035" cy="528734"/>
          </a:xfrm>
          <a:prstGeom prst="rect">
            <a:avLst/>
          </a:prstGeom>
          <a:noFill/>
        </p:spPr>
        <p:txBody>
          <a:bodyPr wrap="none" rtlCol="0">
            <a:spAutoFit/>
          </a:bodyPr>
          <a:lstStyle/>
          <a:p>
            <a:pPr>
              <a:lnSpc>
                <a:spcPts val="3980"/>
              </a:lnSpc>
            </a:pPr>
            <a:r>
              <a:rPr lang="zh-CN" altLang="en-US" sz="2400" b="1" dirty="0">
                <a:solidFill>
                  <a:schemeClr val="tx1"/>
                </a:solidFill>
                <a:latin typeface="华文楷体" panose="02010600040101010101" pitchFamily="2" charset="-122"/>
                <a:ea typeface="华文楷体" panose="02010600040101010101" pitchFamily="2" charset="-122"/>
              </a:rPr>
              <a:t>当金属的逸出功很小时，近似的有： </a:t>
            </a:r>
            <a:endParaRPr lang="zh-CN" altLang="en-US" sz="2400" b="1" dirty="0">
              <a:solidFill>
                <a:schemeClr val="tx1"/>
              </a:solidFill>
              <a:latin typeface="华文楷体" panose="02010600040101010101" pitchFamily="2" charset="-122"/>
              <a:ea typeface="华文楷体" panose="02010600040101010101" pitchFamily="2" charset="-122"/>
            </a:endParaRPr>
          </a:p>
        </p:txBody>
      </p:sp>
      <p:graphicFrame>
        <p:nvGraphicFramePr>
          <p:cNvPr id="18" name="对象 17"/>
          <p:cNvGraphicFramePr>
            <a:graphicFrameLocks noChangeAspect="1"/>
          </p:cNvGraphicFramePr>
          <p:nvPr/>
        </p:nvGraphicFramePr>
        <p:xfrm>
          <a:off x="6148632" y="4406430"/>
          <a:ext cx="1852368" cy="927570"/>
        </p:xfrm>
        <a:graphic>
          <a:graphicData uri="http://schemas.openxmlformats.org/presentationml/2006/ole">
            <mc:AlternateContent xmlns:mc="http://schemas.openxmlformats.org/markup-compatibility/2006">
              <mc:Choice xmlns:v="urn:schemas-microsoft-com:vml" Requires="v">
                <p:oleObj spid="_x0000_s3" name="公式" r:id="rId3" imgW="749935" imgH="402590" progId="Equation.3">
                  <p:embed/>
                </p:oleObj>
              </mc:Choice>
              <mc:Fallback>
                <p:oleObj name="公式" r:id="rId3" imgW="749935" imgH="402590" progId="Equation.3">
                  <p:embed/>
                  <p:pic>
                    <p:nvPicPr>
                      <p:cNvPr id="0" name="图片 2"/>
                      <p:cNvPicPr>
                        <a:picLocks noChangeAspect="1" noChangeArrowheads="1"/>
                      </p:cNvPicPr>
                      <p:nvPr/>
                    </p:nvPicPr>
                    <p:blipFill>
                      <a:blip r:embed="rId4"/>
                      <a:srcRect/>
                      <a:stretch>
                        <a:fillRect/>
                      </a:stretch>
                    </p:blipFill>
                    <p:spPr bwMode="auto">
                      <a:xfrm>
                        <a:off x="6148632" y="4406430"/>
                        <a:ext cx="1852368" cy="927570"/>
                      </a:xfrm>
                      <a:prstGeom prst="rect">
                        <a:avLst/>
                      </a:prstGeom>
                      <a:noFill/>
                      <a:ln>
                        <a:noFill/>
                      </a:ln>
                    </p:spPr>
                  </p:pic>
                </p:oleObj>
              </mc:Fallback>
            </mc:AlternateContent>
          </a:graphicData>
        </a:graphic>
      </p:graphicFrame>
      <p:sp>
        <p:nvSpPr>
          <p:cNvPr id="20" name="TextBox 19"/>
          <p:cNvSpPr txBox="1"/>
          <p:nvPr/>
        </p:nvSpPr>
        <p:spPr>
          <a:xfrm>
            <a:off x="1046259" y="5179158"/>
            <a:ext cx="6633547" cy="1118255"/>
          </a:xfrm>
          <a:prstGeom prst="rect">
            <a:avLst/>
          </a:prstGeom>
          <a:noFill/>
        </p:spPr>
        <p:txBody>
          <a:bodyPr wrap="none" rtlCol="0">
            <a:spAutoFit/>
          </a:bodyPr>
          <a:lstStyle/>
          <a:p>
            <a:pPr>
              <a:lnSpc>
                <a:spcPts val="3980"/>
              </a:lnSpc>
            </a:pPr>
            <a:r>
              <a:rPr lang="zh-CN" altLang="en-US" sz="2400" b="1" dirty="0">
                <a:solidFill>
                  <a:srgbClr val="0000FF"/>
                </a:solidFill>
                <a:latin typeface="华文楷体" panose="02010600040101010101" pitchFamily="2" charset="-122"/>
                <a:ea typeface="华文楷体" panose="02010600040101010101" pitchFamily="2" charset="-122"/>
              </a:rPr>
              <a:t>这与</a:t>
            </a:r>
            <a:r>
              <a:rPr lang="en-US" altLang="zh-CN" sz="2400" b="1" dirty="0">
                <a:solidFill>
                  <a:srgbClr val="0000FF"/>
                </a:solidFill>
                <a:latin typeface="华文楷体" panose="02010600040101010101" pitchFamily="2" charset="-122"/>
                <a:ea typeface="华文楷体" panose="02010600040101010101" pitchFamily="2" charset="-122"/>
              </a:rPr>
              <a:t>X</a:t>
            </a:r>
            <a:r>
              <a:rPr lang="zh-CN" altLang="en-US" sz="2400" b="1" dirty="0">
                <a:solidFill>
                  <a:srgbClr val="0000FF"/>
                </a:solidFill>
                <a:latin typeface="华文楷体" panose="02010600040101010101" pitchFamily="2" charset="-122"/>
                <a:ea typeface="华文楷体" panose="02010600040101010101" pitchFamily="2" charset="-122"/>
              </a:rPr>
              <a:t>射线波长公式在形式上是完全相同的。</a:t>
            </a:r>
            <a:endParaRPr lang="en-US" altLang="zh-CN" sz="2400" b="1" dirty="0">
              <a:solidFill>
                <a:srgbClr val="0000FF"/>
              </a:solidFill>
              <a:latin typeface="华文楷体" panose="02010600040101010101" pitchFamily="2" charset="-122"/>
              <a:ea typeface="华文楷体" panose="02010600040101010101" pitchFamily="2" charset="-122"/>
            </a:endParaRPr>
          </a:p>
          <a:p>
            <a:pPr>
              <a:lnSpc>
                <a:spcPts val="3980"/>
              </a:lnSpc>
            </a:pPr>
            <a:r>
              <a:rPr lang="zh-CN" altLang="en-US" sz="2400" b="1" dirty="0">
                <a:solidFill>
                  <a:schemeClr val="tx1"/>
                </a:solidFill>
                <a:latin typeface="华文楷体" panose="02010600040101010101" pitchFamily="2" charset="-122"/>
                <a:ea typeface="华文楷体" panose="02010600040101010101" pitchFamily="2" charset="-122"/>
              </a:rPr>
              <a:t>因此，</a:t>
            </a:r>
            <a:r>
              <a:rPr lang="en-US" altLang="zh-CN" sz="2400" b="1" dirty="0">
                <a:solidFill>
                  <a:schemeClr val="tx1"/>
                </a:solidFill>
                <a:latin typeface="华文楷体" panose="02010600040101010101" pitchFamily="2" charset="-122"/>
                <a:ea typeface="华文楷体" panose="02010600040101010101" pitchFamily="2" charset="-122"/>
              </a:rPr>
              <a:t>X</a:t>
            </a:r>
            <a:r>
              <a:rPr lang="zh-CN" altLang="en-US" sz="2400" b="1" dirty="0">
                <a:solidFill>
                  <a:schemeClr val="tx1"/>
                </a:solidFill>
                <a:latin typeface="华文楷体" panose="02010600040101010101" pitchFamily="2" charset="-122"/>
                <a:ea typeface="华文楷体" panose="02010600040101010101" pitchFamily="2" charset="-122"/>
              </a:rPr>
              <a:t>射线连续谱可称为</a:t>
            </a:r>
            <a:r>
              <a:rPr lang="zh-CN" altLang="en-US" sz="2400" b="1" dirty="0">
                <a:solidFill>
                  <a:srgbClr val="FF0000"/>
                </a:solidFill>
                <a:latin typeface="华文楷体" panose="02010600040101010101" pitchFamily="2" charset="-122"/>
                <a:ea typeface="华文楷体" panose="02010600040101010101" pitchFamily="2" charset="-122"/>
              </a:rPr>
              <a:t>光电效应的逆效应</a:t>
            </a:r>
            <a:r>
              <a:rPr lang="zh-CN" altLang="en-US" sz="2400" b="1" dirty="0">
                <a:latin typeface="华文楷体" panose="02010600040101010101" pitchFamily="2" charset="-122"/>
                <a:ea typeface="华文楷体" panose="02010600040101010101" pitchFamily="2" charset="-122"/>
              </a:rPr>
              <a:t>。 </a:t>
            </a:r>
            <a:endParaRPr lang="zh-CN" altLang="en-US" sz="2400" b="1" dirty="0">
              <a:latin typeface="华文楷体" panose="02010600040101010101" pitchFamily="2" charset="-122"/>
              <a:ea typeface="华文楷体" panose="02010600040101010101" pitchFamily="2" charset="-122"/>
            </a:endParaRPr>
          </a:p>
        </p:txBody>
      </p:sp>
      <p:sp>
        <p:nvSpPr>
          <p:cNvPr id="4" name="Title 1"/>
          <p:cNvSpPr>
            <a:spLocks noGrp="1"/>
          </p:cNvSpPr>
          <p:nvPr>
            <p:ph type="title"/>
          </p:nvPr>
        </p:nvSpPr>
        <p:spPr/>
        <p:txBody>
          <a:bodyPr>
            <a:normAutofit/>
          </a:bodyPr>
          <a:lstStyle/>
          <a:p>
            <a:r>
              <a:rPr lang="zh-CN" altLang="en-US" dirty="0"/>
              <a:t>量子解释</a:t>
            </a:r>
            <a:endParaRPr lang="zh-CN" altLang="en-US" dirty="0"/>
          </a:p>
        </p:txBody>
      </p:sp>
      <p:sp>
        <p:nvSpPr>
          <p:cNvPr id="5" name="幻灯片编号占位符 2"/>
          <p:cNvSpPr>
            <a:spLocks noGrp="1"/>
          </p:cNvSpPr>
          <p:nvPr>
            <p:ph type="sldNum" sz="quarter" idx="12"/>
          </p:nvPr>
        </p:nvSpPr>
        <p:spPr/>
        <p:txBody>
          <a:bodyPr/>
          <a:lstStyle/>
          <a:p>
            <a:pPr>
              <a:defRPr/>
            </a:pPr>
            <a:fld id="{34CF0DB0-835C-4707-AE11-569FB349AEAD}" type="slidenum">
              <a:rPr lang="en-US" smtClean="0"/>
            </a:fld>
            <a:endParaRPr lang="en-US"/>
          </a:p>
        </p:txBody>
      </p:sp>
      <p:sp>
        <p:nvSpPr>
          <p:cNvPr id="6"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heckerboard(across)">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heckerboard(across)">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zh-CN" dirty="0"/>
              <a:t>X </a:t>
            </a:r>
            <a:r>
              <a:rPr lang="zh-CN" altLang="en-US" dirty="0"/>
              <a:t>射线发射谱</a:t>
            </a:r>
            <a:endParaRPr lang="en-US" dirty="0"/>
          </a:p>
        </p:txBody>
      </p:sp>
      <p:sp>
        <p:nvSpPr>
          <p:cNvPr id="6" name="Slide Number Placeholder 5"/>
          <p:cNvSpPr>
            <a:spLocks noGrp="1"/>
          </p:cNvSpPr>
          <p:nvPr>
            <p:ph type="sldNum" sz="quarter" idx="12"/>
          </p:nvPr>
        </p:nvSpPr>
        <p:spPr/>
        <p:txBody>
          <a:bodyPr/>
          <a:lstStyle/>
          <a:p>
            <a:fld id="{60377259-20C8-45D8-ABE2-793FF309CC37}" type="slidenum">
              <a:rPr lang="zh-CN" altLang="en-US" smtClean="0"/>
            </a:fld>
            <a:endParaRPr lang="zh-CN" altLang="en-US"/>
          </a:p>
        </p:txBody>
      </p:sp>
      <p:pic>
        <p:nvPicPr>
          <p:cNvPr id="3" name="Picture 1"/>
          <p:cNvPicPr>
            <a:picLocks noChangeAspect="1" noChangeArrowheads="1"/>
          </p:cNvPicPr>
          <p:nvPr/>
        </p:nvPicPr>
        <p:blipFill>
          <a:blip r:embed="rId1" cstate="print"/>
          <a:srcRect/>
          <a:stretch>
            <a:fillRect/>
          </a:stretch>
        </p:blipFill>
        <p:spPr bwMode="auto">
          <a:xfrm>
            <a:off x="107503" y="1834952"/>
            <a:ext cx="4524926" cy="4032448"/>
          </a:xfrm>
          <a:prstGeom prst="rect">
            <a:avLst/>
          </a:prstGeom>
          <a:noFill/>
          <a:ln w="9525">
            <a:noFill/>
            <a:miter lim="800000"/>
            <a:headEnd/>
            <a:tailEnd/>
          </a:ln>
        </p:spPr>
      </p:pic>
      <p:pic>
        <p:nvPicPr>
          <p:cNvPr id="4" name="Picture 2"/>
          <p:cNvPicPr>
            <a:picLocks noChangeAspect="1" noChangeArrowheads="1"/>
          </p:cNvPicPr>
          <p:nvPr/>
        </p:nvPicPr>
        <p:blipFill>
          <a:blip r:embed="rId2" cstate="print"/>
          <a:srcRect/>
          <a:stretch>
            <a:fillRect/>
          </a:stretch>
        </p:blipFill>
        <p:spPr bwMode="auto">
          <a:xfrm>
            <a:off x="4632429" y="1628800"/>
            <a:ext cx="4188043" cy="3822098"/>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特征 </a:t>
            </a:r>
            <a:r>
              <a:rPr lang="en-US" altLang="zh-CN" i="1" dirty="0"/>
              <a:t>X</a:t>
            </a:r>
            <a:r>
              <a:rPr lang="en-US" altLang="zh-CN" dirty="0"/>
              <a:t> </a:t>
            </a:r>
            <a:r>
              <a:rPr lang="zh-CN" altLang="en-US" dirty="0"/>
              <a:t>射线谱</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5" name="Text Box 14"/>
          <p:cNvSpPr txBox="1">
            <a:spLocks noChangeArrowheads="1"/>
          </p:cNvSpPr>
          <p:nvPr/>
        </p:nvSpPr>
        <p:spPr bwMode="auto">
          <a:xfrm>
            <a:off x="381000" y="1308318"/>
            <a:ext cx="5334000" cy="1815882"/>
          </a:xfrm>
          <a:prstGeom prst="rect">
            <a:avLst/>
          </a:prstGeom>
          <a:no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特点</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Wingdings" panose="05000000000000000000" charset="0"/>
              </a:rPr>
              <a:t>：</a:t>
            </a:r>
            <a:endPar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Wingdings" panose="05000000000000000000" charset="0"/>
            </a:endParaRPr>
          </a:p>
          <a:p>
            <a:pPr>
              <a:defRPr/>
            </a:pP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Wingdings" panose="05000000000000000000" charset="0"/>
              </a:rPr>
              <a:t>(1) </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Wingdings" panose="05000000000000000000" charset="0"/>
              </a:rPr>
              <a:t>一系列分立的窄线；</a:t>
            </a:r>
            <a:endPar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Wingdings" panose="05000000000000000000" charset="0"/>
            </a:endParaRPr>
          </a:p>
          <a:p>
            <a:pPr>
              <a:defRPr/>
            </a:pP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Wingdings" panose="05000000000000000000" charset="0"/>
              </a:rPr>
              <a:t>(2) </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Wingdings" panose="05000000000000000000" charset="0"/>
              </a:rPr>
              <a:t>峰位</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Wingdings" panose="05000000000000000000" charset="0"/>
              </a:rPr>
              <a:t>(</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Wingdings" panose="05000000000000000000" charset="0"/>
              </a:rPr>
              <a:t>波长</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Wingdings" panose="05000000000000000000" charset="0"/>
              </a:rPr>
              <a:t>)</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Wingdings" panose="05000000000000000000" charset="0"/>
              </a:rPr>
              <a:t>与外加电压无关，而由靶材料的元素决定。</a:t>
            </a:r>
            <a:endPar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 name="Rectangle 15"/>
          <p:cNvSpPr>
            <a:spLocks noChangeArrowheads="1"/>
          </p:cNvSpPr>
          <p:nvPr/>
        </p:nvSpPr>
        <p:spPr bwMode="auto">
          <a:xfrm>
            <a:off x="304800" y="3200400"/>
            <a:ext cx="8398880" cy="3108543"/>
          </a:xfrm>
          <a:prstGeom prst="rect">
            <a:avLst/>
          </a:prstGeom>
          <a:noFill/>
          <a:ln>
            <a:noFill/>
          </a:ln>
          <a:effectLst/>
        </p:spPr>
        <p:txBody>
          <a:bodyPr wrap="square" anchor="ct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defRPr/>
            </a:pP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特征峰</a:t>
            </a:r>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的</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产生机理：</a:t>
            </a:r>
            <a:endPar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defRPr/>
            </a:pP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原子中的电子处在一系列的分立能级或壳层上。高能电子轰击靶原子时，发生二个过程</a:t>
            </a:r>
            <a:endPar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defRPr/>
            </a:pP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原子激发：激发原子</a:t>
            </a: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内壳层</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能级上的一个电子，而在该能级上留下一个空穴。</a:t>
            </a:r>
            <a:endPar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defRPr/>
            </a:pP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 </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退激发：</a:t>
            </a: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外壳层</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上的电子跃迁到这个空穴中，多余能量作为</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射线发射出去。</a:t>
            </a:r>
            <a:endPar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p:cNvPicPr>
            <a:picLocks noChangeAspect="1"/>
          </p:cNvPicPr>
          <p:nvPr/>
        </p:nvPicPr>
        <p:blipFill>
          <a:blip r:embed="rId1"/>
          <a:stretch>
            <a:fillRect/>
          </a:stretch>
        </p:blipFill>
        <p:spPr>
          <a:xfrm>
            <a:off x="4945447" y="1316692"/>
            <a:ext cx="4059022" cy="1946188"/>
          </a:xfrm>
          <a:prstGeom prst="rect">
            <a:avLst/>
          </a:prstGeom>
        </p:spPr>
      </p:pic>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dirty="0"/>
              <a:t>电子跃迁时产生 </a:t>
            </a:r>
            <a:r>
              <a:rPr lang="en-US" altLang="zh-CN" sz="4000" dirty="0"/>
              <a:t>X </a:t>
            </a:r>
            <a:r>
              <a:rPr lang="zh-CN" altLang="en-US" sz="4000" dirty="0"/>
              <a:t>射线的</a:t>
            </a:r>
            <a:r>
              <a:rPr lang="zh-CN" altLang="en-US" sz="4000" dirty="0">
                <a:solidFill>
                  <a:srgbClr val="FF0000"/>
                </a:solidFill>
              </a:rPr>
              <a:t>标识</a:t>
            </a:r>
            <a:endParaRPr lang="zh-CN" altLang="en-US" sz="4000" dirty="0">
              <a:solidFill>
                <a:srgbClr val="FF0000"/>
              </a:solidFill>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7" name="Rectangle 5"/>
          <p:cNvSpPr>
            <a:spLocks noChangeArrowheads="1"/>
          </p:cNvSpPr>
          <p:nvPr/>
        </p:nvSpPr>
        <p:spPr bwMode="auto">
          <a:xfrm>
            <a:off x="496762" y="5140404"/>
            <a:ext cx="8380538" cy="830997"/>
          </a:xfrm>
          <a:prstGeom prst="rect">
            <a:avLst/>
          </a:prstGeom>
          <a:solidFill>
            <a:schemeClr val="bg1"/>
          </a:solidFill>
          <a:ln>
            <a:noFill/>
          </a:ln>
          <a:effectLst/>
        </p:spPr>
        <p:txBody>
          <a:bodyPr wrap="square" anchor="ct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defRPr/>
            </a:pP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而由</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P</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态的</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II</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III</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到</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S</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态的</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K</a:t>
            </a:r>
            <a:r>
              <a:rPr lang="zh-CN" altLang="en-US"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跃迁产生的射线标记为</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K</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K</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。同样，由</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M</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II</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和</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M</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III</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跃迁到</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K</a:t>
            </a:r>
            <a:r>
              <a:rPr lang="zh-CN" altLang="en-US"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产生</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K</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K</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线。等等。</a:t>
            </a:r>
            <a:endPar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pic>
        <p:nvPicPr>
          <p:cNvPr id="10" name="Picture 9"/>
          <p:cNvPicPr>
            <a:picLocks noChangeAspect="1"/>
          </p:cNvPicPr>
          <p:nvPr/>
        </p:nvPicPr>
        <p:blipFill>
          <a:blip r:embed="rId1"/>
          <a:stretch>
            <a:fillRect/>
          </a:stretch>
        </p:blipFill>
        <p:spPr>
          <a:xfrm>
            <a:off x="4207676" y="2001916"/>
            <a:ext cx="4494883" cy="295172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50064" y="2073411"/>
                <a:ext cx="3733800" cy="3066993"/>
              </a:xfrm>
              <a:prstGeom prst="rect">
                <a:avLst/>
              </a:prstGeom>
            </p:spPr>
            <p:txBody>
              <a:bodyPr wrap="square">
                <a:spAutoFit/>
              </a:bodyPr>
              <a:lstStyle/>
              <a:p>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除</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n</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外，原子还有轨道量子数</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，即主壳层中还有支壳层，如</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I</a:t>
                </a:r>
                <a:r>
                  <a:rPr lang="zh-CN" altLang="en-US"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14:m>
                  <m:oMath xmlns:m="http://schemas.openxmlformats.org/officeDocument/2006/math">
                    <m:sSup>
                      <m:sSupPr>
                        <m:ctrlPr>
                          <a:rPr lang="en-US" altLang="zh-CN" sz="2400" i="1">
                            <a:solidFill>
                              <a:srgbClr val="0000FF"/>
                            </a:solidFill>
                            <a:latin typeface="Cambria Math" panose="02040503050406030204" pitchFamily="18" charset="0"/>
                          </a:rPr>
                        </m:ctrlPr>
                      </m:sSupPr>
                      <m:e>
                        <m:r>
                          <a:rPr lang="zh-CN" altLang="en-US" sz="2400" i="1">
                            <a:solidFill>
                              <a:srgbClr val="0000FF"/>
                            </a:solidFill>
                            <a:latin typeface="Cambria Math" panose="02040503050406030204" pitchFamily="18" charset="0"/>
                          </a:rPr>
                          <m:t> </m:t>
                        </m:r>
                      </m:e>
                      <m:sup>
                        <m:r>
                          <a:rPr lang="en-US" altLang="zh-CN" sz="2400" i="1">
                            <a:solidFill>
                              <a:srgbClr val="0000FF"/>
                            </a:solidFill>
                            <a:latin typeface="Cambria Math" panose="02040503050406030204" pitchFamily="18" charset="0"/>
                          </a:rPr>
                          <m:t>𝟐</m:t>
                        </m:r>
                      </m:sup>
                    </m:sSup>
                    <m:sSub>
                      <m:sSubPr>
                        <m:ctrlPr>
                          <a:rPr lang="en-US" altLang="zh-CN" sz="2400" i="1">
                            <a:solidFill>
                              <a:srgbClr val="0000FF"/>
                            </a:solidFill>
                            <a:latin typeface="Cambria Math" panose="02040503050406030204" pitchFamily="18" charset="0"/>
                          </a:rPr>
                        </m:ctrlPr>
                      </m:sSubPr>
                      <m:e>
                        <m:r>
                          <a:rPr lang="en-US" altLang="zh-CN" sz="2400" i="1">
                            <a:solidFill>
                              <a:srgbClr val="0000FF"/>
                            </a:solidFill>
                            <a:latin typeface="Cambria Math" panose="02040503050406030204" pitchFamily="18" charset="0"/>
                          </a:rPr>
                          <m:t>𝑺</m:t>
                        </m:r>
                      </m:e>
                      <m:sub>
                        <m:f>
                          <m:fPr>
                            <m:ctrlPr>
                              <a:rPr lang="en-US" altLang="zh-CN" sz="2400" i="1">
                                <a:solidFill>
                                  <a:srgbClr val="0000FF"/>
                                </a:solidFill>
                                <a:latin typeface="Cambria Math" panose="02040503050406030204" pitchFamily="18" charset="0"/>
                              </a:rPr>
                            </m:ctrlPr>
                          </m:fPr>
                          <m:num>
                            <m:r>
                              <a:rPr lang="en-US" altLang="zh-CN" sz="2400" i="1">
                                <a:solidFill>
                                  <a:srgbClr val="0000FF"/>
                                </a:solidFill>
                                <a:latin typeface="Cambria Math" panose="02040503050406030204" pitchFamily="18" charset="0"/>
                              </a:rPr>
                              <m:t>𝟏</m:t>
                            </m:r>
                          </m:num>
                          <m:den>
                            <m:r>
                              <a:rPr lang="en-US" altLang="zh-CN" sz="2400" i="1">
                                <a:solidFill>
                                  <a:srgbClr val="0000FF"/>
                                </a:solidFill>
                                <a:latin typeface="Cambria Math" panose="02040503050406030204" pitchFamily="18" charset="0"/>
                              </a:rPr>
                              <m:t>𝟐</m:t>
                            </m:r>
                          </m:den>
                        </m:f>
                      </m:sub>
                    </m:sSub>
                  </m:oMath>
                </a14:m>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II</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14:m>
                  <m:oMath xmlns:m="http://schemas.openxmlformats.org/officeDocument/2006/math">
                    <m:sSup>
                      <m:sSupPr>
                        <m:ctrlPr>
                          <a:rPr lang="en-US" altLang="zh-CN" sz="2400" i="1">
                            <a:solidFill>
                              <a:srgbClr val="0000FF"/>
                            </a:solidFill>
                            <a:latin typeface="Cambria Math" panose="02040503050406030204" pitchFamily="18" charset="0"/>
                          </a:rPr>
                        </m:ctrlPr>
                      </m:sSupPr>
                      <m:e>
                        <m:r>
                          <a:rPr lang="zh-CN" altLang="en-US" sz="2400" i="1">
                            <a:solidFill>
                              <a:srgbClr val="0000FF"/>
                            </a:solidFill>
                            <a:latin typeface="Cambria Math" panose="02040503050406030204" pitchFamily="18" charset="0"/>
                          </a:rPr>
                          <m:t> </m:t>
                        </m:r>
                      </m:e>
                      <m:sup>
                        <m:r>
                          <a:rPr lang="en-US" altLang="zh-CN" sz="2400" i="1">
                            <a:solidFill>
                              <a:srgbClr val="0000FF"/>
                            </a:solidFill>
                            <a:latin typeface="Cambria Math" panose="02040503050406030204" pitchFamily="18" charset="0"/>
                          </a:rPr>
                          <m:t>𝟐</m:t>
                        </m:r>
                      </m:sup>
                    </m:sSup>
                    <m:sSub>
                      <m:sSubPr>
                        <m:ctrlPr>
                          <a:rPr lang="en-US" altLang="zh-CN" sz="2400" i="1">
                            <a:solidFill>
                              <a:srgbClr val="0000FF"/>
                            </a:solidFill>
                            <a:latin typeface="Cambria Math" panose="02040503050406030204" pitchFamily="18" charset="0"/>
                          </a:rPr>
                        </m:ctrlPr>
                      </m:sSubPr>
                      <m:e>
                        <m:r>
                          <a:rPr lang="en-US" altLang="zh-CN" sz="2400" i="1">
                            <a:solidFill>
                              <a:srgbClr val="0000FF"/>
                            </a:solidFill>
                            <a:latin typeface="Cambria Math" panose="02040503050406030204" pitchFamily="18" charset="0"/>
                          </a:rPr>
                          <m:t>𝑷</m:t>
                        </m:r>
                      </m:e>
                      <m:sub>
                        <m:f>
                          <m:fPr>
                            <m:ctrlPr>
                              <a:rPr lang="en-US" altLang="zh-CN" sz="2400" i="1">
                                <a:solidFill>
                                  <a:srgbClr val="0000FF"/>
                                </a:solidFill>
                                <a:latin typeface="Cambria Math" panose="02040503050406030204" pitchFamily="18" charset="0"/>
                              </a:rPr>
                            </m:ctrlPr>
                          </m:fPr>
                          <m:num>
                            <m:r>
                              <a:rPr lang="en-US" altLang="zh-CN" sz="2400" i="1">
                                <a:solidFill>
                                  <a:srgbClr val="0000FF"/>
                                </a:solidFill>
                                <a:latin typeface="Cambria Math" panose="02040503050406030204" pitchFamily="18" charset="0"/>
                              </a:rPr>
                              <m:t>𝟏</m:t>
                            </m:r>
                          </m:num>
                          <m:den>
                            <m:r>
                              <a:rPr lang="en-US" altLang="zh-CN" sz="2400" i="1">
                                <a:solidFill>
                                  <a:srgbClr val="0000FF"/>
                                </a:solidFill>
                                <a:latin typeface="Cambria Math" panose="02040503050406030204" pitchFamily="18" charset="0"/>
                              </a:rPr>
                              <m:t>𝟐</m:t>
                            </m:r>
                          </m:den>
                        </m:f>
                      </m:sub>
                    </m:sSub>
                  </m:oMath>
                </a14:m>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III</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14:m>
                  <m:oMath xmlns:m="http://schemas.openxmlformats.org/officeDocument/2006/math">
                    <m:sSup>
                      <m:sSupPr>
                        <m:ctrlPr>
                          <a:rPr lang="en-US" altLang="zh-CN" sz="2400" i="1">
                            <a:solidFill>
                              <a:srgbClr val="0000FF"/>
                            </a:solidFill>
                            <a:latin typeface="Cambria Math" panose="02040503050406030204" pitchFamily="18" charset="0"/>
                          </a:rPr>
                        </m:ctrlPr>
                      </m:sSupPr>
                      <m:e>
                        <m:r>
                          <a:rPr lang="zh-CN" altLang="en-US" sz="2400" i="1">
                            <a:solidFill>
                              <a:srgbClr val="0000FF"/>
                            </a:solidFill>
                            <a:latin typeface="Cambria Math" panose="02040503050406030204" pitchFamily="18" charset="0"/>
                          </a:rPr>
                          <m:t> </m:t>
                        </m:r>
                      </m:e>
                      <m:sup>
                        <m:r>
                          <a:rPr lang="en-US" altLang="zh-CN" sz="2400" i="1">
                            <a:solidFill>
                              <a:srgbClr val="0000FF"/>
                            </a:solidFill>
                            <a:latin typeface="Cambria Math" panose="02040503050406030204" pitchFamily="18" charset="0"/>
                          </a:rPr>
                          <m:t>𝟐</m:t>
                        </m:r>
                      </m:sup>
                    </m:sSup>
                    <m:sSub>
                      <m:sSubPr>
                        <m:ctrlPr>
                          <a:rPr lang="en-US" altLang="zh-CN" sz="2400" i="1">
                            <a:solidFill>
                              <a:srgbClr val="0000FF"/>
                            </a:solidFill>
                            <a:latin typeface="Cambria Math" panose="02040503050406030204" pitchFamily="18" charset="0"/>
                          </a:rPr>
                        </m:ctrlPr>
                      </m:sSubPr>
                      <m:e>
                        <m:r>
                          <a:rPr lang="en-US" altLang="zh-CN" sz="2400" i="1">
                            <a:solidFill>
                              <a:srgbClr val="0000FF"/>
                            </a:solidFill>
                            <a:latin typeface="Cambria Math" panose="02040503050406030204" pitchFamily="18" charset="0"/>
                          </a:rPr>
                          <m:t>𝑷</m:t>
                        </m:r>
                      </m:e>
                      <m:sub>
                        <m:f>
                          <m:fPr>
                            <m:ctrlPr>
                              <a:rPr lang="en-US" altLang="zh-CN" sz="2400" i="1">
                                <a:solidFill>
                                  <a:srgbClr val="0000FF"/>
                                </a:solidFill>
                                <a:latin typeface="Cambria Math" panose="02040503050406030204" pitchFamily="18" charset="0"/>
                              </a:rPr>
                            </m:ctrlPr>
                          </m:fPr>
                          <m:num>
                            <m:r>
                              <a:rPr lang="en-US" altLang="zh-CN" sz="2400" i="1">
                                <a:solidFill>
                                  <a:srgbClr val="0000FF"/>
                                </a:solidFill>
                                <a:latin typeface="Cambria Math" panose="02040503050406030204" pitchFamily="18" charset="0"/>
                              </a:rPr>
                              <m:t>𝟑</m:t>
                            </m:r>
                          </m:num>
                          <m:den>
                            <m:r>
                              <a:rPr lang="en-US" altLang="zh-CN" sz="2400" i="1">
                                <a:solidFill>
                                  <a:srgbClr val="0000FF"/>
                                </a:solidFill>
                                <a:latin typeface="Cambria Math" panose="02040503050406030204" pitchFamily="18" charset="0"/>
                              </a:rPr>
                              <m:t>𝟐</m:t>
                            </m:r>
                          </m:den>
                        </m:f>
                      </m:sub>
                    </m:sSub>
                  </m:oMath>
                </a14:m>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M</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I</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等。根据跃迁的选择定则，</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I</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K</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都是</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S</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态，它们之间的跃迁是禁戒的。</a:t>
                </a:r>
                <a:endParaRPr lang="en-US" sz="2400" dirty="0"/>
              </a:p>
            </p:txBody>
          </p:sp>
        </mc:Choice>
        <mc:Fallback>
          <p:sp>
            <p:nvSpPr>
              <p:cNvPr id="9" name="Rectangle 8"/>
              <p:cNvSpPr>
                <a:spLocks noRot="1" noChangeAspect="1" noMove="1" noResize="1" noEditPoints="1" noAdjustHandles="1" noChangeArrowheads="1" noChangeShapeType="1" noTextEdit="1"/>
              </p:cNvSpPr>
              <p:nvPr/>
            </p:nvSpPr>
            <p:spPr>
              <a:xfrm>
                <a:off x="450064" y="2073411"/>
                <a:ext cx="3733800" cy="3066993"/>
              </a:xfrm>
              <a:prstGeom prst="rect">
                <a:avLst/>
              </a:prstGeom>
              <a:blipFill rotWithShape="1">
                <a:blip r:embed="rId2"/>
                <a:stretch>
                  <a:fillRect l="-13" t="-4" r="13" b="-908"/>
                </a:stretch>
              </a:blipFill>
            </p:spPr>
            <p:txBody>
              <a:bodyPr/>
              <a:lstStyle/>
              <a:p>
                <a:r>
                  <a:rPr lang="zh-CN" altLang="en-US">
                    <a:noFill/>
                  </a:rPr>
                  <a:t> </a:t>
                </a:r>
              </a:p>
            </p:txBody>
          </p:sp>
        </mc:Fallback>
      </mc:AlternateContent>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8" name="Text Box 10"/>
          <p:cNvSpPr txBox="1">
            <a:spLocks noChangeArrowheads="1"/>
          </p:cNvSpPr>
          <p:nvPr/>
        </p:nvSpPr>
        <p:spPr bwMode="auto">
          <a:xfrm>
            <a:off x="558800" y="4233863"/>
            <a:ext cx="9269413" cy="535531"/>
          </a:xfrm>
          <a:prstGeom prst="rect">
            <a:avLst/>
          </a:prstGeom>
          <a:noFill/>
          <a:ln>
            <a:noFill/>
          </a:ln>
          <a:effectLst/>
        </p:spPr>
        <p:txBody>
          <a:bodyPr>
            <a:spAutoFit/>
          </a:bodyPr>
          <a:lstStyle/>
          <a:p>
            <a:pPr>
              <a:lnSpc>
                <a:spcPct val="120000"/>
              </a:lnSpc>
            </a:pPr>
            <a:r>
              <a:rPr lang="en-US" altLang="zh-CN" sz="2400" b="1" dirty="0">
                <a:solidFill>
                  <a:schemeClr val="tx1"/>
                </a:solidFill>
                <a:latin typeface="华文楷体" panose="02010600040101010101" pitchFamily="2" charset="-122"/>
                <a:ea typeface="华文楷体" panose="02010600040101010101" pitchFamily="2" charset="-122"/>
              </a:rPr>
              <a:t>     </a:t>
            </a:r>
            <a:r>
              <a:rPr lang="zh-CN" altLang="en-US" sz="2400" b="1" dirty="0">
                <a:solidFill>
                  <a:schemeClr val="tx1"/>
                </a:solidFill>
                <a:latin typeface="华文楷体" panose="02010600040101010101" pitchFamily="2" charset="-122"/>
                <a:ea typeface="华文楷体" panose="02010600040101010101" pitchFamily="2" charset="-122"/>
              </a:rPr>
              <a:t>这说明，</a:t>
            </a:r>
            <a:r>
              <a:rPr lang="zh-CN" altLang="en-US" sz="2400" b="1" dirty="0">
                <a:solidFill>
                  <a:srgbClr val="FF0000"/>
                </a:solidFill>
                <a:latin typeface="华文楷体" panose="02010600040101010101" pitchFamily="2" charset="-122"/>
                <a:ea typeface="华文楷体" panose="02010600040101010101" pitchFamily="2" charset="-122"/>
              </a:rPr>
              <a:t>线状谱起源于电子的内层跃迁，</a:t>
            </a:r>
            <a:endParaRPr lang="zh-CN" altLang="en-US" sz="2400" b="1" dirty="0">
              <a:latin typeface="华文楷体" panose="02010600040101010101" pitchFamily="2" charset="-122"/>
              <a:ea typeface="华文楷体" panose="02010600040101010101" pitchFamily="2" charset="-122"/>
            </a:endParaRPr>
          </a:p>
        </p:txBody>
      </p:sp>
      <p:sp>
        <p:nvSpPr>
          <p:cNvPr id="89102" name="Rectangle 14"/>
          <p:cNvSpPr>
            <a:spLocks noChangeArrowheads="1"/>
          </p:cNvSpPr>
          <p:nvPr/>
        </p:nvSpPr>
        <p:spPr bwMode="auto">
          <a:xfrm>
            <a:off x="993242" y="4724400"/>
            <a:ext cx="5331358" cy="523220"/>
          </a:xfrm>
          <a:prstGeom prst="rect">
            <a:avLst/>
          </a:prstGeom>
          <a:noFill/>
          <a:ln>
            <a:noFill/>
          </a:ln>
          <a:effectLst/>
        </p:spPr>
        <p:txBody>
          <a:bodyPr wrap="none">
            <a:spAutoFit/>
          </a:bodyPr>
          <a:lstStyle/>
          <a:p>
            <a:pPr>
              <a:lnSpc>
                <a:spcPct val="120000"/>
              </a:lnSpc>
            </a:pPr>
            <a:r>
              <a:rPr lang="zh-CN" altLang="en-US" sz="2400" b="1" dirty="0">
                <a:solidFill>
                  <a:srgbClr val="FF0000"/>
                </a:solidFill>
                <a:latin typeface="华文楷体" panose="02010600040101010101" pitchFamily="2" charset="-122"/>
                <a:ea typeface="华文楷体" panose="02010600040101010101" pitchFamily="2" charset="-122"/>
              </a:rPr>
              <a:t>它的位置由元素决定，与电压</a:t>
            </a:r>
            <a:r>
              <a:rPr lang="en-US" altLang="zh-CN" sz="2400" b="1" i="1" dirty="0">
                <a:solidFill>
                  <a:srgbClr val="FF0000"/>
                </a:solidFill>
                <a:latin typeface="华文楷体" panose="02010600040101010101" pitchFamily="2" charset="-122"/>
                <a:ea typeface="华文楷体" panose="02010600040101010101" pitchFamily="2" charset="-122"/>
              </a:rPr>
              <a:t>U</a:t>
            </a:r>
            <a:r>
              <a:rPr lang="zh-CN" altLang="en-US" sz="2400" b="1" dirty="0">
                <a:solidFill>
                  <a:srgbClr val="FF0000"/>
                </a:solidFill>
                <a:latin typeface="华文楷体" panose="02010600040101010101" pitchFamily="2" charset="-122"/>
                <a:ea typeface="华文楷体" panose="02010600040101010101" pitchFamily="2" charset="-122"/>
              </a:rPr>
              <a:t>无关。</a:t>
            </a:r>
            <a:endParaRPr lang="zh-CN" altLang="en-US" sz="2400" b="1" dirty="0">
              <a:solidFill>
                <a:srgbClr val="FF0000"/>
              </a:solidFill>
              <a:latin typeface="华文楷体" panose="02010600040101010101" pitchFamily="2" charset="-122"/>
              <a:ea typeface="华文楷体" panose="02010600040101010101" pitchFamily="2" charset="-122"/>
            </a:endParaRPr>
          </a:p>
        </p:txBody>
      </p:sp>
      <p:sp>
        <p:nvSpPr>
          <p:cNvPr id="89103" name="Text Box 15"/>
          <p:cNvSpPr txBox="1">
            <a:spLocks noChangeArrowheads="1"/>
          </p:cNvSpPr>
          <p:nvPr/>
        </p:nvSpPr>
        <p:spPr bwMode="auto">
          <a:xfrm>
            <a:off x="457200" y="1143347"/>
            <a:ext cx="7924800" cy="2628925"/>
          </a:xfrm>
          <a:prstGeom prst="rect">
            <a:avLst/>
          </a:prstGeom>
          <a:noFill/>
          <a:ln>
            <a:noFill/>
          </a:ln>
          <a:effectLst/>
        </p:spPr>
        <p:txBody>
          <a:bodyPr lIns="0" tIns="0" rIns="0" bIns="0">
            <a:spAutoFit/>
          </a:bodyPr>
          <a:lstStyle/>
          <a:p>
            <a:pPr>
              <a:lnSpc>
                <a:spcPts val="4080"/>
              </a:lnSpc>
            </a:pPr>
            <a:r>
              <a:rPr lang="en-US" altLang="zh-CN" sz="2400" b="1" dirty="0">
                <a:solidFill>
                  <a:schemeClr val="tx1"/>
                </a:solidFill>
                <a:latin typeface="华文楷体" panose="02010600040101010101" pitchFamily="2" charset="-122"/>
                <a:ea typeface="华文楷体" panose="02010600040101010101" pitchFamily="2" charset="-122"/>
              </a:rPr>
              <a:t>1906</a:t>
            </a:r>
            <a:r>
              <a:rPr lang="zh-CN" altLang="en-US" sz="2400" b="1" dirty="0">
                <a:solidFill>
                  <a:schemeClr val="tx1"/>
                </a:solidFill>
                <a:latin typeface="华文楷体" panose="02010600040101010101" pitchFamily="2" charset="-122"/>
                <a:ea typeface="华文楷体" panose="02010600040101010101" pitchFamily="2" charset="-122"/>
              </a:rPr>
              <a:t>年英国物理学家发现：</a:t>
            </a:r>
            <a:endParaRPr lang="en-US" altLang="zh-CN" sz="2400" b="1" dirty="0">
              <a:solidFill>
                <a:schemeClr val="tx1"/>
              </a:solidFill>
              <a:latin typeface="华文楷体" panose="02010600040101010101" pitchFamily="2" charset="-122"/>
              <a:ea typeface="华文楷体" panose="02010600040101010101" pitchFamily="2" charset="-122"/>
            </a:endParaRPr>
          </a:p>
          <a:p>
            <a:pPr>
              <a:lnSpc>
                <a:spcPts val="4080"/>
              </a:lnSpc>
            </a:pPr>
            <a:r>
              <a:rPr lang="en-US" altLang="zh-CN" sz="2400" b="1" dirty="0">
                <a:solidFill>
                  <a:schemeClr val="tx1"/>
                </a:solidFill>
                <a:latin typeface="华文楷体" panose="02010600040101010101" pitchFamily="2" charset="-122"/>
                <a:ea typeface="华文楷体" panose="02010600040101010101" pitchFamily="2" charset="-122"/>
                <a:sym typeface="Symbol" panose="05050102010706020507" charset="0"/>
              </a:rPr>
              <a:t>    </a:t>
            </a:r>
            <a:r>
              <a:rPr lang="en-US" altLang="zh-CN" sz="2400" b="1" dirty="0">
                <a:solidFill>
                  <a:schemeClr val="tx1"/>
                </a:solidFill>
                <a:latin typeface="华文楷体" panose="02010600040101010101" pitchFamily="2" charset="-122"/>
                <a:ea typeface="华文楷体" panose="02010600040101010101" pitchFamily="2" charset="-122"/>
              </a:rPr>
              <a:t> </a:t>
            </a:r>
            <a:r>
              <a:rPr lang="zh-CN" altLang="en-US" sz="2400" b="1" dirty="0">
                <a:solidFill>
                  <a:schemeClr val="tx1"/>
                </a:solidFill>
                <a:latin typeface="华文楷体" panose="02010600040101010101" pitchFamily="2" charset="-122"/>
                <a:ea typeface="华文楷体" panose="02010600040101010101" pitchFamily="2" charset="-122"/>
              </a:rPr>
              <a:t>任何元素发出的射线都包含若干线系，</a:t>
            </a:r>
            <a:endParaRPr lang="en-US" altLang="zh-CN" sz="2400" b="1" dirty="0">
              <a:solidFill>
                <a:schemeClr val="tx1"/>
              </a:solidFill>
              <a:latin typeface="华文楷体" panose="02010600040101010101" pitchFamily="2" charset="-122"/>
              <a:ea typeface="华文楷体" panose="02010600040101010101" pitchFamily="2" charset="-122"/>
            </a:endParaRPr>
          </a:p>
          <a:p>
            <a:pPr>
              <a:lnSpc>
                <a:spcPts val="4080"/>
              </a:lnSpc>
            </a:pPr>
            <a:r>
              <a:rPr lang="en-US" altLang="zh-CN" sz="2400" b="1" dirty="0">
                <a:solidFill>
                  <a:srgbClr val="0000FF"/>
                </a:solidFill>
                <a:latin typeface="华文楷体" panose="02010600040101010101" pitchFamily="2" charset="-122"/>
                <a:ea typeface="华文楷体" panose="02010600040101010101" pitchFamily="2" charset="-122"/>
              </a:rPr>
              <a:t>       </a:t>
            </a:r>
            <a:r>
              <a:rPr lang="zh-CN" altLang="en-US" sz="2400" b="1" dirty="0">
                <a:solidFill>
                  <a:srgbClr val="0000FF"/>
                </a:solidFill>
                <a:latin typeface="华文楷体" panose="02010600040101010101" pitchFamily="2" charset="-122"/>
                <a:ea typeface="华文楷体" panose="02010600040101010101" pitchFamily="2" charset="-122"/>
              </a:rPr>
              <a:t>按贯穿本领依次称</a:t>
            </a:r>
            <a:r>
              <a:rPr lang="en-US" altLang="zh-CN" sz="2400" b="1" i="1" dirty="0">
                <a:solidFill>
                  <a:srgbClr val="0000FF"/>
                </a:solidFill>
                <a:latin typeface="华文楷体" panose="02010600040101010101" pitchFamily="2" charset="-122"/>
                <a:ea typeface="华文楷体" panose="02010600040101010101" pitchFamily="2" charset="-122"/>
              </a:rPr>
              <a:t> K</a:t>
            </a:r>
            <a:r>
              <a:rPr lang="zh-CN" altLang="en-US" sz="2400" b="1" dirty="0">
                <a:solidFill>
                  <a:srgbClr val="0000FF"/>
                </a:solidFill>
                <a:latin typeface="华文楷体" panose="02010600040101010101" pitchFamily="2" charset="-122"/>
                <a:ea typeface="华文楷体" panose="02010600040101010101" pitchFamily="2" charset="-122"/>
              </a:rPr>
              <a:t>、</a:t>
            </a:r>
            <a:r>
              <a:rPr lang="en-US" altLang="zh-CN" sz="2400" b="1" i="1" dirty="0">
                <a:solidFill>
                  <a:srgbClr val="0000FF"/>
                </a:solidFill>
                <a:latin typeface="华文楷体" panose="02010600040101010101" pitchFamily="2" charset="-122"/>
                <a:ea typeface="华文楷体" panose="02010600040101010101" pitchFamily="2" charset="-122"/>
              </a:rPr>
              <a:t>L</a:t>
            </a:r>
            <a:r>
              <a:rPr lang="zh-CN" altLang="en-US" sz="2400" b="1" dirty="0">
                <a:solidFill>
                  <a:srgbClr val="0000FF"/>
                </a:solidFill>
                <a:latin typeface="华文楷体" panose="02010600040101010101" pitchFamily="2" charset="-122"/>
                <a:ea typeface="华文楷体" panose="02010600040101010101" pitchFamily="2" charset="-122"/>
              </a:rPr>
              <a:t>、</a:t>
            </a:r>
            <a:r>
              <a:rPr lang="en-US" altLang="zh-CN" sz="2400" b="1" i="1" dirty="0">
                <a:solidFill>
                  <a:srgbClr val="0000FF"/>
                </a:solidFill>
                <a:latin typeface="华文楷体" panose="02010600040101010101" pitchFamily="2" charset="-122"/>
                <a:ea typeface="华文楷体" panose="02010600040101010101" pitchFamily="2" charset="-122"/>
              </a:rPr>
              <a:t>M</a:t>
            </a:r>
            <a:r>
              <a:rPr lang="en-US" altLang="zh-CN" sz="2400" b="1" dirty="0">
                <a:solidFill>
                  <a:srgbClr val="0000FF"/>
                </a:solidFill>
                <a:latin typeface="华文楷体" panose="02010600040101010101" pitchFamily="2" charset="-122"/>
                <a:ea typeface="华文楷体" panose="02010600040101010101" pitchFamily="2" charset="-122"/>
              </a:rPr>
              <a:t>…</a:t>
            </a:r>
            <a:r>
              <a:rPr lang="zh-CN" altLang="en-US" sz="2400" b="1" dirty="0">
                <a:solidFill>
                  <a:srgbClr val="0000FF"/>
                </a:solidFill>
                <a:latin typeface="华文楷体" panose="02010600040101010101" pitchFamily="2" charset="-122"/>
                <a:ea typeface="华文楷体" panose="02010600040101010101" pitchFamily="2" charset="-122"/>
              </a:rPr>
              <a:t>。</a:t>
            </a:r>
            <a:endParaRPr lang="en-US" altLang="zh-CN" sz="2400" b="1" dirty="0">
              <a:solidFill>
                <a:srgbClr val="0000FF"/>
              </a:solidFill>
              <a:latin typeface="华文楷体" panose="02010600040101010101" pitchFamily="2" charset="-122"/>
              <a:ea typeface="华文楷体" panose="02010600040101010101" pitchFamily="2" charset="-122"/>
            </a:endParaRPr>
          </a:p>
          <a:p>
            <a:pPr>
              <a:lnSpc>
                <a:spcPts val="4080"/>
              </a:lnSpc>
            </a:pPr>
            <a:r>
              <a:rPr lang="en-US" altLang="zh-CN" sz="2400" b="1" dirty="0">
                <a:solidFill>
                  <a:schemeClr val="tx1"/>
                </a:solidFill>
                <a:latin typeface="华文楷体" panose="02010600040101010101" pitchFamily="2" charset="-122"/>
                <a:ea typeface="华文楷体" panose="02010600040101010101" pitchFamily="2" charset="-122"/>
              </a:rPr>
              <a:t>  </a:t>
            </a:r>
            <a:r>
              <a:rPr lang="en-US" altLang="zh-CN" sz="2400" b="1" i="1" dirty="0">
                <a:solidFill>
                  <a:schemeClr val="tx1"/>
                </a:solidFill>
                <a:latin typeface="华文楷体" panose="02010600040101010101" pitchFamily="2" charset="-122"/>
                <a:ea typeface="华文楷体" panose="02010600040101010101" pitchFamily="2" charset="-122"/>
              </a:rPr>
              <a:t>     K</a:t>
            </a:r>
            <a:r>
              <a:rPr lang="zh-CN" sz="2400" b="1" dirty="0">
                <a:solidFill>
                  <a:schemeClr val="tx1"/>
                </a:solidFill>
                <a:latin typeface="华文楷体" panose="02010600040101010101" pitchFamily="2" charset="-122"/>
                <a:ea typeface="华文楷体" panose="02010600040101010101" pitchFamily="2" charset="-122"/>
              </a:rPr>
              <a:t>线系</a:t>
            </a:r>
            <a:r>
              <a:rPr lang="zh-CN" altLang="en-US" sz="2400" b="1" dirty="0">
                <a:solidFill>
                  <a:schemeClr val="tx1"/>
                </a:solidFill>
                <a:latin typeface="华文楷体" panose="02010600040101010101" pitchFamily="2" charset="-122"/>
                <a:ea typeface="华文楷体" panose="02010600040101010101" pitchFamily="2" charset="-122"/>
              </a:rPr>
              <a:t>中有</a:t>
            </a:r>
            <a:r>
              <a:rPr lang="en-US" altLang="zh-CN" sz="2400" b="1" dirty="0">
                <a:solidFill>
                  <a:schemeClr val="tx1"/>
                </a:solidFill>
                <a:latin typeface="华文楷体" panose="02010600040101010101" pitchFamily="2" charset="-122"/>
                <a:ea typeface="华文楷体" panose="02010600040101010101" pitchFamily="2" charset="-122"/>
              </a:rPr>
              <a:t> </a:t>
            </a:r>
            <a:r>
              <a:rPr lang="en-US" altLang="zh-CN" sz="2400" b="1" i="1" dirty="0">
                <a:solidFill>
                  <a:schemeClr val="tx1"/>
                </a:solidFill>
                <a:latin typeface="华文楷体" panose="02010600040101010101" pitchFamily="2" charset="-122"/>
                <a:ea typeface="华文楷体" panose="02010600040101010101" pitchFamily="2" charset="-122"/>
              </a:rPr>
              <a:t>K</a:t>
            </a:r>
            <a:r>
              <a:rPr lang="en-US" altLang="zh-CN" sz="2400" b="1" i="1" baseline="-25000" dirty="0">
                <a:solidFill>
                  <a:schemeClr val="tx1"/>
                </a:solidFill>
                <a:latin typeface="华文楷体" panose="02010600040101010101" pitchFamily="2" charset="-122"/>
                <a:ea typeface="华文楷体" panose="02010600040101010101" pitchFamily="2" charset="-122"/>
                <a:sym typeface="Symbol" panose="05050102010706020507" charset="0"/>
              </a:rPr>
              <a:t> </a:t>
            </a:r>
            <a:r>
              <a:rPr lang="zh-CN" altLang="en-US" sz="2400" b="1" dirty="0">
                <a:solidFill>
                  <a:schemeClr val="tx1"/>
                </a:solidFill>
                <a:latin typeface="华文楷体" panose="02010600040101010101" pitchFamily="2" charset="-122"/>
                <a:ea typeface="华文楷体" panose="02010600040101010101" pitchFamily="2" charset="-122"/>
              </a:rPr>
              <a:t>，</a:t>
            </a:r>
            <a:r>
              <a:rPr lang="en-US" altLang="zh-CN" sz="2400" b="1" i="1" dirty="0">
                <a:solidFill>
                  <a:schemeClr val="tx1"/>
                </a:solidFill>
                <a:latin typeface="华文楷体" panose="02010600040101010101" pitchFamily="2" charset="-122"/>
                <a:ea typeface="华文楷体" panose="02010600040101010101" pitchFamily="2" charset="-122"/>
              </a:rPr>
              <a:t>K</a:t>
            </a:r>
            <a:r>
              <a:rPr lang="en-US" altLang="zh-CN" sz="2400" b="1" i="1" baseline="-25000" dirty="0">
                <a:solidFill>
                  <a:schemeClr val="tx1"/>
                </a:solidFill>
                <a:latin typeface="华文楷体" panose="02010600040101010101" pitchFamily="2" charset="-122"/>
                <a:ea typeface="华文楷体" panose="02010600040101010101" pitchFamily="2" charset="-122"/>
                <a:sym typeface="Symbol" panose="05050102010706020507" charset="0"/>
              </a:rPr>
              <a:t> </a:t>
            </a:r>
            <a:r>
              <a:rPr lang="zh-CN" altLang="en-US" sz="2400" b="1" dirty="0">
                <a:solidFill>
                  <a:schemeClr val="tx1"/>
                </a:solidFill>
                <a:latin typeface="华文楷体" panose="02010600040101010101" pitchFamily="2" charset="-122"/>
                <a:ea typeface="华文楷体" panose="02010600040101010101" pitchFamily="2" charset="-122"/>
              </a:rPr>
              <a:t>，</a:t>
            </a:r>
            <a:r>
              <a:rPr lang="en-US" altLang="zh-CN" sz="2400" b="1" i="1" dirty="0">
                <a:solidFill>
                  <a:schemeClr val="tx1"/>
                </a:solidFill>
                <a:latin typeface="华文楷体" panose="02010600040101010101" pitchFamily="2" charset="-122"/>
                <a:ea typeface="华文楷体" panose="02010600040101010101" pitchFamily="2" charset="-122"/>
              </a:rPr>
              <a:t>K</a:t>
            </a:r>
            <a:r>
              <a:rPr lang="en-US" altLang="zh-CN" sz="2400" b="1" i="1" baseline="-25000" dirty="0">
                <a:solidFill>
                  <a:schemeClr val="tx1"/>
                </a:solidFill>
                <a:latin typeface="华文楷体" panose="02010600040101010101" pitchFamily="2" charset="-122"/>
                <a:ea typeface="华文楷体" panose="02010600040101010101" pitchFamily="2" charset="-122"/>
                <a:sym typeface="Symbol" panose="05050102010706020507" charset="0"/>
              </a:rPr>
              <a:t> </a:t>
            </a:r>
            <a:r>
              <a:rPr lang="zh-CN" altLang="en-US" sz="2400" b="1" dirty="0">
                <a:solidFill>
                  <a:schemeClr val="tx1"/>
                </a:solidFill>
                <a:latin typeface="华文楷体" panose="02010600040101010101" pitchFamily="2" charset="-122"/>
                <a:ea typeface="华文楷体" panose="02010600040101010101" pitchFamily="2" charset="-122"/>
              </a:rPr>
              <a:t>，</a:t>
            </a:r>
            <a:r>
              <a:rPr lang="en-US" altLang="zh-CN" sz="2400" b="1" dirty="0">
                <a:solidFill>
                  <a:schemeClr val="tx1"/>
                </a:solidFill>
                <a:latin typeface="华文楷体" panose="02010600040101010101" pitchFamily="2" charset="-122"/>
                <a:ea typeface="华文楷体" panose="02010600040101010101" pitchFamily="2" charset="-122"/>
              </a:rPr>
              <a:t>…</a:t>
            </a:r>
            <a:endParaRPr lang="en-US" altLang="zh-CN" sz="2400" b="1" dirty="0">
              <a:solidFill>
                <a:schemeClr val="tx1"/>
              </a:solidFill>
              <a:latin typeface="华文楷体" panose="02010600040101010101" pitchFamily="2" charset="-122"/>
              <a:ea typeface="华文楷体" panose="02010600040101010101" pitchFamily="2" charset="-122"/>
            </a:endParaRPr>
          </a:p>
          <a:p>
            <a:pPr>
              <a:lnSpc>
                <a:spcPts val="4080"/>
              </a:lnSpc>
            </a:pPr>
            <a:r>
              <a:rPr lang="en-US" altLang="zh-CN" sz="2400" b="1" dirty="0">
                <a:solidFill>
                  <a:srgbClr val="0000FF"/>
                </a:solidFill>
                <a:latin typeface="华文楷体" panose="02010600040101010101" pitchFamily="2" charset="-122"/>
                <a:ea typeface="华文楷体" panose="02010600040101010101" pitchFamily="2" charset="-122"/>
              </a:rPr>
              <a:t>       </a:t>
            </a:r>
            <a:r>
              <a:rPr lang="en-US" altLang="zh-CN" sz="2400" b="1" i="1" dirty="0">
                <a:solidFill>
                  <a:srgbClr val="0000FF"/>
                </a:solidFill>
                <a:latin typeface="华文楷体" panose="02010600040101010101" pitchFamily="2" charset="-122"/>
                <a:ea typeface="华文楷体" panose="02010600040101010101" pitchFamily="2" charset="-122"/>
              </a:rPr>
              <a:t>L</a:t>
            </a:r>
            <a:r>
              <a:rPr lang="zh-CN" sz="2400" b="1" dirty="0">
                <a:solidFill>
                  <a:srgbClr val="0000FF"/>
                </a:solidFill>
                <a:latin typeface="华文楷体" panose="02010600040101010101" pitchFamily="2" charset="-122"/>
                <a:ea typeface="华文楷体" panose="02010600040101010101" pitchFamily="2" charset="-122"/>
              </a:rPr>
              <a:t>线系</a:t>
            </a:r>
            <a:r>
              <a:rPr lang="zh-CN" altLang="en-US" sz="2400" b="1" dirty="0">
                <a:solidFill>
                  <a:srgbClr val="0000FF"/>
                </a:solidFill>
                <a:latin typeface="华文楷体" panose="02010600040101010101" pitchFamily="2" charset="-122"/>
                <a:ea typeface="华文楷体" panose="02010600040101010101" pitchFamily="2" charset="-122"/>
              </a:rPr>
              <a:t>中有</a:t>
            </a:r>
            <a:r>
              <a:rPr lang="en-US" altLang="zh-CN" sz="2400" b="1" i="1" dirty="0">
                <a:solidFill>
                  <a:srgbClr val="0000FF"/>
                </a:solidFill>
                <a:latin typeface="华文楷体" panose="02010600040101010101" pitchFamily="2" charset="-122"/>
                <a:ea typeface="华文楷体" panose="02010600040101010101" pitchFamily="2" charset="-122"/>
              </a:rPr>
              <a:t>L</a:t>
            </a:r>
            <a:r>
              <a:rPr lang="en-US" altLang="zh-CN" sz="2400" b="1" i="1" baseline="-25000" dirty="0">
                <a:solidFill>
                  <a:srgbClr val="0000FF"/>
                </a:solidFill>
                <a:latin typeface="华文楷体" panose="02010600040101010101" pitchFamily="2" charset="-122"/>
                <a:ea typeface="华文楷体" panose="02010600040101010101" pitchFamily="2" charset="-122"/>
                <a:sym typeface="Symbol" panose="05050102010706020507" charset="0"/>
              </a:rPr>
              <a:t></a:t>
            </a:r>
            <a:r>
              <a:rPr lang="zh-CN" altLang="en-US" sz="2400" b="1" dirty="0">
                <a:solidFill>
                  <a:srgbClr val="0000FF"/>
                </a:solidFill>
                <a:latin typeface="华文楷体" panose="02010600040101010101" pitchFamily="2" charset="-122"/>
                <a:ea typeface="华文楷体" panose="02010600040101010101" pitchFamily="2" charset="-122"/>
              </a:rPr>
              <a:t>，</a:t>
            </a:r>
            <a:r>
              <a:rPr lang="en-US" altLang="zh-CN" sz="2400" b="1" i="1" dirty="0">
                <a:solidFill>
                  <a:srgbClr val="0000FF"/>
                </a:solidFill>
                <a:latin typeface="华文楷体" panose="02010600040101010101" pitchFamily="2" charset="-122"/>
                <a:ea typeface="华文楷体" panose="02010600040101010101" pitchFamily="2" charset="-122"/>
              </a:rPr>
              <a:t>L</a:t>
            </a:r>
            <a:r>
              <a:rPr lang="en-US" altLang="zh-CN" sz="2400" b="1" i="1" baseline="-25000" dirty="0">
                <a:solidFill>
                  <a:srgbClr val="0000FF"/>
                </a:solidFill>
                <a:latin typeface="华文楷体" panose="02010600040101010101" pitchFamily="2" charset="-122"/>
                <a:ea typeface="华文楷体" panose="02010600040101010101" pitchFamily="2" charset="-122"/>
                <a:sym typeface="Symbol" panose="05050102010706020507" charset="0"/>
              </a:rPr>
              <a:t> </a:t>
            </a:r>
            <a:r>
              <a:rPr lang="zh-CN" altLang="en-US" sz="2400" b="1" dirty="0">
                <a:solidFill>
                  <a:srgbClr val="0000FF"/>
                </a:solidFill>
                <a:latin typeface="华文楷体" panose="02010600040101010101" pitchFamily="2" charset="-122"/>
                <a:ea typeface="华文楷体" panose="02010600040101010101" pitchFamily="2" charset="-122"/>
              </a:rPr>
              <a:t>，</a:t>
            </a:r>
            <a:r>
              <a:rPr lang="en-US" altLang="zh-CN" sz="2400" b="1" i="1" dirty="0">
                <a:solidFill>
                  <a:srgbClr val="0000FF"/>
                </a:solidFill>
                <a:latin typeface="华文楷体" panose="02010600040101010101" pitchFamily="2" charset="-122"/>
                <a:ea typeface="华文楷体" panose="02010600040101010101" pitchFamily="2" charset="-122"/>
              </a:rPr>
              <a:t>L</a:t>
            </a:r>
            <a:r>
              <a:rPr lang="en-US" altLang="zh-CN" sz="2400" b="1" i="1" baseline="-25000" dirty="0">
                <a:solidFill>
                  <a:srgbClr val="0000FF"/>
                </a:solidFill>
                <a:latin typeface="华文楷体" panose="02010600040101010101" pitchFamily="2" charset="-122"/>
                <a:ea typeface="华文楷体" panose="02010600040101010101" pitchFamily="2" charset="-122"/>
                <a:sym typeface="Symbol" panose="05050102010706020507" charset="0"/>
              </a:rPr>
              <a:t></a:t>
            </a:r>
            <a:r>
              <a:rPr lang="en-US" altLang="zh-CN" sz="2400" b="1" baseline="-25000" dirty="0">
                <a:solidFill>
                  <a:srgbClr val="0000FF"/>
                </a:solidFill>
                <a:latin typeface="华文楷体" panose="02010600040101010101" pitchFamily="2" charset="-122"/>
                <a:ea typeface="华文楷体" panose="02010600040101010101" pitchFamily="2" charset="-122"/>
                <a:sym typeface="Symbol" panose="05050102010706020507" charset="0"/>
              </a:rPr>
              <a:t> </a:t>
            </a:r>
            <a:r>
              <a:rPr lang="zh-CN" altLang="en-US" sz="2400" b="1" dirty="0">
                <a:solidFill>
                  <a:srgbClr val="0000FF"/>
                </a:solidFill>
                <a:latin typeface="华文楷体" panose="02010600040101010101" pitchFamily="2" charset="-122"/>
                <a:ea typeface="华文楷体" panose="02010600040101010101" pitchFamily="2" charset="-122"/>
                <a:sym typeface="Symbol" panose="05050102010706020507" charset="0"/>
              </a:rPr>
              <a:t>，</a:t>
            </a:r>
            <a:r>
              <a:rPr lang="en-US" altLang="zh-CN" sz="2400" b="1" dirty="0">
                <a:solidFill>
                  <a:srgbClr val="0000FF"/>
                </a:solidFill>
                <a:latin typeface="华文楷体" panose="02010600040101010101" pitchFamily="2" charset="-122"/>
                <a:ea typeface="华文楷体" panose="02010600040101010101" pitchFamily="2" charset="-122"/>
                <a:sym typeface="Symbol" panose="05050102010706020507" charset="0"/>
              </a:rPr>
              <a:t> … </a:t>
            </a:r>
            <a:r>
              <a:rPr lang="zh-CN" altLang="en-US" sz="2400" b="1" dirty="0">
                <a:solidFill>
                  <a:srgbClr val="0000FF"/>
                </a:solidFill>
                <a:latin typeface="华文楷体" panose="02010600040101010101" pitchFamily="2" charset="-122"/>
                <a:ea typeface="华文楷体" panose="02010600040101010101" pitchFamily="2" charset="-122"/>
              </a:rPr>
              <a:t>等。</a:t>
            </a:r>
            <a:endParaRPr lang="zh-CN" altLang="en-US" sz="2400" b="1" dirty="0">
              <a:solidFill>
                <a:srgbClr val="0000FF"/>
              </a:solidFill>
              <a:latin typeface="华文楷体" panose="02010600040101010101" pitchFamily="2" charset="-122"/>
              <a:ea typeface="华文楷体" panose="02010600040101010101" pitchFamily="2" charset="-122"/>
            </a:endParaRPr>
          </a:p>
        </p:txBody>
      </p:sp>
      <p:sp>
        <p:nvSpPr>
          <p:cNvPr id="89104" name="Text Box 16"/>
          <p:cNvSpPr txBox="1">
            <a:spLocks noChangeArrowheads="1"/>
          </p:cNvSpPr>
          <p:nvPr/>
        </p:nvSpPr>
        <p:spPr bwMode="auto">
          <a:xfrm>
            <a:off x="838200" y="3717925"/>
            <a:ext cx="5867400" cy="369332"/>
          </a:xfrm>
          <a:prstGeom prst="rect">
            <a:avLst/>
          </a:prstGeom>
          <a:noFill/>
          <a:ln>
            <a:noFill/>
          </a:ln>
          <a:effectLst/>
        </p:spPr>
        <p:txBody>
          <a:bodyPr wrap="square" lIns="0" tIns="0" rIns="0" bIns="0">
            <a:spAutoFit/>
          </a:bodyPr>
          <a:lstStyle/>
          <a:p>
            <a:r>
              <a:rPr lang="en-US" altLang="zh-CN" sz="2400" b="1" dirty="0">
                <a:sym typeface="Symbol" panose="05050102010706020507" charset="0"/>
              </a:rPr>
              <a:t></a:t>
            </a:r>
            <a:r>
              <a:rPr lang="en-US" altLang="zh-CN" sz="2400" b="1" dirty="0"/>
              <a:t> </a:t>
            </a:r>
            <a:r>
              <a:rPr lang="zh-CN" altLang="en-US" sz="2400" b="1" dirty="0">
                <a:solidFill>
                  <a:schemeClr val="tx1"/>
                </a:solidFill>
                <a:latin typeface="华文楷体" panose="02010600040101010101" pitchFamily="2" charset="-122"/>
                <a:ea typeface="华文楷体" panose="02010600040101010101" pitchFamily="2" charset="-122"/>
              </a:rPr>
              <a:t>不同元素的</a:t>
            </a:r>
            <a:r>
              <a:rPr lang="en-US" altLang="zh-CN" sz="2400" b="1" dirty="0">
                <a:solidFill>
                  <a:schemeClr val="tx1"/>
                </a:solidFill>
                <a:latin typeface="华文楷体" panose="02010600040101010101" pitchFamily="2" charset="-122"/>
                <a:ea typeface="华文楷体" panose="02010600040101010101" pitchFamily="2" charset="-122"/>
              </a:rPr>
              <a:t> </a:t>
            </a:r>
            <a:r>
              <a:rPr lang="en-US" altLang="zh-CN" sz="2400" b="1" i="1" dirty="0">
                <a:solidFill>
                  <a:schemeClr val="tx1"/>
                </a:solidFill>
                <a:latin typeface="华文楷体" panose="02010600040101010101" pitchFamily="2" charset="-122"/>
                <a:ea typeface="华文楷体" panose="02010600040101010101" pitchFamily="2" charset="-122"/>
              </a:rPr>
              <a:t>X </a:t>
            </a:r>
            <a:r>
              <a:rPr lang="en-US" altLang="zh-CN" sz="2400" b="1" dirty="0">
                <a:solidFill>
                  <a:schemeClr val="tx1"/>
                </a:solidFill>
                <a:latin typeface="华文楷体" panose="02010600040101010101" pitchFamily="2" charset="-122"/>
                <a:ea typeface="华文楷体" panose="02010600040101010101" pitchFamily="2" charset="-122"/>
              </a:rPr>
              <a:t> </a:t>
            </a:r>
            <a:r>
              <a:rPr lang="zh-CN" altLang="en-US" sz="2400" b="1" dirty="0">
                <a:solidFill>
                  <a:schemeClr val="tx1"/>
                </a:solidFill>
                <a:latin typeface="华文楷体" panose="02010600040101010101" pitchFamily="2" charset="-122"/>
                <a:ea typeface="华文楷体" panose="02010600040101010101" pitchFamily="2" charset="-122"/>
              </a:rPr>
              <a:t>射线谱无周期性变化</a:t>
            </a:r>
            <a:endParaRPr lang="zh-CN" altLang="en-US" sz="2400" b="1" dirty="0">
              <a:solidFill>
                <a:schemeClr val="tx1"/>
              </a:solidFill>
              <a:latin typeface="华文楷体" panose="02010600040101010101" pitchFamily="2" charset="-122"/>
              <a:ea typeface="华文楷体" panose="02010600040101010101" pitchFamily="2" charset="-122"/>
            </a:endParaRPr>
          </a:p>
        </p:txBody>
      </p:sp>
      <p:sp>
        <p:nvSpPr>
          <p:cNvPr id="89106" name="Text Box 18"/>
          <p:cNvSpPr txBox="1">
            <a:spLocks noChangeArrowheads="1"/>
          </p:cNvSpPr>
          <p:nvPr/>
        </p:nvSpPr>
        <p:spPr bwMode="auto">
          <a:xfrm>
            <a:off x="603721" y="5419070"/>
            <a:ext cx="6374595" cy="960263"/>
          </a:xfrm>
          <a:prstGeom prst="rect">
            <a:avLst/>
          </a:prstGeom>
          <a:noFill/>
          <a:ln>
            <a:noFill/>
          </a:ln>
          <a:effectLst/>
        </p:spPr>
        <p:txBody>
          <a:bodyPr wrap="square" lIns="0" tIns="0" rIns="0" bIns="0">
            <a:spAutoFit/>
          </a:bodyPr>
          <a:lstStyle/>
          <a:p>
            <a:pPr>
              <a:lnSpc>
                <a:spcPct val="130000"/>
              </a:lnSpc>
            </a:pPr>
            <a:r>
              <a:rPr lang="zh-CN" altLang="en-US" sz="2400" b="1" dirty="0">
                <a:solidFill>
                  <a:srgbClr val="0000FF"/>
                </a:solidFill>
                <a:latin typeface="华文楷体" panose="02010600040101010101" pitchFamily="2" charset="-122"/>
                <a:ea typeface="华文楷体" panose="02010600040101010101" pitchFamily="2" charset="-122"/>
              </a:rPr>
              <a:t>巴克拉</a:t>
            </a:r>
            <a:r>
              <a:rPr lang="zh-CN" altLang="en-US" sz="2400" b="1" dirty="0">
                <a:solidFill>
                  <a:schemeClr val="tx1"/>
                </a:solidFill>
                <a:latin typeface="华文楷体" panose="02010600040101010101" pitchFamily="2" charset="-122"/>
                <a:ea typeface="华文楷体" panose="02010600040101010101" pitchFamily="2" charset="-122"/>
              </a:rPr>
              <a:t>由于发现和研究</a:t>
            </a:r>
            <a:r>
              <a:rPr lang="en-US" altLang="zh-CN" sz="2400" b="1" dirty="0">
                <a:solidFill>
                  <a:schemeClr val="tx1"/>
                </a:solidFill>
                <a:latin typeface="华文楷体" panose="02010600040101010101" pitchFamily="2" charset="-122"/>
                <a:ea typeface="华文楷体" panose="02010600040101010101" pitchFamily="2" charset="-122"/>
              </a:rPr>
              <a:t> </a:t>
            </a:r>
            <a:r>
              <a:rPr lang="en-US" altLang="zh-CN" sz="2400" b="1" i="1" dirty="0">
                <a:solidFill>
                  <a:schemeClr val="tx1"/>
                </a:solidFill>
                <a:latin typeface="华文楷体" panose="02010600040101010101" pitchFamily="2" charset="-122"/>
                <a:ea typeface="华文楷体" panose="02010600040101010101" pitchFamily="2" charset="-122"/>
              </a:rPr>
              <a:t>X </a:t>
            </a:r>
            <a:r>
              <a:rPr lang="zh-CN" altLang="en-US" sz="2400" b="1" dirty="0">
                <a:solidFill>
                  <a:schemeClr val="tx1"/>
                </a:solidFill>
                <a:latin typeface="华文楷体" panose="02010600040101010101" pitchFamily="2" charset="-122"/>
                <a:ea typeface="华文楷体" panose="02010600040101010101" pitchFamily="2" charset="-122"/>
              </a:rPr>
              <a:t>射线的线状谱，获得了</a:t>
            </a:r>
            <a:r>
              <a:rPr lang="en-US" altLang="zh-CN" sz="2400" b="1" dirty="0">
                <a:solidFill>
                  <a:srgbClr val="0000FF"/>
                </a:solidFill>
                <a:latin typeface="华文楷体" panose="02010600040101010101" pitchFamily="2" charset="-122"/>
                <a:ea typeface="华文楷体" panose="02010600040101010101" pitchFamily="2" charset="-122"/>
              </a:rPr>
              <a:t>1917</a:t>
            </a:r>
            <a:r>
              <a:rPr lang="zh-CN" altLang="en-US" sz="2400" b="1" dirty="0">
                <a:solidFill>
                  <a:srgbClr val="0000FF"/>
                </a:solidFill>
                <a:latin typeface="华文楷体" panose="02010600040101010101" pitchFamily="2" charset="-122"/>
                <a:ea typeface="华文楷体" panose="02010600040101010101" pitchFamily="2" charset="-122"/>
              </a:rPr>
              <a:t>年诺贝尔物理奖。</a:t>
            </a:r>
            <a:endParaRPr lang="zh-CN" altLang="en-US" sz="2400" b="1" dirty="0">
              <a:latin typeface="华文楷体" panose="02010600040101010101" pitchFamily="2" charset="-122"/>
              <a:ea typeface="华文楷体" panose="02010600040101010101" pitchFamily="2" charset="-122"/>
            </a:endParaRPr>
          </a:p>
        </p:txBody>
      </p:sp>
      <p:sp>
        <p:nvSpPr>
          <p:cNvPr id="5" name="Title 4"/>
          <p:cNvSpPr>
            <a:spLocks noGrp="1"/>
          </p:cNvSpPr>
          <p:nvPr>
            <p:ph type="title"/>
          </p:nvPr>
        </p:nvSpPr>
        <p:spPr/>
        <p:txBody>
          <a:bodyPr>
            <a:normAutofit/>
          </a:bodyPr>
          <a:lstStyle/>
          <a:p>
            <a:r>
              <a:rPr lang="zh-CN" altLang="en-US" sz="4000" dirty="0"/>
              <a:t>巴克拉（</a:t>
            </a:r>
            <a:r>
              <a:rPr lang="en-US" altLang="zh-CN" sz="4000" dirty="0"/>
              <a:t>Barkla</a:t>
            </a:r>
            <a:r>
              <a:rPr lang="zh-CN" altLang="en-US" sz="4000" dirty="0"/>
              <a:t>） </a:t>
            </a:r>
            <a:endParaRPr lang="en-US" sz="4000" dirty="0"/>
          </a:p>
        </p:txBody>
      </p:sp>
      <p:sp>
        <p:nvSpPr>
          <p:cNvPr id="3" name="幻灯片编号占位符 2"/>
          <p:cNvSpPr>
            <a:spLocks noGrp="1"/>
          </p:cNvSpPr>
          <p:nvPr>
            <p:ph type="sldNum" sz="quarter" idx="12"/>
          </p:nvPr>
        </p:nvSpPr>
        <p:spPr/>
        <p:txBody>
          <a:bodyPr/>
          <a:lstStyle/>
          <a:p>
            <a:pPr>
              <a:defRPr/>
            </a:pPr>
            <a:fld id="{34CF0DB0-835C-4707-AE11-569FB349AEAD}" type="slidenum">
              <a:rPr lang="en-US" smtClean="0"/>
            </a:fld>
            <a:endParaRPr lang="en-US"/>
          </a:p>
        </p:txBody>
      </p:sp>
      <p:pic>
        <p:nvPicPr>
          <p:cNvPr id="2" name="图片 1"/>
          <p:cNvPicPr>
            <a:picLocks noChangeAspect="1"/>
          </p:cNvPicPr>
          <p:nvPr/>
        </p:nvPicPr>
        <p:blipFill>
          <a:blip r:embed="rId1"/>
          <a:stretch>
            <a:fillRect/>
          </a:stretch>
        </p:blipFill>
        <p:spPr>
          <a:xfrm>
            <a:off x="7050096" y="1407557"/>
            <a:ext cx="1905000" cy="2679700"/>
          </a:xfrm>
          <a:prstGeom prst="rect">
            <a:avLst/>
          </a:prstGeom>
        </p:spPr>
      </p:pic>
      <p:sp>
        <p:nvSpPr>
          <p:cNvPr id="4" name="文本框 3"/>
          <p:cNvSpPr txBox="1"/>
          <p:nvPr/>
        </p:nvSpPr>
        <p:spPr>
          <a:xfrm>
            <a:off x="7010400" y="4297740"/>
            <a:ext cx="2182008" cy="1569660"/>
          </a:xfrm>
          <a:prstGeom prst="rect">
            <a:avLst/>
          </a:prstGeom>
          <a:noFill/>
        </p:spPr>
        <p:txBody>
          <a:bodyPr wrap="none" rtlCol="0">
            <a:spAutoFit/>
          </a:bodyPr>
          <a:lstStyle/>
          <a:p>
            <a:r>
              <a:rPr kumimoji="1" lang="en-US" altLang="zh-CN"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1877-1944</a:t>
            </a:r>
            <a:endParaRPr kumimoji="1" lang="en-US" altLang="zh-CN"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a:p>
            <a:r>
              <a:rPr kumimoji="1" lang="zh-CN" altLang="en-US"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英国，</a:t>
            </a:r>
            <a:endParaRPr kumimoji="1" lang="en-US" altLang="zh-CN"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a:p>
            <a:r>
              <a:rPr lang="en-US" altLang="zh-CN"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Charles Glover </a:t>
            </a:r>
            <a:endParaRPr lang="en-US" altLang="zh-CN"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a:p>
            <a:r>
              <a:rPr lang="en-US" altLang="zh-CN"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Barkla</a:t>
            </a:r>
            <a:r>
              <a:rPr kumimoji="1" lang="en-US" altLang="zh-CN"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 </a:t>
            </a:r>
            <a:endParaRPr kumimoji="1" lang="zh-CN" altLang="en-US"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6" name="Footer Placeholder 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103">
                                            <p:txEl>
                                              <p:pRg st="0" end="0"/>
                                            </p:txEl>
                                          </p:spTgt>
                                        </p:tgtEl>
                                        <p:attrNameLst>
                                          <p:attrName>style.visibility</p:attrName>
                                        </p:attrNameLst>
                                      </p:cBhvr>
                                      <p:to>
                                        <p:strVal val="visible"/>
                                      </p:to>
                                    </p:set>
                                    <p:animEffect transition="in" filter="wipe(left)">
                                      <p:cBhvr>
                                        <p:cTn id="7" dur="500"/>
                                        <p:tgtEl>
                                          <p:spTgt spid="891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103">
                                            <p:txEl>
                                              <p:pRg st="1" end="1"/>
                                            </p:txEl>
                                          </p:spTgt>
                                        </p:tgtEl>
                                        <p:attrNameLst>
                                          <p:attrName>style.visibility</p:attrName>
                                        </p:attrNameLst>
                                      </p:cBhvr>
                                      <p:to>
                                        <p:strVal val="visible"/>
                                      </p:to>
                                    </p:set>
                                    <p:animEffect transition="in" filter="wipe(left)">
                                      <p:cBhvr>
                                        <p:cTn id="12" dur="500"/>
                                        <p:tgtEl>
                                          <p:spTgt spid="891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9103">
                                            <p:txEl>
                                              <p:pRg st="2" end="2"/>
                                            </p:txEl>
                                          </p:spTgt>
                                        </p:tgtEl>
                                        <p:attrNameLst>
                                          <p:attrName>style.visibility</p:attrName>
                                        </p:attrNameLst>
                                      </p:cBhvr>
                                      <p:to>
                                        <p:strVal val="visible"/>
                                      </p:to>
                                    </p:set>
                                    <p:animEffect transition="in" filter="wipe(left)">
                                      <p:cBhvr>
                                        <p:cTn id="17" dur="500"/>
                                        <p:tgtEl>
                                          <p:spTgt spid="891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9103">
                                            <p:txEl>
                                              <p:pRg st="3" end="3"/>
                                            </p:txEl>
                                          </p:spTgt>
                                        </p:tgtEl>
                                        <p:attrNameLst>
                                          <p:attrName>style.visibility</p:attrName>
                                        </p:attrNameLst>
                                      </p:cBhvr>
                                      <p:to>
                                        <p:strVal val="visible"/>
                                      </p:to>
                                    </p:set>
                                    <p:animEffect transition="in" filter="wipe(left)">
                                      <p:cBhvr>
                                        <p:cTn id="22" dur="500"/>
                                        <p:tgtEl>
                                          <p:spTgt spid="891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9103">
                                            <p:txEl>
                                              <p:pRg st="4" end="4"/>
                                            </p:txEl>
                                          </p:spTgt>
                                        </p:tgtEl>
                                        <p:attrNameLst>
                                          <p:attrName>style.visibility</p:attrName>
                                        </p:attrNameLst>
                                      </p:cBhvr>
                                      <p:to>
                                        <p:strVal val="visible"/>
                                      </p:to>
                                    </p:set>
                                    <p:animEffect transition="in" filter="wipe(left)">
                                      <p:cBhvr>
                                        <p:cTn id="27" dur="500"/>
                                        <p:tgtEl>
                                          <p:spTgt spid="891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0"/>
                                  </p:iterate>
                                  <p:childTnLst>
                                    <p:set>
                                      <p:cBhvr>
                                        <p:cTn id="31" dur="1" fill="hold">
                                          <p:stCondLst>
                                            <p:cond delay="0"/>
                                          </p:stCondLst>
                                        </p:cTn>
                                        <p:tgtEl>
                                          <p:spTgt spid="89104"/>
                                        </p:tgtEl>
                                        <p:attrNameLst>
                                          <p:attrName>style.visibility</p:attrName>
                                        </p:attrNameLst>
                                      </p:cBhvr>
                                      <p:to>
                                        <p:strVal val="visible"/>
                                      </p:to>
                                    </p:set>
                                    <p:animEffect transition="in" filter="wipe(left)">
                                      <p:cBhvr>
                                        <p:cTn id="32" dur="300"/>
                                        <p:tgtEl>
                                          <p:spTgt spid="8910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0"/>
                                  </p:iterate>
                                  <p:childTnLst>
                                    <p:set>
                                      <p:cBhvr>
                                        <p:cTn id="36" dur="1" fill="hold">
                                          <p:stCondLst>
                                            <p:cond delay="0"/>
                                          </p:stCondLst>
                                        </p:cTn>
                                        <p:tgtEl>
                                          <p:spTgt spid="89098"/>
                                        </p:tgtEl>
                                        <p:attrNameLst>
                                          <p:attrName>style.visibility</p:attrName>
                                        </p:attrNameLst>
                                      </p:cBhvr>
                                      <p:to>
                                        <p:strVal val="visible"/>
                                      </p:to>
                                    </p:set>
                                    <p:animEffect transition="in" filter="wipe(left)">
                                      <p:cBhvr>
                                        <p:cTn id="37" dur="300"/>
                                        <p:tgtEl>
                                          <p:spTgt spid="89098"/>
                                        </p:tgtEl>
                                      </p:cBhvr>
                                    </p:animEffect>
                                  </p:childTnLst>
                                </p:cTn>
                              </p:par>
                            </p:childTnLst>
                          </p:cTn>
                        </p:par>
                        <p:par>
                          <p:cTn id="38" fill="hold">
                            <p:stCondLst>
                              <p:cond delay="6900"/>
                            </p:stCondLst>
                            <p:childTnLst>
                              <p:par>
                                <p:cTn id="39" presetID="22" presetClass="entr" presetSubtype="8" fill="hold" grpId="0" nodeType="afterEffect">
                                  <p:stCondLst>
                                    <p:cond delay="0"/>
                                  </p:stCondLst>
                                  <p:iterate type="wd">
                                    <p:tmPct val="100000"/>
                                  </p:iterate>
                                  <p:childTnLst>
                                    <p:set>
                                      <p:cBhvr>
                                        <p:cTn id="40" dur="1" fill="hold">
                                          <p:stCondLst>
                                            <p:cond delay="0"/>
                                          </p:stCondLst>
                                        </p:cTn>
                                        <p:tgtEl>
                                          <p:spTgt spid="89102"/>
                                        </p:tgtEl>
                                        <p:attrNameLst>
                                          <p:attrName>style.visibility</p:attrName>
                                        </p:attrNameLst>
                                      </p:cBhvr>
                                      <p:to>
                                        <p:strVal val="visible"/>
                                      </p:to>
                                    </p:set>
                                    <p:animEffect transition="in" filter="wipe(left)">
                                      <p:cBhvr>
                                        <p:cTn id="41" dur="300"/>
                                        <p:tgtEl>
                                          <p:spTgt spid="8910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iterate type="wd">
                                    <p:tmPct val="100000"/>
                                  </p:iterate>
                                  <p:childTnLst>
                                    <p:set>
                                      <p:cBhvr>
                                        <p:cTn id="45" dur="1" fill="hold">
                                          <p:stCondLst>
                                            <p:cond delay="0"/>
                                          </p:stCondLst>
                                        </p:cTn>
                                        <p:tgtEl>
                                          <p:spTgt spid="89106"/>
                                        </p:tgtEl>
                                        <p:attrNameLst>
                                          <p:attrName>style.visibility</p:attrName>
                                        </p:attrNameLst>
                                      </p:cBhvr>
                                      <p:to>
                                        <p:strVal val="visible"/>
                                      </p:to>
                                    </p:set>
                                    <p:animEffect transition="in" filter="wipe(left)">
                                      <p:cBhvr>
                                        <p:cTn id="46" dur="300"/>
                                        <p:tgtEl>
                                          <p:spTgt spid="89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8" grpId="0" autoUpdateAnimBg="0"/>
      <p:bldP spid="89102" grpId="0" autoUpdateAnimBg="0"/>
      <p:bldP spid="89103" grpId="0" autoUpdateAnimBg="0" build="p"/>
      <p:bldP spid="89104" grpId="0" autoUpdateAnimBg="0"/>
      <p:bldP spid="8910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prstGeom prst="rect">
            <a:avLst/>
          </a:prstGeom>
        </p:spPr>
        <p:txBody>
          <a:bodyPr/>
          <a:lstStyle/>
          <a:p>
            <a:pPr>
              <a:defRPr/>
            </a:pPr>
            <a:fld id="{34CF0DB0-835C-4707-AE11-569FB349AEAD}" type="slidenum">
              <a:rPr lang="en-US" smtClean="0"/>
            </a:fld>
            <a:endParaRPr lang="en-US" dirty="0"/>
          </a:p>
        </p:txBody>
      </p:sp>
      <p:pic>
        <p:nvPicPr>
          <p:cNvPr id="10242" name="Picture 2"/>
          <p:cNvPicPr>
            <a:picLocks noChangeAspect="1" noChangeArrowheads="1"/>
          </p:cNvPicPr>
          <p:nvPr/>
        </p:nvPicPr>
        <p:blipFill>
          <a:blip r:embed="rId1"/>
          <a:srcRect/>
          <a:stretch>
            <a:fillRect/>
          </a:stretch>
        </p:blipFill>
        <p:spPr bwMode="auto">
          <a:xfrm>
            <a:off x="126124" y="351572"/>
            <a:ext cx="8749862" cy="4239771"/>
          </a:xfrm>
          <a:prstGeom prst="rect">
            <a:avLst/>
          </a:prstGeom>
          <a:noFill/>
          <a:ln>
            <a:noFill/>
          </a:ln>
        </p:spPr>
      </p:pic>
      <p:sp>
        <p:nvSpPr>
          <p:cNvPr id="5" name="TextBox 4"/>
          <p:cNvSpPr txBox="1"/>
          <p:nvPr/>
        </p:nvSpPr>
        <p:spPr>
          <a:xfrm>
            <a:off x="3585420" y="2471457"/>
            <a:ext cx="1043876" cy="461665"/>
          </a:xfrm>
          <a:prstGeom prst="rect">
            <a:avLst/>
          </a:prstGeom>
          <a:solidFill>
            <a:srgbClr val="FF7C80"/>
          </a:solidFill>
        </p:spPr>
        <p:txBody>
          <a:bodyPr wrap="none" rtlCol="0">
            <a:spAutoFit/>
          </a:bodyPr>
          <a:lstStyle/>
          <a:p>
            <a:r>
              <a:rPr lang="en-US" altLang="zh-CN" sz="2400" b="1" dirty="0">
                <a:latin typeface="华文楷体" panose="02010600040101010101" pitchFamily="2" charset="-122"/>
                <a:ea typeface="华文楷体" panose="02010600040101010101" pitchFamily="2" charset="-122"/>
                <a:cs typeface="华文楷体" panose="02010600040101010101" pitchFamily="2" charset="-122"/>
              </a:rPr>
              <a:t>770nm</a:t>
            </a:r>
            <a:endParaRPr lang="zh-CN" altLang="en-US" sz="24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8" name="TextBox 7"/>
          <p:cNvSpPr txBox="1"/>
          <p:nvPr/>
        </p:nvSpPr>
        <p:spPr>
          <a:xfrm>
            <a:off x="5944993" y="2455691"/>
            <a:ext cx="1043876" cy="461665"/>
          </a:xfrm>
          <a:prstGeom prst="rect">
            <a:avLst/>
          </a:prstGeom>
          <a:solidFill>
            <a:srgbClr val="33CCCC"/>
          </a:solidFill>
        </p:spPr>
        <p:txBody>
          <a:bodyPr wrap="none" rtlCol="0">
            <a:spAutoFit/>
          </a:bodyPr>
          <a:lstStyle/>
          <a:p>
            <a:r>
              <a:rPr lang="en-US" altLang="zh-CN" sz="2400" b="1" dirty="0">
                <a:latin typeface="华文楷体" panose="02010600040101010101" pitchFamily="2" charset="-122"/>
                <a:ea typeface="华文楷体" panose="02010600040101010101" pitchFamily="2" charset="-122"/>
                <a:cs typeface="华文楷体" panose="02010600040101010101" pitchFamily="2" charset="-122"/>
              </a:rPr>
              <a:t>390nm</a:t>
            </a:r>
            <a:endParaRPr lang="zh-CN" altLang="en-US" sz="24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6" name="TextBox 5"/>
          <p:cNvSpPr txBox="1"/>
          <p:nvPr/>
        </p:nvSpPr>
        <p:spPr>
          <a:xfrm>
            <a:off x="126124" y="4542167"/>
            <a:ext cx="8628993" cy="1815882"/>
          </a:xfrm>
          <a:prstGeom prst="rect">
            <a:avLst/>
          </a:prstGeom>
          <a:noFill/>
        </p:spPr>
        <p:txBody>
          <a:bodyPr wrap="square" rtlCol="0">
            <a:spAutoFit/>
          </a:bodyPr>
          <a:lstStyle/>
          <a:p>
            <a:r>
              <a:rPr lang="zh-CN" altLang="en-US"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无限电波 </a:t>
            </a:r>
            <a:r>
              <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3×10</a:t>
            </a:r>
            <a:r>
              <a:rPr lang="en-US" altLang="zh-CN" sz="2800" baseline="30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4</a:t>
            </a:r>
            <a:r>
              <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m</a:t>
            </a:r>
            <a:r>
              <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0.1cm  </a:t>
            </a:r>
            <a:r>
              <a:rPr lang="zh-CN" altLang="en-US"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紫外光 </a:t>
            </a:r>
            <a:r>
              <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390nm  1nm</a:t>
            </a:r>
            <a:endPar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endParaRPr>
          </a:p>
          <a:p>
            <a:r>
              <a:rPr lang="zh-CN" altLang="en-US"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红外线 </a:t>
            </a:r>
            <a:r>
              <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6×10</a:t>
            </a:r>
            <a:r>
              <a:rPr lang="en-US" altLang="zh-CN" sz="2800" baseline="30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5</a:t>
            </a:r>
            <a:r>
              <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nm 760nm  </a:t>
            </a:r>
            <a:endPar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endParaRPr>
          </a:p>
          <a:p>
            <a:r>
              <a:rPr lang="en-US" altLang="zh-CN"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X </a:t>
            </a:r>
            <a:r>
              <a:rPr lang="zh-CN" altLang="en-US"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射线 </a:t>
            </a:r>
            <a:r>
              <a:rPr lang="en-US" altLang="zh-CN"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1nm  10</a:t>
            </a:r>
            <a:r>
              <a:rPr lang="en-US" altLang="zh-CN" sz="2800" b="1" baseline="30000"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-3</a:t>
            </a:r>
            <a:r>
              <a:rPr lang="en-US" altLang="zh-CN"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nm</a:t>
            </a:r>
            <a:r>
              <a:rPr lang="zh-CN" altLang="en-US"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 </a:t>
            </a:r>
            <a:r>
              <a:rPr lang="en-US" altLang="zh-CN"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(0.2keV~1</a:t>
            </a:r>
            <a:r>
              <a:rPr lang="zh-CN" altLang="en-US"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 </a:t>
            </a:r>
            <a:r>
              <a:rPr lang="en-US" altLang="zh-CN"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MeV)</a:t>
            </a:r>
            <a:endParaRPr lang="en-US" altLang="zh-CN"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endParaRPr>
          </a:p>
          <a:p>
            <a:r>
              <a:rPr lang="zh-CN" altLang="en-US"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可见光 </a:t>
            </a:r>
            <a:r>
              <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770nm 390nm        </a:t>
            </a:r>
            <a:r>
              <a:rPr lang="zh-CN" altLang="en-US"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射线 </a:t>
            </a:r>
            <a:r>
              <a:rPr lang="en-US" altLang="zh-CN"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&lt;0.01nm</a:t>
            </a:r>
            <a:endParaRPr lang="zh-CN" altLang="en-US" sz="28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130175" y="1828800"/>
            <a:ext cx="8785225" cy="830997"/>
          </a:xfrm>
          <a:prstGeom prst="rect">
            <a:avLst/>
          </a:prstGeom>
          <a:solidFill>
            <a:schemeClr val="bg1"/>
          </a:solid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spcBef>
                <a:spcPct val="50000"/>
              </a:spcBef>
              <a:defRPr/>
            </a:pP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1913</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Moseley</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测量了</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38</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种元素的</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射线特征峰，发现各元素的相应谱线的频率</a:t>
            </a:r>
            <a:r>
              <a:rPr lang="el-GR"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ν</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的平方根与元素的原子序数</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Z</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成正比：</a:t>
            </a:r>
            <a:endPar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1" name="Picture 11" descr="Moseley%27s%20Periodic%20Law_small"/>
          <p:cNvPicPr>
            <a:picLocks noChangeAspect="1" noChangeArrowheads="1"/>
          </p:cNvPicPr>
          <p:nvPr/>
        </p:nvPicPr>
        <p:blipFill>
          <a:blip r:embed="rId1"/>
          <a:srcRect/>
          <a:stretch>
            <a:fillRect/>
          </a:stretch>
        </p:blipFill>
        <p:spPr bwMode="auto">
          <a:xfrm>
            <a:off x="4953000" y="3020834"/>
            <a:ext cx="4053832" cy="3227566"/>
          </a:xfrm>
          <a:prstGeom prst="rect">
            <a:avLst/>
          </a:prstGeom>
          <a:noFill/>
          <a:ln>
            <a:noFill/>
          </a:ln>
        </p:spPr>
      </p:pic>
      <p:sp>
        <p:nvSpPr>
          <p:cNvPr id="2" name="标题 1"/>
          <p:cNvSpPr>
            <a:spLocks noGrp="1"/>
          </p:cNvSpPr>
          <p:nvPr>
            <p:ph type="title"/>
          </p:nvPr>
        </p:nvSpPr>
        <p:spPr/>
        <p:txBody>
          <a:bodyPr>
            <a:normAutofit fontScale="90000"/>
          </a:bodyPr>
          <a:lstStyle/>
          <a:p>
            <a:r>
              <a:rPr lang="zh-CN" altLang="en-US" dirty="0"/>
              <a:t>莫塞莱（ </a:t>
            </a:r>
            <a:r>
              <a:rPr lang="en-US" altLang="zh-CN" dirty="0"/>
              <a:t>H. G. J. </a:t>
            </a:r>
            <a:r>
              <a:rPr lang="en-US" altLang="zh-CN" dirty="0">
                <a:solidFill>
                  <a:schemeClr val="tx1"/>
                </a:solidFill>
              </a:rPr>
              <a:t>Moseley</a:t>
            </a:r>
            <a:r>
              <a:rPr lang="zh-CN" altLang="en-US" dirty="0"/>
              <a:t>）定律</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5" name="Rectangle 6"/>
          <p:cNvSpPr>
            <a:spLocks noChangeArrowheads="1"/>
          </p:cNvSpPr>
          <p:nvPr/>
        </p:nvSpPr>
        <p:spPr bwMode="auto">
          <a:xfrm>
            <a:off x="319088" y="1327666"/>
            <a:ext cx="8748712" cy="461665"/>
          </a:xfrm>
          <a:prstGeom prst="rect">
            <a:avLst/>
          </a:prstGeom>
          <a:solidFill>
            <a:schemeClr val="bg1"/>
          </a:solidFill>
          <a:ln>
            <a:noFill/>
          </a:ln>
          <a:effectLst/>
        </p:spPr>
        <p:txBody>
          <a:bodyPr anchor="ct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defRPr/>
            </a:pPr>
            <a:r>
              <a:rPr lang="zh-CN" altLang="en-US" sz="24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实验</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上发现，不同的靶材料</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所产生的特征</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射线的波长不同。</a:t>
            </a:r>
            <a:endPar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p:cNvPicPr>
            <a:picLocks noChangeAspect="1" noChangeArrowheads="1"/>
          </p:cNvPicPr>
          <p:nvPr/>
        </p:nvPicPr>
        <p:blipFill>
          <a:blip r:embed="rId2" cstate="print"/>
          <a:srcRect/>
          <a:stretch>
            <a:fillRect/>
          </a:stretch>
        </p:blipFill>
        <p:spPr bwMode="auto">
          <a:xfrm>
            <a:off x="1864526" y="2794983"/>
            <a:ext cx="1800225" cy="817563"/>
          </a:xfrm>
          <a:prstGeom prst="rect">
            <a:avLst/>
          </a:prstGeom>
          <a:noFill/>
          <a:ln>
            <a:noFill/>
          </a:ln>
          <a:effectLst/>
        </p:spPr>
      </p:pic>
      <p:sp>
        <p:nvSpPr>
          <p:cNvPr id="8" name="Text Box 13"/>
          <p:cNvSpPr txBox="1">
            <a:spLocks noChangeArrowheads="1"/>
          </p:cNvSpPr>
          <p:nvPr/>
        </p:nvSpPr>
        <p:spPr bwMode="auto">
          <a:xfrm>
            <a:off x="152400" y="3787080"/>
            <a:ext cx="4740275" cy="1200329"/>
          </a:xfrm>
          <a:prstGeom prst="rect">
            <a:avLst/>
          </a:prstGeom>
          <a:solidFill>
            <a:schemeClr val="bg1"/>
          </a:solid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spcBef>
                <a:spcPct val="50000"/>
              </a:spcBef>
              <a:defRPr/>
            </a:pP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R</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里德伯</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(Rydberg)</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常数</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l-GR"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σ</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对核电荷的屏蔽常数，</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代表直线的斜率，与壳层选取有关。</a:t>
            </a:r>
            <a:endParaRPr lang="zh-CN" altLang="el-GR"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Text Box 14"/>
          <p:cNvSpPr txBox="1">
            <a:spLocks noChangeArrowheads="1"/>
          </p:cNvSpPr>
          <p:nvPr/>
        </p:nvSpPr>
        <p:spPr bwMode="auto">
          <a:xfrm>
            <a:off x="152400" y="4939605"/>
            <a:ext cx="4876800" cy="1384995"/>
          </a:xfrm>
          <a:prstGeom prst="rect">
            <a:avLst/>
          </a:prstGeom>
          <a:solidFill>
            <a:schemeClr val="bg1"/>
          </a:solid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spcBef>
                <a:spcPct val="50000"/>
              </a:spcBef>
              <a:defRPr/>
            </a:pP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Moseley</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公式是理解元素周期律的重要里程碑。</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spcBef>
                <a:spcPct val="50000"/>
              </a:spcBef>
              <a:defRPr/>
            </a:pP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同时也提供了一种测量</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Z</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的方法。</a:t>
            </a:r>
            <a:endPar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0" name="Picture 7" descr="Henry Moseley.jpg">
            <a:hlinkClick r:id="rId3"/>
          </p:cNvPr>
          <p:cNvPicPr>
            <a:picLocks noChangeAspect="1" noChangeArrowheads="1"/>
          </p:cNvPicPr>
          <p:nvPr/>
        </p:nvPicPr>
        <p:blipFill>
          <a:blip r:embed="rId4" cstate="print"/>
          <a:srcRect/>
          <a:stretch>
            <a:fillRect/>
          </a:stretch>
        </p:blipFill>
        <p:spPr bwMode="auto">
          <a:xfrm>
            <a:off x="7891189" y="3989585"/>
            <a:ext cx="1123664" cy="1676133"/>
          </a:xfrm>
          <a:prstGeom prst="rect">
            <a:avLst/>
          </a:prstGeom>
          <a:noFill/>
        </p:spPr>
      </p:pic>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566704" y="2935043"/>
            <a:ext cx="6519896" cy="443198"/>
          </a:xfrm>
          <a:prstGeom prst="rect">
            <a:avLst/>
          </a:prstGeom>
          <a:noFill/>
          <a:ln>
            <a:noFill/>
          </a:ln>
          <a:effectLst/>
        </p:spPr>
        <p:txBody>
          <a:bodyPr wrap="square" lIns="0" tIns="0" rIns="0" bIns="0">
            <a:spAutoFit/>
          </a:bodyPr>
          <a:lstStyle/>
          <a:p>
            <a:pPr>
              <a:lnSpc>
                <a:spcPct val="120000"/>
              </a:lnSpc>
            </a:pP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而</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莫塞莱</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的经验公式是（</a:t>
            </a:r>
            <a:r>
              <a:rPr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1913</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年）</a:t>
            </a:r>
            <a:endParaRPr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graphicFrame>
        <p:nvGraphicFramePr>
          <p:cNvPr id="220163" name="Object 3"/>
          <p:cNvGraphicFramePr>
            <a:graphicFrameLocks noChangeAspect="1"/>
          </p:cNvGraphicFramePr>
          <p:nvPr/>
        </p:nvGraphicFramePr>
        <p:xfrm>
          <a:off x="1752600" y="3520549"/>
          <a:ext cx="3787775" cy="617538"/>
        </p:xfrm>
        <a:graphic>
          <a:graphicData uri="http://schemas.openxmlformats.org/presentationml/2006/ole">
            <mc:AlternateContent xmlns:mc="http://schemas.openxmlformats.org/markup-compatibility/2006">
              <mc:Choice xmlns:v="urn:schemas-microsoft-com:vml" Requires="v">
                <p:oleObj spid="_x0000_s2" name="公式" r:id="rId1" imgW="1545590" imgH="247015" progId="Equation.3">
                  <p:embed/>
                </p:oleObj>
              </mc:Choice>
              <mc:Fallback>
                <p:oleObj name="公式" r:id="rId1" imgW="1545590" imgH="247015" progId="Equation.3">
                  <p:embed/>
                  <p:pic>
                    <p:nvPicPr>
                      <p:cNvPr id="0" name="图片 1"/>
                      <p:cNvPicPr>
                        <a:picLocks noChangeAspect="1" noChangeArrowheads="1"/>
                      </p:cNvPicPr>
                      <p:nvPr/>
                    </p:nvPicPr>
                    <p:blipFill>
                      <a:blip r:embed="rId2"/>
                      <a:srcRect/>
                      <a:stretch>
                        <a:fillRect/>
                      </a:stretch>
                    </p:blipFill>
                    <p:spPr bwMode="auto">
                      <a:xfrm>
                        <a:off x="1752600" y="3520549"/>
                        <a:ext cx="3787775" cy="617538"/>
                      </a:xfrm>
                      <a:prstGeom prst="rect">
                        <a:avLst/>
                      </a:prstGeom>
                      <a:noFill/>
                      <a:ln>
                        <a:noFill/>
                      </a:ln>
                      <a:effectLst/>
                    </p:spPr>
                  </p:pic>
                </p:oleObj>
              </mc:Fallback>
            </mc:AlternateContent>
          </a:graphicData>
        </a:graphic>
      </p:graphicFrame>
      <p:graphicFrame>
        <p:nvGraphicFramePr>
          <p:cNvPr id="220164" name="Object 4"/>
          <p:cNvGraphicFramePr>
            <a:graphicFrameLocks noChangeAspect="1"/>
          </p:cNvGraphicFramePr>
          <p:nvPr/>
        </p:nvGraphicFramePr>
        <p:xfrm>
          <a:off x="5988050" y="3541811"/>
          <a:ext cx="949325" cy="490537"/>
        </p:xfrm>
        <a:graphic>
          <a:graphicData uri="http://schemas.openxmlformats.org/presentationml/2006/ole">
            <mc:AlternateContent xmlns:mc="http://schemas.openxmlformats.org/markup-compatibility/2006">
              <mc:Choice xmlns:v="urn:schemas-microsoft-com:vml" Requires="v">
                <p:oleObj spid="_x0000_s3" name="公式" r:id="rId3" imgW="342900" imgH="177800" progId="Equation.3">
                  <p:embed/>
                </p:oleObj>
              </mc:Choice>
              <mc:Fallback>
                <p:oleObj name="公式" r:id="rId3" imgW="342900" imgH="177800" progId="Equation.3">
                  <p:embed/>
                  <p:pic>
                    <p:nvPicPr>
                      <p:cNvPr id="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050" y="3541811"/>
                        <a:ext cx="949325" cy="490537"/>
                      </a:xfrm>
                      <a:prstGeom prst="rect">
                        <a:avLst/>
                      </a:prstGeom>
                      <a:noFill/>
                      <a:ln>
                        <a:noFill/>
                      </a:ln>
                      <a:effectLst/>
                    </p:spPr>
                  </p:pic>
                </p:oleObj>
              </mc:Fallback>
            </mc:AlternateContent>
          </a:graphicData>
        </a:graphic>
      </p:graphicFrame>
      <p:grpSp>
        <p:nvGrpSpPr>
          <p:cNvPr id="4" name="Group 1"/>
          <p:cNvGrpSpPr/>
          <p:nvPr/>
        </p:nvGrpSpPr>
        <p:grpSpPr>
          <a:xfrm>
            <a:off x="565149" y="293906"/>
            <a:ext cx="7969251" cy="2531884"/>
            <a:chOff x="850899" y="2626870"/>
            <a:chExt cx="7969251" cy="2531884"/>
          </a:xfrm>
        </p:grpSpPr>
        <p:sp>
          <p:nvSpPr>
            <p:cNvPr id="220165" name="Text Box 5"/>
            <p:cNvSpPr txBox="1">
              <a:spLocks noChangeArrowheads="1"/>
            </p:cNvSpPr>
            <p:nvPr/>
          </p:nvSpPr>
          <p:spPr bwMode="auto">
            <a:xfrm>
              <a:off x="850899" y="2626870"/>
              <a:ext cx="7969251" cy="1698927"/>
            </a:xfrm>
            <a:prstGeom prst="rect">
              <a:avLst/>
            </a:prstGeom>
            <a:noFill/>
            <a:ln>
              <a:noFill/>
            </a:ln>
            <a:effectLst/>
          </p:spPr>
          <p:txBody>
            <a:bodyPr wrap="square" lIns="0" tIns="0" rIns="0" bIns="0">
              <a:spAutoFit/>
            </a:bodyPr>
            <a:lstStyle/>
            <a:p>
              <a:pPr>
                <a:lnSpc>
                  <a:spcPct val="120000"/>
                </a:lnSpc>
              </a:pPr>
              <a:r>
                <a:rPr lang="zh-CN" altLang="en-US"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决定着</a:t>
              </a:r>
              <a:r>
                <a:rPr lang="en-US" altLang="zh-CN"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射线光谱的整数就是核中的电荷数</a:t>
              </a:r>
              <a:endParaRPr lang="en-US" altLang="zh-CN"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a:p>
              <a:pPr>
                <a:lnSpc>
                  <a:spcPct val="120000"/>
                </a:lnSpc>
              </a:pP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莫塞莱的发现是理解元素周期表的重要里程碑</a:t>
              </a:r>
              <a:endParaRPr lang="en-US" altLang="zh-CN"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a:p>
              <a:pPr>
                <a:lnSpc>
                  <a:spcPct val="110000"/>
                </a:lnSpc>
              </a:pPr>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玻尔理论发表，</a:t>
              </a:r>
              <a:r>
                <a:rPr lang="en-US" altLang="zh-CN" sz="2400" b="1" dirty="0">
                  <a:solidFill>
                    <a:srgbClr val="FF5050"/>
                  </a:solidFill>
                  <a:latin typeface="华文楷体" panose="02010600040101010101" pitchFamily="2" charset="-122"/>
                  <a:ea typeface="华文楷体" panose="02010600040101010101" pitchFamily="2" charset="-122"/>
                  <a:cs typeface="华文楷体" panose="02010600040101010101" pitchFamily="2" charset="-122"/>
                </a:rPr>
                <a:t>Moseley</a:t>
              </a:r>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发现他的定律可由玻尔理论得出。</a:t>
              </a:r>
              <a:endParaRPr lang="en-US" altLang="zh-CN"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a:p>
              <a:pPr>
                <a:lnSpc>
                  <a:spcPct val="110000"/>
                </a:lnSpc>
              </a:pPr>
              <a:r>
                <a:rPr lang="zh-CN" altLang="en-US"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如</a:t>
              </a:r>
              <a:r>
                <a:rPr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对于</a:t>
              </a:r>
              <a:r>
                <a:rPr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K</a:t>
              </a:r>
              <a:r>
                <a:rPr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线，</a:t>
              </a:r>
              <a:endPar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p:txBody>
        </p:sp>
        <p:graphicFrame>
          <p:nvGraphicFramePr>
            <p:cNvPr id="220166" name="Object 6"/>
            <p:cNvGraphicFramePr>
              <a:graphicFrameLocks noChangeAspect="1"/>
            </p:cNvGraphicFramePr>
            <p:nvPr/>
          </p:nvGraphicFramePr>
          <p:xfrm>
            <a:off x="1761365" y="4322266"/>
            <a:ext cx="2943985" cy="830098"/>
          </p:xfrm>
          <a:graphic>
            <a:graphicData uri="http://schemas.openxmlformats.org/presentationml/2006/ole">
              <mc:AlternateContent xmlns:mc="http://schemas.openxmlformats.org/markup-compatibility/2006">
                <mc:Choice xmlns:v="urn:schemas-microsoft-com:vml" Requires="v">
                  <p:oleObj spid="_x0000_s5" name="公式" r:id="rId5" imgW="1517650" imgH="429895" progId="Equation.3">
                    <p:embed/>
                  </p:oleObj>
                </mc:Choice>
                <mc:Fallback>
                  <p:oleObj name="公式" r:id="rId5" imgW="1517650" imgH="429895" progId="Equation.3">
                    <p:embed/>
                    <p:pic>
                      <p:nvPicPr>
                        <p:cNvPr id="0" name="图片 4"/>
                        <p:cNvPicPr>
                          <a:picLocks noChangeAspect="1" noChangeArrowheads="1"/>
                        </p:cNvPicPr>
                        <p:nvPr/>
                      </p:nvPicPr>
                      <p:blipFill>
                        <a:blip r:embed="rId6"/>
                        <a:srcRect/>
                        <a:stretch>
                          <a:fillRect/>
                        </a:stretch>
                      </p:blipFill>
                      <p:spPr bwMode="auto">
                        <a:xfrm>
                          <a:off x="1761365" y="4322266"/>
                          <a:ext cx="2943985" cy="830098"/>
                        </a:xfrm>
                        <a:prstGeom prst="rect">
                          <a:avLst/>
                        </a:prstGeom>
                        <a:noFill/>
                        <a:ln>
                          <a:noFill/>
                        </a:ln>
                        <a:effectLst/>
                      </p:spPr>
                    </p:pic>
                  </p:oleObj>
                </mc:Fallback>
              </mc:AlternateContent>
            </a:graphicData>
          </a:graphic>
        </p:graphicFrame>
        <p:graphicFrame>
          <p:nvGraphicFramePr>
            <p:cNvPr id="220167" name="Object 7"/>
            <p:cNvGraphicFramePr>
              <a:graphicFrameLocks noChangeAspect="1"/>
            </p:cNvGraphicFramePr>
            <p:nvPr/>
          </p:nvGraphicFramePr>
          <p:xfrm>
            <a:off x="4739469" y="4314164"/>
            <a:ext cx="3547281" cy="844590"/>
          </p:xfrm>
          <a:graphic>
            <a:graphicData uri="http://schemas.openxmlformats.org/presentationml/2006/ole">
              <mc:AlternateContent xmlns:mc="http://schemas.openxmlformats.org/markup-compatibility/2006">
                <mc:Choice xmlns:v="urn:schemas-microsoft-com:vml" Requires="v">
                  <p:oleObj spid="_x0000_s6" name="公式" r:id="rId7" imgW="1701800" imgH="406400" progId="Equation.3">
                    <p:embed/>
                  </p:oleObj>
                </mc:Choice>
                <mc:Fallback>
                  <p:oleObj name="公式" r:id="rId7" imgW="1701800" imgH="406400" progId="Equation.3">
                    <p:embed/>
                    <p:pic>
                      <p:nvPicPr>
                        <p:cNvPr id="0" name="图片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9469" y="4314164"/>
                          <a:ext cx="3547281" cy="844590"/>
                        </a:xfrm>
                        <a:prstGeom prst="rect">
                          <a:avLst/>
                        </a:prstGeom>
                        <a:noFill/>
                        <a:ln>
                          <a:noFill/>
                        </a:ln>
                        <a:effectLst/>
                      </p:spPr>
                    </p:pic>
                  </p:oleObj>
                </mc:Fallback>
              </mc:AlternateContent>
            </a:graphicData>
          </a:graphic>
        </p:graphicFrame>
      </p:grpSp>
      <p:sp>
        <p:nvSpPr>
          <p:cNvPr id="220178" name="Rectangle 18"/>
          <p:cNvSpPr>
            <a:spLocks noChangeArrowheads="1"/>
          </p:cNvSpPr>
          <p:nvPr/>
        </p:nvSpPr>
        <p:spPr bwMode="auto">
          <a:xfrm>
            <a:off x="548108" y="4138087"/>
            <a:ext cx="4025082" cy="461665"/>
          </a:xfrm>
          <a:prstGeom prst="rect">
            <a:avLst/>
          </a:prstGeom>
          <a:noFill/>
          <a:ln>
            <a:noFill/>
          </a:ln>
          <a:effectLst/>
        </p:spPr>
        <p:txBody>
          <a:bodyPr wrap="none">
            <a:spAutoFit/>
          </a:bodyPr>
          <a:lstStyle/>
          <a:p>
            <a:r>
              <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两者差别在于</a:t>
            </a:r>
            <a:r>
              <a:rPr lang="en-US" altLang="zh-CN"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 </a:t>
            </a:r>
            <a:r>
              <a:rPr lang="en-US" altLang="zh-CN" sz="2400" b="1" i="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Z </a:t>
            </a:r>
            <a:r>
              <a:rPr lang="en-US" altLang="zh-CN" sz="2400" b="1" baseline="30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2 </a:t>
            </a:r>
            <a:r>
              <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和</a:t>
            </a:r>
            <a:r>
              <a:rPr lang="en-US" altLang="zh-CN"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 (</a:t>
            </a:r>
            <a:r>
              <a:rPr lang="en-US" altLang="zh-CN" sz="2400" b="1" i="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Z</a:t>
            </a:r>
            <a:r>
              <a:rPr lang="en-US" altLang="zh-CN" sz="2400" b="1" i="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rPr>
              <a:t></a:t>
            </a:r>
            <a:r>
              <a:rPr lang="en-US" altLang="zh-CN"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1) </a:t>
            </a:r>
            <a:r>
              <a:rPr lang="en-US" altLang="zh-CN" sz="2400" b="1" baseline="300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2</a:t>
            </a:r>
            <a:r>
              <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a:t>
            </a:r>
            <a:endPar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20179" name="Rectangle 19"/>
          <p:cNvSpPr>
            <a:spLocks noChangeArrowheads="1"/>
          </p:cNvSpPr>
          <p:nvPr/>
        </p:nvSpPr>
        <p:spPr bwMode="auto">
          <a:xfrm>
            <a:off x="582237" y="4800600"/>
            <a:ext cx="7494963" cy="830997"/>
          </a:xfrm>
          <a:prstGeom prst="rect">
            <a:avLst/>
          </a:prstGeom>
          <a:noFill/>
          <a:ln>
            <a:noFill/>
          </a:ln>
          <a:effectLst/>
        </p:spPr>
        <p:txBody>
          <a:bodyPr wrap="square">
            <a:spAutoFit/>
          </a:bodyPr>
          <a:lstStyle/>
          <a:p>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这是因为</a:t>
            </a:r>
            <a:r>
              <a:rPr lang="en-US" altLang="zh-CN" sz="2400" b="1" i="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n =</a:t>
            </a:r>
            <a:r>
              <a:rPr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1</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的壳层上还有一个电子，</a:t>
            </a:r>
            <a:r>
              <a:rPr lang="en-US" altLang="zh-CN" sz="2400" i="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n </a:t>
            </a:r>
            <a:r>
              <a:rPr lang="en-US" altLang="zh-CN"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=2</a:t>
            </a:r>
            <a:r>
              <a:rPr lang="zh-CN" altLang="en-US"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的跃迁电子“</a:t>
            </a:r>
            <a:r>
              <a:rPr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看见</a:t>
            </a:r>
            <a:r>
              <a:rPr lang="zh-CN" altLang="en-US"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”一个电量差不多等于</a:t>
            </a:r>
            <a:r>
              <a:rPr lang="en-US" altLang="zh-CN"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i="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Z</a:t>
            </a:r>
            <a:r>
              <a:rPr lang="en-US" altLang="zh-CN"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-1)</a:t>
            </a:r>
            <a:r>
              <a:rPr lang="en-US" altLang="zh-CN" sz="2400" i="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e</a:t>
            </a:r>
            <a:r>
              <a:rPr lang="zh-CN" altLang="en-US"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有效核电荷。</a:t>
            </a:r>
            <a:endParaRPr lang="zh-CN" altLang="en-US"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7" name="幻灯片编号占位符 2"/>
          <p:cNvSpPr>
            <a:spLocks noGrp="1"/>
          </p:cNvSpPr>
          <p:nvPr>
            <p:ph type="sldNum" sz="quarter" idx="12"/>
          </p:nvPr>
        </p:nvSpPr>
        <p:spPr/>
        <p:txBody>
          <a:bodyPr/>
          <a:lstStyle/>
          <a:p>
            <a:pPr>
              <a:defRPr/>
            </a:pPr>
            <a:fld id="{34CF0DB0-835C-4707-AE11-569FB349AEAD}" type="slidenum">
              <a:rPr lang="en-US" smtClean="0"/>
            </a:fld>
            <a:endParaRPr lang="en-US"/>
          </a:p>
        </p:txBody>
      </p:sp>
      <p:sp>
        <p:nvSpPr>
          <p:cNvPr id="8"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220162"/>
                                        </p:tgtEl>
                                        <p:attrNameLst>
                                          <p:attrName>style.visibility</p:attrName>
                                        </p:attrNameLst>
                                      </p:cBhvr>
                                      <p:to>
                                        <p:strVal val="visible"/>
                                      </p:to>
                                    </p:set>
                                    <p:animEffect transition="in" filter="wipe(left)">
                                      <p:cBhvr>
                                        <p:cTn id="7" dur="300"/>
                                        <p:tgtEl>
                                          <p:spTgt spid="2201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0163"/>
                                        </p:tgtEl>
                                        <p:attrNameLst>
                                          <p:attrName>style.visibility</p:attrName>
                                        </p:attrNameLst>
                                      </p:cBhvr>
                                      <p:to>
                                        <p:strVal val="visible"/>
                                      </p:to>
                                    </p:set>
                                    <p:animEffect transition="in" filter="wipe(left)">
                                      <p:cBhvr>
                                        <p:cTn id="12" dur="500"/>
                                        <p:tgtEl>
                                          <p:spTgt spid="2201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0164"/>
                                        </p:tgtEl>
                                        <p:attrNameLst>
                                          <p:attrName>style.visibility</p:attrName>
                                        </p:attrNameLst>
                                      </p:cBhvr>
                                      <p:to>
                                        <p:strVal val="visible"/>
                                      </p:to>
                                    </p:set>
                                    <p:animEffect transition="in" filter="wipe(left)">
                                      <p:cBhvr>
                                        <p:cTn id="17" dur="500"/>
                                        <p:tgtEl>
                                          <p:spTgt spid="2201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0178"/>
                                        </p:tgtEl>
                                        <p:attrNameLst>
                                          <p:attrName>style.visibility</p:attrName>
                                        </p:attrNameLst>
                                      </p:cBhvr>
                                      <p:to>
                                        <p:strVal val="visible"/>
                                      </p:to>
                                    </p:set>
                                    <p:animEffect transition="in" filter="wipe(left)">
                                      <p:cBhvr>
                                        <p:cTn id="22" dur="500"/>
                                        <p:tgtEl>
                                          <p:spTgt spid="22017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0179"/>
                                        </p:tgtEl>
                                        <p:attrNameLst>
                                          <p:attrName>style.visibility</p:attrName>
                                        </p:attrNameLst>
                                      </p:cBhvr>
                                      <p:to>
                                        <p:strVal val="visible"/>
                                      </p:to>
                                    </p:set>
                                    <p:animEffect transition="in" filter="wipe(left)">
                                      <p:cBhvr>
                                        <p:cTn id="27" dur="500"/>
                                        <p:tgtEl>
                                          <p:spTgt spid="22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autoUpdateAnimBg="0"/>
      <p:bldP spid="220178" grpId="0" autoUpdateAnimBg="0"/>
      <p:bldP spid="22017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816621" y="926585"/>
            <a:ext cx="4166196" cy="5308125"/>
            <a:chOff x="4191000" y="818005"/>
            <a:chExt cx="4953000" cy="5992813"/>
          </a:xfrm>
        </p:grpSpPr>
        <p:pic>
          <p:nvPicPr>
            <p:cNvPr id="9" name="Picture 3" descr="X射线010"/>
            <p:cNvPicPr>
              <a:picLocks noChangeAspect="1" noChangeArrowheads="1"/>
            </p:cNvPicPr>
            <p:nvPr/>
          </p:nvPicPr>
          <p:blipFill>
            <a:blip r:embed="rId1"/>
            <a:srcRect/>
            <a:stretch>
              <a:fillRect/>
            </a:stretch>
          </p:blipFill>
          <p:spPr bwMode="auto">
            <a:xfrm>
              <a:off x="4191000" y="818005"/>
              <a:ext cx="4953000"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4953000" y="6403402"/>
              <a:ext cx="863600" cy="287338"/>
            </a:xfrm>
            <a:prstGeom prst="rect">
              <a:avLst/>
            </a:prstGeom>
            <a:solidFill>
              <a:schemeClr val="bg1"/>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ü"/>
              </a:pPr>
              <a:endParaRPr lang="zh-CN" altLang="en-US" sz="2400">
                <a:solidFill>
                  <a:srgbClr val="000000"/>
                </a:solidFill>
                <a:latin typeface="Times New Roman" panose="02020603050405020304" pitchFamily="18" charset="0"/>
              </a:endParaRPr>
            </a:p>
          </p:txBody>
        </p:sp>
      </p:grpSp>
      <p:sp>
        <p:nvSpPr>
          <p:cNvPr id="2" name="标题 1"/>
          <p:cNvSpPr>
            <a:spLocks noGrp="1"/>
          </p:cNvSpPr>
          <p:nvPr>
            <p:ph type="title"/>
          </p:nvPr>
        </p:nvSpPr>
        <p:spPr/>
        <p:txBody>
          <a:bodyPr/>
          <a:lstStyle/>
          <a:p>
            <a:r>
              <a:rPr lang="zh-CN" altLang="en-US" dirty="0"/>
              <a:t>莫塞莱图</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5" name="矩形 5"/>
          <p:cNvSpPr>
            <a:spLocks noChangeArrowheads="1"/>
          </p:cNvSpPr>
          <p:nvPr/>
        </p:nvSpPr>
        <p:spPr bwMode="auto">
          <a:xfrm>
            <a:off x="152400" y="1188184"/>
            <a:ext cx="4966005" cy="1246495"/>
          </a:xfrm>
          <a:prstGeom prst="rect">
            <a:avLst/>
          </a:prstGeom>
          <a:solidFill>
            <a:srgbClr val="00FF00">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ts val="3000"/>
              </a:lnSpc>
              <a:spcBef>
                <a:spcPct val="0"/>
              </a:spcBef>
              <a:buFont typeface="Wingdings" panose="05000000000000000000" pitchFamily="2" charset="2"/>
              <a:buNone/>
            </a:pP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莫塞莱把原子的特征</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射线谱分为</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K</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线系、</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L</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线系、</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M</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线系、</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N</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线系等等，其中</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K</a:t>
            </a:r>
            <a:r>
              <a:rPr lang="en-US" altLang="zh-CN" sz="2400" baseline="-25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线系所遵循的规律为：</a:t>
            </a:r>
            <a:endPar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矩形 4"/>
          <p:cNvSpPr>
            <a:spLocks noChangeArrowheads="1"/>
          </p:cNvSpPr>
          <p:nvPr/>
        </p:nvSpPr>
        <p:spPr bwMode="auto">
          <a:xfrm>
            <a:off x="847169" y="3175314"/>
            <a:ext cx="3591202" cy="1603901"/>
          </a:xfrm>
          <a:prstGeom prst="rect">
            <a:avLst/>
          </a:prstGeom>
          <a:solidFill>
            <a:srgbClr val="00FFFF">
              <a:alpha val="2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ts val="3000"/>
              </a:lnSpc>
              <a:spcBef>
                <a:spcPct val="0"/>
              </a:spcBef>
              <a:buFont typeface="Wingdings" panose="05000000000000000000" pitchFamily="2" charset="2"/>
              <a:buNone/>
            </a:pPr>
            <a:r>
              <a:rPr lang="en-US" altLang="zh-CN" sz="2000"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n</a:t>
            </a:r>
            <a:r>
              <a:rPr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3</a:t>
            </a:r>
            <a:r>
              <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4…</a:t>
            </a:r>
            <a:r>
              <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到</a:t>
            </a:r>
            <a:r>
              <a:rPr lang="en-US" altLang="zh-CN" sz="2000"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n</a:t>
            </a:r>
            <a:r>
              <a:rPr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的跃迁分别叫做</a:t>
            </a:r>
            <a:r>
              <a:rPr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K</a:t>
            </a:r>
            <a:r>
              <a:rPr lang="en-US" altLang="zh-CN" sz="2000" baseline="-25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K</a:t>
            </a:r>
            <a:r>
              <a:rPr lang="en-US" altLang="zh-CN" sz="2000" baseline="-25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K</a:t>
            </a:r>
            <a:r>
              <a:rPr lang="en-US" altLang="zh-CN" sz="2000" baseline="-25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线。跃迁电子</a:t>
            </a:r>
            <a:r>
              <a:rPr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“看见”一个电量差不多等于</a:t>
            </a:r>
            <a:r>
              <a:rPr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(Z-1)e</a:t>
            </a:r>
            <a:r>
              <a:rPr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有效核电荷</a:t>
            </a:r>
            <a:r>
              <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2" name="图片 11"/>
          <p:cNvPicPr>
            <a:picLocks noChangeAspect="1"/>
          </p:cNvPicPr>
          <p:nvPr/>
        </p:nvPicPr>
        <p:blipFill>
          <a:blip r:embed="rId2"/>
          <a:stretch>
            <a:fillRect/>
          </a:stretch>
        </p:blipFill>
        <p:spPr>
          <a:xfrm>
            <a:off x="846982" y="4648200"/>
            <a:ext cx="3344018" cy="810520"/>
          </a:xfrm>
          <a:prstGeom prst="rect">
            <a:avLst/>
          </a:prstGeom>
        </p:spPr>
      </p:pic>
      <p:sp>
        <p:nvSpPr>
          <p:cNvPr id="13" name="矩形 12"/>
          <p:cNvSpPr/>
          <p:nvPr/>
        </p:nvSpPr>
        <p:spPr>
          <a:xfrm>
            <a:off x="533400" y="5334000"/>
            <a:ext cx="4114800" cy="1015663"/>
          </a:xfrm>
          <a:prstGeom prst="rect">
            <a:avLst/>
          </a:prstGeom>
        </p:spPr>
        <p:txBody>
          <a:bodyPr wrap="square">
            <a:spAutoFit/>
          </a:bodyPr>
          <a:lstStyle/>
          <a:p>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根据元素</a:t>
            </a:r>
            <a:r>
              <a:rPr lang="en-US" altLang="zh-CN"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射线在图上的位置</a:t>
            </a:r>
            <a:r>
              <a:rPr lang="en-US" altLang="zh-CN"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就可定出该元素的原子序数，</a:t>
            </a:r>
            <a:r>
              <a:rPr lang="en-US" altLang="zh-CN"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Moseley </a:t>
            </a:r>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公式提供了一个测量</a:t>
            </a:r>
            <a:r>
              <a:rPr lang="en-US" altLang="zh-CN"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Z</a:t>
            </a:r>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的方法</a:t>
            </a:r>
            <a:endPar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pic>
        <p:nvPicPr>
          <p:cNvPr id="8" name="Picture 7"/>
          <p:cNvPicPr>
            <a:picLocks noChangeAspect="1"/>
          </p:cNvPicPr>
          <p:nvPr/>
        </p:nvPicPr>
        <p:blipFill>
          <a:blip r:embed="rId3"/>
          <a:stretch>
            <a:fillRect/>
          </a:stretch>
        </p:blipFill>
        <p:spPr>
          <a:xfrm>
            <a:off x="831850" y="2438400"/>
            <a:ext cx="3587750" cy="82529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Text Box 1027"/>
          <p:cNvSpPr txBox="1">
            <a:spLocks noChangeArrowheads="1"/>
          </p:cNvSpPr>
          <p:nvPr/>
        </p:nvSpPr>
        <p:spPr bwMode="auto">
          <a:xfrm>
            <a:off x="5334000" y="1093788"/>
            <a:ext cx="3200400" cy="369332"/>
          </a:xfrm>
          <a:prstGeom prst="rect">
            <a:avLst/>
          </a:prstGeom>
          <a:noFill/>
          <a:ln>
            <a:noFill/>
          </a:ln>
          <a:effectLst/>
        </p:spPr>
        <p:txBody>
          <a:bodyPr lIns="0" tIns="0" rIns="0" bIns="0">
            <a:spAutoFit/>
          </a:bodyPr>
          <a:lstStyle/>
          <a:p>
            <a:pPr>
              <a:spcBef>
                <a:spcPct val="50000"/>
              </a:spcBef>
            </a:pPr>
            <a:r>
              <a:rPr lang="en-US" altLang="zh-CN" sz="2400" b="1" dirty="0">
                <a:solidFill>
                  <a:srgbClr val="FF3300"/>
                </a:solidFill>
                <a:latin typeface="华文楷体" panose="02010600040101010101" pitchFamily="2" charset="-122"/>
                <a:ea typeface="华文楷体" panose="02010600040101010101" pitchFamily="2" charset="-122"/>
                <a:cs typeface="华文楷体" panose="02010600040101010101" pitchFamily="2" charset="-122"/>
              </a:rPr>
              <a:t> — </a:t>
            </a:r>
            <a:r>
              <a:rPr lang="zh-CN" altLang="en-US" sz="2400" b="1" dirty="0">
                <a:solidFill>
                  <a:srgbClr val="FF3300"/>
                </a:solidFill>
                <a:latin typeface="华文楷体" panose="02010600040101010101" pitchFamily="2" charset="-122"/>
                <a:ea typeface="华文楷体" panose="02010600040101010101" pitchFamily="2" charset="-122"/>
                <a:cs typeface="华文楷体" panose="02010600040101010101" pitchFamily="2" charset="-122"/>
              </a:rPr>
              <a:t>莫塞莱定律</a:t>
            </a:r>
            <a:endParaRPr lang="zh-CN" altLang="en-US" sz="2400" b="1" dirty="0">
              <a:solidFill>
                <a:srgbClr val="FF33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21189" name="Rectangle 1029"/>
          <p:cNvSpPr>
            <a:spLocks noChangeArrowheads="1"/>
          </p:cNvSpPr>
          <p:nvPr/>
        </p:nvSpPr>
        <p:spPr bwMode="auto">
          <a:xfrm>
            <a:off x="527050" y="4114527"/>
            <a:ext cx="7031319" cy="369332"/>
          </a:xfrm>
          <a:prstGeom prst="rect">
            <a:avLst/>
          </a:prstGeom>
          <a:noFill/>
          <a:ln>
            <a:noFill/>
          </a:ln>
        </p:spPr>
        <p:txBody>
          <a:bodyPr wrap="square" lIns="0" tIns="0" rIns="0" bIns="0">
            <a:spAutoFit/>
          </a:bodyPr>
          <a:lstStyle/>
          <a:p>
            <a:r>
              <a:rPr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历史上就是用</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莫塞莱公式</a:t>
            </a:r>
            <a:r>
              <a:rPr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来测定元素的</a:t>
            </a:r>
            <a:r>
              <a:rPr lang="en-US" altLang="zh-CN" sz="2400" b="1" i="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Z</a:t>
            </a:r>
            <a:r>
              <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lang="zh-CN" altLang="en-US" sz="2400" b="1" dirty="0">
              <a:latin typeface="华文楷体" panose="02010600040101010101" pitchFamily="2" charset="-122"/>
              <a:ea typeface="华文楷体" panose="02010600040101010101" pitchFamily="2" charset="-122"/>
              <a:cs typeface="华文楷体" panose="02010600040101010101" pitchFamily="2" charset="-122"/>
            </a:endParaRPr>
          </a:p>
        </p:txBody>
      </p:sp>
      <p:grpSp>
        <p:nvGrpSpPr>
          <p:cNvPr id="221192" name="Group 1032"/>
          <p:cNvGrpSpPr/>
          <p:nvPr/>
        </p:nvGrpSpPr>
        <p:grpSpPr bwMode="auto">
          <a:xfrm>
            <a:off x="704850" y="5507038"/>
            <a:ext cx="5614442" cy="614363"/>
            <a:chOff x="448" y="1825"/>
            <a:chExt cx="2336" cy="387"/>
          </a:xfrm>
        </p:grpSpPr>
        <p:sp>
          <p:nvSpPr>
            <p:cNvPr id="221193" name="Rectangle 1033"/>
            <p:cNvSpPr>
              <a:spLocks noChangeArrowheads="1"/>
            </p:cNvSpPr>
            <p:nvPr/>
          </p:nvSpPr>
          <p:spPr bwMode="auto">
            <a:xfrm>
              <a:off x="448" y="1851"/>
              <a:ext cx="2336" cy="233"/>
            </a:xfrm>
            <a:prstGeom prst="rect">
              <a:avLst/>
            </a:prstGeom>
            <a:noFill/>
            <a:ln>
              <a:noFill/>
            </a:ln>
          </p:spPr>
          <p:txBody>
            <a:bodyPr wrap="square" lIns="0" tIns="0" rIns="0" bIns="0">
              <a:spAutoFit/>
            </a:bodyPr>
            <a:lstStyle/>
            <a:p>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并纠正了</a:t>
              </a:r>
              <a:r>
                <a:rPr lang="en-US" altLang="zh-CN" sz="2400" b="1" baseline="-25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27</a:t>
              </a:r>
              <a:r>
                <a:rPr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Co</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与在</a:t>
              </a:r>
              <a:r>
                <a:rPr lang="en-US" altLang="zh-CN" sz="2400" b="1" baseline="-25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28</a:t>
              </a:r>
              <a:r>
                <a:rPr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Ni</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周期表上的次序。</a:t>
              </a:r>
              <a:endPar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grpSp>
          <p:nvGrpSpPr>
            <p:cNvPr id="221194" name="Group 1034"/>
            <p:cNvGrpSpPr/>
            <p:nvPr/>
          </p:nvGrpSpPr>
          <p:grpSpPr bwMode="auto">
            <a:xfrm>
              <a:off x="2304" y="1836"/>
              <a:ext cx="150" cy="376"/>
              <a:chOff x="2501" y="1821"/>
              <a:chExt cx="150" cy="376"/>
            </a:xfrm>
          </p:grpSpPr>
          <p:sp>
            <p:nvSpPr>
              <p:cNvPr id="221195" name="Rectangle 1035"/>
              <p:cNvSpPr>
                <a:spLocks noChangeArrowheads="1"/>
              </p:cNvSpPr>
              <p:nvPr/>
            </p:nvSpPr>
            <p:spPr bwMode="auto">
              <a:xfrm>
                <a:off x="2651" y="1821"/>
                <a:ext cx="0" cy="233"/>
              </a:xfrm>
              <a:prstGeom prst="rect">
                <a:avLst/>
              </a:prstGeom>
              <a:noFill/>
              <a:ln>
                <a:noFill/>
              </a:ln>
            </p:spPr>
            <p:txBody>
              <a:bodyPr wrap="none" lIns="0" tIns="0" rIns="0" bIns="0">
                <a:spAutoFit/>
              </a:bodyPr>
              <a:lstStyle/>
              <a:p>
                <a:endParaRPr lang="en-US" altLang="zh-CN" sz="2400" b="1" dirty="0"/>
              </a:p>
            </p:txBody>
          </p:sp>
          <p:sp>
            <p:nvSpPr>
              <p:cNvPr id="221196" name="Rectangle 1036"/>
              <p:cNvSpPr>
                <a:spLocks noChangeArrowheads="1"/>
              </p:cNvSpPr>
              <p:nvPr/>
            </p:nvSpPr>
            <p:spPr bwMode="auto">
              <a:xfrm>
                <a:off x="2501" y="1964"/>
                <a:ext cx="0" cy="233"/>
              </a:xfrm>
              <a:prstGeom prst="rect">
                <a:avLst/>
              </a:prstGeom>
              <a:noFill/>
              <a:ln>
                <a:noFill/>
              </a:ln>
            </p:spPr>
            <p:txBody>
              <a:bodyPr wrap="none" lIns="0" tIns="0" rIns="0" bIns="0">
                <a:spAutoFit/>
              </a:bodyPr>
              <a:lstStyle/>
              <a:p>
                <a:endParaRPr lang="en-US" altLang="zh-CN" sz="2400" b="1" dirty="0"/>
              </a:p>
            </p:txBody>
          </p:sp>
        </p:grpSp>
        <p:grpSp>
          <p:nvGrpSpPr>
            <p:cNvPr id="221197" name="Group 1037"/>
            <p:cNvGrpSpPr/>
            <p:nvPr/>
          </p:nvGrpSpPr>
          <p:grpSpPr bwMode="auto">
            <a:xfrm>
              <a:off x="1488" y="1825"/>
              <a:ext cx="148" cy="376"/>
              <a:chOff x="1702" y="1821"/>
              <a:chExt cx="148" cy="376"/>
            </a:xfrm>
          </p:grpSpPr>
          <p:sp>
            <p:nvSpPr>
              <p:cNvPr id="221198" name="Rectangle 1038"/>
              <p:cNvSpPr>
                <a:spLocks noChangeArrowheads="1"/>
              </p:cNvSpPr>
              <p:nvPr/>
            </p:nvSpPr>
            <p:spPr bwMode="auto">
              <a:xfrm>
                <a:off x="1850" y="1821"/>
                <a:ext cx="0" cy="233"/>
              </a:xfrm>
              <a:prstGeom prst="rect">
                <a:avLst/>
              </a:prstGeom>
              <a:noFill/>
              <a:ln>
                <a:noFill/>
              </a:ln>
            </p:spPr>
            <p:txBody>
              <a:bodyPr wrap="none" lIns="0" tIns="0" rIns="0" bIns="0">
                <a:spAutoFit/>
              </a:bodyPr>
              <a:lstStyle/>
              <a:p>
                <a:endParaRPr lang="en-US" altLang="zh-CN" sz="2400" b="1" dirty="0"/>
              </a:p>
            </p:txBody>
          </p:sp>
          <p:sp>
            <p:nvSpPr>
              <p:cNvPr id="221199" name="Rectangle 1039"/>
              <p:cNvSpPr>
                <a:spLocks noChangeArrowheads="1"/>
              </p:cNvSpPr>
              <p:nvPr/>
            </p:nvSpPr>
            <p:spPr bwMode="auto">
              <a:xfrm>
                <a:off x="1702" y="1964"/>
                <a:ext cx="0" cy="233"/>
              </a:xfrm>
              <a:prstGeom prst="rect">
                <a:avLst/>
              </a:prstGeom>
              <a:noFill/>
              <a:ln>
                <a:noFill/>
              </a:ln>
            </p:spPr>
            <p:txBody>
              <a:bodyPr wrap="none" lIns="0" tIns="0" rIns="0" bIns="0">
                <a:spAutoFit/>
              </a:bodyPr>
              <a:lstStyle/>
              <a:p>
                <a:endParaRPr lang="en-US" altLang="zh-CN" sz="2400" b="1" dirty="0"/>
              </a:p>
            </p:txBody>
          </p:sp>
        </p:grpSp>
        <p:sp>
          <p:nvSpPr>
            <p:cNvPr id="221200" name="Rectangle 1040"/>
            <p:cNvSpPr>
              <a:spLocks noChangeArrowheads="1"/>
            </p:cNvSpPr>
            <p:nvPr/>
          </p:nvSpPr>
          <p:spPr bwMode="auto">
            <a:xfrm>
              <a:off x="2016" y="1835"/>
              <a:ext cx="0" cy="233"/>
            </a:xfrm>
            <a:prstGeom prst="rect">
              <a:avLst/>
            </a:prstGeom>
            <a:noFill/>
            <a:ln>
              <a:noFill/>
            </a:ln>
          </p:spPr>
          <p:txBody>
            <a:bodyPr wrap="none" lIns="0" tIns="0" rIns="0" bIns="0">
              <a:spAutoFit/>
            </a:bodyPr>
            <a:lstStyle/>
            <a:p>
              <a:endParaRPr lang="zh-CN" altLang="en-US" sz="2400" b="1" dirty="0"/>
            </a:p>
          </p:txBody>
        </p:sp>
        <p:sp>
          <p:nvSpPr>
            <p:cNvPr id="221201" name="Rectangle 1041"/>
            <p:cNvSpPr>
              <a:spLocks noChangeArrowheads="1"/>
            </p:cNvSpPr>
            <p:nvPr/>
          </p:nvSpPr>
          <p:spPr bwMode="auto">
            <a:xfrm>
              <a:off x="2784" y="1835"/>
              <a:ext cx="0" cy="233"/>
            </a:xfrm>
            <a:prstGeom prst="rect">
              <a:avLst/>
            </a:prstGeom>
            <a:noFill/>
            <a:ln>
              <a:noFill/>
            </a:ln>
          </p:spPr>
          <p:txBody>
            <a:bodyPr wrap="none" lIns="0" tIns="0" rIns="0" bIns="0">
              <a:spAutoFit/>
            </a:bodyPr>
            <a:lstStyle/>
            <a:p>
              <a:endParaRPr lang="zh-CN" altLang="en-US" sz="2400" b="1" dirty="0"/>
            </a:p>
          </p:txBody>
        </p:sp>
      </p:grpSp>
      <p:grpSp>
        <p:nvGrpSpPr>
          <p:cNvPr id="221208" name="Group 1048"/>
          <p:cNvGrpSpPr/>
          <p:nvPr/>
        </p:nvGrpSpPr>
        <p:grpSpPr bwMode="auto">
          <a:xfrm>
            <a:off x="381000" y="1812927"/>
            <a:ext cx="8458872" cy="496888"/>
            <a:chOff x="336" y="854"/>
            <a:chExt cx="5084" cy="313"/>
          </a:xfrm>
        </p:grpSpPr>
        <p:sp>
          <p:nvSpPr>
            <p:cNvPr id="221209" name="Text Box 1049"/>
            <p:cNvSpPr txBox="1">
              <a:spLocks noChangeArrowheads="1"/>
            </p:cNvSpPr>
            <p:nvPr/>
          </p:nvSpPr>
          <p:spPr bwMode="auto">
            <a:xfrm>
              <a:off x="336" y="854"/>
              <a:ext cx="5084" cy="242"/>
            </a:xfrm>
            <a:prstGeom prst="rect">
              <a:avLst/>
            </a:prstGeom>
            <a:noFill/>
            <a:ln>
              <a:noFill/>
            </a:ln>
            <a:effectLst/>
          </p:spPr>
          <p:txBody>
            <a:bodyPr wrap="square" lIns="0" tIns="0" rIns="0" bIns="0">
              <a:spAutoFit/>
            </a:bodyPr>
            <a:lstStyle/>
            <a:p>
              <a:pPr>
                <a:lnSpc>
                  <a:spcPct val="120000"/>
                </a:lnSpc>
                <a:spcBef>
                  <a:spcPct val="50000"/>
                </a:spcBef>
              </a:pPr>
              <a:r>
                <a:rPr lang="en-US" altLang="zh-CN"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是某元素发出的</a:t>
              </a:r>
              <a:r>
                <a:rPr lang="en-US" altLang="zh-CN" sz="2400" b="1" i="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K</a:t>
              </a:r>
              <a:r>
                <a:rPr lang="en-US" altLang="zh-CN" sz="2400" b="1" i="1" baseline="-250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rPr>
                <a:t></a:t>
              </a:r>
              <a:r>
                <a:rPr lang="en-US" altLang="zh-CN"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线的频率，</a:t>
              </a:r>
              <a:r>
                <a:rPr lang="en-US" altLang="zh-CN" sz="2400" b="1" i="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Z</a:t>
              </a:r>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为该元素的原子序数。</a:t>
              </a:r>
              <a:endPar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p:txBody>
        </p:sp>
        <p:graphicFrame>
          <p:nvGraphicFramePr>
            <p:cNvPr id="221210" name="Object 1050"/>
            <p:cNvGraphicFramePr>
              <a:graphicFrameLocks noChangeAspect="1"/>
            </p:cNvGraphicFramePr>
            <p:nvPr/>
          </p:nvGraphicFramePr>
          <p:xfrm>
            <a:off x="564" y="855"/>
            <a:ext cx="278" cy="312"/>
          </p:xfrm>
          <a:graphic>
            <a:graphicData uri="http://schemas.openxmlformats.org/presentationml/2006/ole">
              <mc:AlternateContent xmlns:mc="http://schemas.openxmlformats.org/markup-compatibility/2006">
                <mc:Choice xmlns:v="urn:schemas-microsoft-com:vml" Requires="v">
                  <p:oleObj spid="_x0000_s2" name="公式" r:id="rId1" imgW="201295" imgH="228600" progId="Equation.3">
                    <p:embed/>
                  </p:oleObj>
                </mc:Choice>
                <mc:Fallback>
                  <p:oleObj name="公式" r:id="rId1" imgW="201295" imgH="228600" progId="Equation.3">
                    <p:embed/>
                    <p:pic>
                      <p:nvPicPr>
                        <p:cNvPr id="0" name="图片 1"/>
                        <p:cNvPicPr>
                          <a:picLocks noChangeAspect="1" noChangeArrowheads="1"/>
                        </p:cNvPicPr>
                        <p:nvPr/>
                      </p:nvPicPr>
                      <p:blipFill>
                        <a:blip r:embed="rId2"/>
                        <a:srcRect/>
                        <a:stretch>
                          <a:fillRect/>
                        </a:stretch>
                      </p:blipFill>
                      <p:spPr bwMode="auto">
                        <a:xfrm>
                          <a:off x="564" y="855"/>
                          <a:ext cx="278" cy="312"/>
                        </a:xfrm>
                        <a:prstGeom prst="rect">
                          <a:avLst/>
                        </a:prstGeom>
                        <a:noFill/>
                        <a:ln>
                          <a:noFill/>
                        </a:ln>
                        <a:effectLst/>
                      </p:spPr>
                    </p:pic>
                  </p:oleObj>
                </mc:Fallback>
              </mc:AlternateContent>
            </a:graphicData>
          </a:graphic>
        </p:graphicFrame>
      </p:grpSp>
      <p:sp>
        <p:nvSpPr>
          <p:cNvPr id="221211" name="Text Box 1051"/>
          <p:cNvSpPr txBox="1">
            <a:spLocks noChangeArrowheads="1"/>
          </p:cNvSpPr>
          <p:nvPr/>
        </p:nvSpPr>
        <p:spPr bwMode="auto">
          <a:xfrm>
            <a:off x="304800" y="334963"/>
            <a:ext cx="8458200" cy="461665"/>
          </a:xfrm>
          <a:prstGeom prst="rect">
            <a:avLst/>
          </a:prstGeom>
          <a:noFill/>
          <a:ln>
            <a:noFill/>
          </a:ln>
        </p:spPr>
        <p:txBody>
          <a:bodyPr>
            <a:spAutoFit/>
          </a:bodyPr>
          <a:lstStyle/>
          <a:p>
            <a:pPr>
              <a:spcBef>
                <a:spcPct val="50000"/>
              </a:spcBef>
            </a:pPr>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这表明</a:t>
            </a:r>
            <a:r>
              <a:rPr lang="en-US" altLang="zh-CN" sz="2400" b="1" i="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K</a:t>
            </a:r>
            <a:r>
              <a:rPr lang="en-US" altLang="zh-CN" sz="2400" b="1" i="1" baseline="-250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rPr>
              <a:t></a:t>
            </a:r>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rPr>
              <a:t>线是较重元素</a:t>
            </a:r>
            <a:r>
              <a:rPr lang="en-US" altLang="zh-CN" sz="2400" b="1" i="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rPr>
              <a:t>n </a:t>
            </a:r>
            <a:r>
              <a:rPr lang="en-US" altLang="zh-CN"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rPr>
              <a:t>=2 </a:t>
            </a:r>
            <a:r>
              <a:rPr lang="en-US" altLang="zh-CN" sz="2400" b="1" i="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rPr>
              <a:t>n </a:t>
            </a:r>
            <a:r>
              <a:rPr lang="en-US" altLang="zh-CN"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rPr>
              <a:t>=1</a:t>
            </a:r>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rPr>
              <a:t>跃迁产生的</a:t>
            </a:r>
            <a:endPar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endParaRPr>
          </a:p>
        </p:txBody>
      </p:sp>
      <p:sp>
        <p:nvSpPr>
          <p:cNvPr id="221214" name="Text Box 1054"/>
          <p:cNvSpPr txBox="1">
            <a:spLocks noChangeArrowheads="1"/>
          </p:cNvSpPr>
          <p:nvPr/>
        </p:nvSpPr>
        <p:spPr bwMode="auto">
          <a:xfrm>
            <a:off x="298369" y="2613872"/>
            <a:ext cx="10009188" cy="461665"/>
          </a:xfrm>
          <a:prstGeom prst="rect">
            <a:avLst/>
          </a:prstGeom>
          <a:noFill/>
          <a:ln>
            <a:noFill/>
          </a:ln>
          <a:effectLst/>
        </p:spPr>
        <p:txBody>
          <a:bodyPr>
            <a:spAutoFit/>
          </a:bodyPr>
          <a:lstStyle/>
          <a:p>
            <a:r>
              <a:rPr lang="en-US" altLang="zh-CN" sz="2400" b="1" i="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     K </a:t>
            </a:r>
            <a:r>
              <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系只与元素本身有关，与化学结构无关，</a:t>
            </a:r>
            <a:endPar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21216" name="Rectangle 1056"/>
          <p:cNvSpPr>
            <a:spLocks noChangeArrowheads="1"/>
          </p:cNvSpPr>
          <p:nvPr/>
        </p:nvSpPr>
        <p:spPr bwMode="auto">
          <a:xfrm>
            <a:off x="381000" y="3369617"/>
            <a:ext cx="5399886" cy="461665"/>
          </a:xfrm>
          <a:prstGeom prst="rect">
            <a:avLst/>
          </a:prstGeom>
          <a:noFill/>
          <a:ln>
            <a:noFill/>
          </a:ln>
          <a:effectLst/>
        </p:spPr>
        <p:txBody>
          <a:bodyPr wrap="none">
            <a:spAutoFit/>
          </a:bodyPr>
          <a:lstStyle/>
          <a:p>
            <a:r>
              <a:rPr lang="zh-CN" altLang="en-US" sz="24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这更说明了</a:t>
            </a:r>
            <a:r>
              <a:rPr lang="en-US" altLang="zh-CN" sz="2400" b="1" i="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 </a:t>
            </a:r>
            <a:r>
              <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射线线状谱的</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标识</a:t>
            </a:r>
            <a:r>
              <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作用。</a:t>
            </a:r>
            <a:endPar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graphicFrame>
        <p:nvGraphicFramePr>
          <p:cNvPr id="221223" name="Object 1063"/>
          <p:cNvGraphicFramePr>
            <a:graphicFrameLocks noChangeAspect="1"/>
          </p:cNvGraphicFramePr>
          <p:nvPr/>
        </p:nvGraphicFramePr>
        <p:xfrm>
          <a:off x="1190625" y="933450"/>
          <a:ext cx="4129088" cy="831850"/>
        </p:xfrm>
        <a:graphic>
          <a:graphicData uri="http://schemas.openxmlformats.org/presentationml/2006/ole">
            <mc:AlternateContent xmlns:mc="http://schemas.openxmlformats.org/markup-compatibility/2006">
              <mc:Choice xmlns:v="urn:schemas-microsoft-com:vml" Requires="v">
                <p:oleObj spid="_x0000_s3" name="公式" r:id="rId3" imgW="1627505" imgH="328930" progId="Equation.3">
                  <p:embed/>
                </p:oleObj>
              </mc:Choice>
              <mc:Fallback>
                <p:oleObj name="公式" r:id="rId3" imgW="1627505" imgH="328930" progId="Equation.3">
                  <p:embed/>
                  <p:pic>
                    <p:nvPicPr>
                      <p:cNvPr id="0" name="图片 2"/>
                      <p:cNvPicPr>
                        <a:picLocks noChangeAspect="1" noChangeArrowheads="1"/>
                      </p:cNvPicPr>
                      <p:nvPr/>
                    </p:nvPicPr>
                    <p:blipFill>
                      <a:blip r:embed="rId4"/>
                      <a:srcRect/>
                      <a:stretch>
                        <a:fillRect/>
                      </a:stretch>
                    </p:blipFill>
                    <p:spPr bwMode="auto">
                      <a:xfrm>
                        <a:off x="1190625" y="933450"/>
                        <a:ext cx="4129088" cy="831850"/>
                      </a:xfrm>
                      <a:prstGeom prst="rect">
                        <a:avLst/>
                      </a:prstGeom>
                      <a:noFill/>
                      <a:ln>
                        <a:noFill/>
                      </a:ln>
                      <a:effectLst/>
                    </p:spPr>
                  </p:pic>
                </p:oleObj>
              </mc:Fallback>
            </mc:AlternateContent>
          </a:graphicData>
        </a:graphic>
      </p:graphicFrame>
      <p:sp>
        <p:nvSpPr>
          <p:cNvPr id="31" name="Rectangle 1043"/>
          <p:cNvSpPr>
            <a:spLocks noChangeArrowheads="1"/>
          </p:cNvSpPr>
          <p:nvPr/>
        </p:nvSpPr>
        <p:spPr bwMode="auto">
          <a:xfrm>
            <a:off x="527050" y="4685732"/>
            <a:ext cx="7245350" cy="738664"/>
          </a:xfrm>
          <a:prstGeom prst="rect">
            <a:avLst/>
          </a:prstGeom>
          <a:noFill/>
          <a:ln>
            <a:noFill/>
          </a:ln>
        </p:spPr>
        <p:txBody>
          <a:bodyPr wrap="square" lIns="0" tIns="0" rIns="0" bIns="0">
            <a:spAutoFit/>
          </a:bodyPr>
          <a:lstStyle/>
          <a:p>
            <a:r>
              <a:rPr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指出了</a:t>
            </a:r>
            <a:r>
              <a:rPr lang="en-US" altLang="zh-CN" sz="2400" b="1" i="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Z</a:t>
            </a:r>
            <a:r>
              <a:rPr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 43, 61, 75</a:t>
            </a:r>
            <a:r>
              <a:rPr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（锝，钷，铼）这三个元素在周期表中的位置。</a:t>
            </a:r>
            <a:endParaRPr lang="zh-CN" altLang="en-US" sz="24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4" name="幻灯片编号占位符 2"/>
          <p:cNvSpPr>
            <a:spLocks noGrp="1"/>
          </p:cNvSpPr>
          <p:nvPr>
            <p:ph type="sldNum" sz="quarter" idx="12"/>
          </p:nvPr>
        </p:nvSpPr>
        <p:spPr/>
        <p:txBody>
          <a:bodyPr/>
          <a:lstStyle/>
          <a:p>
            <a:pPr>
              <a:defRPr/>
            </a:pPr>
            <a:fld id="{34CF0DB0-835C-4707-AE11-569FB349AEAD}" type="slidenum">
              <a:rPr lang="en-US" smtClean="0"/>
            </a:fld>
            <a:endParaRPr lang="en-US"/>
          </a:p>
        </p:txBody>
      </p:sp>
      <p:sp>
        <p:nvSpPr>
          <p:cNvPr id="5"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1223"/>
                                        </p:tgtEl>
                                        <p:attrNameLst>
                                          <p:attrName>style.visibility</p:attrName>
                                        </p:attrNameLst>
                                      </p:cBhvr>
                                      <p:to>
                                        <p:strVal val="visible"/>
                                      </p:to>
                                    </p:set>
                                    <p:animEffect transition="in" filter="wipe(left)">
                                      <p:cBhvr>
                                        <p:cTn id="7" dur="500"/>
                                        <p:tgtEl>
                                          <p:spTgt spid="2212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0"/>
                                  </p:iterate>
                                  <p:childTnLst>
                                    <p:set>
                                      <p:cBhvr>
                                        <p:cTn id="11" dur="1" fill="hold">
                                          <p:stCondLst>
                                            <p:cond delay="0"/>
                                          </p:stCondLst>
                                        </p:cTn>
                                        <p:tgtEl>
                                          <p:spTgt spid="221187"/>
                                        </p:tgtEl>
                                        <p:attrNameLst>
                                          <p:attrName>style.visibility</p:attrName>
                                        </p:attrNameLst>
                                      </p:cBhvr>
                                      <p:to>
                                        <p:strVal val="visible"/>
                                      </p:to>
                                    </p:set>
                                    <p:animEffect transition="in" filter="wipe(left)">
                                      <p:cBhvr>
                                        <p:cTn id="12" dur="300"/>
                                        <p:tgtEl>
                                          <p:spTgt spid="22118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1208"/>
                                        </p:tgtEl>
                                        <p:attrNameLst>
                                          <p:attrName>style.visibility</p:attrName>
                                        </p:attrNameLst>
                                      </p:cBhvr>
                                      <p:to>
                                        <p:strVal val="visible"/>
                                      </p:to>
                                    </p:set>
                                    <p:animEffect transition="in" filter="wipe(left)">
                                      <p:cBhvr>
                                        <p:cTn id="17" dur="500"/>
                                        <p:tgtEl>
                                          <p:spTgt spid="22120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0"/>
                                  </p:iterate>
                                  <p:childTnLst>
                                    <p:set>
                                      <p:cBhvr>
                                        <p:cTn id="21" dur="1" fill="hold">
                                          <p:stCondLst>
                                            <p:cond delay="0"/>
                                          </p:stCondLst>
                                        </p:cTn>
                                        <p:tgtEl>
                                          <p:spTgt spid="221214"/>
                                        </p:tgtEl>
                                        <p:attrNameLst>
                                          <p:attrName>style.visibility</p:attrName>
                                        </p:attrNameLst>
                                      </p:cBhvr>
                                      <p:to>
                                        <p:strVal val="visible"/>
                                      </p:to>
                                    </p:set>
                                    <p:animEffect transition="in" filter="wipe(left)">
                                      <p:cBhvr>
                                        <p:cTn id="22" dur="300"/>
                                        <p:tgtEl>
                                          <p:spTgt spid="2212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1216"/>
                                        </p:tgtEl>
                                        <p:attrNameLst>
                                          <p:attrName>style.visibility</p:attrName>
                                        </p:attrNameLst>
                                      </p:cBhvr>
                                      <p:to>
                                        <p:strVal val="visible"/>
                                      </p:to>
                                    </p:set>
                                    <p:animEffect transition="in" filter="wipe(left)">
                                      <p:cBhvr>
                                        <p:cTn id="27" dur="500"/>
                                        <p:tgtEl>
                                          <p:spTgt spid="2212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1189"/>
                                        </p:tgtEl>
                                        <p:attrNameLst>
                                          <p:attrName>style.visibility</p:attrName>
                                        </p:attrNameLst>
                                      </p:cBhvr>
                                      <p:to>
                                        <p:strVal val="visible"/>
                                      </p:to>
                                    </p:set>
                                    <p:animEffect transition="in" filter="blinds(horizontal)">
                                      <p:cBhvr>
                                        <p:cTn id="32" dur="500"/>
                                        <p:tgtEl>
                                          <p:spTgt spid="22118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heckerboard(across)">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21192"/>
                                        </p:tgtEl>
                                        <p:attrNameLst>
                                          <p:attrName>style.visibility</p:attrName>
                                        </p:attrNameLst>
                                      </p:cBhvr>
                                      <p:to>
                                        <p:strVal val="visible"/>
                                      </p:to>
                                    </p:set>
                                    <p:animEffect transition="in" filter="wipe(left)">
                                      <p:cBhvr>
                                        <p:cTn id="42" dur="500"/>
                                        <p:tgtEl>
                                          <p:spTgt spid="221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autoUpdateAnimBg="0"/>
      <p:bldP spid="221189" grpId="0"/>
      <p:bldP spid="221214" grpId="0" autoUpdateAnimBg="0"/>
      <p:bldP spid="221216" grpId="0" autoUpdateAnimBg="0"/>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i="1" dirty="0"/>
              <a:t>K</a:t>
            </a:r>
            <a:r>
              <a:rPr lang="en-US" altLang="zh-CN" i="1" baseline="-25000" dirty="0"/>
              <a:t>X</a:t>
            </a:r>
            <a:r>
              <a:rPr lang="en-US" altLang="zh-CN" i="1" dirty="0"/>
              <a:t> </a:t>
            </a:r>
            <a:r>
              <a:rPr lang="zh-CN" altLang="en-US" dirty="0"/>
              <a:t>射线的</a:t>
            </a:r>
            <a:r>
              <a:rPr lang="zh-CN" altLang="en-US" dirty="0">
                <a:solidFill>
                  <a:srgbClr val="0000FF"/>
                </a:solidFill>
              </a:rPr>
              <a:t>阈能</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graphicFrame>
        <p:nvGraphicFramePr>
          <p:cNvPr id="5" name="Object 2"/>
          <p:cNvGraphicFramePr>
            <a:graphicFrameLocks noChangeAspect="1"/>
          </p:cNvGraphicFramePr>
          <p:nvPr/>
        </p:nvGraphicFramePr>
        <p:xfrm>
          <a:off x="2667000" y="2161692"/>
          <a:ext cx="6096000" cy="566421"/>
        </p:xfrm>
        <a:graphic>
          <a:graphicData uri="http://schemas.openxmlformats.org/presentationml/2006/ole">
            <mc:AlternateContent xmlns:mc="http://schemas.openxmlformats.org/markup-compatibility/2006">
              <mc:Choice xmlns:v="urn:schemas-microsoft-com:vml" Requires="v">
                <p:oleObj spid="_x0000_s3" name="Equation" r:id="rId1" imgW="2463800" imgH="228600" progId="Equation.DSMT4">
                  <p:embed/>
                </p:oleObj>
              </mc:Choice>
              <mc:Fallback>
                <p:oleObj name="Equation" r:id="rId1" imgW="2463800" imgH="228600" progId="Equation.DSMT4">
                  <p:embed/>
                  <p:pic>
                    <p:nvPicPr>
                      <p:cNvPr id="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161692"/>
                        <a:ext cx="6096000" cy="566421"/>
                      </a:xfrm>
                      <a:prstGeom prst="rect">
                        <a:avLst/>
                      </a:prstGeom>
                      <a:noFill/>
                    </p:spPr>
                  </p:pic>
                </p:oleObj>
              </mc:Fallback>
            </mc:AlternateContent>
          </a:graphicData>
        </a:graphic>
      </p:graphicFrame>
      <p:sp>
        <p:nvSpPr>
          <p:cNvPr id="6" name="TextBox 6"/>
          <p:cNvSpPr txBox="1"/>
          <p:nvPr/>
        </p:nvSpPr>
        <p:spPr>
          <a:xfrm>
            <a:off x="457200" y="4038601"/>
            <a:ext cx="8610600" cy="2256965"/>
          </a:xfrm>
          <a:prstGeom prst="rect">
            <a:avLst/>
          </a:prstGeom>
          <a:noFill/>
        </p:spPr>
        <p:txBody>
          <a:bodyPr wrap="square" rtlCol="0">
            <a:spAutoFit/>
          </a:bodyPr>
          <a:lstStyle/>
          <a:p>
            <a:pPr>
              <a:lnSpc>
                <a:spcPct val="110000"/>
              </a:lnSpc>
            </a:pPr>
            <a:r>
              <a:rPr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表明跃迁的电子受到 </a:t>
            </a:r>
            <a:r>
              <a:rPr lang="en-US" altLang="zh-CN" sz="26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Z</a:t>
            </a:r>
            <a:r>
              <a:rPr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个正电荷的作用</a:t>
            </a:r>
            <a:r>
              <a:rPr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10000"/>
              </a:lnSpc>
            </a:pPr>
            <a:endParaRPr lang="en-US" altLang="zh-CN" sz="2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10000"/>
              </a:lnSpc>
            </a:pPr>
            <a:r>
              <a:rPr lang="zh-CN" altLang="en-US" sz="2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产生 </a:t>
            </a:r>
            <a:r>
              <a:rPr lang="en-US" altLang="zh-CN" sz="2600" i="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K</a:t>
            </a:r>
            <a:r>
              <a:rPr lang="en-US" altLang="zh-CN" sz="2600" i="1" baseline="-25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600" i="1" baseline="-25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射线的阈能大于 </a:t>
            </a:r>
            <a:r>
              <a:rPr lang="en-US" altLang="zh-CN" sz="2600" i="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K</a:t>
            </a:r>
            <a:r>
              <a:rPr lang="en-US" altLang="zh-CN" sz="2600" i="1" baseline="-25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600" i="1" baseline="-25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射线本身的能量</a:t>
            </a:r>
            <a:r>
              <a:rPr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10000"/>
              </a:lnSpc>
            </a:pPr>
            <a:r>
              <a:rPr lang="zh-CN" altLang="en-US" sz="2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阈能</a:t>
            </a:r>
            <a:r>
              <a:rPr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：是使从 </a:t>
            </a:r>
            <a:r>
              <a:rPr lang="en-US" altLang="zh-CN" sz="26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n</a:t>
            </a:r>
            <a:r>
              <a:rPr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=1 </a:t>
            </a:r>
            <a:r>
              <a:rPr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层移去一个电子所需的能量；</a:t>
            </a:r>
            <a:endParaRPr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10000"/>
              </a:lnSpc>
            </a:pPr>
            <a:r>
              <a:rPr lang="en-US" altLang="zh-CN" sz="26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K</a:t>
            </a:r>
            <a:r>
              <a:rPr lang="en-US" altLang="zh-CN" sz="2600" i="1"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射线能量：是电子从 </a:t>
            </a:r>
            <a:r>
              <a:rPr lang="en-US" altLang="zh-CN" sz="26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n</a:t>
            </a:r>
            <a:r>
              <a:rPr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=1 </a:t>
            </a:r>
            <a:r>
              <a:rPr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到 </a:t>
            </a:r>
            <a:r>
              <a:rPr lang="en-US" altLang="zh-CN" sz="26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对应的外层能量差值。</a:t>
            </a:r>
            <a:endParaRPr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7" name="Object 3"/>
          <p:cNvGraphicFramePr>
            <a:graphicFrameLocks noChangeAspect="1"/>
          </p:cNvGraphicFramePr>
          <p:nvPr/>
        </p:nvGraphicFramePr>
        <p:xfrm>
          <a:off x="2438400" y="1141319"/>
          <a:ext cx="6096000" cy="1068481"/>
        </p:xfrm>
        <a:graphic>
          <a:graphicData uri="http://schemas.openxmlformats.org/presentationml/2006/ole">
            <mc:AlternateContent xmlns:mc="http://schemas.openxmlformats.org/markup-compatibility/2006">
              <mc:Choice xmlns:v="urn:schemas-microsoft-com:vml" Requires="v">
                <p:oleObj spid="_x0000_s8" name="公式" r:id="rId3" imgW="2679065" imgH="466090" progId="Equation.3">
                  <p:embed/>
                </p:oleObj>
              </mc:Choice>
              <mc:Fallback>
                <p:oleObj name="公式" r:id="rId3" imgW="2679065" imgH="466090" progId="Equation.3">
                  <p:embed/>
                  <p:pic>
                    <p:nvPicPr>
                      <p:cNvPr id="0" name="图片 7"/>
                      <p:cNvPicPr>
                        <a:picLocks noChangeAspect="1" noChangeArrowheads="1"/>
                      </p:cNvPicPr>
                      <p:nvPr/>
                    </p:nvPicPr>
                    <p:blipFill>
                      <a:blip r:embed="rId4"/>
                      <a:srcRect/>
                      <a:stretch>
                        <a:fillRect/>
                      </a:stretch>
                    </p:blipFill>
                    <p:spPr bwMode="auto">
                      <a:xfrm>
                        <a:off x="2438400" y="1141319"/>
                        <a:ext cx="6096000" cy="1068481"/>
                      </a:xfrm>
                      <a:prstGeom prst="rect">
                        <a:avLst/>
                      </a:prstGeom>
                      <a:noFill/>
                    </p:spPr>
                  </p:pic>
                </p:oleObj>
              </mc:Fallback>
            </mc:AlternateContent>
          </a:graphicData>
        </a:graphic>
      </p:graphicFrame>
      <p:sp>
        <p:nvSpPr>
          <p:cNvPr id="9" name="矩形 8"/>
          <p:cNvSpPr/>
          <p:nvPr/>
        </p:nvSpPr>
        <p:spPr>
          <a:xfrm>
            <a:off x="304800" y="1369627"/>
            <a:ext cx="2236510" cy="584775"/>
          </a:xfrm>
          <a:prstGeom prst="rect">
            <a:avLst/>
          </a:prstGeom>
        </p:spPr>
        <p:txBody>
          <a:bodyPr wrap="none">
            <a:spAutoFit/>
          </a:bodyPr>
          <a:lstStyle/>
          <a:p>
            <a:r>
              <a:rPr lang="zh-CN" altLang="en-US" dirty="0">
                <a:solidFill>
                  <a:srgbClr val="FF0033"/>
                </a:solidFill>
                <a:latin typeface="华文楷体" panose="02010600040101010101" pitchFamily="2" charset="-122"/>
                <a:ea typeface="华文楷体" panose="02010600040101010101" pitchFamily="2" charset="-122"/>
              </a:rPr>
              <a:t>玻尔理论：</a:t>
            </a:r>
            <a:endParaRPr lang="zh-CN" altLang="en-US" dirty="0">
              <a:solidFill>
                <a:srgbClr val="FF0033"/>
              </a:solidFill>
              <a:latin typeface="华文楷体" panose="02010600040101010101" pitchFamily="2" charset="-122"/>
              <a:ea typeface="华文楷体" panose="02010600040101010101" pitchFamily="2" charset="-122"/>
            </a:endParaRPr>
          </a:p>
        </p:txBody>
      </p:sp>
      <p:sp>
        <p:nvSpPr>
          <p:cNvPr id="10" name="矩形 9"/>
          <p:cNvSpPr/>
          <p:nvPr/>
        </p:nvSpPr>
        <p:spPr>
          <a:xfrm>
            <a:off x="247957" y="2161692"/>
            <a:ext cx="2282997" cy="584775"/>
          </a:xfrm>
          <a:prstGeom prst="rect">
            <a:avLst/>
          </a:prstGeom>
        </p:spPr>
        <p:txBody>
          <a:bodyPr wrap="none">
            <a:spAutoFit/>
          </a:bodyPr>
          <a:lstStyle/>
          <a:p>
            <a:r>
              <a:rPr lang="en-US" altLang="zh-CN" i="1" dirty="0">
                <a:solidFill>
                  <a:srgbClr val="FF0033"/>
                </a:solidFill>
                <a:latin typeface="Times New Roman" panose="02020603050405020304" pitchFamily="18" charset="0"/>
                <a:ea typeface="华文楷体" panose="02010600040101010101" pitchFamily="2" charset="-122"/>
                <a:cs typeface="Times New Roman" panose="02020603050405020304" pitchFamily="18" charset="0"/>
              </a:rPr>
              <a:t>K</a:t>
            </a:r>
            <a:r>
              <a:rPr lang="en-US" altLang="zh-CN" i="1" baseline="-25000" dirty="0">
                <a:solidFill>
                  <a:srgbClr val="FF0033"/>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dirty="0">
                <a:solidFill>
                  <a:srgbClr val="FF0033"/>
                </a:solidFill>
                <a:latin typeface="Times New Roman" panose="02020603050405020304" pitchFamily="18" charset="0"/>
                <a:ea typeface="华文楷体" panose="02010600040101010101" pitchFamily="2" charset="-122"/>
                <a:cs typeface="Times New Roman" panose="02020603050405020304" pitchFamily="18" charset="0"/>
              </a:rPr>
              <a:t>射线中：</a:t>
            </a:r>
            <a:endParaRPr lang="zh-CN" altLang="en-US" dirty="0">
              <a:solidFill>
                <a:srgbClr val="FF0033"/>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TextBox 5"/>
          <p:cNvSpPr txBox="1"/>
          <p:nvPr/>
        </p:nvSpPr>
        <p:spPr>
          <a:xfrm>
            <a:off x="247957" y="2816224"/>
            <a:ext cx="8676456" cy="584776"/>
          </a:xfrm>
          <a:prstGeom prst="rect">
            <a:avLst/>
          </a:prstGeom>
          <a:noFill/>
        </p:spPr>
        <p:txBody>
          <a:bodyPr wrap="square" rtlCol="0">
            <a:spAutoFit/>
          </a:bodyPr>
          <a:lstStyle/>
          <a:p>
            <a:r>
              <a:rPr lang="zh-CN" altLang="en-US"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a:rPr>
              <a:t>电子从 </a:t>
            </a:r>
            <a:r>
              <a:rPr lang="en-US" altLang="zh-CN"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a:rPr>
              <a:t>L </a:t>
            </a:r>
            <a:r>
              <a:rPr lang="zh-CN" altLang="en-US"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a:rPr>
              <a:t>层（</a:t>
            </a:r>
            <a:r>
              <a:rPr lang="en-US" altLang="zh-CN"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a:rPr>
              <a:t>n</a:t>
            </a:r>
            <a:r>
              <a:rPr lang="en-US" altLang="zh-CN"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a:rPr>
              <a:t>=2</a:t>
            </a:r>
            <a:r>
              <a:rPr lang="zh-CN" altLang="en-US"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a:rPr>
              <a:t>）跃迁到 </a:t>
            </a:r>
            <a:r>
              <a:rPr lang="en-US" altLang="zh-CN"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a:rPr>
              <a:t>K </a:t>
            </a:r>
            <a:r>
              <a:rPr lang="zh-CN" altLang="en-US"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a:rPr>
              <a:t>层（</a:t>
            </a:r>
            <a:r>
              <a:rPr lang="en-US" altLang="zh-CN"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a:rPr>
              <a:t>n</a:t>
            </a:r>
            <a:r>
              <a:rPr lang="en-US" altLang="zh-CN"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a:rPr>
              <a:t>=1</a:t>
            </a:r>
            <a:r>
              <a:rPr lang="zh-CN" altLang="en-US"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a:rPr>
              <a:t>）时</a:t>
            </a:r>
            <a:endParaRPr lang="zh-CN" altLang="en-US"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12" name="Object 6"/>
          <p:cNvGraphicFramePr>
            <a:graphicFrameLocks noChangeAspect="1"/>
          </p:cNvGraphicFramePr>
          <p:nvPr/>
        </p:nvGraphicFramePr>
        <p:xfrm>
          <a:off x="2057400" y="3401619"/>
          <a:ext cx="4648200" cy="612950"/>
        </p:xfrm>
        <a:graphic>
          <a:graphicData uri="http://schemas.openxmlformats.org/presentationml/2006/ole">
            <mc:AlternateContent xmlns:mc="http://schemas.openxmlformats.org/markup-compatibility/2006">
              <mc:Choice xmlns:v="urn:schemas-microsoft-com:vml" Requires="v">
                <p:oleObj spid="_x0000_s13" name="公式" r:id="rId5" imgW="1929130" imgH="247015" progId="Equation.3">
                  <p:embed/>
                </p:oleObj>
              </mc:Choice>
              <mc:Fallback>
                <p:oleObj name="公式" r:id="rId5" imgW="1929130" imgH="247015" progId="Equation.3">
                  <p:embed/>
                  <p:pic>
                    <p:nvPicPr>
                      <p:cNvPr id="0" name="图片 12"/>
                      <p:cNvPicPr>
                        <a:picLocks noChangeAspect="1" noChangeArrowheads="1"/>
                      </p:cNvPicPr>
                      <p:nvPr/>
                    </p:nvPicPr>
                    <p:blipFill>
                      <a:blip r:embed="rId6"/>
                      <a:srcRect/>
                      <a:stretch>
                        <a:fillRect/>
                      </a:stretch>
                    </p:blipFill>
                    <p:spPr bwMode="auto">
                      <a:xfrm>
                        <a:off x="2057400" y="3401619"/>
                        <a:ext cx="4648200" cy="612950"/>
                      </a:xfrm>
                      <a:prstGeom prst="rect">
                        <a:avLst/>
                      </a:prstGeom>
                      <a:noFill/>
                    </p:spPr>
                  </p:pic>
                </p:oleObj>
              </mc:Fallback>
            </mc:AlternateContent>
          </a:graphicData>
        </a:graphic>
      </p:graphicFrame>
      <p:sp>
        <p:nvSpPr>
          <p:cNvPr id="14"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原子内层电子的激发与退激</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pic>
        <p:nvPicPr>
          <p:cNvPr id="5" name="Picture 5"/>
          <p:cNvPicPr>
            <a:picLocks noChangeAspect="1" noChangeArrowheads="1"/>
          </p:cNvPicPr>
          <p:nvPr/>
        </p:nvPicPr>
        <p:blipFill rotWithShape="1">
          <a:blip r:embed="rId1" cstate="hqprint"/>
          <a:srcRect l="8171" t="978"/>
          <a:stretch>
            <a:fillRect/>
          </a:stretch>
        </p:blipFill>
        <p:spPr bwMode="auto">
          <a:xfrm>
            <a:off x="2984294" y="3576864"/>
            <a:ext cx="4991529" cy="2282495"/>
          </a:xfrm>
          <a:prstGeom prst="rect">
            <a:avLst/>
          </a:prstGeom>
          <a:noFill/>
          <a:ln>
            <a:noFill/>
          </a:ln>
        </p:spPr>
      </p:pic>
      <p:sp>
        <p:nvSpPr>
          <p:cNvPr id="6" name="Text Box 12"/>
          <p:cNvSpPr txBox="1">
            <a:spLocks noChangeArrowheads="1"/>
          </p:cNvSpPr>
          <p:nvPr/>
        </p:nvSpPr>
        <p:spPr bwMode="auto">
          <a:xfrm>
            <a:off x="50982" y="1371600"/>
            <a:ext cx="8713788" cy="946150"/>
          </a:xfrm>
          <a:prstGeom prst="rect">
            <a:avLst/>
          </a:prstGeom>
          <a:solidFill>
            <a:schemeClr val="bg1"/>
          </a:solid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defRPr/>
            </a:pPr>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射线的激发过程中，产生一个内壳层空穴，激发出一个电子，发射到真空中</a:t>
            </a:r>
            <a:r>
              <a:rPr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光电子发射</a:t>
            </a:r>
            <a:r>
              <a:rPr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(Photoemission)</a:t>
            </a:r>
            <a:endParaRPr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Text Box 14"/>
          <p:cNvSpPr txBox="1">
            <a:spLocks noChangeArrowheads="1"/>
          </p:cNvSpPr>
          <p:nvPr/>
        </p:nvSpPr>
        <p:spPr bwMode="auto">
          <a:xfrm>
            <a:off x="1143001" y="4613274"/>
            <a:ext cx="2520942" cy="646331"/>
          </a:xfrm>
          <a:prstGeom prst="rect">
            <a:avLst/>
          </a:prstGeom>
          <a:no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spcBef>
                <a:spcPct val="50000"/>
              </a:spcBef>
              <a:defRPr/>
            </a:pPr>
            <a:r>
              <a:rPr lang="zh-CN" altLang="en-US" sz="3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激发过程</a:t>
            </a:r>
            <a:endParaRPr lang="zh-CN" altLang="en-US" sz="3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Text Box 17"/>
          <p:cNvSpPr txBox="1">
            <a:spLocks noChangeArrowheads="1"/>
          </p:cNvSpPr>
          <p:nvPr/>
        </p:nvSpPr>
        <p:spPr bwMode="auto">
          <a:xfrm>
            <a:off x="232048" y="2656157"/>
            <a:ext cx="8351655" cy="861774"/>
          </a:xfrm>
          <a:prstGeom prst="rect">
            <a:avLst/>
          </a:prstGeom>
          <a:solidFill>
            <a:schemeClr val="bg1"/>
          </a:solidFill>
          <a:ln w="9525">
            <a:solidFill>
              <a:srgbClr val="FF3300"/>
            </a:solidFill>
            <a:miter lim="800000"/>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defRPr/>
            </a:pPr>
            <a:r>
              <a:rPr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激发内壳层</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芯态</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电子的</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一次束</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(primary beam)</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是电子。</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defRPr/>
            </a:pP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也可以是光子、离子、正电子、声子等等。</a:t>
            </a:r>
            <a:endPar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dirty="0"/>
              <a:t>激发原子方法</a:t>
            </a:r>
            <a:endParaRPr lang="en-US" dirty="0"/>
          </a:p>
        </p:txBody>
      </p:sp>
      <p:sp>
        <p:nvSpPr>
          <p:cNvPr id="5" name="幻灯片编号占位符 4"/>
          <p:cNvSpPr>
            <a:spLocks noGrp="1"/>
          </p:cNvSpPr>
          <p:nvPr>
            <p:ph type="sldNum" sz="quarter" idx="12"/>
          </p:nvPr>
        </p:nvSpPr>
        <p:spPr/>
        <p:txBody>
          <a:bodyPr/>
          <a:lstStyle/>
          <a:p>
            <a:pPr>
              <a:defRPr/>
            </a:pPr>
            <a:fld id="{34CF0DB0-835C-4707-AE11-569FB349AEAD}" type="slidenum">
              <a:rPr lang="en-US" smtClean="0"/>
            </a:fld>
            <a:endParaRPr lang="en-US"/>
          </a:p>
        </p:txBody>
      </p:sp>
      <p:sp>
        <p:nvSpPr>
          <p:cNvPr id="3" name="内容占位符 2"/>
          <p:cNvSpPr>
            <a:spLocks noGrp="1"/>
          </p:cNvSpPr>
          <p:nvPr>
            <p:ph idx="4294967295"/>
          </p:nvPr>
        </p:nvSpPr>
        <p:spPr>
          <a:xfrm>
            <a:off x="685800" y="2971800"/>
            <a:ext cx="8458200" cy="2855913"/>
          </a:xfrm>
        </p:spPr>
        <p:txBody>
          <a:bodyPr>
            <a:normAutofit/>
          </a:bodyPr>
          <a:lstStyle/>
          <a:p>
            <a:pPr>
              <a:lnSpc>
                <a:spcPct val="150000"/>
              </a:lnSpc>
            </a:pPr>
            <a:r>
              <a:rPr kumimoji="1" lang="en-US" altLang="zh-CN" sz="2800" b="1" dirty="0">
                <a:latin typeface="华文楷体" panose="02010600040101010101" pitchFamily="2" charset="-122"/>
                <a:ea typeface="华文楷体" panose="02010600040101010101" pitchFamily="2" charset="-122"/>
                <a:cs typeface="华文楷体" panose="02010600040101010101" pitchFamily="2" charset="-122"/>
              </a:rPr>
              <a:t>e </a:t>
            </a:r>
            <a:r>
              <a:rPr kumimoji="1" lang="zh-CN" altLang="en-US" sz="2800" b="1" dirty="0">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800" b="1" dirty="0">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b="1" dirty="0">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800" b="1" dirty="0">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800" b="1" dirty="0">
                <a:latin typeface="华文楷体" panose="02010600040101010101" pitchFamily="2" charset="-122"/>
                <a:ea typeface="华文楷体" panose="02010600040101010101" pitchFamily="2" charset="-122"/>
                <a:cs typeface="华文楷体" panose="02010600040101010101" pitchFamily="2" charset="-122"/>
              </a:rPr>
              <a:t>用电子束产生空穴，称之为电子荧光分析</a:t>
            </a:r>
            <a:endParaRPr kumimoji="1" lang="en-US" altLang="zh-CN" sz="2800" b="1" dirty="0">
              <a:latin typeface="华文楷体" panose="02010600040101010101" pitchFamily="2" charset="-122"/>
              <a:ea typeface="华文楷体" panose="02010600040101010101" pitchFamily="2" charset="-122"/>
              <a:cs typeface="华文楷体" panose="02010600040101010101" pitchFamily="2" charset="-122"/>
            </a:endParaRPr>
          </a:p>
          <a:p>
            <a:pPr>
              <a:lnSpc>
                <a:spcPct val="150000"/>
              </a:lnSpc>
            </a:pPr>
            <a:r>
              <a:rPr kumimoji="1" lang="en-US" altLang="zh-CN"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p </a:t>
            </a:r>
            <a:r>
              <a:rPr kumimoji="1" lang="zh-CN" altLang="en-US"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用质子束产生空穴，称之为质子荧光分析</a:t>
            </a:r>
            <a:endParaRPr kumimoji="1" lang="zh-CN" altLang="en-US"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a:p>
            <a:pPr>
              <a:lnSpc>
                <a:spcPct val="150000"/>
              </a:lnSpc>
            </a:pPr>
            <a:r>
              <a:rPr kumimoji="1" lang="en-US" altLang="zh-CN" sz="2800" b="1" dirty="0">
                <a:latin typeface="华文楷体" panose="02010600040101010101" pitchFamily="2" charset="-122"/>
                <a:ea typeface="华文楷体" panose="02010600040101010101" pitchFamily="2" charset="-122"/>
                <a:cs typeface="华文楷体" panose="02010600040101010101" pitchFamily="2" charset="-122"/>
              </a:rPr>
              <a:t>I</a:t>
            </a:r>
            <a:r>
              <a:rPr kumimoji="1" lang="zh-CN" altLang="en-US" sz="2800" b="1" dirty="0">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800" b="1" dirty="0">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b="1" dirty="0">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800" b="1" dirty="0">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800" b="1" dirty="0">
                <a:latin typeface="华文楷体" panose="02010600040101010101" pitchFamily="2" charset="-122"/>
                <a:ea typeface="华文楷体" panose="02010600040101010101" pitchFamily="2" charset="-122"/>
                <a:cs typeface="华文楷体" panose="02010600040101010101" pitchFamily="2" charset="-122"/>
              </a:rPr>
              <a:t>用离子束产生空穴，称之为离子荧光分析</a:t>
            </a:r>
            <a:endParaRPr kumimoji="1" lang="zh-CN" altLang="en-US" sz="2800" b="1" dirty="0">
              <a:latin typeface="华文楷体" panose="02010600040101010101" pitchFamily="2" charset="-122"/>
              <a:ea typeface="华文楷体" panose="02010600040101010101" pitchFamily="2" charset="-122"/>
              <a:cs typeface="华文楷体" panose="02010600040101010101" pitchFamily="2" charset="-122"/>
            </a:endParaRPr>
          </a:p>
          <a:p>
            <a:pPr>
              <a:lnSpc>
                <a:spcPct val="150000"/>
              </a:lnSpc>
            </a:pPr>
            <a:r>
              <a:rPr kumimoji="1" lang="en-US" altLang="zh-CN" sz="2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 </a:t>
            </a:r>
            <a:r>
              <a:rPr kumimoji="1" lang="zh-CN" altLang="en-US" sz="2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用</a:t>
            </a:r>
            <a:r>
              <a:rPr kumimoji="1" lang="en-US" altLang="zh-CN" sz="2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射线产生空穴，称之为</a:t>
            </a:r>
            <a:r>
              <a:rPr kumimoji="1" lang="en-US" altLang="zh-CN" sz="2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荧光分析</a:t>
            </a:r>
            <a:endParaRPr kumimoji="1" lang="zh-CN" altLang="en-US" sz="2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a:p>
            <a:pPr>
              <a:lnSpc>
                <a:spcPct val="150000"/>
              </a:lnSpc>
            </a:pPr>
            <a:endParaRPr kumimoji="1" lang="zh-CN" altLang="en-US" sz="2800" b="1" dirty="0"/>
          </a:p>
        </p:txBody>
      </p:sp>
      <p:sp>
        <p:nvSpPr>
          <p:cNvPr id="4" name="Rectangle 3"/>
          <p:cNvSpPr/>
          <p:nvPr/>
        </p:nvSpPr>
        <p:spPr>
          <a:xfrm>
            <a:off x="266700" y="1658768"/>
            <a:ext cx="8686800" cy="1077218"/>
          </a:xfrm>
          <a:prstGeom prst="rect">
            <a:avLst/>
          </a:prstGeom>
        </p:spPr>
        <p:txBody>
          <a:bodyPr wrap="square">
            <a:spAutoFit/>
          </a:bodyPr>
          <a:lstStyle/>
          <a:p>
            <a:r>
              <a:rPr lang="zh-CN" altLang="en-US"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使原子内层电子脱离，产生空穴，外层电子跃迁发射</a:t>
            </a:r>
            <a:r>
              <a:rPr lang="en-US" altLang="zh-CN"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射线是</a:t>
            </a:r>
            <a:r>
              <a:rPr lang="en-US" altLang="zh-CN"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射线产生的主要方法</a:t>
            </a:r>
            <a:endParaRPr lang="en-US" dirty="0"/>
          </a:p>
        </p:txBody>
      </p:sp>
      <p:sp>
        <p:nvSpPr>
          <p:cNvPr id="7" name="Footer Placeholder 6"/>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1"/>
          <a:srcRect/>
          <a:stretch>
            <a:fillRect/>
          </a:stretch>
        </p:blipFill>
        <p:spPr bwMode="auto">
          <a:xfrm>
            <a:off x="2915653" y="3611227"/>
            <a:ext cx="5867400" cy="2311400"/>
          </a:xfrm>
          <a:prstGeom prst="rect">
            <a:avLst/>
          </a:prstGeom>
          <a:noFill/>
          <a:ln>
            <a:noFill/>
          </a:ln>
        </p:spPr>
      </p:pic>
      <p:sp>
        <p:nvSpPr>
          <p:cNvPr id="2" name="标题 1"/>
          <p:cNvSpPr>
            <a:spLocks noGrp="1"/>
          </p:cNvSpPr>
          <p:nvPr>
            <p:ph type="title"/>
          </p:nvPr>
        </p:nvSpPr>
        <p:spPr/>
        <p:txBody>
          <a:bodyPr/>
          <a:lstStyle/>
          <a:p>
            <a:r>
              <a:rPr lang="zh-CN" altLang="en-US" dirty="0"/>
              <a:t>原子内层电子的激发与退激</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9" name="Text Box 15"/>
          <p:cNvSpPr txBox="1">
            <a:spLocks noChangeArrowheads="1"/>
          </p:cNvSpPr>
          <p:nvPr/>
        </p:nvSpPr>
        <p:spPr bwMode="auto">
          <a:xfrm>
            <a:off x="773295" y="4770561"/>
            <a:ext cx="2303462" cy="457200"/>
          </a:xfrm>
          <a:prstGeom prst="rect">
            <a:avLst/>
          </a:prstGeom>
          <a:no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spcBef>
                <a:spcPct val="50000"/>
              </a:spcBef>
              <a:defRPr/>
            </a:pPr>
            <a:r>
              <a:rPr lang="en-US" altLang="zh-CN" sz="24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4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射线荧光发射</a:t>
            </a:r>
            <a:endParaRPr lang="zh-CN" altLang="en-US" sz="240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Text Box 18"/>
          <p:cNvSpPr txBox="1">
            <a:spLocks noChangeArrowheads="1"/>
          </p:cNvSpPr>
          <p:nvPr/>
        </p:nvSpPr>
        <p:spPr bwMode="auto">
          <a:xfrm>
            <a:off x="484369" y="2525712"/>
            <a:ext cx="8298683" cy="830997"/>
          </a:xfrm>
          <a:prstGeom prst="rect">
            <a:avLst/>
          </a:prstGeom>
          <a:solidFill>
            <a:schemeClr val="bg1"/>
          </a:solidFill>
          <a:ln w="9525">
            <a:solidFill>
              <a:srgbClr val="FF3300"/>
            </a:solidFill>
            <a:miter lim="800000"/>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defRPr/>
            </a:pP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发射的</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二次束</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(secondary beam)</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是光子。</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defRPr/>
            </a:pP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也可以是电子、离子、声子等等。</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Text Box 19"/>
          <p:cNvSpPr txBox="1">
            <a:spLocks noChangeArrowheads="1"/>
          </p:cNvSpPr>
          <p:nvPr/>
        </p:nvSpPr>
        <p:spPr bwMode="auto">
          <a:xfrm>
            <a:off x="125412" y="1295400"/>
            <a:ext cx="8713788" cy="476250"/>
          </a:xfrm>
          <a:prstGeom prst="rect">
            <a:avLst/>
          </a:prstGeom>
          <a:solidFill>
            <a:schemeClr val="bg1"/>
          </a:solid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lnSpc>
                <a:spcPct val="90000"/>
              </a:lnSpc>
              <a:defRPr/>
            </a:pPr>
            <a:r>
              <a:rPr lang="zh-CN" altLang="en-US"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退激发过程则可以发射光子，也可以发射电子。</a:t>
            </a:r>
            <a:endParaRPr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Text Box 16"/>
          <p:cNvSpPr txBox="1">
            <a:spLocks noChangeArrowheads="1"/>
          </p:cNvSpPr>
          <p:nvPr/>
        </p:nvSpPr>
        <p:spPr bwMode="auto">
          <a:xfrm>
            <a:off x="457200" y="2032000"/>
            <a:ext cx="2376487" cy="466725"/>
          </a:xfrm>
          <a:prstGeom prst="rect">
            <a:avLst/>
          </a:prstGeom>
          <a:solidFill>
            <a:schemeClr val="bg1"/>
          </a:solidFill>
          <a:ln w="9525">
            <a:solidFill>
              <a:srgbClr val="FF3300"/>
            </a:solidFill>
            <a:miter lim="800000"/>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ctr">
              <a:spcBef>
                <a:spcPct val="50000"/>
              </a:spcBef>
              <a:defRPr/>
            </a:pP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退激发过程</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之一</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
          <p:cNvSpPr txBox="1">
            <a:spLocks noChangeArrowheads="1"/>
          </p:cNvSpPr>
          <p:nvPr/>
        </p:nvSpPr>
        <p:spPr bwMode="auto">
          <a:xfrm>
            <a:off x="914400" y="4787680"/>
            <a:ext cx="7547289" cy="1384995"/>
          </a:xfrm>
          <a:prstGeom prst="rect">
            <a:avLst/>
          </a:prstGeom>
          <a:solidFill>
            <a:schemeClr val="bg1"/>
          </a:solid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spcBef>
                <a:spcPct val="50000"/>
              </a:spcBef>
              <a:defRPr/>
            </a:pP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Auger</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电子的能量</a:t>
            </a:r>
            <a:r>
              <a:rPr lang="en-US" altLang="zh-CN" sz="2400" i="1" dirty="0" err="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E</a:t>
            </a:r>
            <a:r>
              <a:rPr lang="en-US" altLang="zh-CN" sz="2400" baseline="-25000" dirty="0" err="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ae</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，与入射的一次束能量无关，而只与原子中各能级的结合能</a:t>
            </a:r>
            <a:r>
              <a:rPr lang="el-GR"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Φ</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有关。</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spcBef>
                <a:spcPct val="50000"/>
              </a:spcBef>
              <a:defRPr/>
            </a:pP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i="1" dirty="0" err="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E</a:t>
            </a:r>
            <a:r>
              <a:rPr lang="en-US" altLang="zh-CN" sz="2400" baseline="-25000" dirty="0" err="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ae</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l-GR"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Φ</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K</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el-GR"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Φ</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el-GR"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Φ</a:t>
            </a:r>
            <a:r>
              <a:rPr lang="en-US" altLang="zh-CN"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M</a:t>
            </a:r>
            <a:endParaRPr lang="zh-CN" altLang="en-US" sz="2400" baseline="-25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 name="标题 1"/>
          <p:cNvSpPr>
            <a:spLocks noGrp="1"/>
          </p:cNvSpPr>
          <p:nvPr>
            <p:ph type="title"/>
          </p:nvPr>
        </p:nvSpPr>
        <p:spPr/>
        <p:txBody>
          <a:bodyPr/>
          <a:lstStyle/>
          <a:p>
            <a:r>
              <a:rPr lang="zh-CN" altLang="en-US" dirty="0"/>
              <a:t>俄歇电子（</a:t>
            </a:r>
            <a:r>
              <a:rPr lang="en-US" altLang="zh-CN" dirty="0"/>
              <a:t>Auger Electrons</a:t>
            </a:r>
            <a:r>
              <a:rPr lang="zh-CN" altLang="en-US" dirty="0"/>
              <a:t>）</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pic>
        <p:nvPicPr>
          <p:cNvPr id="5" name="Picture 5"/>
          <p:cNvPicPr>
            <a:picLocks noChangeAspect="1" noChangeArrowheads="1"/>
          </p:cNvPicPr>
          <p:nvPr/>
        </p:nvPicPr>
        <p:blipFill rotWithShape="1">
          <a:blip r:embed="rId1" cstate="hqprint"/>
          <a:srcRect l="26204" t="24082" r="26439"/>
          <a:stretch>
            <a:fillRect/>
          </a:stretch>
        </p:blipFill>
        <p:spPr bwMode="auto">
          <a:xfrm>
            <a:off x="482600" y="2744072"/>
            <a:ext cx="2912728" cy="1980328"/>
          </a:xfrm>
          <a:prstGeom prst="rect">
            <a:avLst/>
          </a:prstGeom>
          <a:noFill/>
          <a:ln>
            <a:noFill/>
          </a:ln>
        </p:spPr>
      </p:pic>
      <p:pic>
        <p:nvPicPr>
          <p:cNvPr id="6" name="Picture 8"/>
          <p:cNvPicPr>
            <a:picLocks noChangeAspect="1" noChangeArrowheads="1"/>
          </p:cNvPicPr>
          <p:nvPr/>
        </p:nvPicPr>
        <p:blipFill>
          <a:blip r:embed="rId2"/>
          <a:srcRect/>
          <a:stretch>
            <a:fillRect/>
          </a:stretch>
        </p:blipFill>
        <p:spPr bwMode="auto">
          <a:xfrm>
            <a:off x="4591050" y="2590800"/>
            <a:ext cx="3824663" cy="2138722"/>
          </a:xfrm>
          <a:prstGeom prst="rect">
            <a:avLst/>
          </a:prstGeom>
          <a:noFill/>
          <a:ln w="9525">
            <a:noFill/>
            <a:miter lim="800000"/>
            <a:headEnd/>
            <a:tailEnd/>
          </a:ln>
        </p:spPr>
      </p:pic>
      <p:sp>
        <p:nvSpPr>
          <p:cNvPr id="7" name="Text Box 7"/>
          <p:cNvSpPr txBox="1">
            <a:spLocks noChangeArrowheads="1"/>
          </p:cNvSpPr>
          <p:nvPr/>
        </p:nvSpPr>
        <p:spPr bwMode="auto">
          <a:xfrm>
            <a:off x="179388" y="1173540"/>
            <a:ext cx="8713787" cy="1569660"/>
          </a:xfrm>
          <a:prstGeom prst="rect">
            <a:avLst/>
          </a:prstGeom>
          <a:no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defRPr/>
            </a:pP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另一种退激发过程是发射</a:t>
            </a:r>
            <a:r>
              <a:rPr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Auger</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电子</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defRPr/>
            </a:pP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在</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壳层中的一个电子跃迁到</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K</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壳层的空穴中，多余的能量并不作为波辐射出去，而是激发</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L</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或</a:t>
            </a:r>
            <a:r>
              <a:rPr lang="en-US" altLang="zh-CN" sz="24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M</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壳层中的一个电子，发射到材料以外的真空中。</a:t>
            </a:r>
            <a:endPar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Text Box 8"/>
          <p:cNvSpPr txBox="1">
            <a:spLocks noChangeArrowheads="1"/>
          </p:cNvSpPr>
          <p:nvPr/>
        </p:nvSpPr>
        <p:spPr bwMode="auto">
          <a:xfrm>
            <a:off x="4572000" y="3400961"/>
            <a:ext cx="2089150" cy="1323439"/>
          </a:xfrm>
          <a:prstGeom prst="rect">
            <a:avLst/>
          </a:prstGeom>
          <a:noFill/>
          <a:ln w="9525">
            <a:solidFill>
              <a:srgbClr val="FF3300"/>
            </a:solidFill>
            <a:miter lim="800000"/>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spcBef>
                <a:spcPct val="50000"/>
              </a:spcBef>
              <a:defRPr/>
            </a:pPr>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这个</a:t>
            </a:r>
            <a:r>
              <a:rPr lang="en-US" altLang="zh-CN"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Auger</a:t>
            </a:r>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电子用与跃迁相关的三个壳层来标记</a:t>
            </a:r>
            <a:r>
              <a:rPr lang="en-US" altLang="zh-CN"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为：</a:t>
            </a:r>
            <a:r>
              <a:rPr lang="en-US" altLang="zh-CN" sz="20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KLM</a:t>
            </a:r>
            <a:r>
              <a:rPr lang="zh-CN" altLang="en-US" sz="20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000"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原子内层电子的激发与退激</a:t>
            </a:r>
            <a:r>
              <a:rPr lang="zh-CN" altLang="en-US" dirty="0">
                <a:solidFill>
                  <a:srgbClr val="0000FF"/>
                </a:solidFill>
              </a:rPr>
              <a:t>总结</a:t>
            </a:r>
            <a:endParaRPr lang="zh-CN" altLang="en-US" dirty="0">
              <a:solidFill>
                <a:srgbClr val="0000FF"/>
              </a:solidFill>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3" name="内容占位符 2"/>
          <p:cNvSpPr>
            <a:spLocks noGrp="1"/>
          </p:cNvSpPr>
          <p:nvPr>
            <p:ph idx="4294967295"/>
          </p:nvPr>
        </p:nvSpPr>
        <p:spPr>
          <a:xfrm>
            <a:off x="228600" y="1295400"/>
            <a:ext cx="8686800" cy="4953000"/>
          </a:xfrm>
        </p:spPr>
        <p:txBody>
          <a:bodyPr>
            <a:normAutofit lnSpcReduction="10000"/>
          </a:bodyPr>
          <a:lstStyle/>
          <a:p>
            <a:pPr marL="0" indent="0">
              <a:buNone/>
            </a:pPr>
            <a:r>
              <a:rPr lang="zh-CN" altLang="en-US" sz="2800" dirty="0"/>
              <a:t>以上的激发和退激发涉及三种谱：</a:t>
            </a:r>
            <a:endParaRPr lang="en-US" altLang="zh-CN" sz="2800" dirty="0"/>
          </a:p>
          <a:p>
            <a:r>
              <a:rPr lang="en-US" altLang="zh-CN" sz="2800" dirty="0"/>
              <a:t>Photoelectron (Photoemission)</a:t>
            </a:r>
            <a:r>
              <a:rPr lang="zh-CN" altLang="en-US" sz="2800" dirty="0"/>
              <a:t>光电子能谱。</a:t>
            </a:r>
            <a:endParaRPr lang="en-US" altLang="zh-CN" sz="2800" dirty="0"/>
          </a:p>
          <a:p>
            <a:r>
              <a:rPr lang="en-US" altLang="zh-CN" sz="2800" dirty="0"/>
              <a:t>X-ray fluorescent spectroscopy X</a:t>
            </a:r>
            <a:r>
              <a:rPr lang="zh-CN" altLang="en-US" sz="2800" dirty="0"/>
              <a:t>射线荧光谱。</a:t>
            </a:r>
            <a:endParaRPr lang="zh-CN" altLang="en-US" sz="2800" dirty="0"/>
          </a:p>
          <a:p>
            <a:r>
              <a:rPr lang="en-US" altLang="zh-CN" sz="2800" dirty="0"/>
              <a:t>Auger electron spectroscopy </a:t>
            </a:r>
            <a:r>
              <a:rPr lang="zh-CN" altLang="en-US" sz="2800" dirty="0"/>
              <a:t>俄歇电子能谱。</a:t>
            </a:r>
            <a:endParaRPr lang="zh-CN" altLang="en-US" sz="2800" dirty="0"/>
          </a:p>
          <a:p>
            <a:pPr marL="0" indent="0">
              <a:buNone/>
            </a:pPr>
            <a:r>
              <a:rPr lang="zh-CN" altLang="en-US" sz="2800" dirty="0"/>
              <a:t>   （后两种谱都是退激发谱。）</a:t>
            </a:r>
            <a:endParaRPr lang="en-US" altLang="zh-CN" sz="2800" dirty="0"/>
          </a:p>
          <a:p>
            <a:pPr marL="0" indent="0">
              <a:buNone/>
            </a:pPr>
            <a:r>
              <a:rPr lang="zh-CN" altLang="en-US" sz="2800" dirty="0"/>
              <a:t>这三种谱的结构都由原子的电子壳层所决定，所以它们都可以作为材料化学成分分析的手段。</a:t>
            </a:r>
            <a:endParaRPr lang="en-US" altLang="zh-CN" sz="2800" dirty="0"/>
          </a:p>
          <a:p>
            <a:endParaRPr lang="en-US" altLang="zh-CN" sz="2800" dirty="0"/>
          </a:p>
          <a:p>
            <a:r>
              <a:rPr lang="zh-CN" altLang="en-US" sz="2800" dirty="0"/>
              <a:t>内壳层</a:t>
            </a:r>
            <a:r>
              <a:rPr lang="en-US" altLang="zh-CN" sz="2800" dirty="0"/>
              <a:t>(</a:t>
            </a:r>
            <a:r>
              <a:rPr lang="zh-CN" altLang="en-US" sz="2800" dirty="0"/>
              <a:t>芯态</a:t>
            </a:r>
            <a:r>
              <a:rPr lang="en-US" altLang="zh-CN" sz="2800" dirty="0"/>
              <a:t>)</a:t>
            </a:r>
            <a:r>
              <a:rPr lang="zh-CN" altLang="en-US" sz="2800" dirty="0"/>
              <a:t>中形成空穴后，退激发过程不是发射荧光，便是发射</a:t>
            </a:r>
            <a:r>
              <a:rPr lang="en-US" altLang="zh-CN" sz="2800" dirty="0"/>
              <a:t>Auger</a:t>
            </a:r>
            <a:r>
              <a:rPr lang="zh-CN" altLang="en-US" sz="2800" dirty="0"/>
              <a:t>电子。</a:t>
            </a:r>
            <a:endParaRPr lang="en-US" altLang="zh-CN" sz="2800" dirty="0"/>
          </a:p>
          <a:p>
            <a:r>
              <a:rPr lang="zh-CN" altLang="en-US" sz="2800" dirty="0"/>
              <a:t>如果在</a:t>
            </a:r>
            <a:r>
              <a:rPr lang="en-US" altLang="zh-CN" sz="2800" dirty="0"/>
              <a:t>K</a:t>
            </a:r>
            <a:r>
              <a:rPr lang="zh-CN" altLang="en-US" sz="2800" dirty="0"/>
              <a:t>壳层发射荧光和发射</a:t>
            </a:r>
            <a:r>
              <a:rPr lang="en-US" altLang="zh-CN" sz="2800" dirty="0"/>
              <a:t>Auger</a:t>
            </a:r>
            <a:r>
              <a:rPr lang="zh-CN" altLang="en-US" sz="2800" dirty="0"/>
              <a:t>电子的产额</a:t>
            </a:r>
            <a:r>
              <a:rPr lang="en-US" altLang="zh-CN" sz="2800" dirty="0"/>
              <a:t>(</a:t>
            </a:r>
            <a:r>
              <a:rPr lang="zh-CN" altLang="en-US" sz="2800" dirty="0"/>
              <a:t>几率</a:t>
            </a:r>
            <a:r>
              <a:rPr lang="en-US" altLang="zh-CN" sz="2800" dirty="0"/>
              <a:t>)</a:t>
            </a:r>
            <a:r>
              <a:rPr lang="zh-CN" altLang="en-US" sz="2800" dirty="0"/>
              <a:t>分别为</a:t>
            </a:r>
            <a:r>
              <a:rPr lang="en-US" altLang="zh-CN" sz="2800" dirty="0" err="1"/>
              <a:t>ω</a:t>
            </a:r>
            <a:r>
              <a:rPr lang="en-US" altLang="zh-CN" sz="2800" baseline="-25000" dirty="0" err="1"/>
              <a:t>f</a:t>
            </a:r>
            <a:r>
              <a:rPr lang="en-US" altLang="zh-CN" sz="2800" dirty="0"/>
              <a:t> </a:t>
            </a:r>
            <a:r>
              <a:rPr lang="zh-CN" altLang="en-US" sz="2800" dirty="0"/>
              <a:t>和</a:t>
            </a:r>
            <a:r>
              <a:rPr lang="en-US" altLang="zh-CN" sz="2800" dirty="0" err="1"/>
              <a:t>ω</a:t>
            </a:r>
            <a:r>
              <a:rPr lang="en-US" altLang="zh-CN" sz="2800" baseline="-25000" dirty="0" err="1"/>
              <a:t>a</a:t>
            </a:r>
            <a:r>
              <a:rPr lang="zh-CN" altLang="en-US" sz="2800" dirty="0"/>
              <a:t>，则 </a:t>
            </a:r>
            <a:r>
              <a:rPr lang="el-GR" altLang="zh-CN" sz="2800" dirty="0"/>
              <a:t>ω</a:t>
            </a:r>
            <a:r>
              <a:rPr lang="en-US" altLang="zh-CN" sz="2800" baseline="-25000" dirty="0"/>
              <a:t>f</a:t>
            </a:r>
            <a:r>
              <a:rPr lang="en-US" altLang="zh-CN" sz="2800" dirty="0"/>
              <a:t> + </a:t>
            </a:r>
            <a:r>
              <a:rPr lang="el-GR" altLang="zh-CN" sz="2800" dirty="0"/>
              <a:t>ω</a:t>
            </a:r>
            <a:r>
              <a:rPr lang="en-US" altLang="zh-CN" sz="2800" baseline="-25000" dirty="0"/>
              <a:t>a</a:t>
            </a:r>
            <a:r>
              <a:rPr lang="en-US" altLang="zh-CN" sz="2800" dirty="0"/>
              <a:t> = 1</a:t>
            </a:r>
            <a:endParaRPr lang="zh-CN" altLang="en-US" sz="2800"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X</a:t>
            </a:r>
            <a:r>
              <a:rPr lang="zh-CN" altLang="en-US" dirty="0"/>
              <a:t>射线的地位</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5" name="Text Box 4"/>
          <p:cNvSpPr txBox="1">
            <a:spLocks noChangeArrowheads="1"/>
          </p:cNvSpPr>
          <p:nvPr/>
        </p:nvSpPr>
        <p:spPr bwMode="auto">
          <a:xfrm>
            <a:off x="-4762" y="1659506"/>
            <a:ext cx="8496300" cy="2825389"/>
          </a:xfrm>
          <a:prstGeom prst="rect">
            <a:avLst/>
          </a:prstGeom>
          <a:no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nSpc>
                <a:spcPct val="120000"/>
              </a:lnSpc>
            </a:pP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X-ray (W.K. </a:t>
            </a:r>
            <a:r>
              <a:rPr lang="en-US" altLang="zh-CN" sz="2400" dirty="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Röntgen</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1895)		1901 </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诺奖</a:t>
            </a:r>
            <a:endPar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20000"/>
              </a:lnSpc>
            </a:pP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Radioactive (A.H. Becquerel,1896)	1903 </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诺奖			</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(with Pierre &amp; Marie Curie)</a:t>
            </a:r>
            <a:endPar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20000"/>
              </a:lnSpc>
            </a:pP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人类第一次接触到的核现象</a:t>
            </a:r>
            <a:endPar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20000"/>
              </a:lnSpc>
            </a:pP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原子物理学的起源和里程碑</a:t>
            </a:r>
            <a:endPar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20000"/>
              </a:lnSpc>
            </a:pP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Electron (J.J. Thomson, 1897)	1906 </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诺奖</a:t>
            </a:r>
            <a:endPar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 name="Text Box 5"/>
          <p:cNvSpPr txBox="1">
            <a:spLocks noChangeArrowheads="1"/>
          </p:cNvSpPr>
          <p:nvPr/>
        </p:nvSpPr>
        <p:spPr bwMode="auto">
          <a:xfrm>
            <a:off x="677863" y="1219200"/>
            <a:ext cx="7561262" cy="437043"/>
          </a:xfrm>
          <a:prstGeom prst="rect">
            <a:avLst/>
          </a:prstGeom>
          <a:noFill/>
          <a:ln w="9525">
            <a:solidFill>
              <a:srgbClr val="0000FF"/>
            </a:solidFill>
            <a:miter lim="800000"/>
            <a:tailEnd type="none" w="sm" len="lg"/>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ctr">
              <a:lnSpc>
                <a:spcPct val="80000"/>
              </a:lnSpc>
              <a:spcBef>
                <a:spcPct val="50000"/>
              </a:spcBef>
            </a:pPr>
            <a:r>
              <a:rPr lang="en-US" altLang="zh-CN" sz="28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8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射线是</a:t>
            </a:r>
            <a:r>
              <a:rPr lang="en-US" altLang="zh-CN" sz="28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19</a:t>
            </a:r>
            <a:r>
              <a:rPr lang="zh-CN" altLang="en-US" sz="28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世纪末物理学的三大发现之一</a:t>
            </a:r>
            <a:endParaRPr lang="zh-CN" altLang="en-US" sz="28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Text Box 6"/>
          <p:cNvSpPr txBox="1">
            <a:spLocks noChangeArrowheads="1"/>
          </p:cNvSpPr>
          <p:nvPr/>
        </p:nvSpPr>
        <p:spPr bwMode="auto">
          <a:xfrm>
            <a:off x="437147" y="5183311"/>
            <a:ext cx="4744453" cy="492125"/>
          </a:xfrm>
          <a:prstGeom prst="rect">
            <a:avLst/>
          </a:prstGeom>
          <a:noFill/>
          <a:ln w="9525">
            <a:solidFill>
              <a:srgbClr val="0000FF"/>
            </a:solidFill>
            <a:miter lim="800000"/>
            <a:tailEnd type="none" w="sm" len="lg"/>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ctr">
              <a:lnSpc>
                <a:spcPct val="80000"/>
              </a:lnSpc>
              <a:spcBef>
                <a:spcPct val="50000"/>
              </a:spcBef>
            </a:pPr>
            <a:r>
              <a:rPr lang="en-US" altLang="zh-CN">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射线是第二代人造光源</a:t>
            </a:r>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Text Box 2"/>
          <p:cNvSpPr txBox="1">
            <a:spLocks noChangeArrowheads="1"/>
          </p:cNvSpPr>
          <p:nvPr/>
        </p:nvSpPr>
        <p:spPr bwMode="auto">
          <a:xfrm>
            <a:off x="5410200" y="4526340"/>
            <a:ext cx="3581400" cy="1569660"/>
          </a:xfrm>
          <a:prstGeom prst="rect">
            <a:avLst/>
          </a:prstGeom>
          <a:noFill/>
          <a:ln>
            <a:solidFill>
              <a:schemeClr val="accent1"/>
            </a:solidFill>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eaLnBrk="1" hangingPunct="1"/>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a:t>
            </a:r>
            <a:r>
              <a:rPr lang="en-US" altLang="zh-CN" sz="24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st</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generation</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：白帜灯  </a:t>
            </a:r>
            <a:endPar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gn="just" eaLnBrk="1" hangingPunct="1"/>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4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nd</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generation</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X-ray</a:t>
            </a:r>
            <a:endPar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gn="just" eaLnBrk="1" hangingPunct="1"/>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3</a:t>
            </a:r>
            <a:r>
              <a:rPr lang="en-US" altLang="zh-CN" sz="24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rd</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generation</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Laser</a:t>
            </a:r>
            <a:endPar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gn="just" eaLnBrk="1" hangingPunct="1"/>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4</a:t>
            </a:r>
            <a:r>
              <a:rPr lang="en-US" altLang="zh-CN" sz="2400"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th</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generation</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SR</a:t>
            </a:r>
            <a:endPar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dirty="0"/>
              <a:t>俄歇电子、</a:t>
            </a:r>
            <a:r>
              <a:rPr lang="en-US" altLang="zh-CN" sz="4000" dirty="0"/>
              <a:t>X</a:t>
            </a:r>
            <a:r>
              <a:rPr lang="zh-CN" altLang="en-US" sz="4000" dirty="0"/>
              <a:t>射线荧光产额和</a:t>
            </a:r>
            <a:r>
              <a:rPr lang="en-US" altLang="zh-CN" sz="4000" dirty="0"/>
              <a:t>Z</a:t>
            </a:r>
            <a:r>
              <a:rPr lang="zh-CN" altLang="en-US" sz="4000" dirty="0"/>
              <a:t>的关系</a:t>
            </a:r>
            <a:endParaRPr lang="zh-CN" altLang="en-US" sz="4000"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pic>
        <p:nvPicPr>
          <p:cNvPr id="5" name="Picture 5" descr="653px-Auger_Yield"/>
          <p:cNvPicPr>
            <a:picLocks noChangeAspect="1" noChangeArrowheads="1"/>
          </p:cNvPicPr>
          <p:nvPr/>
        </p:nvPicPr>
        <p:blipFill>
          <a:blip r:embed="rId1"/>
          <a:srcRect/>
          <a:stretch>
            <a:fillRect/>
          </a:stretch>
        </p:blipFill>
        <p:spPr bwMode="auto">
          <a:xfrm>
            <a:off x="2317640" y="1143000"/>
            <a:ext cx="4044049" cy="3320843"/>
          </a:xfrm>
          <a:prstGeom prst="rect">
            <a:avLst/>
          </a:prstGeom>
          <a:noFill/>
          <a:ln>
            <a:noFill/>
          </a:ln>
        </p:spPr>
      </p:pic>
      <p:sp>
        <p:nvSpPr>
          <p:cNvPr id="6" name="Text Box 7"/>
          <p:cNvSpPr txBox="1">
            <a:spLocks noChangeArrowheads="1"/>
          </p:cNvSpPr>
          <p:nvPr/>
        </p:nvSpPr>
        <p:spPr bwMode="auto">
          <a:xfrm>
            <a:off x="396082" y="4830763"/>
            <a:ext cx="8351837" cy="1160463"/>
          </a:xfrm>
          <a:prstGeom prst="rect">
            <a:avLst/>
          </a:prstGeom>
          <a:solidFill>
            <a:schemeClr val="bg1"/>
          </a:solid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spcBef>
                <a:spcPct val="50000"/>
              </a:spcBef>
              <a:defRPr/>
            </a:pPr>
            <a:r>
              <a:rPr lang="en-US"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Z &lt; 32      </a:t>
            </a:r>
            <a:r>
              <a:rPr lang="el-GR"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ω</a:t>
            </a:r>
            <a:r>
              <a:rPr lang="en-US"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(Auger)</a:t>
            </a:r>
            <a:r>
              <a:rPr lang="el-GR"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&gt; </a:t>
            </a:r>
            <a:r>
              <a:rPr lang="el-GR"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ω</a:t>
            </a:r>
            <a:r>
              <a:rPr lang="en-US"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(X-ray)  </a:t>
            </a:r>
            <a:r>
              <a:rPr lang="zh-CN" altLang="en-US"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俄歇发射为主</a:t>
            </a:r>
            <a:endParaRPr lang="zh-CN" altLang="en-US"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spcBef>
                <a:spcPct val="50000"/>
              </a:spcBef>
              <a:defRPr/>
            </a:pPr>
            <a:r>
              <a:rPr lang="en-US"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Z &gt; 32     </a:t>
            </a:r>
            <a:r>
              <a:rPr lang="el-GR"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ω</a:t>
            </a:r>
            <a:r>
              <a:rPr lang="en-US"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(X-ray)</a:t>
            </a:r>
            <a:r>
              <a:rPr lang="el-GR"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&gt; </a:t>
            </a:r>
            <a:r>
              <a:rPr lang="el-GR"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ω</a:t>
            </a:r>
            <a:r>
              <a:rPr lang="en-US" altLang="zh-CN"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(Auger)  X</a:t>
            </a:r>
            <a:r>
              <a:rPr lang="zh-CN" altLang="en-US"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射线荧光发射为主</a:t>
            </a:r>
            <a:endParaRPr lang="zh-CN" altLang="el-GR" sz="28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Text Box 8"/>
          <p:cNvSpPr txBox="1">
            <a:spLocks noChangeArrowheads="1"/>
          </p:cNvSpPr>
          <p:nvPr/>
        </p:nvSpPr>
        <p:spPr bwMode="auto">
          <a:xfrm>
            <a:off x="914400" y="4419600"/>
            <a:ext cx="649287" cy="466725"/>
          </a:xfrm>
          <a:prstGeom prst="rect">
            <a:avLst/>
          </a:prstGeom>
          <a:noFill/>
          <a:ln w="9525">
            <a:solidFill>
              <a:schemeClr val="accent1"/>
            </a:solidFill>
            <a:miter lim="800000"/>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ctr">
              <a:spcBef>
                <a:spcPct val="50000"/>
              </a:spcBef>
              <a:defRPr/>
            </a:pP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Ge</a:t>
            </a:r>
            <a:endPar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退激发的第三种过程</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3" name="内容占位符 2"/>
          <p:cNvSpPr>
            <a:spLocks noGrp="1"/>
          </p:cNvSpPr>
          <p:nvPr>
            <p:ph idx="4294967295"/>
          </p:nvPr>
        </p:nvSpPr>
        <p:spPr>
          <a:xfrm>
            <a:off x="685800" y="1219200"/>
            <a:ext cx="7543800" cy="5181600"/>
          </a:xfrm>
        </p:spPr>
        <p:txBody>
          <a:bodyPr/>
          <a:lstStyle/>
          <a:p>
            <a:pPr marL="0" indent="0">
              <a:buNone/>
            </a:pPr>
            <a:r>
              <a:rPr lang="en-US" altLang="zh-CN" dirty="0"/>
              <a:t>Nuclei Excitation induced by electron transition </a:t>
            </a:r>
            <a:r>
              <a:rPr lang="zh-CN" altLang="en-US" dirty="0"/>
              <a:t>电子跃迁导致的原子</a:t>
            </a:r>
            <a:r>
              <a:rPr lang="zh-CN" altLang="en-US" dirty="0">
                <a:solidFill>
                  <a:srgbClr val="FF0000"/>
                </a:solidFill>
              </a:rPr>
              <a:t>核激发</a:t>
            </a:r>
            <a:endParaRPr lang="en-US" altLang="zh-CN" dirty="0">
              <a:solidFill>
                <a:srgbClr val="FF0000"/>
              </a:solidFill>
            </a:endParaRPr>
          </a:p>
          <a:p>
            <a:r>
              <a:rPr lang="zh-CN" altLang="en-US" sz="3200" dirty="0"/>
              <a:t>退激发除了通过发射</a:t>
            </a:r>
            <a:r>
              <a:rPr lang="en-US" altLang="zh-CN" sz="3200" dirty="0"/>
              <a:t>X</a:t>
            </a:r>
            <a:r>
              <a:rPr lang="zh-CN" altLang="en-US" sz="3200" dirty="0"/>
              <a:t>射线荧光和发射</a:t>
            </a:r>
            <a:r>
              <a:rPr lang="en-US" altLang="zh-CN" sz="3200" dirty="0"/>
              <a:t>Auger</a:t>
            </a:r>
            <a:r>
              <a:rPr lang="zh-CN" altLang="en-US" sz="3200" dirty="0"/>
              <a:t>电子外，还可以有</a:t>
            </a:r>
            <a:r>
              <a:rPr lang="zh-CN" altLang="en-US" sz="3200" dirty="0">
                <a:solidFill>
                  <a:srgbClr val="FF0000"/>
                </a:solidFill>
              </a:rPr>
              <a:t>第三种过程</a:t>
            </a:r>
            <a:r>
              <a:rPr lang="zh-CN" altLang="en-US" sz="3200" dirty="0"/>
              <a:t>。</a:t>
            </a:r>
            <a:endParaRPr lang="zh-CN" altLang="en-US" sz="3200" dirty="0"/>
          </a:p>
          <a:p>
            <a:r>
              <a:rPr lang="zh-CN" altLang="en-US" sz="3200" dirty="0"/>
              <a:t> </a:t>
            </a:r>
            <a:r>
              <a:rPr lang="en-US" altLang="zh-CN" sz="3200" dirty="0"/>
              <a:t>M. Morita (</a:t>
            </a:r>
            <a:r>
              <a:rPr lang="zh-CN" altLang="en-US" sz="3200" dirty="0"/>
              <a:t>森田正人）等从理论上提出、并得到实验证实，电子在填充空穴时把能量传递给原子核，而使得核跃迁到其激发态能级。</a:t>
            </a:r>
            <a:endParaRPr lang="zh-CN" altLang="en-US" sz="3200" dirty="0"/>
          </a:p>
          <a:p>
            <a:r>
              <a:rPr lang="zh-CN" altLang="en-US" sz="3200" dirty="0"/>
              <a:t> 但跃迁几率非常小～</a:t>
            </a:r>
            <a:r>
              <a:rPr lang="en-US" altLang="zh-CN" sz="3200" dirty="0"/>
              <a:t>10</a:t>
            </a:r>
            <a:r>
              <a:rPr lang="en-US" altLang="zh-CN" sz="3200" baseline="30000" dirty="0"/>
              <a:t>-9</a:t>
            </a:r>
            <a:r>
              <a:rPr lang="zh-CN" altLang="en-US" sz="3200" dirty="0"/>
              <a:t>，所以通常不予考虑。</a:t>
            </a:r>
            <a:endParaRPr lang="zh-CN" altLang="en-US" sz="3200" dirty="0"/>
          </a:p>
          <a:p>
            <a:endParaRPr lang="zh-CN" altLang="en-US"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2" name="标题 1"/>
          <p:cNvSpPr>
            <a:spLocks noGrp="1"/>
          </p:cNvSpPr>
          <p:nvPr>
            <p:ph type="title" idx="4294967295"/>
          </p:nvPr>
        </p:nvSpPr>
        <p:spPr>
          <a:xfrm>
            <a:off x="420290" y="1900063"/>
            <a:ext cx="8305800" cy="936625"/>
          </a:xfrm>
        </p:spPr>
        <p:txBody>
          <a:bodyPr/>
          <a:lstStyle/>
          <a:p>
            <a:pPr algn="ctr"/>
            <a:r>
              <a:rPr lang="en-US" altLang="zh-CN" dirty="0">
                <a:effectLst/>
              </a:rPr>
              <a:t>X</a:t>
            </a:r>
            <a:r>
              <a:rPr lang="zh-CN" altLang="zh-CN" dirty="0">
                <a:effectLst/>
              </a:rPr>
              <a:t>射线的</a:t>
            </a:r>
            <a:r>
              <a:rPr lang="zh-CN" altLang="en-US" dirty="0">
                <a:effectLst/>
              </a:rPr>
              <a:t>应用</a:t>
            </a:r>
            <a:endParaRPr lang="zh-CN" altLang="en-US" dirty="0"/>
          </a:p>
        </p:txBody>
      </p:sp>
      <p:sp>
        <p:nvSpPr>
          <p:cNvPr id="3" name="Text Box 3"/>
          <p:cNvSpPr txBox="1">
            <a:spLocks noChangeArrowheads="1"/>
          </p:cNvSpPr>
          <p:nvPr/>
        </p:nvSpPr>
        <p:spPr bwMode="auto">
          <a:xfrm>
            <a:off x="838200" y="3581400"/>
            <a:ext cx="8115300" cy="492443"/>
          </a:xfrm>
          <a:prstGeom prst="rect">
            <a:avLst/>
          </a:prstGeom>
          <a:noFill/>
          <a:ln w="9525">
            <a:noFill/>
            <a:miter lim="800000"/>
          </a:ln>
          <a:effectLst/>
        </p:spPr>
        <p:txBody>
          <a:bodyPr lIns="0" tIns="0" rIns="0" bIns="0">
            <a:spAutoFit/>
          </a:bodyPr>
          <a:lstStyle/>
          <a:p>
            <a:pPr>
              <a:spcBef>
                <a:spcPct val="0"/>
              </a:spcBef>
            </a:pPr>
            <a:r>
              <a:rPr lang="en-US" altLang="zh-CN"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透视、衍射、</a:t>
            </a:r>
            <a:r>
              <a:rPr lang="en-US" altLang="zh-CN"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CT</a:t>
            </a:r>
            <a:r>
              <a:rPr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32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 </a:t>
            </a:r>
            <a:r>
              <a:rPr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射线荧光分析</a:t>
            </a:r>
            <a:r>
              <a:rPr lang="en-US" altLang="zh-CN"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X</a:t>
            </a:r>
            <a:r>
              <a:rPr lang="zh-CN" altLang="en-US" dirty="0"/>
              <a:t>射线的分类</a:t>
            </a:r>
            <a:endParaRPr lang="en-US" dirty="0"/>
          </a:p>
        </p:txBody>
      </p:sp>
      <p:sp>
        <p:nvSpPr>
          <p:cNvPr id="4" name="灯片编号占位符 3"/>
          <p:cNvSpPr>
            <a:spLocks noGrp="1"/>
          </p:cNvSpPr>
          <p:nvPr>
            <p:ph type="sldNum" sz="quarter" idx="12"/>
          </p:nvPr>
        </p:nvSpPr>
        <p:spPr/>
        <p:txBody>
          <a:bodyPr/>
          <a:lstStyle/>
          <a:p>
            <a:pPr>
              <a:defRPr/>
            </a:pPr>
            <a:fld id="{34CF0DB0-835C-4707-AE11-569FB349AEAD}" type="slidenum">
              <a:rPr lang="en-US" smtClean="0"/>
            </a:fld>
            <a:endParaRPr lang="en-US"/>
          </a:p>
        </p:txBody>
      </p:sp>
      <p:sp>
        <p:nvSpPr>
          <p:cNvPr id="7" name="TextBox 6"/>
          <p:cNvSpPr txBox="1"/>
          <p:nvPr/>
        </p:nvSpPr>
        <p:spPr>
          <a:xfrm>
            <a:off x="685800" y="3276130"/>
            <a:ext cx="7924800" cy="2973122"/>
          </a:xfrm>
          <a:prstGeom prst="rect">
            <a:avLst/>
          </a:prstGeom>
          <a:noFill/>
        </p:spPr>
        <p:txBody>
          <a:bodyPr wrap="square" rtlCol="0">
            <a:spAutoFit/>
          </a:bodyPr>
          <a:lstStyle/>
          <a:p>
            <a:pPr>
              <a:lnSpc>
                <a:spcPct val="130000"/>
              </a:lnSpc>
            </a:pPr>
            <a:r>
              <a:rPr lang="en-US" altLang="zh-CN" sz="2400" dirty="0">
                <a:latin typeface="华文新魏" panose="02010800040101010101" pitchFamily="2" charset="-122"/>
                <a:ea typeface="华文新魏" panose="02010800040101010101" pitchFamily="2" charset="-122"/>
              </a:rPr>
              <a:t>1.</a:t>
            </a:r>
            <a:r>
              <a:rPr lang="en-US" altLang="zh-CN" sz="2400" dirty="0">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latin typeface="华文楷体" panose="02010600040101010101" pitchFamily="2" charset="-122"/>
                <a:ea typeface="华文楷体" panose="02010600040101010101" pitchFamily="2" charset="-122"/>
                <a:cs typeface="华文楷体" panose="02010600040101010101" pitchFamily="2" charset="-122"/>
              </a:rPr>
              <a:t>射线能使照相底片感光；</a:t>
            </a:r>
            <a:endParaRPr lang="en-US" altLang="zh-CN" sz="2400" dirty="0">
              <a:latin typeface="华文楷体" panose="02010600040101010101" pitchFamily="2" charset="-122"/>
              <a:ea typeface="华文楷体" panose="02010600040101010101" pitchFamily="2" charset="-122"/>
              <a:cs typeface="华文楷体" panose="02010600040101010101" pitchFamily="2" charset="-122"/>
            </a:endParaRPr>
          </a:p>
          <a:p>
            <a:pPr>
              <a:lnSpc>
                <a:spcPct val="130000"/>
              </a:lnSpc>
            </a:pPr>
            <a:r>
              <a:rPr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2.X</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射线有很大的贯穿本领</a:t>
            </a:r>
            <a:endParaRPr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a:p>
            <a:pPr>
              <a:lnSpc>
                <a:spcPct val="130000"/>
              </a:lnSpc>
            </a:pPr>
            <a:r>
              <a:rPr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3.X</a:t>
            </a:r>
            <a:r>
              <a:rPr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射线能使某些物质的原子、分子电离</a:t>
            </a:r>
            <a:endParaRPr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a:p>
            <a:pPr>
              <a:lnSpc>
                <a:spcPct val="130000"/>
              </a:lnSpc>
            </a:pPr>
            <a:r>
              <a:rPr lang="en-US" altLang="zh-CN" sz="2400" dirty="0">
                <a:latin typeface="华文楷体" panose="02010600040101010101" pitchFamily="2" charset="-122"/>
                <a:ea typeface="华文楷体" panose="02010600040101010101" pitchFamily="2" charset="-122"/>
                <a:cs typeface="华文楷体" panose="02010600040101010101" pitchFamily="2" charset="-122"/>
              </a:rPr>
              <a:t>4.X</a:t>
            </a:r>
            <a:r>
              <a:rPr lang="zh-CN" altLang="en-US" sz="2400" dirty="0">
                <a:latin typeface="华文楷体" panose="02010600040101010101" pitchFamily="2" charset="-122"/>
                <a:ea typeface="华文楷体" panose="02010600040101010101" pitchFamily="2" charset="-122"/>
                <a:cs typeface="华文楷体" panose="02010600040101010101" pitchFamily="2" charset="-122"/>
              </a:rPr>
              <a:t>射线是不可见光，能使某些物质发出可见光的荧光</a:t>
            </a:r>
            <a:endParaRPr lang="en-US" altLang="zh-CN" sz="2400" dirty="0">
              <a:latin typeface="华文楷体" panose="02010600040101010101" pitchFamily="2" charset="-122"/>
              <a:ea typeface="华文楷体" panose="02010600040101010101" pitchFamily="2" charset="-122"/>
              <a:cs typeface="华文楷体" panose="02010600040101010101" pitchFamily="2" charset="-122"/>
            </a:endParaRPr>
          </a:p>
          <a:p>
            <a:pPr>
              <a:lnSpc>
                <a:spcPct val="130000"/>
              </a:lnSpc>
            </a:pPr>
            <a:r>
              <a:rPr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5.X</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射线本质上是一种电磁波，因此具有反射、折射、衍射、偏振等性质</a:t>
            </a:r>
            <a:endPar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8" name="TextBox 7"/>
          <p:cNvSpPr txBox="1"/>
          <p:nvPr/>
        </p:nvSpPr>
        <p:spPr>
          <a:xfrm>
            <a:off x="431800" y="1183953"/>
            <a:ext cx="8696611" cy="1415772"/>
          </a:xfrm>
          <a:prstGeom prst="rect">
            <a:avLst/>
          </a:prstGeom>
          <a:noFill/>
        </p:spPr>
        <p:txBody>
          <a:bodyPr wrap="none" rtlCol="0">
            <a:spAutoFit/>
          </a:bodyPr>
          <a:lstStyle/>
          <a:p>
            <a:r>
              <a:rPr lang="zh-CN" altLang="en-US" sz="30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rPr>
              <a:t>一般，</a:t>
            </a:r>
            <a:r>
              <a:rPr lang="zh-CN" altLang="en-US" sz="30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a:t>
            </a:r>
            <a:r>
              <a:rPr lang="en-US" altLang="zh-CN" sz="30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&lt;0.1 nm</a:t>
            </a:r>
            <a:r>
              <a:rPr lang="zh-CN" altLang="en-US" sz="30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为</a:t>
            </a:r>
            <a:r>
              <a:rPr lang="zh-CN" altLang="en-US" sz="30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硬</a:t>
            </a:r>
            <a:r>
              <a:rPr lang="en-US" altLang="zh-CN" sz="30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X</a:t>
            </a:r>
            <a:r>
              <a:rPr lang="zh-CN" altLang="en-US" sz="30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射线</a:t>
            </a:r>
            <a:r>
              <a:rPr lang="zh-CN" altLang="en-US" sz="30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a:t>
            </a:r>
            <a:r>
              <a:rPr lang="en-US" altLang="zh-CN" sz="30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&gt;0.1nm</a:t>
            </a:r>
            <a:r>
              <a:rPr lang="zh-CN" altLang="en-US" sz="30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为</a:t>
            </a:r>
            <a:r>
              <a:rPr lang="zh-CN" altLang="en-US" sz="30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软</a:t>
            </a:r>
            <a:r>
              <a:rPr lang="en-US" altLang="zh-CN" sz="30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X</a:t>
            </a:r>
            <a:r>
              <a:rPr lang="zh-CN" altLang="en-US" sz="3000" b="1"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射线</a:t>
            </a:r>
            <a:endParaRPr lang="en-US" altLang="zh-CN" sz="28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endParaRPr>
          </a:p>
          <a:p>
            <a:r>
              <a:rPr lang="zh-CN" altLang="en-US" sz="28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硬</a:t>
            </a:r>
            <a:r>
              <a:rPr lang="en-US" altLang="zh-CN" sz="28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X</a:t>
            </a:r>
            <a:r>
              <a:rPr lang="zh-CN" altLang="en-US" sz="28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射线：波长较短，能量较高，穿透力较强，适用于</a:t>
            </a:r>
            <a:endParaRPr lang="en-US" altLang="zh-CN" sz="28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endParaRPr>
          </a:p>
          <a:p>
            <a:r>
              <a:rPr lang="zh-CN" altLang="en-US" sz="28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a:rPr>
              <a:t>                   金属的无损探伤及相关分析</a:t>
            </a:r>
            <a:endParaRPr lang="zh-CN" altLang="en-US" sz="2800" dirty="0">
              <a:solidFill>
                <a:srgbClr val="0000CC"/>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9" name="TextBox 8"/>
          <p:cNvSpPr txBox="1"/>
          <p:nvPr/>
        </p:nvSpPr>
        <p:spPr>
          <a:xfrm>
            <a:off x="389786" y="2599725"/>
            <a:ext cx="2505814" cy="584775"/>
          </a:xfrm>
          <a:prstGeom prst="rect">
            <a:avLst/>
          </a:prstGeom>
          <a:noFill/>
        </p:spPr>
        <p:txBody>
          <a:bodyPr wrap="none" rtlCol="0">
            <a:spAutoFit/>
          </a:bodyPr>
          <a:lstStyle/>
          <a:p>
            <a:r>
              <a:rPr lang="en-US" altLang="zh-CN" sz="32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32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射线的性质</a:t>
            </a:r>
            <a:endParaRPr lang="zh-CN" altLang="en-US" sz="32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heckerboard(across)">
                                      <p:cBhvr>
                                        <p:cTn id="12" dur="500"/>
                                        <p:tgtEl>
                                          <p:spTgt spid="8">
                                            <p:txEl>
                                              <p:pRg st="1" end="1"/>
                                            </p:txEl>
                                          </p:spTgt>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checkerboard(across)">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DNA</a:t>
            </a:r>
            <a:r>
              <a:rPr lang="zh-CN" altLang="en-US" dirty="0"/>
              <a:t>双螺旋结构的测定</a:t>
            </a:r>
            <a:endParaRPr lang="zh-CN" altLang="en-US"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457200" y="1295400"/>
            <a:ext cx="8305800" cy="5105400"/>
          </a:xfrm>
        </p:spPr>
        <p:txBody>
          <a:bodyPr>
            <a:normAutofit lnSpcReduction="10000"/>
          </a:bodyPr>
          <a:lstStyle/>
          <a:p>
            <a:r>
              <a:rPr lang="zh-CN" altLang="en-US" sz="2800" dirty="0"/>
              <a:t>英国剑桥分子生物学实验室的</a:t>
            </a:r>
            <a:r>
              <a:rPr lang="zh-CN" altLang="en-US"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沃森</a:t>
            </a:r>
            <a:r>
              <a:rPr lang="en-US" altLang="zh-CN"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800" dirty="0"/>
              <a:t>James Watson,</a:t>
            </a:r>
            <a:r>
              <a:rPr lang="zh-CN" altLang="en-US" sz="2800" dirty="0"/>
              <a:t> </a:t>
            </a:r>
            <a:r>
              <a:rPr lang="en-US" altLang="zh-CN" sz="2800" dirty="0"/>
              <a:t>biologist),</a:t>
            </a:r>
            <a:r>
              <a:rPr lang="zh-CN" altLang="en-US"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克里克</a:t>
            </a:r>
            <a:r>
              <a:rPr lang="en-US" altLang="zh-CN"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800" dirty="0"/>
              <a:t>Francis Crick, physicist),</a:t>
            </a:r>
            <a:r>
              <a:rPr lang="zh-CN" altLang="en-US"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威尔金斯</a:t>
            </a:r>
            <a:r>
              <a:rPr lang="en-US" altLang="zh-CN"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800" dirty="0"/>
              <a:t>Maurice Wilkins,</a:t>
            </a:r>
            <a:r>
              <a:rPr lang="zh-CN" altLang="en-US" sz="2800" dirty="0"/>
              <a:t> </a:t>
            </a:r>
            <a:r>
              <a:rPr lang="en-US" altLang="zh-CN" sz="2800" dirty="0"/>
              <a:t>X-ray crystallographer) </a:t>
            </a:r>
            <a:r>
              <a:rPr lang="zh-CN" altLang="en-US" sz="2800" dirty="0"/>
              <a:t>根据</a:t>
            </a:r>
            <a:r>
              <a:rPr lang="en-US" altLang="zh-CN" sz="2800" dirty="0"/>
              <a:t>X</a:t>
            </a:r>
            <a:r>
              <a:rPr lang="zh-CN" altLang="en-US" sz="2800" dirty="0"/>
              <a:t>射线衍射照片提出</a:t>
            </a:r>
            <a:r>
              <a:rPr lang="en-US" altLang="zh-CN" sz="2800" dirty="0"/>
              <a:t>DNA</a:t>
            </a:r>
            <a:r>
              <a:rPr lang="zh-CN" altLang="en-US" sz="2800" dirty="0"/>
              <a:t>的双螺旋结构。这被称作为“生物学的革命”。</a:t>
            </a:r>
            <a:endParaRPr lang="zh-CN" altLang="en-US" sz="2800" dirty="0"/>
          </a:p>
          <a:p>
            <a:r>
              <a:rPr lang="zh-CN" altLang="en-US" sz="2800" dirty="0"/>
              <a:t>在</a:t>
            </a:r>
            <a:r>
              <a:rPr lang="en-US" altLang="zh-CN" sz="2800" dirty="0"/>
              <a:t>1953</a:t>
            </a:r>
            <a:r>
              <a:rPr lang="zh-CN" altLang="en-US" sz="2800" dirty="0"/>
              <a:t>年</a:t>
            </a:r>
            <a:r>
              <a:rPr lang="en-US" altLang="zh-CN" sz="2800" dirty="0"/>
              <a:t>4</a:t>
            </a:r>
            <a:r>
              <a:rPr lang="zh-CN" altLang="en-US" sz="2800" dirty="0"/>
              <a:t>月</a:t>
            </a:r>
            <a:r>
              <a:rPr lang="en-US" altLang="zh-CN" sz="2800" dirty="0"/>
              <a:t>25</a:t>
            </a:r>
            <a:r>
              <a:rPr lang="zh-CN" altLang="en-US" sz="2800" dirty="0"/>
              <a:t>日的</a:t>
            </a:r>
            <a:r>
              <a:rPr lang="en-US" altLang="zh-CN" sz="2800" dirty="0"/>
              <a:t>《Nature》</a:t>
            </a:r>
            <a:r>
              <a:rPr lang="zh-CN" altLang="en-US" sz="2800" dirty="0"/>
              <a:t>上刊登了三篇论文，前二篇是</a:t>
            </a:r>
            <a:r>
              <a:rPr lang="en-US" altLang="zh-CN" sz="2800" dirty="0"/>
              <a:t>Watson, Crick, Wilkins</a:t>
            </a:r>
            <a:r>
              <a:rPr lang="zh-CN" altLang="en-US" sz="2800" dirty="0"/>
              <a:t>三人写的，第三篇是</a:t>
            </a:r>
            <a:r>
              <a:rPr lang="en-US" altLang="zh-CN" sz="2800" dirty="0"/>
              <a:t>Rosalind Franklin</a:t>
            </a:r>
            <a:r>
              <a:rPr lang="zh-CN" altLang="en-US" sz="2800" dirty="0"/>
              <a:t>发表的</a:t>
            </a:r>
            <a:r>
              <a:rPr lang="en-US" altLang="zh-CN" sz="2800" dirty="0"/>
              <a:t>DNA</a:t>
            </a:r>
            <a:r>
              <a:rPr lang="zh-CN" altLang="en-US" sz="2800" dirty="0"/>
              <a:t>的</a:t>
            </a:r>
            <a:r>
              <a:rPr lang="en-US" altLang="zh-CN" sz="2800" dirty="0"/>
              <a:t>X</a:t>
            </a:r>
            <a:r>
              <a:rPr lang="zh-CN" altLang="en-US" sz="2800" dirty="0"/>
              <a:t>射线衍射照片，这正是</a:t>
            </a:r>
            <a:r>
              <a:rPr lang="en-US" altLang="zh-CN" sz="2800" dirty="0"/>
              <a:t>WCW</a:t>
            </a:r>
            <a:r>
              <a:rPr lang="zh-CN" altLang="en-US" sz="2800" dirty="0"/>
              <a:t>提出双螺旋结构的依据。</a:t>
            </a:r>
            <a:endParaRPr lang="en-US" altLang="zh-CN" sz="2800" dirty="0"/>
          </a:p>
          <a:p>
            <a:r>
              <a:rPr lang="en-US" altLang="zh-CN" sz="2800" dirty="0"/>
              <a:t>1962</a:t>
            </a:r>
            <a:r>
              <a:rPr lang="zh-CN" altLang="en-US" sz="2800" dirty="0"/>
              <a:t>年，</a:t>
            </a:r>
            <a:r>
              <a:rPr lang="en-US" altLang="zh-CN" sz="2800" dirty="0"/>
              <a:t> Watson, Crick, Wilkins (WCW)</a:t>
            </a:r>
            <a:r>
              <a:rPr lang="zh-CN" altLang="en-US" sz="2800" dirty="0"/>
              <a:t>获得</a:t>
            </a:r>
            <a:r>
              <a:rPr lang="en-US" altLang="zh-CN" sz="2800" dirty="0"/>
              <a:t>Nobel</a:t>
            </a:r>
            <a:r>
              <a:rPr lang="zh-CN" altLang="en-US" sz="2800" dirty="0"/>
              <a:t>生理学和医学奖，但</a:t>
            </a:r>
            <a:r>
              <a:rPr lang="en-US" altLang="zh-CN" sz="2800" dirty="0"/>
              <a:t>Franklin</a:t>
            </a:r>
            <a:r>
              <a:rPr lang="zh-CN" altLang="en-US" sz="2800" dirty="0"/>
              <a:t>已于</a:t>
            </a:r>
            <a:r>
              <a:rPr lang="en-US" altLang="zh-CN" sz="2800" dirty="0"/>
              <a:t>1954</a:t>
            </a:r>
            <a:r>
              <a:rPr lang="zh-CN" altLang="en-US" sz="2800" dirty="0"/>
              <a:t>年患癌症去世，没有能获此殊荣。</a:t>
            </a:r>
            <a:endParaRPr lang="zh-CN" altLang="en-US" sz="28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watson&amp;crick"/>
          <p:cNvPicPr>
            <a:picLocks noChangeAspect="1" noChangeArrowheads="1"/>
          </p:cNvPicPr>
          <p:nvPr/>
        </p:nvPicPr>
        <p:blipFill>
          <a:blip r:embed="rId1"/>
          <a:srcRect/>
          <a:stretch>
            <a:fillRect/>
          </a:stretch>
        </p:blipFill>
        <p:spPr bwMode="auto">
          <a:xfrm>
            <a:off x="485192" y="1407026"/>
            <a:ext cx="3809392" cy="4550108"/>
          </a:xfrm>
          <a:prstGeom prst="rect">
            <a:avLst/>
          </a:prstGeom>
          <a:noFill/>
        </p:spPr>
      </p:pic>
      <p:sp>
        <p:nvSpPr>
          <p:cNvPr id="7" name="Text Box 17"/>
          <p:cNvSpPr txBox="1">
            <a:spLocks noChangeArrowheads="1"/>
          </p:cNvSpPr>
          <p:nvPr/>
        </p:nvSpPr>
        <p:spPr bwMode="auto">
          <a:xfrm>
            <a:off x="609600" y="5715000"/>
            <a:ext cx="8153400" cy="400110"/>
          </a:xfrm>
          <a:prstGeom prst="rect">
            <a:avLst/>
          </a:prstGeom>
          <a:solidFill>
            <a:schemeClr val="bg1"/>
          </a:solid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spcBef>
                <a:spcPct val="50000"/>
              </a:spcBef>
            </a:pPr>
            <a:r>
              <a:rPr lang="en-US" altLang="zh-CN" sz="2000" dirty="0">
                <a:latin typeface="Times New Roman" panose="02020603050405020304" pitchFamily="18" charset="0"/>
                <a:cs typeface="Times New Roman" panose="02020603050405020304" pitchFamily="18" charset="0"/>
              </a:rPr>
              <a:t>Watson			Crick			Wilkins</a:t>
            </a:r>
            <a:endParaRPr lang="en-US" altLang="zh-CN" sz="2000" dirty="0">
              <a:latin typeface="Times New Roman" panose="02020603050405020304" pitchFamily="18" charset="0"/>
              <a:cs typeface="Times New Roman" panose="02020603050405020304" pitchFamily="18" charset="0"/>
            </a:endParaRPr>
          </a:p>
        </p:txBody>
      </p:sp>
      <p:sp>
        <p:nvSpPr>
          <p:cNvPr id="2" name="标题 1"/>
          <p:cNvSpPr>
            <a:spLocks noGrp="1"/>
          </p:cNvSpPr>
          <p:nvPr>
            <p:ph type="title"/>
          </p:nvPr>
        </p:nvSpPr>
        <p:spPr/>
        <p:txBody>
          <a:bodyPr/>
          <a:lstStyle/>
          <a:p>
            <a:r>
              <a:rPr lang="en-US" altLang="zh-CN" dirty="0"/>
              <a:t>WCW</a:t>
            </a:r>
            <a:r>
              <a:rPr lang="zh-CN" altLang="en-US" dirty="0"/>
              <a:t>：提出双螺旋结构</a:t>
            </a:r>
            <a:endParaRPr lang="zh-CN" alt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6" name="Picture 16" descr="20912-004-979E8815"/>
          <p:cNvPicPr>
            <a:picLocks noChangeAspect="1" noChangeArrowheads="1"/>
          </p:cNvPicPr>
          <p:nvPr/>
        </p:nvPicPr>
        <p:blipFill>
          <a:blip r:embed="rId2"/>
          <a:srcRect/>
          <a:stretch>
            <a:fillRect/>
          </a:stretch>
        </p:blipFill>
        <p:spPr bwMode="auto">
          <a:xfrm>
            <a:off x="5505710" y="1506725"/>
            <a:ext cx="2903653" cy="4146748"/>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t>Unsung Hero</a:t>
            </a:r>
            <a:r>
              <a:rPr lang="zh-CN" altLang="en-US" sz="4000" dirty="0"/>
              <a:t>：</a:t>
            </a:r>
            <a:r>
              <a:rPr lang="en-US" altLang="zh-CN" sz="4000" dirty="0"/>
              <a:t>DNA</a:t>
            </a:r>
            <a:r>
              <a:rPr lang="zh-CN" altLang="en-US" sz="4000" dirty="0"/>
              <a:t>双螺旋结构的测定</a:t>
            </a:r>
            <a:endParaRPr lang="zh-CN" altLang="en-US" sz="4000"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5" name="Picture 8" descr="xrayDNA"/>
          <p:cNvPicPr>
            <a:picLocks noChangeAspect="1" noChangeArrowheads="1"/>
          </p:cNvPicPr>
          <p:nvPr/>
        </p:nvPicPr>
        <p:blipFill>
          <a:blip r:embed="rId1"/>
          <a:srcRect/>
          <a:stretch>
            <a:fillRect/>
          </a:stretch>
        </p:blipFill>
        <p:spPr bwMode="auto">
          <a:xfrm>
            <a:off x="44713" y="3013247"/>
            <a:ext cx="3355712" cy="3378200"/>
          </a:xfrm>
          <a:prstGeom prst="rect">
            <a:avLst/>
          </a:prstGeom>
          <a:noFill/>
        </p:spPr>
      </p:pic>
      <p:pic>
        <p:nvPicPr>
          <p:cNvPr id="6" name="Picture 7" descr="dna"/>
          <p:cNvPicPr>
            <a:picLocks noChangeAspect="1" noChangeArrowheads="1"/>
          </p:cNvPicPr>
          <p:nvPr/>
        </p:nvPicPr>
        <p:blipFill>
          <a:blip r:embed="rId2"/>
          <a:srcRect/>
          <a:stretch>
            <a:fillRect/>
          </a:stretch>
        </p:blipFill>
        <p:spPr bwMode="auto">
          <a:xfrm>
            <a:off x="3001971" y="1191992"/>
            <a:ext cx="3471000" cy="2906541"/>
          </a:xfrm>
          <a:prstGeom prst="rect">
            <a:avLst/>
          </a:prstGeom>
          <a:noFill/>
        </p:spPr>
      </p:pic>
      <p:pic>
        <p:nvPicPr>
          <p:cNvPr id="7" name="Picture 5" descr="rosalind_franklin"/>
          <p:cNvPicPr>
            <a:picLocks noChangeAspect="1" noChangeArrowheads="1"/>
          </p:cNvPicPr>
          <p:nvPr/>
        </p:nvPicPr>
        <p:blipFill>
          <a:blip r:embed="rId3"/>
          <a:srcRect/>
          <a:stretch>
            <a:fillRect/>
          </a:stretch>
        </p:blipFill>
        <p:spPr bwMode="auto">
          <a:xfrm>
            <a:off x="6663100" y="3180234"/>
            <a:ext cx="2316652" cy="3044225"/>
          </a:xfrm>
          <a:prstGeom prst="rect">
            <a:avLst/>
          </a:prstGeom>
          <a:noFill/>
        </p:spPr>
      </p:pic>
      <p:sp>
        <p:nvSpPr>
          <p:cNvPr id="8" name="Text Box 6"/>
          <p:cNvSpPr txBox="1">
            <a:spLocks noChangeArrowheads="1"/>
          </p:cNvSpPr>
          <p:nvPr/>
        </p:nvSpPr>
        <p:spPr bwMode="auto">
          <a:xfrm>
            <a:off x="7010400" y="2205240"/>
            <a:ext cx="1769946" cy="954107"/>
          </a:xfrm>
          <a:prstGeom prst="rect">
            <a:avLst/>
          </a:prstGeom>
          <a:solidFill>
            <a:schemeClr val="bg1"/>
          </a:solidFill>
          <a:ln w="9525">
            <a:solidFill>
              <a:srgbClr val="FF3300"/>
            </a:solidFill>
            <a:miter lim="800000"/>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ctr">
              <a:spcBef>
                <a:spcPct val="50000"/>
              </a:spcBef>
            </a:pPr>
            <a:r>
              <a:rPr lang="en-US" altLang="zh-CN" sz="2800">
                <a:latin typeface="Times New Roman" panose="02020603050405020304" pitchFamily="18" charset="0"/>
                <a:ea typeface="华文楷体" panose="02010600040101010101" pitchFamily="2" charset="-122"/>
                <a:cs typeface="Times New Roman" panose="02020603050405020304" pitchFamily="18" charset="0"/>
              </a:rPr>
              <a:t>Rosalind Franklin</a:t>
            </a:r>
            <a:endParaRPr lang="en-US" altLang="zh-CN" sz="2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Text Box 9"/>
          <p:cNvSpPr txBox="1">
            <a:spLocks noChangeArrowheads="1"/>
          </p:cNvSpPr>
          <p:nvPr/>
        </p:nvSpPr>
        <p:spPr bwMode="auto">
          <a:xfrm>
            <a:off x="54708" y="2546522"/>
            <a:ext cx="2808288" cy="466725"/>
          </a:xfrm>
          <a:prstGeom prst="rect">
            <a:avLst/>
          </a:prstGeom>
          <a:noFill/>
          <a:ln w="9525">
            <a:solidFill>
              <a:srgbClr val="FF3300"/>
            </a:solidFill>
            <a:miter lim="800000"/>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ctr">
              <a:spcBef>
                <a:spcPct val="50000"/>
              </a:spcBef>
            </a:pPr>
            <a:r>
              <a:rPr lang="en-US" altLang="zh-CN" sz="2400">
                <a:latin typeface="Times New Roman" panose="02020603050405020304" pitchFamily="18" charset="0"/>
                <a:ea typeface="华文楷体" panose="02010600040101010101" pitchFamily="2" charset="-122"/>
                <a:cs typeface="Times New Roman" panose="02020603050405020304" pitchFamily="18" charset="0"/>
              </a:rPr>
              <a:t>DNA</a:t>
            </a: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的</a:t>
            </a:r>
            <a:r>
              <a:rPr lang="en-US" altLang="zh-CN" sz="2400">
                <a:latin typeface="Times New Roman" panose="02020603050405020304" pitchFamily="18" charset="0"/>
                <a:ea typeface="华文楷体" panose="02010600040101010101" pitchFamily="2" charset="-122"/>
                <a:cs typeface="Times New Roman" panose="02020603050405020304" pitchFamily="18" charset="0"/>
              </a:rPr>
              <a:t>XRD</a:t>
            </a: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照片</a:t>
            </a:r>
            <a:endParaRPr lang="en-US" altLang="zh-CN" sz="24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Text Box 10"/>
          <p:cNvSpPr txBox="1">
            <a:spLocks noChangeArrowheads="1"/>
          </p:cNvSpPr>
          <p:nvPr/>
        </p:nvSpPr>
        <p:spPr bwMode="auto">
          <a:xfrm>
            <a:off x="1090845" y="1191992"/>
            <a:ext cx="1800225" cy="831850"/>
          </a:xfrm>
          <a:prstGeom prst="rect">
            <a:avLst/>
          </a:prstGeom>
          <a:solidFill>
            <a:schemeClr val="bg1"/>
          </a:solidFill>
          <a:ln w="9525">
            <a:solidFill>
              <a:srgbClr val="FF3300"/>
            </a:solidFill>
            <a:miter lim="800000"/>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spcBef>
                <a:spcPct val="50000"/>
              </a:spcBef>
            </a:pP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DNA</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双螺旋结构模型</a:t>
            </a:r>
            <a:endParaRPr lang="zh-CN" altLang="en-US" sz="24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6" name="Picture 5" descr="Slide22"/>
          <p:cNvPicPr>
            <a:picLocks noChangeAspect="1" noChangeArrowheads="1"/>
          </p:cNvPicPr>
          <p:nvPr/>
        </p:nvPicPr>
        <p:blipFill>
          <a:blip r:embed="rId1"/>
          <a:srcRect/>
          <a:stretch>
            <a:fillRect/>
          </a:stretch>
        </p:blipFill>
        <p:spPr bwMode="auto">
          <a:xfrm>
            <a:off x="281927" y="22891"/>
            <a:ext cx="8402278" cy="6301709"/>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t>双螺旋结构的发现中物理学的作用与贡献</a:t>
            </a:r>
            <a:endParaRPr lang="zh-CN" altLang="en-US" sz="3600" dirty="0"/>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3" name="灯片编号占位符 2"/>
          <p:cNvSpPr>
            <a:spLocks noGrp="1"/>
          </p:cNvSpPr>
          <p:nvPr>
            <p:ph type="sldNum" sz="quarter" idx="12"/>
          </p:nvPr>
        </p:nvSpPr>
        <p:spPr/>
        <p:txBody>
          <a:bodyPr/>
          <a:lstStyle/>
          <a:p>
            <a:pPr>
              <a:defRPr/>
            </a:pPr>
            <a:fld id="{4823E557-D441-4357-A945-F2E1178F743A}" type="slidenum">
              <a:rPr lang="zh-CN" altLang="en-US" smtClean="0"/>
            </a:fld>
            <a:endParaRPr lang="en-US" altLang="zh-CN" dirty="0"/>
          </a:p>
        </p:txBody>
      </p:sp>
      <p:sp>
        <p:nvSpPr>
          <p:cNvPr id="4" name="Text Box 4"/>
          <p:cNvSpPr txBox="1">
            <a:spLocks noChangeArrowheads="1"/>
          </p:cNvSpPr>
          <p:nvPr/>
        </p:nvSpPr>
        <p:spPr bwMode="auto">
          <a:xfrm>
            <a:off x="304800" y="1295400"/>
            <a:ext cx="8420100" cy="4524315"/>
          </a:xfrm>
          <a:prstGeom prst="rect">
            <a:avLst/>
          </a:prstGeom>
          <a:solidFill>
            <a:schemeClr val="bg1"/>
          </a:solid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ct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向义和</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物理</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》38</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卷</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729</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页（</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2009</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Erwin Schrodinger1943</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年写了</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《What is Life</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一书，是</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20</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世纪的伟大科学经典之一。</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它是为门外汉写的通俗作品，然而事实证明它已成为分子生物学诞生和随后</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DNA</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发现的激励者和推动者。</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这本书的观点在上世纪四、五十年代影响很大，尤其是对年轻物理学家。</a:t>
            </a:r>
            <a:r>
              <a:rPr lang="zh-CN" altLang="en-US"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他将一些物理学家引入到一个科学研究新的前沿，推动他们转入生物学领域。</a:t>
            </a:r>
            <a:endParaRPr lang="zh-CN" altLang="en-US"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正是这部书引导</a:t>
            </a:r>
            <a:r>
              <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James D Watson</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去“寻找基因的秘密”。</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这本书给</a:t>
            </a:r>
            <a:r>
              <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Francis Crick</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留下的深刻的印象，使他认识到“可以用精确的概念，即物理学和化学的概念，来考虑生物学的本质问题” 。</a:t>
            </a:r>
            <a:endPar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2" name="标题 1"/>
          <p:cNvSpPr>
            <a:spLocks noGrp="1"/>
          </p:cNvSpPr>
          <p:nvPr>
            <p:ph type="title" idx="4294967295"/>
          </p:nvPr>
        </p:nvSpPr>
        <p:spPr>
          <a:xfrm>
            <a:off x="579290" y="0"/>
            <a:ext cx="8305800" cy="721236"/>
          </a:xfrm>
        </p:spPr>
        <p:txBody>
          <a:bodyPr>
            <a:normAutofit/>
          </a:bodyPr>
          <a:lstStyle/>
          <a:p>
            <a:r>
              <a:rPr lang="zh-CN" altLang="en-US" sz="3600" dirty="0"/>
              <a:t>相关诺贝尔奖（</a:t>
            </a:r>
            <a:r>
              <a:rPr lang="zh-CN" altLang="en-US" sz="3600" dirty="0">
                <a:solidFill>
                  <a:srgbClr val="FF0000"/>
                </a:solidFill>
              </a:rPr>
              <a:t>为什么总是</a:t>
            </a:r>
            <a:r>
              <a:rPr lang="en-US" altLang="zh-CN" sz="3600" dirty="0">
                <a:solidFill>
                  <a:srgbClr val="FF0000"/>
                </a:solidFill>
              </a:rPr>
              <a:t>X</a:t>
            </a:r>
            <a:r>
              <a:rPr lang="zh-CN" altLang="en-US" sz="3600" dirty="0">
                <a:solidFill>
                  <a:srgbClr val="FF0000"/>
                </a:solidFill>
              </a:rPr>
              <a:t>射线？</a:t>
            </a:r>
            <a:r>
              <a:rPr lang="zh-CN" altLang="en-US" sz="3600" dirty="0"/>
              <a:t>）</a:t>
            </a:r>
            <a:endParaRPr lang="zh-CN" altLang="en-US" sz="3600" dirty="0"/>
          </a:p>
        </p:txBody>
      </p:sp>
      <p:graphicFrame>
        <p:nvGraphicFramePr>
          <p:cNvPr id="5" name="Group 436"/>
          <p:cNvGraphicFramePr>
            <a:graphicFrameLocks noGrp="1"/>
          </p:cNvGraphicFramePr>
          <p:nvPr/>
        </p:nvGraphicFramePr>
        <p:xfrm>
          <a:off x="152401" y="609600"/>
          <a:ext cx="8991599" cy="6130496"/>
        </p:xfrm>
        <a:graphic>
          <a:graphicData uri="http://schemas.openxmlformats.org/drawingml/2006/table">
            <a:tbl>
              <a:tblPr/>
              <a:tblGrid>
                <a:gridCol w="2062208"/>
                <a:gridCol w="922979"/>
                <a:gridCol w="854028"/>
                <a:gridCol w="5152384"/>
              </a:tblGrid>
              <a:tr h="305704">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诺贝尔获奖者</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奖项</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获奖年</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获奖原因</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5704">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伦琴</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物理</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1901</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射线的发现</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5704">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劳厄</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物理</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1914</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射线的晶体衍射</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5704">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布喇格父子</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物理</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1915</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用</a:t>
                      </a: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射线测定晶体结构</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5704">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巴克拉</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物理</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1917</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发现元素的特征</a:t>
                      </a:r>
                      <a:r>
                        <a:rPr kumimoji="0" lang="en-US" altLang="zh-CN"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5704">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赛格巴恩</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物理</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1924</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射线谱学领域的新发现</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5704">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康普顿</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物理</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1927</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在</a:t>
                      </a:r>
                      <a:r>
                        <a:rPr kumimoji="0" lang="en-US" altLang="zh-CN"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射线散射实验中证实</a:t>
                      </a:r>
                      <a:r>
                        <a:rPr kumimoji="0" lang="en-US" altLang="zh-CN"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射线的粒子性</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5704">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德拜</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化学</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1936</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用</a:t>
                      </a:r>
                      <a:r>
                        <a:rPr kumimoji="0" lang="en-US" altLang="zh-CN"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射线衍射方法测定分子的结构</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5704">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佩鲁茨和肯德鲁</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化学</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1962</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用</a:t>
                      </a: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射线衍射法解析血红蛋白和肌红蛋白的结构</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26613">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克里克，沃森和威尔金斯</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生理与医学</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1962</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在</a:t>
                      </a:r>
                      <a:r>
                        <a:rPr kumimoji="0" lang="en-US" altLang="zh-CN"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射线衍射基础上提出</a:t>
                      </a:r>
                      <a:r>
                        <a:rPr kumimoji="0" lang="en-US" altLang="zh-CN"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DNA</a:t>
                      </a: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的双螺旋结构</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5704">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霍奇金</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化学</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1964</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用</a:t>
                      </a: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射线晶体学确定青霉素等重要生化物质的结构</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5704">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利普斯科姆</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化学</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1976</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用</a:t>
                      </a: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射线衍射法测定硼烷的结构</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26613">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科马克和亨斯菲尔德</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生理与医学</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1979</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发展了</a:t>
                      </a: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射线断层扫描</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5704">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赛格巴恩</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物理</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1981</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高分辨的</a:t>
                      </a: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射线电子能谱仪</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5704">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豪普特曼和卡尔勒</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化学</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1985</a:t>
                      </a:r>
                      <a:endPar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发展了</a:t>
                      </a:r>
                      <a:r>
                        <a:rPr kumimoji="0" lang="en-US" altLang="zh-CN"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射线晶体结构测定的直接方法</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26613">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戴森霍费尔，胡贝尔和米歇尔</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化学</a:t>
                      </a:r>
                      <a:endParaRPr kumimoji="0" lang="zh-CN" altLang="en-US" sz="1600" b="1" i="0" u="none" strike="noStrike" cap="none" normalizeH="0" baseline="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1988</a:t>
                      </a:r>
                      <a:endParaRPr kumimoji="0" lang="en-US" altLang="zh-CN"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用</a:t>
                      </a:r>
                      <a:r>
                        <a:rPr kumimoji="0" lang="en-US" altLang="zh-CN"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X</a:t>
                      </a:r>
                      <a:r>
                        <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rPr>
                        <a:t>射线衍射测定光合作用中蛋白质复合体的三维空间结构</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90000" marR="90000" marT="46798" marB="4679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小报告题目</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3" name="内容占位符 2"/>
          <p:cNvSpPr>
            <a:spLocks noGrp="1"/>
          </p:cNvSpPr>
          <p:nvPr>
            <p:ph idx="4294967295"/>
          </p:nvPr>
        </p:nvSpPr>
        <p:spPr>
          <a:xfrm>
            <a:off x="223837" y="1165225"/>
            <a:ext cx="8767763" cy="2644775"/>
          </a:xfrm>
        </p:spPr>
        <p:txBody>
          <a:bodyPr>
            <a:normAutofit/>
          </a:bodyPr>
          <a:lstStyle/>
          <a:p>
            <a:r>
              <a:rPr lang="en-US" altLang="zh-CN" sz="2800" dirty="0"/>
              <a:t>X</a:t>
            </a:r>
            <a:r>
              <a:rPr lang="zh-CN" altLang="en-US" sz="2800" dirty="0"/>
              <a:t>射线在你所学专业中的运用及其原理</a:t>
            </a:r>
            <a:endParaRPr lang="zh-CN" altLang="en-US" sz="2800" dirty="0"/>
          </a:p>
        </p:txBody>
      </p:sp>
      <p:sp>
        <p:nvSpPr>
          <p:cNvPr id="6" name="Footer Placeholder 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幻灯片编号占位符 3"/>
          <p:cNvSpPr>
            <a:spLocks noGrp="1"/>
          </p:cNvSpPr>
          <p:nvPr>
            <p:ph type="sldNum" sz="quarter" idx="12"/>
          </p:nvPr>
        </p:nvSpPr>
        <p:spPr/>
        <p:txBody>
          <a:bodyPr/>
          <a:lstStyle/>
          <a:p>
            <a:fld id="{4B9EF007-3F18-8C4E-AC21-1C1FED4E4F5C}" type="slidenum">
              <a:rPr lang="en-US" altLang="zh-CN"/>
            </a:fld>
            <a:endParaRPr lang="en-US" altLang="zh-CN"/>
          </a:p>
        </p:txBody>
      </p:sp>
      <p:pic>
        <p:nvPicPr>
          <p:cNvPr id="224258" name="Picture 2" descr="同方组合系统"/>
          <p:cNvPicPr>
            <a:picLocks noChangeAspect="1" noChangeArrowheads="1"/>
          </p:cNvPicPr>
          <p:nvPr/>
        </p:nvPicPr>
        <p:blipFill>
          <a:blip r:embed="rId1"/>
          <a:srcRect/>
          <a:stretch>
            <a:fillRect/>
          </a:stretch>
        </p:blipFill>
        <p:spPr bwMode="auto">
          <a:xfrm>
            <a:off x="1219200" y="228600"/>
            <a:ext cx="4572000" cy="2676525"/>
          </a:xfrm>
          <a:prstGeom prst="rect">
            <a:avLst/>
          </a:prstGeom>
          <a:noFill/>
        </p:spPr>
      </p:pic>
      <p:pic>
        <p:nvPicPr>
          <p:cNvPr id="224259" name="Picture 3" descr="同方车载系统"/>
          <p:cNvPicPr>
            <a:picLocks noChangeAspect="1" noChangeArrowheads="1"/>
          </p:cNvPicPr>
          <p:nvPr/>
        </p:nvPicPr>
        <p:blipFill>
          <a:blip r:embed="rId2"/>
          <a:srcRect/>
          <a:stretch>
            <a:fillRect/>
          </a:stretch>
        </p:blipFill>
        <p:spPr bwMode="auto">
          <a:xfrm>
            <a:off x="1246188" y="3128962"/>
            <a:ext cx="4621212" cy="2592388"/>
          </a:xfrm>
          <a:prstGeom prst="rect">
            <a:avLst/>
          </a:prstGeom>
          <a:noFill/>
        </p:spPr>
      </p:pic>
      <p:sp>
        <p:nvSpPr>
          <p:cNvPr id="224260" name="Text Box 4"/>
          <p:cNvSpPr txBox="1">
            <a:spLocks noChangeArrowheads="1"/>
          </p:cNvSpPr>
          <p:nvPr/>
        </p:nvSpPr>
        <p:spPr bwMode="auto">
          <a:xfrm>
            <a:off x="6248400" y="1204912"/>
            <a:ext cx="2362200" cy="523220"/>
          </a:xfrm>
          <a:prstGeom prst="rect">
            <a:avLst/>
          </a:prstGeom>
          <a:noFill/>
          <a:ln>
            <a:noFill/>
          </a:ln>
        </p:spPr>
        <p:txBody>
          <a:bodyPr>
            <a:spAutoFit/>
          </a:bodyPr>
          <a:lstStyle/>
          <a:p>
            <a:pPr>
              <a:spcBef>
                <a:spcPct val="50000"/>
              </a:spcBef>
            </a:pPr>
            <a:r>
              <a:rPr lang="zh-CN" altLang="en-US" sz="2800" b="1" dirty="0">
                <a:latin typeface="华文楷体" panose="02010600040101010101" pitchFamily="2" charset="-122"/>
                <a:ea typeface="华文楷体" panose="02010600040101010101" pitchFamily="2" charset="-122"/>
                <a:cs typeface="华文楷体" panose="02010600040101010101" pitchFamily="2" charset="-122"/>
              </a:rPr>
              <a:t>组合系统</a:t>
            </a:r>
            <a:endParaRPr lang="zh-CN" altLang="en-US" sz="28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24261" name="Text Box 5"/>
          <p:cNvSpPr txBox="1">
            <a:spLocks noChangeArrowheads="1"/>
          </p:cNvSpPr>
          <p:nvPr/>
        </p:nvSpPr>
        <p:spPr bwMode="auto">
          <a:xfrm>
            <a:off x="6324600" y="4100512"/>
            <a:ext cx="1828800" cy="523220"/>
          </a:xfrm>
          <a:prstGeom prst="rect">
            <a:avLst/>
          </a:prstGeom>
          <a:noFill/>
          <a:ln>
            <a:noFill/>
          </a:ln>
        </p:spPr>
        <p:txBody>
          <a:bodyPr>
            <a:spAutoFit/>
          </a:bodyPr>
          <a:lstStyle/>
          <a:p>
            <a:pPr>
              <a:spcBef>
                <a:spcPct val="50000"/>
              </a:spcBef>
            </a:pPr>
            <a:r>
              <a:rPr lang="zh-CN" altLang="en-US" sz="2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车载系统</a:t>
            </a:r>
            <a:endParaRPr lang="zh-CN" altLang="en-US" sz="2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24262" name="Rectangle 6"/>
          <p:cNvSpPr>
            <a:spLocks noChangeArrowheads="1"/>
          </p:cNvSpPr>
          <p:nvPr/>
        </p:nvSpPr>
        <p:spPr bwMode="auto">
          <a:xfrm>
            <a:off x="933164" y="5777633"/>
            <a:ext cx="7071167" cy="523220"/>
          </a:xfrm>
          <a:prstGeom prst="rect">
            <a:avLst/>
          </a:prstGeom>
          <a:noFill/>
          <a:ln>
            <a:noFill/>
          </a:ln>
          <a:effectLst/>
        </p:spPr>
        <p:txBody>
          <a:bodyPr wrap="none">
            <a:spAutoFit/>
          </a:bodyPr>
          <a:lstStyle/>
          <a:p>
            <a:r>
              <a:rPr lang="zh-CN" altLang="en-US"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清华大学工程物理系发明的集装箱检测系统</a:t>
            </a:r>
            <a:endParaRPr lang="zh-CN" altLang="en-US"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60377259-20C8-45D8-ABE2-793FF309CC37}" type="slidenum">
              <a:rPr lang="zh-CN" altLang="en-US" smtClean="0"/>
            </a:fld>
            <a:endParaRPr lang="zh-CN" altLang="en-US"/>
          </a:p>
        </p:txBody>
      </p:sp>
      <p:pic>
        <p:nvPicPr>
          <p:cNvPr id="4" name="Picture 63" descr="TH效果图"/>
          <p:cNvPicPr>
            <a:picLocks noChangeAspect="1" noChangeArrowheads="1"/>
          </p:cNvPicPr>
          <p:nvPr/>
        </p:nvPicPr>
        <p:blipFill>
          <a:blip r:embed="rId1"/>
          <a:srcRect/>
          <a:stretch>
            <a:fillRect/>
          </a:stretch>
        </p:blipFill>
        <p:spPr bwMode="auto">
          <a:xfrm>
            <a:off x="573088" y="290240"/>
            <a:ext cx="3348037" cy="1878013"/>
          </a:xfrm>
          <a:prstGeom prst="rect">
            <a:avLst/>
          </a:prstGeom>
          <a:noFill/>
          <a:ln>
            <a:noFill/>
          </a:ln>
        </p:spPr>
      </p:pic>
      <p:pic>
        <p:nvPicPr>
          <p:cNvPr id="5" name="Picture 58" descr="文锦渡图像0107-011-灰"/>
          <p:cNvPicPr>
            <a:picLocks noChangeAspect="1" noChangeArrowheads="1"/>
          </p:cNvPicPr>
          <p:nvPr/>
        </p:nvPicPr>
        <p:blipFill>
          <a:blip r:embed="rId2" cstate="print"/>
          <a:srcRect/>
          <a:stretch>
            <a:fillRect/>
          </a:stretch>
        </p:blipFill>
        <p:spPr bwMode="auto">
          <a:xfrm>
            <a:off x="165100" y="2239690"/>
            <a:ext cx="4002088" cy="1238250"/>
          </a:xfrm>
          <a:prstGeom prst="rect">
            <a:avLst/>
          </a:prstGeom>
          <a:noFill/>
          <a:ln>
            <a:noFill/>
          </a:ln>
        </p:spPr>
      </p:pic>
      <p:pic>
        <p:nvPicPr>
          <p:cNvPr id="6" name="Picture 59" descr="文锦渡图像0107-011-彩"/>
          <p:cNvPicPr>
            <a:picLocks noChangeAspect="1" noChangeArrowheads="1"/>
          </p:cNvPicPr>
          <p:nvPr/>
        </p:nvPicPr>
        <p:blipFill>
          <a:blip r:embed="rId3"/>
          <a:srcRect/>
          <a:stretch>
            <a:fillRect/>
          </a:stretch>
        </p:blipFill>
        <p:spPr bwMode="auto">
          <a:xfrm>
            <a:off x="128588" y="4120878"/>
            <a:ext cx="4022725" cy="1244600"/>
          </a:xfrm>
          <a:prstGeom prst="rect">
            <a:avLst/>
          </a:prstGeom>
          <a:noFill/>
          <a:ln>
            <a:noFill/>
          </a:ln>
        </p:spPr>
      </p:pic>
      <p:sp>
        <p:nvSpPr>
          <p:cNvPr id="7" name="Text Box 61"/>
          <p:cNvSpPr txBox="1">
            <a:spLocks noChangeArrowheads="1"/>
          </p:cNvSpPr>
          <p:nvPr/>
        </p:nvSpPr>
        <p:spPr bwMode="auto">
          <a:xfrm>
            <a:off x="1259632" y="3565432"/>
            <a:ext cx="2348720" cy="523220"/>
          </a:xfrm>
          <a:prstGeom prst="rect">
            <a:avLst/>
          </a:prstGeom>
          <a:noFill/>
          <a:ln>
            <a:noFill/>
          </a:ln>
        </p:spPr>
        <p:txBody>
          <a:bodyPr wrap="none">
            <a:spAutoFit/>
          </a:bodyPr>
          <a:lstStyle>
            <a:lvl1pPr>
              <a:defRPr kumimoji="1" sz="2800" b="1">
                <a:solidFill>
                  <a:schemeClr val="bg2"/>
                </a:solidFill>
                <a:latin typeface="Times New Roman" panose="02020603050405020304" pitchFamily="18" charset="0"/>
                <a:ea typeface="宋体" panose="02010600030101010101" pitchFamily="2" charset="-122"/>
              </a:defRPr>
            </a:lvl1pPr>
            <a:lvl2pPr marL="742950" indent="-285750">
              <a:defRPr kumimoji="1" sz="2800" b="1">
                <a:solidFill>
                  <a:schemeClr val="bg2"/>
                </a:solidFill>
                <a:latin typeface="Times New Roman" panose="02020603050405020304" pitchFamily="18" charset="0"/>
                <a:ea typeface="宋体" panose="02010600030101010101" pitchFamily="2" charset="-122"/>
              </a:defRPr>
            </a:lvl2pPr>
            <a:lvl3pPr marL="1143000" indent="-228600">
              <a:defRPr kumimoji="1" sz="2800" b="1">
                <a:solidFill>
                  <a:schemeClr val="bg2"/>
                </a:solidFill>
                <a:latin typeface="Times New Roman" panose="02020603050405020304" pitchFamily="18" charset="0"/>
                <a:ea typeface="宋体" panose="02010600030101010101" pitchFamily="2" charset="-122"/>
              </a:defRPr>
            </a:lvl3pPr>
            <a:lvl4pPr marL="1600200" indent="-228600">
              <a:defRPr kumimoji="1" sz="2800" b="1">
                <a:solidFill>
                  <a:schemeClr val="bg2"/>
                </a:solidFill>
                <a:latin typeface="Times New Roman" panose="02020603050405020304" pitchFamily="18" charset="0"/>
                <a:ea typeface="宋体" panose="02010600030101010101" pitchFamily="2" charset="-122"/>
              </a:defRPr>
            </a:lvl4pPr>
            <a:lvl5pPr marL="2057400" indent="-228600">
              <a:defRPr kumimoji="1" sz="2800" b="1">
                <a:solidFill>
                  <a:schemeClr val="bg2"/>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9pPr>
          </a:lstStyle>
          <a:p>
            <a:pPr marL="0" marR="0" lvl="0" indent="0" algn="l" defTabSz="914400" eaLnBrk="1" fontAlgn="auto" latinLnBrk="0" hangingPunct="1">
              <a:lnSpc>
                <a:spcPct val="100000"/>
              </a:lnSpc>
              <a:spcBef>
                <a:spcPts val="0"/>
              </a:spcBef>
              <a:spcAft>
                <a:spcPts val="0"/>
              </a:spcAft>
              <a:buClrTx/>
              <a:buSzTx/>
              <a:buFontTx/>
              <a:buNone/>
              <a:defRPr/>
            </a:pPr>
            <a:r>
              <a:rPr kumimoji="1" lang="zh-CN" altLang="en-US" b="1" i="0" u="none" strike="noStrike" kern="0" cap="none" spc="0" normalizeH="0" baseline="0" noProof="0" dirty="0">
                <a:ln>
                  <a:noFill/>
                </a:ln>
                <a:solidFill>
                  <a:srgbClr val="C0504D"/>
                </a:solidFill>
                <a:effectLst/>
                <a:uLnTx/>
                <a:uFillTx/>
                <a:latin typeface="Times New Roman" panose="02020603050405020304" pitchFamily="18" charset="0"/>
                <a:ea typeface="宋体" panose="02010600030101010101" pitchFamily="2" charset="-122"/>
              </a:rPr>
              <a:t>单能扫描影像</a:t>
            </a:r>
            <a:endParaRPr kumimoji="1" lang="zh-CN" altLang="en-US" b="1" i="0" u="none" strike="noStrike" kern="0" cap="none" spc="0" normalizeH="0" baseline="0" noProof="0" dirty="0">
              <a:ln>
                <a:noFill/>
              </a:ln>
              <a:solidFill>
                <a:srgbClr val="C0504D"/>
              </a:solidFill>
              <a:effectLst/>
              <a:uLnTx/>
              <a:uFillTx/>
              <a:latin typeface="Times New Roman" panose="02020603050405020304" pitchFamily="18" charset="0"/>
              <a:ea typeface="宋体" panose="02010600030101010101" pitchFamily="2" charset="-122"/>
            </a:endParaRPr>
          </a:p>
        </p:txBody>
      </p:sp>
      <p:sp>
        <p:nvSpPr>
          <p:cNvPr id="8" name="Text Box 62"/>
          <p:cNvSpPr txBox="1">
            <a:spLocks noChangeArrowheads="1"/>
          </p:cNvSpPr>
          <p:nvPr/>
        </p:nvSpPr>
        <p:spPr bwMode="auto">
          <a:xfrm>
            <a:off x="1287176" y="5373216"/>
            <a:ext cx="2348720" cy="523220"/>
          </a:xfrm>
          <a:prstGeom prst="rect">
            <a:avLst/>
          </a:prstGeom>
          <a:noFill/>
          <a:ln>
            <a:noFill/>
          </a:ln>
        </p:spPr>
        <p:txBody>
          <a:bodyPr wrap="none">
            <a:spAutoFit/>
          </a:bodyPr>
          <a:lstStyle>
            <a:lvl1pPr>
              <a:defRPr kumimoji="1" sz="2800" b="1">
                <a:solidFill>
                  <a:schemeClr val="bg2"/>
                </a:solidFill>
                <a:latin typeface="Times New Roman" panose="02020603050405020304" pitchFamily="18" charset="0"/>
                <a:ea typeface="宋体" panose="02010600030101010101" pitchFamily="2" charset="-122"/>
              </a:defRPr>
            </a:lvl1pPr>
            <a:lvl2pPr marL="742950" indent="-285750">
              <a:defRPr kumimoji="1" sz="2800" b="1">
                <a:solidFill>
                  <a:schemeClr val="bg2"/>
                </a:solidFill>
                <a:latin typeface="Times New Roman" panose="02020603050405020304" pitchFamily="18" charset="0"/>
                <a:ea typeface="宋体" panose="02010600030101010101" pitchFamily="2" charset="-122"/>
              </a:defRPr>
            </a:lvl2pPr>
            <a:lvl3pPr marL="1143000" indent="-228600">
              <a:defRPr kumimoji="1" sz="2800" b="1">
                <a:solidFill>
                  <a:schemeClr val="bg2"/>
                </a:solidFill>
                <a:latin typeface="Times New Roman" panose="02020603050405020304" pitchFamily="18" charset="0"/>
                <a:ea typeface="宋体" panose="02010600030101010101" pitchFamily="2" charset="-122"/>
              </a:defRPr>
            </a:lvl3pPr>
            <a:lvl4pPr marL="1600200" indent="-228600">
              <a:defRPr kumimoji="1" sz="2800" b="1">
                <a:solidFill>
                  <a:schemeClr val="bg2"/>
                </a:solidFill>
                <a:latin typeface="Times New Roman" panose="02020603050405020304" pitchFamily="18" charset="0"/>
                <a:ea typeface="宋体" panose="02010600030101010101" pitchFamily="2" charset="-122"/>
              </a:defRPr>
            </a:lvl4pPr>
            <a:lvl5pPr marL="2057400" indent="-228600">
              <a:defRPr kumimoji="1" sz="2800" b="1">
                <a:solidFill>
                  <a:schemeClr val="bg2"/>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9pPr>
          </a:lstStyle>
          <a:p>
            <a:pPr marL="0" marR="0" lvl="0" indent="0" algn="l" defTabSz="914400" eaLnBrk="1" fontAlgn="auto" latinLnBrk="0" hangingPunct="1">
              <a:lnSpc>
                <a:spcPct val="100000"/>
              </a:lnSpc>
              <a:spcBef>
                <a:spcPts val="0"/>
              </a:spcBef>
              <a:spcAft>
                <a:spcPts val="0"/>
              </a:spcAft>
              <a:buClrTx/>
              <a:buSzTx/>
              <a:buFontTx/>
              <a:buNone/>
              <a:defRPr/>
            </a:pPr>
            <a:r>
              <a:rPr lang="zh-CN" altLang="en-US" kern="0" dirty="0">
                <a:solidFill>
                  <a:srgbClr val="C0504D"/>
                </a:solidFill>
              </a:rPr>
              <a:t>双能扫描影像</a:t>
            </a:r>
            <a:endParaRPr kumimoji="1" lang="zh-CN" altLang="en-US" b="1" i="0" u="none" strike="noStrike" kern="0" cap="none" spc="0" normalizeH="0" baseline="0" noProof="0" dirty="0">
              <a:ln>
                <a:noFill/>
              </a:ln>
              <a:solidFill>
                <a:srgbClr val="C0504D"/>
              </a:solidFill>
              <a:effectLst/>
              <a:uLnTx/>
              <a:uFillTx/>
            </a:endParaRPr>
          </a:p>
        </p:txBody>
      </p:sp>
      <p:grpSp>
        <p:nvGrpSpPr>
          <p:cNvPr id="9" name="组合 77"/>
          <p:cNvGrpSpPr/>
          <p:nvPr/>
        </p:nvGrpSpPr>
        <p:grpSpPr bwMode="auto">
          <a:xfrm>
            <a:off x="4662488" y="2001362"/>
            <a:ext cx="3941959" cy="2304286"/>
            <a:chOff x="4766360" y="2707694"/>
            <a:chExt cx="3941959" cy="2303437"/>
          </a:xfrm>
        </p:grpSpPr>
        <p:sp>
          <p:nvSpPr>
            <p:cNvPr id="10" name="AutoShape 2"/>
            <p:cNvSpPr>
              <a:spLocks noChangeArrowheads="1"/>
            </p:cNvSpPr>
            <p:nvPr/>
          </p:nvSpPr>
          <p:spPr bwMode="auto">
            <a:xfrm>
              <a:off x="6031597" y="3994625"/>
              <a:ext cx="236538" cy="4905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4F81BD"/>
            </a:solidFill>
            <a:ln>
              <a:noFill/>
            </a:ln>
          </p:spPr>
          <p:txBody>
            <a:bodyPr anchor="ctr">
              <a:spAutoFit/>
            </a:bodyP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11" name="Rectangle 3"/>
            <p:cNvSpPr txBox="1">
              <a:spLocks noRot="1" noChangeArrowheads="1"/>
            </p:cNvSpPr>
            <p:nvPr/>
          </p:nvSpPr>
          <p:spPr>
            <a:xfrm>
              <a:off x="5074335" y="2825178"/>
              <a:ext cx="3429000" cy="290405"/>
            </a:xfrm>
            <a:prstGeom prst="rect">
              <a:avLst/>
            </a:prstGeom>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dirty="0">
                  <a:solidFill>
                    <a:srgbClr val="FF0000"/>
                  </a:solidFill>
                  <a:latin typeface="+mj-lt"/>
                  <a:ea typeface="+mj-ea"/>
                  <a:cs typeface="+mj-cs"/>
                </a:rPr>
                <a:t>图像处理</a:t>
              </a:r>
              <a:endParaRPr kumimoji="0" lang="zh-CN" altLang="en-US" sz="2400" b="1" i="0" u="none" strike="noStrike" kern="0" cap="none" spc="0" normalizeH="0" baseline="0" noProof="0" dirty="0">
                <a:ln>
                  <a:noFill/>
                </a:ln>
                <a:solidFill>
                  <a:srgbClr val="FF0000"/>
                </a:solidFill>
                <a:effectLst/>
                <a:uLnTx/>
                <a:uFillTx/>
                <a:latin typeface="+mj-lt"/>
                <a:ea typeface="+mj-ea"/>
                <a:cs typeface="+mj-cs"/>
              </a:endParaRPr>
            </a:p>
          </p:txBody>
        </p:sp>
        <p:sp>
          <p:nvSpPr>
            <p:cNvPr id="12" name="AutoShape 4"/>
            <p:cNvSpPr>
              <a:spLocks noChangeArrowheads="1"/>
            </p:cNvSpPr>
            <p:nvPr/>
          </p:nvSpPr>
          <p:spPr bwMode="auto">
            <a:xfrm>
              <a:off x="5999847" y="3354863"/>
              <a:ext cx="249238" cy="4889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4F81BD"/>
            </a:solidFill>
            <a:ln>
              <a:noFill/>
            </a:ln>
          </p:spPr>
          <p:txBody>
            <a:bodyPr anchor="ctr">
              <a:spAutoFit/>
            </a:bodyP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13" name="Text Box 5"/>
            <p:cNvSpPr txBox="1">
              <a:spLocks noChangeArrowheads="1"/>
            </p:cNvSpPr>
            <p:nvPr/>
          </p:nvSpPr>
          <p:spPr bwMode="auto">
            <a:xfrm>
              <a:off x="4858104" y="4599463"/>
              <a:ext cx="1222009" cy="402143"/>
            </a:xfrm>
            <a:prstGeom prst="rect">
              <a:avLst/>
            </a:prstGeom>
            <a:noFill/>
            <a:ln>
              <a:noFill/>
            </a:ln>
          </p:spPr>
          <p:txBody>
            <a:bodyPr lIns="90000" tIns="46800" rIns="90000" bIns="46800">
              <a:spAutoFit/>
            </a:bodyPr>
            <a:lstStyle>
              <a:lvl1pPr>
                <a:defRPr kumimoji="1" sz="2800" b="1">
                  <a:solidFill>
                    <a:schemeClr val="bg2"/>
                  </a:solidFill>
                  <a:latin typeface="Times New Roman" panose="02020603050405020304" pitchFamily="18" charset="0"/>
                  <a:ea typeface="宋体" panose="02010600030101010101" pitchFamily="2" charset="-122"/>
                </a:defRPr>
              </a:lvl1pPr>
              <a:lvl2pPr marL="742950" indent="-285750">
                <a:defRPr kumimoji="1" sz="2800" b="1">
                  <a:solidFill>
                    <a:schemeClr val="bg2"/>
                  </a:solidFill>
                  <a:latin typeface="Times New Roman" panose="02020603050405020304" pitchFamily="18" charset="0"/>
                  <a:ea typeface="宋体" panose="02010600030101010101" pitchFamily="2" charset="-122"/>
                </a:defRPr>
              </a:lvl2pPr>
              <a:lvl3pPr marL="1143000" indent="-228600">
                <a:defRPr kumimoji="1" sz="2800" b="1">
                  <a:solidFill>
                    <a:schemeClr val="bg2"/>
                  </a:solidFill>
                  <a:latin typeface="Times New Roman" panose="02020603050405020304" pitchFamily="18" charset="0"/>
                  <a:ea typeface="宋体" panose="02010600030101010101" pitchFamily="2" charset="-122"/>
                </a:defRPr>
              </a:lvl3pPr>
              <a:lvl4pPr marL="1600200" indent="-228600">
                <a:defRPr kumimoji="1" sz="2800" b="1">
                  <a:solidFill>
                    <a:schemeClr val="bg2"/>
                  </a:solidFill>
                  <a:latin typeface="Times New Roman" panose="02020603050405020304" pitchFamily="18" charset="0"/>
                  <a:ea typeface="宋体" panose="02010600030101010101" pitchFamily="2" charset="-122"/>
                </a:defRPr>
              </a:lvl4pPr>
              <a:lvl5pPr marL="2057400" indent="-228600">
                <a:defRPr kumimoji="1" sz="2800" b="1">
                  <a:solidFill>
                    <a:schemeClr val="bg2"/>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9pPr>
            </a:lstStyle>
            <a:p>
              <a:pPr marL="0" marR="0" lvl="0" indent="0" algn="ctr" defTabSz="914400" eaLnBrk="1" fontAlgn="auto" latinLnBrk="0" hangingPunct="1">
                <a:lnSpc>
                  <a:spcPct val="100000"/>
                </a:lnSpc>
                <a:spcBef>
                  <a:spcPct val="50000"/>
                </a:spcBef>
                <a:spcAft>
                  <a:spcPts val="0"/>
                </a:spcAft>
                <a:buClrTx/>
                <a:buSzTx/>
                <a:buFontTx/>
                <a:buNone/>
                <a:defRPr/>
              </a:pPr>
              <a:r>
                <a:rPr lang="zh-CN" altLang="en-US" sz="2000" kern="0" dirty="0">
                  <a:solidFill>
                    <a:srgbClr val="FF0000"/>
                  </a:solidFill>
                </a:rPr>
                <a:t>原始数据</a:t>
              </a:r>
              <a:endParaRPr kumimoji="1" lang="en-US" altLang="zh-CN" sz="2000" b="1" i="0" u="none" strike="noStrike" kern="0" cap="none" spc="0" normalizeH="0" baseline="0" noProof="0" dirty="0">
                <a:ln>
                  <a:noFill/>
                </a:ln>
                <a:solidFill>
                  <a:srgbClr val="FF0000"/>
                </a:solidFill>
                <a:effectLst/>
                <a:uLnTx/>
                <a:uFillTx/>
              </a:endParaRPr>
            </a:p>
          </p:txBody>
        </p:sp>
        <p:sp>
          <p:nvSpPr>
            <p:cNvPr id="14" name="Text Box 6"/>
            <p:cNvSpPr txBox="1">
              <a:spLocks noChangeArrowheads="1"/>
            </p:cNvSpPr>
            <p:nvPr/>
          </p:nvSpPr>
          <p:spPr bwMode="auto">
            <a:xfrm>
              <a:off x="6113588" y="4608988"/>
              <a:ext cx="1462794" cy="402143"/>
            </a:xfrm>
            <a:prstGeom prst="rect">
              <a:avLst/>
            </a:prstGeom>
            <a:noFill/>
            <a:ln>
              <a:noFill/>
            </a:ln>
          </p:spPr>
          <p:txBody>
            <a:bodyPr wrap="square" lIns="90000" tIns="46800" rIns="90000" bIns="46800">
              <a:spAutoFit/>
            </a:bodyPr>
            <a:lstStyle>
              <a:lvl1pPr>
                <a:defRPr kumimoji="1" sz="2800" b="1">
                  <a:solidFill>
                    <a:schemeClr val="bg2"/>
                  </a:solidFill>
                  <a:latin typeface="Times New Roman" panose="02020603050405020304" pitchFamily="18" charset="0"/>
                  <a:ea typeface="宋体" panose="02010600030101010101" pitchFamily="2" charset="-122"/>
                </a:defRPr>
              </a:lvl1pPr>
              <a:lvl2pPr marL="742950" indent="-285750">
                <a:defRPr kumimoji="1" sz="2800" b="1">
                  <a:solidFill>
                    <a:schemeClr val="bg2"/>
                  </a:solidFill>
                  <a:latin typeface="Times New Roman" panose="02020603050405020304" pitchFamily="18" charset="0"/>
                  <a:ea typeface="宋体" panose="02010600030101010101" pitchFamily="2" charset="-122"/>
                </a:defRPr>
              </a:lvl2pPr>
              <a:lvl3pPr marL="1143000" indent="-228600">
                <a:defRPr kumimoji="1" sz="2800" b="1">
                  <a:solidFill>
                    <a:schemeClr val="bg2"/>
                  </a:solidFill>
                  <a:latin typeface="Times New Roman" panose="02020603050405020304" pitchFamily="18" charset="0"/>
                  <a:ea typeface="宋体" panose="02010600030101010101" pitchFamily="2" charset="-122"/>
                </a:defRPr>
              </a:lvl3pPr>
              <a:lvl4pPr marL="1600200" indent="-228600">
                <a:defRPr kumimoji="1" sz="2800" b="1">
                  <a:solidFill>
                    <a:schemeClr val="bg2"/>
                  </a:solidFill>
                  <a:latin typeface="Times New Roman" panose="02020603050405020304" pitchFamily="18" charset="0"/>
                  <a:ea typeface="宋体" panose="02010600030101010101" pitchFamily="2" charset="-122"/>
                </a:defRPr>
              </a:lvl4pPr>
              <a:lvl5pPr marL="2057400" indent="-228600">
                <a:defRPr kumimoji="1" sz="2800" b="1">
                  <a:solidFill>
                    <a:schemeClr val="bg2"/>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9pPr>
            </a:lstStyle>
            <a:p>
              <a:pPr marL="0" marR="0" lvl="0" indent="0" algn="ctr" defTabSz="914400" eaLnBrk="1" fontAlgn="auto" latinLnBrk="0" hangingPunct="1">
                <a:lnSpc>
                  <a:spcPct val="100000"/>
                </a:lnSpc>
                <a:spcBef>
                  <a:spcPct val="50000"/>
                </a:spcBef>
                <a:spcAft>
                  <a:spcPts val="0"/>
                </a:spcAft>
                <a:buClrTx/>
                <a:buSzTx/>
                <a:buFontTx/>
                <a:buNone/>
                <a:defRPr/>
              </a:pPr>
              <a:r>
                <a:rPr lang="zh-CN" altLang="en-US" sz="2000" kern="0" dirty="0">
                  <a:solidFill>
                    <a:srgbClr val="FF0000"/>
                  </a:solidFill>
                </a:rPr>
                <a:t>修正后数据</a:t>
              </a:r>
              <a:endParaRPr kumimoji="1" lang="en-US" altLang="zh-CN" sz="2000" b="1" i="0" u="none" strike="noStrike" kern="0" cap="none" spc="0" normalizeH="0" baseline="0" noProof="0" dirty="0">
                <a:ln>
                  <a:noFill/>
                </a:ln>
                <a:solidFill>
                  <a:srgbClr val="FF0000"/>
                </a:solidFill>
                <a:effectLst/>
                <a:uLnTx/>
                <a:uFillTx/>
              </a:endParaRPr>
            </a:p>
          </p:txBody>
        </p:sp>
        <p:sp>
          <p:nvSpPr>
            <p:cNvPr id="15" name="Text Box 7"/>
            <p:cNvSpPr txBox="1">
              <a:spLocks noChangeArrowheads="1"/>
            </p:cNvSpPr>
            <p:nvPr/>
          </p:nvSpPr>
          <p:spPr bwMode="auto">
            <a:xfrm>
              <a:off x="7461934" y="4145438"/>
              <a:ext cx="1246385" cy="402143"/>
            </a:xfrm>
            <a:prstGeom prst="rect">
              <a:avLst/>
            </a:prstGeom>
            <a:noFill/>
            <a:ln>
              <a:noFill/>
            </a:ln>
          </p:spPr>
          <p:txBody>
            <a:bodyPr wrap="square" lIns="90000" tIns="46800" rIns="90000" bIns="46800">
              <a:spAutoFit/>
            </a:bodyPr>
            <a:lstStyle>
              <a:lvl1pPr>
                <a:defRPr kumimoji="1" sz="2800" b="1">
                  <a:solidFill>
                    <a:schemeClr val="bg2"/>
                  </a:solidFill>
                  <a:latin typeface="Times New Roman" panose="02020603050405020304" pitchFamily="18" charset="0"/>
                  <a:ea typeface="宋体" panose="02010600030101010101" pitchFamily="2" charset="-122"/>
                </a:defRPr>
              </a:lvl1pPr>
              <a:lvl2pPr marL="742950" indent="-285750">
                <a:defRPr kumimoji="1" sz="2800" b="1">
                  <a:solidFill>
                    <a:schemeClr val="bg2"/>
                  </a:solidFill>
                  <a:latin typeface="Times New Roman" panose="02020603050405020304" pitchFamily="18" charset="0"/>
                  <a:ea typeface="宋体" panose="02010600030101010101" pitchFamily="2" charset="-122"/>
                </a:defRPr>
              </a:lvl2pPr>
              <a:lvl3pPr marL="1143000" indent="-228600">
                <a:defRPr kumimoji="1" sz="2800" b="1">
                  <a:solidFill>
                    <a:schemeClr val="bg2"/>
                  </a:solidFill>
                  <a:latin typeface="Times New Roman" panose="02020603050405020304" pitchFamily="18" charset="0"/>
                  <a:ea typeface="宋体" panose="02010600030101010101" pitchFamily="2" charset="-122"/>
                </a:defRPr>
              </a:lvl3pPr>
              <a:lvl4pPr marL="1600200" indent="-228600">
                <a:defRPr kumimoji="1" sz="2800" b="1">
                  <a:solidFill>
                    <a:schemeClr val="bg2"/>
                  </a:solidFill>
                  <a:latin typeface="Times New Roman" panose="02020603050405020304" pitchFamily="18" charset="0"/>
                  <a:ea typeface="宋体" panose="02010600030101010101" pitchFamily="2" charset="-122"/>
                </a:defRPr>
              </a:lvl4pPr>
              <a:lvl5pPr marL="2057400" indent="-228600">
                <a:defRPr kumimoji="1" sz="2800" b="1">
                  <a:solidFill>
                    <a:schemeClr val="bg2"/>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lang="zh-CN" altLang="en-US" sz="2000" kern="0" dirty="0">
                  <a:solidFill>
                    <a:srgbClr val="FF0000"/>
                  </a:solidFill>
                </a:rPr>
                <a:t>材料识别</a:t>
              </a:r>
              <a:endParaRPr kumimoji="1" lang="en-US" altLang="zh-CN" sz="2000" b="1" i="0" u="none" strike="noStrike" kern="0" cap="none" spc="0" normalizeH="0" baseline="0" noProof="0" dirty="0">
                <a:ln>
                  <a:noFill/>
                </a:ln>
                <a:solidFill>
                  <a:srgbClr val="FF0000"/>
                </a:solidFill>
                <a:effectLst/>
                <a:uLnTx/>
                <a:uFillTx/>
              </a:endParaRPr>
            </a:p>
          </p:txBody>
        </p:sp>
        <p:sp>
          <p:nvSpPr>
            <p:cNvPr id="16" name="AutoShape 8"/>
            <p:cNvSpPr>
              <a:spLocks noChangeArrowheads="1"/>
            </p:cNvSpPr>
            <p:nvPr/>
          </p:nvSpPr>
          <p:spPr bwMode="auto">
            <a:xfrm>
              <a:off x="7360335" y="3742213"/>
              <a:ext cx="155575" cy="4889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4F81BD"/>
            </a:solidFill>
            <a:ln>
              <a:noFill/>
            </a:ln>
          </p:spPr>
          <p:txBody>
            <a:bodyPr anchor="ctr">
              <a:spAutoFit/>
            </a:bodyP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17" name="AutoShape 9"/>
            <p:cNvSpPr/>
            <p:nvPr/>
          </p:nvSpPr>
          <p:spPr bwMode="auto">
            <a:xfrm>
              <a:off x="7201585" y="3397725"/>
              <a:ext cx="519112" cy="285750"/>
            </a:xfrm>
            <a:prstGeom prst="rightBrace">
              <a:avLst>
                <a:gd name="adj1" fmla="val 62315"/>
                <a:gd name="adj2" fmla="val 50000"/>
              </a:avLst>
            </a:prstGeom>
            <a:noFill/>
            <a:ln w="9525">
              <a:solidFill>
                <a:sysClr val="window" lastClr="FFFFFF"/>
              </a:solidFill>
              <a:round/>
            </a:ln>
          </p:spPr>
          <p:txBody>
            <a:bodyPr wrap="none" anchor="ctr">
              <a:spAutoFit/>
            </a:bodyP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18" name="Text Box 10"/>
            <p:cNvSpPr txBox="1">
              <a:spLocks noChangeArrowheads="1"/>
            </p:cNvSpPr>
            <p:nvPr/>
          </p:nvSpPr>
          <p:spPr bwMode="auto">
            <a:xfrm>
              <a:off x="4826685" y="2707694"/>
              <a:ext cx="1204912" cy="463675"/>
            </a:xfrm>
            <a:prstGeom prst="rect">
              <a:avLst/>
            </a:prstGeom>
            <a:noFill/>
            <a:ln>
              <a:noFill/>
            </a:ln>
          </p:spPr>
          <p:txBody>
            <a:bodyPr lIns="90000" tIns="46800" rIns="90000" bIns="46800">
              <a:spAutoFit/>
            </a:bodyPr>
            <a:lstStyle>
              <a:lvl1pPr>
                <a:defRPr kumimoji="1" sz="2800" b="1">
                  <a:solidFill>
                    <a:schemeClr val="bg2"/>
                  </a:solidFill>
                  <a:latin typeface="Times New Roman" panose="02020603050405020304" pitchFamily="18" charset="0"/>
                  <a:ea typeface="宋体" panose="02010600030101010101" pitchFamily="2" charset="-122"/>
                </a:defRPr>
              </a:lvl1pPr>
              <a:lvl2pPr marL="742950" indent="-285750">
                <a:defRPr kumimoji="1" sz="2800" b="1">
                  <a:solidFill>
                    <a:schemeClr val="bg2"/>
                  </a:solidFill>
                  <a:latin typeface="Times New Roman" panose="02020603050405020304" pitchFamily="18" charset="0"/>
                  <a:ea typeface="宋体" panose="02010600030101010101" pitchFamily="2" charset="-122"/>
                </a:defRPr>
              </a:lvl2pPr>
              <a:lvl3pPr marL="1143000" indent="-228600">
                <a:defRPr kumimoji="1" sz="2800" b="1">
                  <a:solidFill>
                    <a:schemeClr val="bg2"/>
                  </a:solidFill>
                  <a:latin typeface="Times New Roman" panose="02020603050405020304" pitchFamily="18" charset="0"/>
                  <a:ea typeface="宋体" panose="02010600030101010101" pitchFamily="2" charset="-122"/>
                </a:defRPr>
              </a:lvl3pPr>
              <a:lvl4pPr marL="1600200" indent="-228600">
                <a:defRPr kumimoji="1" sz="2800" b="1">
                  <a:solidFill>
                    <a:schemeClr val="bg2"/>
                  </a:solidFill>
                  <a:latin typeface="Times New Roman" panose="02020603050405020304" pitchFamily="18" charset="0"/>
                  <a:ea typeface="宋体" panose="02010600030101010101" pitchFamily="2" charset="-122"/>
                </a:defRPr>
              </a:lvl4pPr>
              <a:lvl5pPr marL="2057400" indent="-228600">
                <a:defRPr kumimoji="1" sz="2800" b="1">
                  <a:solidFill>
                    <a:schemeClr val="bg2"/>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9pPr>
            </a:lstStyle>
            <a:p>
              <a:pPr marL="0" marR="0" lvl="0" indent="0" algn="ctr" defTabSz="914400" eaLnBrk="1" fontAlgn="auto" latinLnBrk="0" hangingPunct="1">
                <a:lnSpc>
                  <a:spcPct val="100000"/>
                </a:lnSpc>
                <a:spcBef>
                  <a:spcPct val="50000"/>
                </a:spcBef>
                <a:spcAft>
                  <a:spcPts val="0"/>
                </a:spcAft>
                <a:buClrTx/>
                <a:buSzTx/>
                <a:buFontTx/>
                <a:buNone/>
                <a:defRPr/>
              </a:pPr>
              <a:r>
                <a:rPr lang="zh-CN" altLang="en-US" sz="2400" kern="0" dirty="0">
                  <a:solidFill>
                    <a:srgbClr val="FF0000"/>
                  </a:solidFill>
                </a:rPr>
                <a:t>高能</a:t>
              </a:r>
              <a:endParaRPr kumimoji="1" lang="en-US" altLang="zh-CN" sz="2400" b="1" i="0" u="none" strike="noStrike" kern="0" cap="none" spc="0" normalizeH="0" baseline="0" noProof="0" dirty="0">
                <a:ln>
                  <a:noFill/>
                </a:ln>
                <a:solidFill>
                  <a:srgbClr val="FF0000"/>
                </a:solidFill>
                <a:effectLst/>
                <a:uLnTx/>
                <a:uFillTx/>
              </a:endParaRPr>
            </a:p>
          </p:txBody>
        </p:sp>
        <p:sp>
          <p:nvSpPr>
            <p:cNvPr id="19" name="Text Box 11"/>
            <p:cNvSpPr txBox="1">
              <a:spLocks noChangeArrowheads="1"/>
            </p:cNvSpPr>
            <p:nvPr/>
          </p:nvSpPr>
          <p:spPr bwMode="auto">
            <a:xfrm>
              <a:off x="4766360" y="3686286"/>
              <a:ext cx="1304925" cy="402143"/>
            </a:xfrm>
            <a:prstGeom prst="rect">
              <a:avLst/>
            </a:prstGeom>
            <a:noFill/>
            <a:ln>
              <a:noFill/>
            </a:ln>
          </p:spPr>
          <p:txBody>
            <a:bodyPr lIns="90000" tIns="46800" rIns="90000" bIns="46800">
              <a:spAutoFit/>
            </a:bodyPr>
            <a:lstStyle>
              <a:lvl1pPr>
                <a:defRPr kumimoji="1" sz="2800" b="1">
                  <a:solidFill>
                    <a:schemeClr val="bg2"/>
                  </a:solidFill>
                  <a:latin typeface="Times New Roman" panose="02020603050405020304" pitchFamily="18" charset="0"/>
                  <a:ea typeface="宋体" panose="02010600030101010101" pitchFamily="2" charset="-122"/>
                </a:defRPr>
              </a:lvl1pPr>
              <a:lvl2pPr marL="742950" indent="-285750">
                <a:defRPr kumimoji="1" sz="2800" b="1">
                  <a:solidFill>
                    <a:schemeClr val="bg2"/>
                  </a:solidFill>
                  <a:latin typeface="Times New Roman" panose="02020603050405020304" pitchFamily="18" charset="0"/>
                  <a:ea typeface="宋体" panose="02010600030101010101" pitchFamily="2" charset="-122"/>
                </a:defRPr>
              </a:lvl2pPr>
              <a:lvl3pPr marL="1143000" indent="-228600">
                <a:defRPr kumimoji="1" sz="2800" b="1">
                  <a:solidFill>
                    <a:schemeClr val="bg2"/>
                  </a:solidFill>
                  <a:latin typeface="Times New Roman" panose="02020603050405020304" pitchFamily="18" charset="0"/>
                  <a:ea typeface="宋体" panose="02010600030101010101" pitchFamily="2" charset="-122"/>
                </a:defRPr>
              </a:lvl3pPr>
              <a:lvl4pPr marL="1600200" indent="-228600">
                <a:defRPr kumimoji="1" sz="2800" b="1">
                  <a:solidFill>
                    <a:schemeClr val="bg2"/>
                  </a:solidFill>
                  <a:latin typeface="Times New Roman" panose="02020603050405020304" pitchFamily="18" charset="0"/>
                  <a:ea typeface="宋体" panose="02010600030101010101" pitchFamily="2" charset="-122"/>
                </a:defRPr>
              </a:lvl4pPr>
              <a:lvl5pPr marL="2057400" indent="-228600">
                <a:defRPr kumimoji="1" sz="2800" b="1">
                  <a:solidFill>
                    <a:schemeClr val="bg2"/>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9pPr>
            </a:lstStyle>
            <a:p>
              <a:pPr marL="0" marR="0" lvl="0" indent="0" algn="ctr" defTabSz="914400" eaLnBrk="1" fontAlgn="auto" latinLnBrk="0" hangingPunct="1">
                <a:lnSpc>
                  <a:spcPct val="100000"/>
                </a:lnSpc>
                <a:spcBef>
                  <a:spcPct val="50000"/>
                </a:spcBef>
                <a:spcAft>
                  <a:spcPts val="0"/>
                </a:spcAft>
                <a:buClrTx/>
                <a:buSzTx/>
                <a:buFontTx/>
                <a:buNone/>
                <a:defRPr/>
              </a:pPr>
              <a:r>
                <a:rPr lang="zh-CN" altLang="en-US" sz="2000" kern="0" dirty="0">
                  <a:solidFill>
                    <a:srgbClr val="FF0000"/>
                  </a:solidFill>
                </a:rPr>
                <a:t>低能</a:t>
              </a:r>
              <a:endParaRPr kumimoji="1" lang="en-US" altLang="zh-CN" sz="2000" b="1" i="0" u="none" strike="noStrike" kern="0" cap="none" spc="0" normalizeH="0" baseline="0" noProof="0" dirty="0">
                <a:ln>
                  <a:noFill/>
                </a:ln>
                <a:solidFill>
                  <a:srgbClr val="FF0000"/>
                </a:solidFill>
                <a:effectLst/>
                <a:uLnTx/>
                <a:uFillTx/>
              </a:endParaRPr>
            </a:p>
          </p:txBody>
        </p:sp>
        <p:pic>
          <p:nvPicPr>
            <p:cNvPr id="20" name="Picture 12"/>
            <p:cNvPicPr>
              <a:picLocks noChangeAspect="1" noChangeArrowheads="1"/>
            </p:cNvPicPr>
            <p:nvPr/>
          </p:nvPicPr>
          <p:blipFill>
            <a:blip r:embed="rId4"/>
            <a:srcRect/>
            <a:stretch>
              <a:fillRect/>
            </a:stretch>
          </p:blipFill>
          <p:spPr bwMode="auto">
            <a:xfrm>
              <a:off x="7525435" y="3531075"/>
              <a:ext cx="1081087" cy="606425"/>
            </a:xfrm>
            <a:prstGeom prst="rect">
              <a:avLst/>
            </a:prstGeom>
            <a:noFill/>
            <a:ln>
              <a:noFill/>
            </a:ln>
          </p:spPr>
        </p:pic>
        <p:pic>
          <p:nvPicPr>
            <p:cNvPr id="21" name="Picture 13"/>
            <p:cNvPicPr>
              <a:picLocks noChangeAspect="1" noChangeArrowheads="1"/>
            </p:cNvPicPr>
            <p:nvPr/>
          </p:nvPicPr>
          <p:blipFill>
            <a:blip r:embed="rId5" cstate="hqprint"/>
            <a:srcRect/>
            <a:stretch>
              <a:fillRect/>
            </a:stretch>
          </p:blipFill>
          <p:spPr bwMode="auto">
            <a:xfrm>
              <a:off x="4918760" y="4002563"/>
              <a:ext cx="1081087" cy="606425"/>
            </a:xfrm>
            <a:prstGeom prst="rect">
              <a:avLst/>
            </a:prstGeom>
            <a:noFill/>
            <a:ln>
              <a:noFill/>
            </a:ln>
          </p:spPr>
        </p:pic>
        <p:pic>
          <p:nvPicPr>
            <p:cNvPr id="22" name="Picture 14"/>
            <p:cNvPicPr>
              <a:picLocks noChangeAspect="1" noChangeArrowheads="1"/>
            </p:cNvPicPr>
            <p:nvPr/>
          </p:nvPicPr>
          <p:blipFill>
            <a:blip r:embed="rId6" cstate="hqprint"/>
            <a:srcRect/>
            <a:stretch>
              <a:fillRect/>
            </a:stretch>
          </p:blipFill>
          <p:spPr bwMode="auto">
            <a:xfrm>
              <a:off x="6279247" y="4002563"/>
              <a:ext cx="1079500" cy="606425"/>
            </a:xfrm>
            <a:prstGeom prst="rect">
              <a:avLst/>
            </a:prstGeom>
            <a:noFill/>
            <a:ln>
              <a:noFill/>
            </a:ln>
          </p:spPr>
        </p:pic>
        <p:pic>
          <p:nvPicPr>
            <p:cNvPr id="23" name="Picture 15"/>
            <p:cNvPicPr>
              <a:picLocks noChangeAspect="1" noChangeArrowheads="1"/>
            </p:cNvPicPr>
            <p:nvPr/>
          </p:nvPicPr>
          <p:blipFill>
            <a:blip r:embed="rId7" cstate="hqprint"/>
            <a:srcRect/>
            <a:stretch>
              <a:fillRect/>
            </a:stretch>
          </p:blipFill>
          <p:spPr bwMode="auto">
            <a:xfrm>
              <a:off x="6284010" y="3199288"/>
              <a:ext cx="1082675" cy="608012"/>
            </a:xfrm>
            <a:prstGeom prst="rect">
              <a:avLst/>
            </a:prstGeom>
            <a:noFill/>
            <a:ln>
              <a:noFill/>
            </a:ln>
          </p:spPr>
        </p:pic>
        <p:pic>
          <p:nvPicPr>
            <p:cNvPr id="24" name="Picture 16"/>
            <p:cNvPicPr preferRelativeResize="0">
              <a:picLocks noChangeAspect="1" noChangeArrowheads="1"/>
            </p:cNvPicPr>
            <p:nvPr/>
          </p:nvPicPr>
          <p:blipFill>
            <a:blip r:embed="rId8" cstate="hqprint"/>
            <a:srcRect/>
            <a:stretch>
              <a:fillRect/>
            </a:stretch>
          </p:blipFill>
          <p:spPr bwMode="auto">
            <a:xfrm>
              <a:off x="4945747" y="3115583"/>
              <a:ext cx="1065213" cy="596900"/>
            </a:xfrm>
            <a:prstGeom prst="rect">
              <a:avLst/>
            </a:prstGeom>
            <a:noFill/>
            <a:ln>
              <a:noFill/>
            </a:ln>
          </p:spPr>
        </p:pic>
      </p:grpSp>
      <p:grpSp>
        <p:nvGrpSpPr>
          <p:cNvPr id="25" name="组合 78"/>
          <p:cNvGrpSpPr/>
          <p:nvPr/>
        </p:nvGrpSpPr>
        <p:grpSpPr bwMode="auto">
          <a:xfrm>
            <a:off x="4498975" y="116632"/>
            <a:ext cx="4033465" cy="1867472"/>
            <a:chOff x="4498803" y="842422"/>
            <a:chExt cx="4032904" cy="1868184"/>
          </a:xfrm>
        </p:grpSpPr>
        <p:sp>
          <p:nvSpPr>
            <p:cNvPr id="26" name="Rectangle 4"/>
            <p:cNvSpPr>
              <a:spLocks noChangeArrowheads="1"/>
            </p:cNvSpPr>
            <p:nvPr/>
          </p:nvSpPr>
          <p:spPr bwMode="auto">
            <a:xfrm>
              <a:off x="6480009" y="1685951"/>
              <a:ext cx="519896" cy="466049"/>
            </a:xfrm>
            <a:prstGeom prst="rect">
              <a:avLst/>
            </a:prstGeom>
            <a:solidFill>
              <a:srgbClr val="99CCFF"/>
            </a:solidFill>
            <a:ln w="12700">
              <a:solidFill>
                <a:srgbClr val="99CCFF"/>
              </a:solidFill>
              <a:miter lim="800000"/>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Rectangle 5"/>
            <p:cNvSpPr>
              <a:spLocks noChangeArrowheads="1"/>
            </p:cNvSpPr>
            <p:nvPr/>
          </p:nvSpPr>
          <p:spPr bwMode="auto">
            <a:xfrm>
              <a:off x="5726612" y="2149494"/>
              <a:ext cx="518605" cy="467302"/>
            </a:xfrm>
            <a:prstGeom prst="rect">
              <a:avLst/>
            </a:prstGeom>
            <a:solidFill>
              <a:srgbClr val="99CCFF"/>
            </a:solidFill>
            <a:ln w="12700">
              <a:solidFill>
                <a:srgbClr val="99CCFF"/>
              </a:solidFill>
              <a:miter lim="800000"/>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Rectangle 6"/>
            <p:cNvSpPr>
              <a:spLocks noChangeArrowheads="1"/>
            </p:cNvSpPr>
            <p:nvPr/>
          </p:nvSpPr>
          <p:spPr bwMode="auto">
            <a:xfrm>
              <a:off x="6245217" y="1683445"/>
              <a:ext cx="236082" cy="466049"/>
            </a:xfrm>
            <a:prstGeom prst="rect">
              <a:avLst/>
            </a:prstGeom>
            <a:solidFill>
              <a:srgbClr val="99CCFF"/>
            </a:solidFill>
            <a:ln w="12700">
              <a:solidFill>
                <a:srgbClr val="99CCFF"/>
              </a:solidFill>
              <a:miter lim="800000"/>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Rectangle 7"/>
            <p:cNvSpPr>
              <a:spLocks noChangeArrowheads="1"/>
            </p:cNvSpPr>
            <p:nvPr/>
          </p:nvSpPr>
          <p:spPr bwMode="auto">
            <a:xfrm>
              <a:off x="6245217" y="2149494"/>
              <a:ext cx="519896" cy="467302"/>
            </a:xfrm>
            <a:prstGeom prst="rect">
              <a:avLst/>
            </a:prstGeom>
            <a:solidFill>
              <a:srgbClr val="99CCFF"/>
            </a:solidFill>
            <a:ln w="12700">
              <a:solidFill>
                <a:srgbClr val="99CCFF"/>
              </a:solidFill>
              <a:miter lim="800000"/>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Rectangle 8"/>
            <p:cNvSpPr>
              <a:spLocks noChangeArrowheads="1"/>
            </p:cNvSpPr>
            <p:nvPr/>
          </p:nvSpPr>
          <p:spPr bwMode="auto">
            <a:xfrm>
              <a:off x="6765113" y="1216143"/>
              <a:ext cx="518605" cy="467302"/>
            </a:xfrm>
            <a:prstGeom prst="rect">
              <a:avLst/>
            </a:prstGeom>
            <a:solidFill>
              <a:srgbClr val="99CCFF"/>
            </a:solidFill>
            <a:ln w="12700">
              <a:solidFill>
                <a:srgbClr val="99CCFF"/>
              </a:solidFill>
              <a:miter lim="800000"/>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Rectangle 9"/>
            <p:cNvSpPr>
              <a:spLocks noChangeArrowheads="1"/>
            </p:cNvSpPr>
            <p:nvPr/>
          </p:nvSpPr>
          <p:spPr bwMode="auto">
            <a:xfrm>
              <a:off x="6765113" y="2149494"/>
              <a:ext cx="518605" cy="467302"/>
            </a:xfrm>
            <a:prstGeom prst="rect">
              <a:avLst/>
            </a:prstGeom>
            <a:solidFill>
              <a:srgbClr val="99CCFF"/>
            </a:solidFill>
            <a:ln w="12700">
              <a:solidFill>
                <a:srgbClr val="99CCFF"/>
              </a:solidFill>
              <a:miter lim="800000"/>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Rectangle 10"/>
            <p:cNvSpPr>
              <a:spLocks noChangeArrowheads="1"/>
            </p:cNvSpPr>
            <p:nvPr/>
          </p:nvSpPr>
          <p:spPr bwMode="auto">
            <a:xfrm>
              <a:off x="7001194" y="1683445"/>
              <a:ext cx="288974" cy="466049"/>
            </a:xfrm>
            <a:prstGeom prst="rect">
              <a:avLst/>
            </a:prstGeom>
            <a:solidFill>
              <a:srgbClr val="99CCFF"/>
            </a:solidFill>
            <a:ln>
              <a:noFill/>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Rectangle 11"/>
            <p:cNvSpPr>
              <a:spLocks noChangeArrowheads="1"/>
            </p:cNvSpPr>
            <p:nvPr/>
          </p:nvSpPr>
          <p:spPr bwMode="auto">
            <a:xfrm>
              <a:off x="5678880" y="1173547"/>
              <a:ext cx="1652570" cy="1484593"/>
            </a:xfrm>
            <a:prstGeom prst="rect">
              <a:avLst/>
            </a:prstGeom>
            <a:noFill/>
            <a:ln w="12700">
              <a:solidFill>
                <a:srgbClr val="C0C0C0"/>
              </a:solidFill>
              <a:miter lim="800000"/>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34" name="Group 17"/>
            <p:cNvGrpSpPr/>
            <p:nvPr/>
          </p:nvGrpSpPr>
          <p:grpSpPr bwMode="auto">
            <a:xfrm>
              <a:off x="5914961" y="1004416"/>
              <a:ext cx="1226850" cy="1569784"/>
              <a:chOff x="2400" y="1440"/>
              <a:chExt cx="1248" cy="1776"/>
            </a:xfrm>
          </p:grpSpPr>
          <p:grpSp>
            <p:nvGrpSpPr>
              <p:cNvPr id="64" name="Group 18"/>
              <p:cNvGrpSpPr/>
              <p:nvPr/>
            </p:nvGrpSpPr>
            <p:grpSpPr bwMode="auto">
              <a:xfrm>
                <a:off x="2496" y="1968"/>
                <a:ext cx="1152" cy="1248"/>
                <a:chOff x="2496" y="1968"/>
                <a:chExt cx="1152" cy="1248"/>
              </a:xfrm>
            </p:grpSpPr>
            <p:sp>
              <p:nvSpPr>
                <p:cNvPr id="66" name="Line 19"/>
                <p:cNvSpPr>
                  <a:spLocks noChangeShapeType="1"/>
                </p:cNvSpPr>
                <p:nvPr/>
              </p:nvSpPr>
              <p:spPr bwMode="auto">
                <a:xfrm>
                  <a:off x="2976" y="2304"/>
                  <a:ext cx="576" cy="0"/>
                </a:xfrm>
                <a:prstGeom prst="line">
                  <a:avLst/>
                </a:prstGeom>
                <a:noFill/>
                <a:ln w="12700">
                  <a:solidFill>
                    <a:srgbClr val="4F81BD"/>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 name="Line 20"/>
                <p:cNvSpPr>
                  <a:spLocks noChangeShapeType="1"/>
                </p:cNvSpPr>
                <p:nvPr/>
              </p:nvSpPr>
              <p:spPr bwMode="auto">
                <a:xfrm>
                  <a:off x="2880" y="2592"/>
                  <a:ext cx="576" cy="0"/>
                </a:xfrm>
                <a:prstGeom prst="line">
                  <a:avLst/>
                </a:prstGeom>
                <a:noFill/>
                <a:ln w="12700">
                  <a:solidFill>
                    <a:srgbClr val="4F81BD"/>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Line 21"/>
                <p:cNvSpPr>
                  <a:spLocks noChangeShapeType="1"/>
                </p:cNvSpPr>
                <p:nvPr/>
              </p:nvSpPr>
              <p:spPr bwMode="auto">
                <a:xfrm>
                  <a:off x="2592" y="2880"/>
                  <a:ext cx="576" cy="0"/>
                </a:xfrm>
                <a:prstGeom prst="line">
                  <a:avLst/>
                </a:prstGeom>
                <a:noFill/>
                <a:ln w="12700">
                  <a:solidFill>
                    <a:srgbClr val="4F81BD"/>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Line 22"/>
                <p:cNvSpPr>
                  <a:spLocks noChangeShapeType="1"/>
                </p:cNvSpPr>
                <p:nvPr/>
              </p:nvSpPr>
              <p:spPr bwMode="auto">
                <a:xfrm>
                  <a:off x="2496" y="2976"/>
                  <a:ext cx="576" cy="0"/>
                </a:xfrm>
                <a:prstGeom prst="line">
                  <a:avLst/>
                </a:prstGeom>
                <a:noFill/>
                <a:ln w="12700">
                  <a:solidFill>
                    <a:srgbClr val="4F81BD"/>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 name="Line 23"/>
                <p:cNvSpPr>
                  <a:spLocks noChangeShapeType="1"/>
                </p:cNvSpPr>
                <p:nvPr/>
              </p:nvSpPr>
              <p:spPr bwMode="auto">
                <a:xfrm>
                  <a:off x="2592" y="3168"/>
                  <a:ext cx="576" cy="0"/>
                </a:xfrm>
                <a:prstGeom prst="line">
                  <a:avLst/>
                </a:prstGeom>
                <a:noFill/>
                <a:ln w="12700">
                  <a:solidFill>
                    <a:srgbClr val="4F81BD"/>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 name="Line 24"/>
                <p:cNvSpPr>
                  <a:spLocks noChangeShapeType="1"/>
                </p:cNvSpPr>
                <p:nvPr/>
              </p:nvSpPr>
              <p:spPr bwMode="auto">
                <a:xfrm>
                  <a:off x="3072" y="2016"/>
                  <a:ext cx="576" cy="0"/>
                </a:xfrm>
                <a:prstGeom prst="line">
                  <a:avLst/>
                </a:prstGeom>
                <a:noFill/>
                <a:ln w="12700">
                  <a:solidFill>
                    <a:srgbClr val="4F81BD"/>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 name="Line 25"/>
                <p:cNvSpPr>
                  <a:spLocks noChangeShapeType="1"/>
                </p:cNvSpPr>
                <p:nvPr/>
              </p:nvSpPr>
              <p:spPr bwMode="auto">
                <a:xfrm>
                  <a:off x="3648" y="1968"/>
                  <a:ext cx="0" cy="96"/>
                </a:xfrm>
                <a:prstGeom prst="line">
                  <a:avLst/>
                </a:prstGeom>
                <a:noFill/>
                <a:ln w="57150">
                  <a:solidFill>
                    <a:srgbClr val="4F81BD"/>
                  </a:solidFill>
                  <a:rou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 name="Line 26"/>
                <p:cNvSpPr>
                  <a:spLocks noChangeShapeType="1"/>
                </p:cNvSpPr>
                <p:nvPr/>
              </p:nvSpPr>
              <p:spPr bwMode="auto">
                <a:xfrm>
                  <a:off x="3552" y="2256"/>
                  <a:ext cx="0" cy="96"/>
                </a:xfrm>
                <a:prstGeom prst="line">
                  <a:avLst/>
                </a:prstGeom>
                <a:noFill/>
                <a:ln w="57150">
                  <a:solidFill>
                    <a:srgbClr val="4F81BD"/>
                  </a:solidFill>
                  <a:rou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 name="Line 27"/>
                <p:cNvSpPr>
                  <a:spLocks noChangeShapeType="1"/>
                </p:cNvSpPr>
                <p:nvPr/>
              </p:nvSpPr>
              <p:spPr bwMode="auto">
                <a:xfrm>
                  <a:off x="3456" y="2544"/>
                  <a:ext cx="0" cy="96"/>
                </a:xfrm>
                <a:prstGeom prst="line">
                  <a:avLst/>
                </a:prstGeom>
                <a:noFill/>
                <a:ln w="57150">
                  <a:solidFill>
                    <a:srgbClr val="4F81BD"/>
                  </a:solidFill>
                  <a:rou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 name="Line 28"/>
                <p:cNvSpPr>
                  <a:spLocks noChangeShapeType="1"/>
                </p:cNvSpPr>
                <p:nvPr/>
              </p:nvSpPr>
              <p:spPr bwMode="auto">
                <a:xfrm>
                  <a:off x="3168" y="2832"/>
                  <a:ext cx="0" cy="96"/>
                </a:xfrm>
                <a:prstGeom prst="line">
                  <a:avLst/>
                </a:prstGeom>
                <a:noFill/>
                <a:ln w="57150">
                  <a:solidFill>
                    <a:srgbClr val="4F81BD"/>
                  </a:solidFill>
                  <a:rou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 name="Line 29"/>
                <p:cNvSpPr>
                  <a:spLocks noChangeShapeType="1"/>
                </p:cNvSpPr>
                <p:nvPr/>
              </p:nvSpPr>
              <p:spPr bwMode="auto">
                <a:xfrm>
                  <a:off x="3072" y="2928"/>
                  <a:ext cx="0" cy="96"/>
                </a:xfrm>
                <a:prstGeom prst="line">
                  <a:avLst/>
                </a:prstGeom>
                <a:noFill/>
                <a:ln w="57150">
                  <a:solidFill>
                    <a:srgbClr val="4F81BD"/>
                  </a:solidFill>
                  <a:rou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 name="Line 30"/>
                <p:cNvSpPr>
                  <a:spLocks noChangeShapeType="1"/>
                </p:cNvSpPr>
                <p:nvPr/>
              </p:nvSpPr>
              <p:spPr bwMode="auto">
                <a:xfrm>
                  <a:off x="3168" y="3120"/>
                  <a:ext cx="0" cy="96"/>
                </a:xfrm>
                <a:prstGeom prst="line">
                  <a:avLst/>
                </a:prstGeom>
                <a:noFill/>
                <a:ln w="57150">
                  <a:solidFill>
                    <a:srgbClr val="4F81BD"/>
                  </a:solidFill>
                  <a:rou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65" name="Text Box 31"/>
              <p:cNvSpPr txBox="1">
                <a:spLocks noChangeArrowheads="1"/>
              </p:cNvSpPr>
              <p:nvPr/>
            </p:nvSpPr>
            <p:spPr bwMode="auto">
              <a:xfrm>
                <a:off x="2400" y="1440"/>
                <a:ext cx="720" cy="300"/>
              </a:xfrm>
              <a:prstGeom prst="rect">
                <a:avLst/>
              </a:prstGeom>
              <a:noFill/>
              <a:ln>
                <a:noFill/>
              </a:ln>
            </p:spPr>
            <p:txBody>
              <a:bodyPr>
                <a:spAutoFit/>
              </a:bodyPr>
              <a:lstStyle>
                <a:lvl1pPr>
                  <a:defRPr kumimoji="1" sz="2800" b="1">
                    <a:solidFill>
                      <a:schemeClr val="bg2"/>
                    </a:solidFill>
                    <a:latin typeface="Times New Roman" panose="02020603050405020304" pitchFamily="18" charset="0"/>
                    <a:ea typeface="宋体" panose="02010600030101010101" pitchFamily="2" charset="-122"/>
                  </a:defRPr>
                </a:lvl1pPr>
                <a:lvl2pPr marL="742950" indent="-285750">
                  <a:defRPr kumimoji="1" sz="2800" b="1">
                    <a:solidFill>
                      <a:schemeClr val="bg2"/>
                    </a:solidFill>
                    <a:latin typeface="Times New Roman" panose="02020603050405020304" pitchFamily="18" charset="0"/>
                    <a:ea typeface="宋体" panose="02010600030101010101" pitchFamily="2" charset="-122"/>
                  </a:defRPr>
                </a:lvl2pPr>
                <a:lvl3pPr marL="1143000" indent="-228600">
                  <a:defRPr kumimoji="1" sz="2800" b="1">
                    <a:solidFill>
                      <a:schemeClr val="bg2"/>
                    </a:solidFill>
                    <a:latin typeface="Times New Roman" panose="02020603050405020304" pitchFamily="18" charset="0"/>
                    <a:ea typeface="宋体" panose="02010600030101010101" pitchFamily="2" charset="-122"/>
                  </a:defRPr>
                </a:lvl3pPr>
                <a:lvl4pPr marL="1600200" indent="-228600">
                  <a:defRPr kumimoji="1" sz="2800" b="1">
                    <a:solidFill>
                      <a:schemeClr val="bg2"/>
                    </a:solidFill>
                    <a:latin typeface="Times New Roman" panose="02020603050405020304" pitchFamily="18" charset="0"/>
                    <a:ea typeface="宋体" panose="02010600030101010101" pitchFamily="2" charset="-122"/>
                  </a:defRPr>
                </a:lvl4pPr>
                <a:lvl5pPr marL="2057400" indent="-228600">
                  <a:defRPr kumimoji="1" sz="2800" b="1">
                    <a:solidFill>
                      <a:schemeClr val="bg2"/>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9pPr>
              </a:lstStyle>
              <a:p>
                <a:pPr marL="0" marR="0" lvl="0" indent="0" algn="l" defTabSz="914400" eaLnBrk="1" fontAlgn="auto" latinLnBrk="0" hangingPunct="1">
                  <a:lnSpc>
                    <a:spcPct val="100000"/>
                  </a:lnSpc>
                  <a:spcBef>
                    <a:spcPct val="50000"/>
                  </a:spcBef>
                  <a:spcAft>
                    <a:spcPts val="0"/>
                  </a:spcAft>
                  <a:buClrTx/>
                  <a:buSzTx/>
                  <a:buFontTx/>
                  <a:buNone/>
                  <a:defRPr/>
                </a:pPr>
                <a:endParaRPr kumimoji="1" lang="en-US" altLang="zh-CN" sz="1600" b="1" i="1" u="none" strike="noStrike" kern="0" cap="none" spc="0" normalizeH="0" baseline="0" noProof="0">
                  <a:ln>
                    <a:noFill/>
                  </a:ln>
                  <a:solidFill>
                    <a:srgbClr val="4F81BD"/>
                  </a:solidFill>
                  <a:effectLst/>
                  <a:uLnTx/>
                  <a:uFillTx/>
                  <a:latin typeface="Times New Roman" panose="02020603050405020304" pitchFamily="18" charset="0"/>
                  <a:ea typeface="宋体" panose="02010600030101010101" pitchFamily="2" charset="-122"/>
                </a:endParaRPr>
              </a:p>
            </p:txBody>
          </p:sp>
        </p:grpSp>
        <p:grpSp>
          <p:nvGrpSpPr>
            <p:cNvPr id="35" name="Group 32"/>
            <p:cNvGrpSpPr/>
            <p:nvPr/>
          </p:nvGrpSpPr>
          <p:grpSpPr bwMode="auto">
            <a:xfrm>
              <a:off x="6717381" y="1004416"/>
              <a:ext cx="848861" cy="1441996"/>
              <a:chOff x="3312" y="1440"/>
              <a:chExt cx="864" cy="1632"/>
            </a:xfrm>
          </p:grpSpPr>
          <p:sp>
            <p:nvSpPr>
              <p:cNvPr id="57" name="Line 33"/>
              <p:cNvSpPr>
                <a:spLocks noChangeShapeType="1"/>
              </p:cNvSpPr>
              <p:nvPr/>
            </p:nvSpPr>
            <p:spPr bwMode="auto">
              <a:xfrm>
                <a:off x="3504" y="1824"/>
                <a:ext cx="576" cy="0"/>
              </a:xfrm>
              <a:prstGeom prst="line">
                <a:avLst/>
              </a:prstGeom>
              <a:noFill/>
              <a:ln w="12700">
                <a:solidFill>
                  <a:srgbClr val="0099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Line 34"/>
              <p:cNvSpPr>
                <a:spLocks noChangeShapeType="1"/>
              </p:cNvSpPr>
              <p:nvPr/>
            </p:nvSpPr>
            <p:spPr bwMode="auto">
              <a:xfrm>
                <a:off x="3504" y="1920"/>
                <a:ext cx="576" cy="0"/>
              </a:xfrm>
              <a:prstGeom prst="line">
                <a:avLst/>
              </a:prstGeom>
              <a:noFill/>
              <a:ln w="12700">
                <a:solidFill>
                  <a:srgbClr val="0099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Line 35"/>
              <p:cNvSpPr>
                <a:spLocks noChangeShapeType="1"/>
              </p:cNvSpPr>
              <p:nvPr/>
            </p:nvSpPr>
            <p:spPr bwMode="auto">
              <a:xfrm>
                <a:off x="3504" y="2112"/>
                <a:ext cx="576" cy="0"/>
              </a:xfrm>
              <a:prstGeom prst="line">
                <a:avLst/>
              </a:prstGeom>
              <a:noFill/>
              <a:ln w="12700">
                <a:solidFill>
                  <a:srgbClr val="0099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 name="Line 36"/>
              <p:cNvSpPr>
                <a:spLocks noChangeShapeType="1"/>
              </p:cNvSpPr>
              <p:nvPr/>
            </p:nvSpPr>
            <p:spPr bwMode="auto">
              <a:xfrm>
                <a:off x="3504" y="2448"/>
                <a:ext cx="576" cy="0"/>
              </a:xfrm>
              <a:prstGeom prst="line">
                <a:avLst/>
              </a:prstGeom>
              <a:noFill/>
              <a:ln w="12700">
                <a:solidFill>
                  <a:srgbClr val="0099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 name="Line 37"/>
              <p:cNvSpPr>
                <a:spLocks noChangeShapeType="1"/>
              </p:cNvSpPr>
              <p:nvPr/>
            </p:nvSpPr>
            <p:spPr bwMode="auto">
              <a:xfrm>
                <a:off x="3504" y="2544"/>
                <a:ext cx="576" cy="0"/>
              </a:xfrm>
              <a:prstGeom prst="line">
                <a:avLst/>
              </a:prstGeom>
              <a:noFill/>
              <a:ln w="12700">
                <a:solidFill>
                  <a:srgbClr val="0099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Line 38"/>
              <p:cNvSpPr>
                <a:spLocks noChangeShapeType="1"/>
              </p:cNvSpPr>
              <p:nvPr/>
            </p:nvSpPr>
            <p:spPr bwMode="auto">
              <a:xfrm>
                <a:off x="3504" y="3072"/>
                <a:ext cx="576" cy="0"/>
              </a:xfrm>
              <a:prstGeom prst="line">
                <a:avLst/>
              </a:prstGeom>
              <a:noFill/>
              <a:ln w="12700">
                <a:solidFill>
                  <a:srgbClr val="0099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 name="Text Box 39"/>
              <p:cNvSpPr txBox="1">
                <a:spLocks noChangeArrowheads="1"/>
              </p:cNvSpPr>
              <p:nvPr/>
            </p:nvSpPr>
            <p:spPr bwMode="auto">
              <a:xfrm>
                <a:off x="3312" y="1440"/>
                <a:ext cx="864" cy="301"/>
              </a:xfrm>
              <a:prstGeom prst="rect">
                <a:avLst/>
              </a:prstGeom>
              <a:noFill/>
              <a:ln>
                <a:noFill/>
              </a:ln>
            </p:spPr>
            <p:txBody>
              <a:bodyPr>
                <a:spAutoFit/>
              </a:bodyPr>
              <a:lstStyle>
                <a:lvl1pPr>
                  <a:defRPr kumimoji="1" sz="2800" b="1">
                    <a:solidFill>
                      <a:schemeClr val="bg2"/>
                    </a:solidFill>
                    <a:latin typeface="Times New Roman" panose="02020603050405020304" pitchFamily="18" charset="0"/>
                    <a:ea typeface="宋体" panose="02010600030101010101" pitchFamily="2" charset="-122"/>
                  </a:defRPr>
                </a:lvl1pPr>
                <a:lvl2pPr marL="742950" indent="-285750">
                  <a:defRPr kumimoji="1" sz="2800" b="1">
                    <a:solidFill>
                      <a:schemeClr val="bg2"/>
                    </a:solidFill>
                    <a:latin typeface="Times New Roman" panose="02020603050405020304" pitchFamily="18" charset="0"/>
                    <a:ea typeface="宋体" panose="02010600030101010101" pitchFamily="2" charset="-122"/>
                  </a:defRPr>
                </a:lvl2pPr>
                <a:lvl3pPr marL="1143000" indent="-228600">
                  <a:defRPr kumimoji="1" sz="2800" b="1">
                    <a:solidFill>
                      <a:schemeClr val="bg2"/>
                    </a:solidFill>
                    <a:latin typeface="Times New Roman" panose="02020603050405020304" pitchFamily="18" charset="0"/>
                    <a:ea typeface="宋体" panose="02010600030101010101" pitchFamily="2" charset="-122"/>
                  </a:defRPr>
                </a:lvl3pPr>
                <a:lvl4pPr marL="1600200" indent="-228600">
                  <a:defRPr kumimoji="1" sz="2800" b="1">
                    <a:solidFill>
                      <a:schemeClr val="bg2"/>
                    </a:solidFill>
                    <a:latin typeface="Times New Roman" panose="02020603050405020304" pitchFamily="18" charset="0"/>
                    <a:ea typeface="宋体" panose="02010600030101010101" pitchFamily="2" charset="-122"/>
                  </a:defRPr>
                </a:lvl4pPr>
                <a:lvl5pPr marL="2057400" indent="-228600">
                  <a:defRPr kumimoji="1" sz="2800" b="1">
                    <a:solidFill>
                      <a:schemeClr val="bg2"/>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9pPr>
              </a:lstStyle>
              <a:p>
                <a:pPr marL="0" marR="0" lvl="0" indent="0" algn="l" defTabSz="914400" eaLnBrk="1" fontAlgn="auto" latinLnBrk="0" hangingPunct="1">
                  <a:lnSpc>
                    <a:spcPct val="100000"/>
                  </a:lnSpc>
                  <a:spcBef>
                    <a:spcPct val="50000"/>
                  </a:spcBef>
                  <a:spcAft>
                    <a:spcPts val="0"/>
                  </a:spcAft>
                  <a:buClrTx/>
                  <a:buSzTx/>
                  <a:buFontTx/>
                  <a:buNone/>
                  <a:defRPr/>
                </a:pPr>
                <a:endParaRPr kumimoji="1" lang="en-US" altLang="zh-CN" sz="1600" b="1" i="1" u="none" strike="noStrike" kern="0" cap="none" spc="0" normalizeH="0" baseline="0" noProof="0">
                  <a:ln>
                    <a:noFill/>
                  </a:ln>
                  <a:solidFill>
                    <a:srgbClr val="009900"/>
                  </a:solidFill>
                  <a:effectLst/>
                  <a:uLnTx/>
                  <a:uFillTx/>
                  <a:latin typeface="Times New Roman" panose="02020603050405020304" pitchFamily="18" charset="0"/>
                  <a:ea typeface="宋体" panose="02010600030101010101" pitchFamily="2" charset="-122"/>
                </a:endParaRPr>
              </a:p>
            </p:txBody>
          </p:sp>
        </p:grpSp>
        <p:sp>
          <p:nvSpPr>
            <p:cNvPr id="36" name="Rectangle 40"/>
            <p:cNvSpPr>
              <a:spLocks noChangeArrowheads="1"/>
            </p:cNvSpPr>
            <p:nvPr/>
          </p:nvSpPr>
          <p:spPr bwMode="auto">
            <a:xfrm>
              <a:off x="7472068" y="1173547"/>
              <a:ext cx="94174" cy="1527189"/>
            </a:xfrm>
            <a:prstGeom prst="rect">
              <a:avLst/>
            </a:prstGeom>
            <a:solidFill>
              <a:srgbClr val="009900"/>
            </a:solidFill>
            <a:ln w="12700">
              <a:solidFill>
                <a:srgbClr val="B2B2B2"/>
              </a:solidFill>
              <a:miter lim="800000"/>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37" name="Group 41"/>
            <p:cNvGrpSpPr/>
            <p:nvPr/>
          </p:nvGrpSpPr>
          <p:grpSpPr bwMode="auto">
            <a:xfrm>
              <a:off x="4924193" y="2277282"/>
              <a:ext cx="566338" cy="254322"/>
              <a:chOff x="1392" y="2880"/>
              <a:chExt cx="576" cy="288"/>
            </a:xfrm>
          </p:grpSpPr>
          <p:sp>
            <p:nvSpPr>
              <p:cNvPr id="53" name="Line 42"/>
              <p:cNvSpPr>
                <a:spLocks noChangeShapeType="1"/>
              </p:cNvSpPr>
              <p:nvPr/>
            </p:nvSpPr>
            <p:spPr bwMode="auto">
              <a:xfrm>
                <a:off x="1392" y="2880"/>
                <a:ext cx="576" cy="0"/>
              </a:xfrm>
              <a:prstGeom prst="line">
                <a:avLst/>
              </a:prstGeom>
              <a:noFill/>
              <a:ln w="12700">
                <a:solidFill>
                  <a:sysClr val="windowText" lastClr="0000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Line 43"/>
              <p:cNvSpPr>
                <a:spLocks noChangeShapeType="1"/>
              </p:cNvSpPr>
              <p:nvPr/>
            </p:nvSpPr>
            <p:spPr bwMode="auto">
              <a:xfrm>
                <a:off x="1392" y="2976"/>
                <a:ext cx="576" cy="0"/>
              </a:xfrm>
              <a:prstGeom prst="line">
                <a:avLst/>
              </a:prstGeom>
              <a:noFill/>
              <a:ln w="12700">
                <a:solidFill>
                  <a:sysClr val="windowText" lastClr="0000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 name="Line 44"/>
              <p:cNvSpPr>
                <a:spLocks noChangeShapeType="1"/>
              </p:cNvSpPr>
              <p:nvPr/>
            </p:nvSpPr>
            <p:spPr bwMode="auto">
              <a:xfrm>
                <a:off x="1392" y="3072"/>
                <a:ext cx="576" cy="0"/>
              </a:xfrm>
              <a:prstGeom prst="line">
                <a:avLst/>
              </a:prstGeom>
              <a:noFill/>
              <a:ln w="12700">
                <a:solidFill>
                  <a:sysClr val="windowText" lastClr="0000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 name="Line 45"/>
              <p:cNvSpPr>
                <a:spLocks noChangeShapeType="1"/>
              </p:cNvSpPr>
              <p:nvPr/>
            </p:nvSpPr>
            <p:spPr bwMode="auto">
              <a:xfrm>
                <a:off x="1392" y="3168"/>
                <a:ext cx="576" cy="0"/>
              </a:xfrm>
              <a:prstGeom prst="line">
                <a:avLst/>
              </a:prstGeom>
              <a:noFill/>
              <a:ln w="12700">
                <a:solidFill>
                  <a:sysClr val="windowText" lastClr="0000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8" name="Group 46"/>
            <p:cNvGrpSpPr/>
            <p:nvPr/>
          </p:nvGrpSpPr>
          <p:grpSpPr bwMode="auto">
            <a:xfrm>
              <a:off x="4924193" y="1767384"/>
              <a:ext cx="566338" cy="255575"/>
              <a:chOff x="1248" y="3168"/>
              <a:chExt cx="576" cy="288"/>
            </a:xfrm>
          </p:grpSpPr>
          <p:sp>
            <p:nvSpPr>
              <p:cNvPr id="49" name="Line 47"/>
              <p:cNvSpPr>
                <a:spLocks noChangeShapeType="1"/>
              </p:cNvSpPr>
              <p:nvPr/>
            </p:nvSpPr>
            <p:spPr bwMode="auto">
              <a:xfrm>
                <a:off x="1248" y="3168"/>
                <a:ext cx="576" cy="0"/>
              </a:xfrm>
              <a:prstGeom prst="line">
                <a:avLst/>
              </a:prstGeom>
              <a:noFill/>
              <a:ln w="12700">
                <a:solidFill>
                  <a:sysClr val="windowText" lastClr="0000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 name="Line 48"/>
              <p:cNvSpPr>
                <a:spLocks noChangeShapeType="1"/>
              </p:cNvSpPr>
              <p:nvPr/>
            </p:nvSpPr>
            <p:spPr bwMode="auto">
              <a:xfrm>
                <a:off x="1248" y="3264"/>
                <a:ext cx="576" cy="0"/>
              </a:xfrm>
              <a:prstGeom prst="line">
                <a:avLst/>
              </a:prstGeom>
              <a:noFill/>
              <a:ln w="12700">
                <a:solidFill>
                  <a:sysClr val="windowText" lastClr="0000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Line 49"/>
              <p:cNvSpPr>
                <a:spLocks noChangeShapeType="1"/>
              </p:cNvSpPr>
              <p:nvPr/>
            </p:nvSpPr>
            <p:spPr bwMode="auto">
              <a:xfrm>
                <a:off x="1248" y="3360"/>
                <a:ext cx="576" cy="0"/>
              </a:xfrm>
              <a:prstGeom prst="line">
                <a:avLst/>
              </a:prstGeom>
              <a:noFill/>
              <a:ln w="12700">
                <a:solidFill>
                  <a:sysClr val="windowText" lastClr="0000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Line 50"/>
              <p:cNvSpPr>
                <a:spLocks noChangeShapeType="1"/>
              </p:cNvSpPr>
              <p:nvPr/>
            </p:nvSpPr>
            <p:spPr bwMode="auto">
              <a:xfrm>
                <a:off x="1248" y="3456"/>
                <a:ext cx="576" cy="0"/>
              </a:xfrm>
              <a:prstGeom prst="line">
                <a:avLst/>
              </a:prstGeom>
              <a:noFill/>
              <a:ln w="12700">
                <a:solidFill>
                  <a:sysClr val="windowText" lastClr="0000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9" name="Group 51"/>
            <p:cNvGrpSpPr/>
            <p:nvPr/>
          </p:nvGrpSpPr>
          <p:grpSpPr bwMode="auto">
            <a:xfrm>
              <a:off x="4924193" y="1301334"/>
              <a:ext cx="566338" cy="254323"/>
              <a:chOff x="1248" y="3168"/>
              <a:chExt cx="576" cy="288"/>
            </a:xfrm>
          </p:grpSpPr>
          <p:sp>
            <p:nvSpPr>
              <p:cNvPr id="45" name="Line 52"/>
              <p:cNvSpPr>
                <a:spLocks noChangeShapeType="1"/>
              </p:cNvSpPr>
              <p:nvPr/>
            </p:nvSpPr>
            <p:spPr bwMode="auto">
              <a:xfrm>
                <a:off x="1248" y="3168"/>
                <a:ext cx="576" cy="0"/>
              </a:xfrm>
              <a:prstGeom prst="line">
                <a:avLst/>
              </a:prstGeom>
              <a:noFill/>
              <a:ln w="12700">
                <a:solidFill>
                  <a:sysClr val="windowText" lastClr="0000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 name="Line 53"/>
              <p:cNvSpPr>
                <a:spLocks noChangeShapeType="1"/>
              </p:cNvSpPr>
              <p:nvPr/>
            </p:nvSpPr>
            <p:spPr bwMode="auto">
              <a:xfrm>
                <a:off x="1248" y="3264"/>
                <a:ext cx="576" cy="0"/>
              </a:xfrm>
              <a:prstGeom prst="line">
                <a:avLst/>
              </a:prstGeom>
              <a:noFill/>
              <a:ln w="12700">
                <a:solidFill>
                  <a:sysClr val="windowText" lastClr="0000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Line 54"/>
              <p:cNvSpPr>
                <a:spLocks noChangeShapeType="1"/>
              </p:cNvSpPr>
              <p:nvPr/>
            </p:nvSpPr>
            <p:spPr bwMode="auto">
              <a:xfrm>
                <a:off x="1248" y="3360"/>
                <a:ext cx="576" cy="0"/>
              </a:xfrm>
              <a:prstGeom prst="line">
                <a:avLst/>
              </a:prstGeom>
              <a:noFill/>
              <a:ln w="12700">
                <a:solidFill>
                  <a:sysClr val="windowText" lastClr="0000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Line 55"/>
              <p:cNvSpPr>
                <a:spLocks noChangeShapeType="1"/>
              </p:cNvSpPr>
              <p:nvPr/>
            </p:nvSpPr>
            <p:spPr bwMode="auto">
              <a:xfrm>
                <a:off x="1248" y="3456"/>
                <a:ext cx="576" cy="0"/>
              </a:xfrm>
              <a:prstGeom prst="line">
                <a:avLst/>
              </a:prstGeom>
              <a:noFill/>
              <a:ln w="12700">
                <a:solidFill>
                  <a:sysClr val="windowText" lastClr="000000"/>
                </a:solidFill>
                <a:rou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0" name="Text Box 56"/>
            <p:cNvSpPr txBox="1">
              <a:spLocks noChangeArrowheads="1"/>
            </p:cNvSpPr>
            <p:nvPr/>
          </p:nvSpPr>
          <p:spPr bwMode="auto">
            <a:xfrm>
              <a:off x="4498803" y="894705"/>
              <a:ext cx="1227809" cy="461841"/>
            </a:xfrm>
            <a:prstGeom prst="rect">
              <a:avLst/>
            </a:prstGeom>
            <a:noFill/>
            <a:ln>
              <a:noFill/>
            </a:ln>
          </p:spPr>
          <p:txBody>
            <a:bodyPr wrap="square">
              <a:spAutoFit/>
            </a:bodyPr>
            <a:lstStyle>
              <a:lvl1pPr>
                <a:defRPr kumimoji="1" sz="2800" b="1">
                  <a:solidFill>
                    <a:schemeClr val="bg2"/>
                  </a:solidFill>
                  <a:latin typeface="Times New Roman" panose="02020603050405020304" pitchFamily="18" charset="0"/>
                  <a:ea typeface="宋体" panose="02010600030101010101" pitchFamily="2" charset="-122"/>
                </a:defRPr>
              </a:lvl1pPr>
              <a:lvl2pPr marL="742950" indent="-285750">
                <a:defRPr kumimoji="1" sz="2800" b="1">
                  <a:solidFill>
                    <a:schemeClr val="bg2"/>
                  </a:solidFill>
                  <a:latin typeface="Times New Roman" panose="02020603050405020304" pitchFamily="18" charset="0"/>
                  <a:ea typeface="宋体" panose="02010600030101010101" pitchFamily="2" charset="-122"/>
                </a:defRPr>
              </a:lvl2pPr>
              <a:lvl3pPr marL="1143000" indent="-228600">
                <a:defRPr kumimoji="1" sz="2800" b="1">
                  <a:solidFill>
                    <a:schemeClr val="bg2"/>
                  </a:solidFill>
                  <a:latin typeface="Times New Roman" panose="02020603050405020304" pitchFamily="18" charset="0"/>
                  <a:ea typeface="宋体" panose="02010600030101010101" pitchFamily="2" charset="-122"/>
                </a:defRPr>
              </a:lvl3pPr>
              <a:lvl4pPr marL="1600200" indent="-228600">
                <a:defRPr kumimoji="1" sz="2800" b="1">
                  <a:solidFill>
                    <a:schemeClr val="bg2"/>
                  </a:solidFill>
                  <a:latin typeface="Times New Roman" panose="02020603050405020304" pitchFamily="18" charset="0"/>
                  <a:ea typeface="宋体" panose="02010600030101010101" pitchFamily="2" charset="-122"/>
                </a:defRPr>
              </a:lvl4pPr>
              <a:lvl5pPr marL="2057400" indent="-228600">
                <a:defRPr kumimoji="1" sz="2800" b="1">
                  <a:solidFill>
                    <a:schemeClr val="bg2"/>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9pPr>
            </a:lstStyle>
            <a:p>
              <a:pPr marL="0" marR="0" lvl="0" indent="0" algn="l" defTabSz="914400" eaLnBrk="1" fontAlgn="auto" latinLnBrk="0" hangingPunct="1">
                <a:lnSpc>
                  <a:spcPct val="100000"/>
                </a:lnSpc>
                <a:spcBef>
                  <a:spcPct val="50000"/>
                </a:spcBef>
                <a:spcAft>
                  <a:spcPts val="0"/>
                </a:spcAft>
                <a:buClrTx/>
                <a:buSzTx/>
                <a:buFontTx/>
                <a:buNone/>
                <a:defRPr/>
              </a:pPr>
              <a:r>
                <a:rPr kumimoji="1" lang="en-US" altLang="zh-CN" sz="24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X-</a:t>
              </a:r>
              <a:r>
                <a:rPr kumimoji="1" lang="zh-CN" altLang="en-US" sz="2400" b="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射线</a:t>
              </a:r>
              <a:endParaRPr kumimoji="1" lang="en-US" altLang="zh-CN" sz="2400" b="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endParaRPr>
            </a:p>
          </p:txBody>
        </p:sp>
        <p:sp>
          <p:nvSpPr>
            <p:cNvPr id="41" name="Rectangle 13"/>
            <p:cNvSpPr>
              <a:spLocks noChangeArrowheads="1"/>
            </p:cNvSpPr>
            <p:nvPr/>
          </p:nvSpPr>
          <p:spPr bwMode="auto">
            <a:xfrm>
              <a:off x="7649918" y="1189050"/>
              <a:ext cx="519380" cy="507185"/>
            </a:xfrm>
            <a:prstGeom prst="rect">
              <a:avLst/>
            </a:prstGeom>
            <a:solidFill>
              <a:srgbClr val="EAEAEA"/>
            </a:solidFill>
            <a:ln w="12700">
              <a:solidFill>
                <a:srgbClr val="EEECE1"/>
              </a:solidFill>
              <a:miter lim="800000"/>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Rectangle 14"/>
            <p:cNvSpPr>
              <a:spLocks noChangeArrowheads="1"/>
            </p:cNvSpPr>
            <p:nvPr/>
          </p:nvSpPr>
          <p:spPr bwMode="auto">
            <a:xfrm>
              <a:off x="7649918" y="1696235"/>
              <a:ext cx="519380" cy="507185"/>
            </a:xfrm>
            <a:prstGeom prst="rect">
              <a:avLst/>
            </a:prstGeom>
            <a:solidFill>
              <a:srgbClr val="C0C0C0"/>
            </a:solidFill>
            <a:ln w="12700">
              <a:solidFill>
                <a:srgbClr val="EEECE1"/>
              </a:solidFill>
              <a:miter lim="800000"/>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Rectangle 15"/>
            <p:cNvSpPr>
              <a:spLocks noChangeArrowheads="1"/>
            </p:cNvSpPr>
            <p:nvPr/>
          </p:nvSpPr>
          <p:spPr bwMode="auto">
            <a:xfrm>
              <a:off x="7649918" y="2203421"/>
              <a:ext cx="519380" cy="507185"/>
            </a:xfrm>
            <a:prstGeom prst="rect">
              <a:avLst/>
            </a:prstGeom>
            <a:solidFill>
              <a:srgbClr val="4D4D4D"/>
            </a:solidFill>
            <a:ln w="12700">
              <a:solidFill>
                <a:srgbClr val="EEECE1"/>
              </a:solidFill>
              <a:miter lim="800000"/>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 name="Text Box 16"/>
            <p:cNvSpPr txBox="1">
              <a:spLocks noChangeArrowheads="1"/>
            </p:cNvSpPr>
            <p:nvPr/>
          </p:nvSpPr>
          <p:spPr bwMode="auto">
            <a:xfrm>
              <a:off x="7587380" y="842422"/>
              <a:ext cx="944327" cy="461841"/>
            </a:xfrm>
            <a:prstGeom prst="rect">
              <a:avLst/>
            </a:prstGeom>
            <a:noFill/>
            <a:ln>
              <a:noFill/>
            </a:ln>
          </p:spPr>
          <p:txBody>
            <a:bodyPr>
              <a:spAutoFit/>
            </a:bodyPr>
            <a:lstStyle>
              <a:lvl1pPr>
                <a:defRPr kumimoji="1" sz="2800" b="1">
                  <a:solidFill>
                    <a:schemeClr val="bg2"/>
                  </a:solidFill>
                  <a:latin typeface="Times New Roman" panose="02020603050405020304" pitchFamily="18" charset="0"/>
                  <a:ea typeface="宋体" panose="02010600030101010101" pitchFamily="2" charset="-122"/>
                </a:defRPr>
              </a:lvl1pPr>
              <a:lvl2pPr marL="742950" indent="-285750">
                <a:defRPr kumimoji="1" sz="2800" b="1">
                  <a:solidFill>
                    <a:schemeClr val="bg2"/>
                  </a:solidFill>
                  <a:latin typeface="Times New Roman" panose="02020603050405020304" pitchFamily="18" charset="0"/>
                  <a:ea typeface="宋体" panose="02010600030101010101" pitchFamily="2" charset="-122"/>
                </a:defRPr>
              </a:lvl2pPr>
              <a:lvl3pPr marL="1143000" indent="-228600">
                <a:defRPr kumimoji="1" sz="2800" b="1">
                  <a:solidFill>
                    <a:schemeClr val="bg2"/>
                  </a:solidFill>
                  <a:latin typeface="Times New Roman" panose="02020603050405020304" pitchFamily="18" charset="0"/>
                  <a:ea typeface="宋体" panose="02010600030101010101" pitchFamily="2" charset="-122"/>
                </a:defRPr>
              </a:lvl3pPr>
              <a:lvl4pPr marL="1600200" indent="-228600">
                <a:defRPr kumimoji="1" sz="2800" b="1">
                  <a:solidFill>
                    <a:schemeClr val="bg2"/>
                  </a:solidFill>
                  <a:latin typeface="Times New Roman" panose="02020603050405020304" pitchFamily="18" charset="0"/>
                  <a:ea typeface="宋体" panose="02010600030101010101" pitchFamily="2" charset="-122"/>
                </a:defRPr>
              </a:lvl4pPr>
              <a:lvl5pPr marL="2057400" indent="-228600">
                <a:defRPr kumimoji="1" sz="2800" b="1">
                  <a:solidFill>
                    <a:schemeClr val="bg2"/>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800" b="1">
                  <a:solidFill>
                    <a:schemeClr val="bg2"/>
                  </a:solidFill>
                  <a:latin typeface="Times New Roman" panose="02020603050405020304" pitchFamily="18"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lang="zh-CN" altLang="en-US" sz="2400" kern="0" dirty="0">
                  <a:solidFill>
                    <a:srgbClr val="FF0000"/>
                  </a:solidFill>
                </a:rPr>
                <a:t>成像</a:t>
              </a:r>
              <a:endParaRPr kumimoji="1" lang="en-US" altLang="zh-CN" sz="2400" b="1" u="none" strike="noStrike" kern="0" cap="none" spc="0" normalizeH="0" baseline="0" noProof="0" dirty="0">
                <a:ln>
                  <a:noFill/>
                </a:ln>
                <a:solidFill>
                  <a:srgbClr val="FF0000"/>
                </a:solidFill>
                <a:effectLst/>
                <a:uLnTx/>
                <a:uFillTx/>
              </a:endParaRPr>
            </a:p>
          </p:txBody>
        </p:sp>
      </p:grpSp>
      <p:pic>
        <p:nvPicPr>
          <p:cNvPr id="78" name="图片 75" descr="示意图.bmp"/>
          <p:cNvPicPr>
            <a:picLocks noChangeAspect="1"/>
          </p:cNvPicPr>
          <p:nvPr/>
        </p:nvPicPr>
        <p:blipFill>
          <a:blip r:embed="rId9"/>
          <a:srcRect/>
          <a:stretch>
            <a:fillRect/>
          </a:stretch>
        </p:blipFill>
        <p:spPr bwMode="auto">
          <a:xfrm>
            <a:off x="4449261" y="4475684"/>
            <a:ext cx="2436813" cy="1779587"/>
          </a:xfrm>
          <a:prstGeom prst="rect">
            <a:avLst/>
          </a:prstGeom>
          <a:noFill/>
          <a:ln>
            <a:noFill/>
          </a:ln>
        </p:spPr>
      </p:pic>
      <p:pic>
        <p:nvPicPr>
          <p:cNvPr id="79" name="图片 79" descr="扫描图片2.bmp"/>
          <p:cNvPicPr>
            <a:picLocks noChangeAspect="1"/>
          </p:cNvPicPr>
          <p:nvPr/>
        </p:nvPicPr>
        <p:blipFill>
          <a:blip r:embed="rId10"/>
          <a:srcRect/>
          <a:stretch>
            <a:fillRect/>
          </a:stretch>
        </p:blipFill>
        <p:spPr bwMode="auto">
          <a:xfrm>
            <a:off x="6780213" y="4596334"/>
            <a:ext cx="2001837" cy="1538288"/>
          </a:xfrm>
          <a:prstGeom prst="rect">
            <a:avLst/>
          </a:prstGeom>
          <a:noFill/>
          <a:ln>
            <a:noFill/>
          </a:ln>
        </p:spPr>
      </p:pic>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幻灯片编号占位符 3"/>
          <p:cNvSpPr>
            <a:spLocks noGrp="1"/>
          </p:cNvSpPr>
          <p:nvPr>
            <p:ph type="sldNum" sz="quarter" idx="12"/>
          </p:nvPr>
        </p:nvSpPr>
        <p:spPr/>
        <p:txBody>
          <a:bodyPr/>
          <a:lstStyle/>
          <a:p>
            <a:fld id="{972268F0-8FA2-8247-B84B-B9CD87989069}" type="slidenum">
              <a:rPr lang="en-US" altLang="zh-CN"/>
            </a:fld>
            <a:endParaRPr lang="en-US" altLang="zh-CN"/>
          </a:p>
        </p:txBody>
      </p:sp>
      <p:pic>
        <p:nvPicPr>
          <p:cNvPr id="222210" name="Picture 2" descr="同方3"/>
          <p:cNvPicPr>
            <a:picLocks noChangeAspect="1" noChangeArrowheads="1"/>
          </p:cNvPicPr>
          <p:nvPr/>
        </p:nvPicPr>
        <p:blipFill>
          <a:blip r:embed="rId1"/>
          <a:srcRect/>
          <a:stretch>
            <a:fillRect/>
          </a:stretch>
        </p:blipFill>
        <p:spPr bwMode="auto">
          <a:xfrm>
            <a:off x="79375" y="1895475"/>
            <a:ext cx="8983663" cy="3209925"/>
          </a:xfrm>
          <a:prstGeom prst="rect">
            <a:avLst/>
          </a:prstGeom>
          <a:noFill/>
        </p:spPr>
      </p:pic>
      <p:sp>
        <p:nvSpPr>
          <p:cNvPr id="222211" name="Text Box 3"/>
          <p:cNvSpPr txBox="1">
            <a:spLocks noChangeArrowheads="1"/>
          </p:cNvSpPr>
          <p:nvPr/>
        </p:nvSpPr>
        <p:spPr bwMode="auto">
          <a:xfrm>
            <a:off x="533400" y="457200"/>
            <a:ext cx="8153400" cy="954107"/>
          </a:xfrm>
          <a:prstGeom prst="rect">
            <a:avLst/>
          </a:prstGeom>
          <a:noFill/>
          <a:ln>
            <a:noFill/>
          </a:ln>
        </p:spPr>
        <p:txBody>
          <a:bodyPr wrap="square">
            <a:spAutoFit/>
          </a:bodyPr>
          <a:lstStyle/>
          <a:p>
            <a:pPr>
              <a:spcBef>
                <a:spcPct val="50000"/>
              </a:spcBef>
            </a:pPr>
            <a:r>
              <a:rPr lang="zh-CN" altLang="en-US"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同方威视集装箱检测系统用高能</a:t>
            </a:r>
            <a:r>
              <a:rPr lang="en-US" altLang="zh-CN"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射线对集装箱进行透视：</a:t>
            </a:r>
            <a:endParaRPr lang="zh-CN" altLang="en-US" sz="28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22212" name="Text Box 4"/>
          <p:cNvSpPr txBox="1">
            <a:spLocks noChangeArrowheads="1"/>
          </p:cNvSpPr>
          <p:nvPr/>
        </p:nvSpPr>
        <p:spPr bwMode="auto">
          <a:xfrm>
            <a:off x="1600200" y="5562600"/>
            <a:ext cx="5867400" cy="461665"/>
          </a:xfrm>
          <a:prstGeom prst="rect">
            <a:avLst/>
          </a:prstGeom>
          <a:noFill/>
          <a:ln>
            <a:noFill/>
          </a:ln>
        </p:spPr>
        <p:txBody>
          <a:bodyPr>
            <a:spAutoFit/>
          </a:bodyPr>
          <a:lstStyle/>
          <a:p>
            <a:pPr>
              <a:spcBef>
                <a:spcPct val="50000"/>
              </a:spcBef>
            </a:pPr>
            <a:r>
              <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申报为毛毯，实为小汽车</a:t>
            </a:r>
            <a:endParaRPr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22210"/>
                                        </p:tgtEl>
                                        <p:attrNameLst>
                                          <p:attrName>style.visibility</p:attrName>
                                        </p:attrNameLst>
                                      </p:cBhvr>
                                      <p:to>
                                        <p:strVal val="visible"/>
                                      </p:to>
                                    </p:set>
                                    <p:animEffect transition="in" filter="box(out)">
                                      <p:cBhvr>
                                        <p:cTn id="7" dur="500"/>
                                        <p:tgtEl>
                                          <p:spTgt spid="2222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0"/>
                                  </p:iterate>
                                  <p:childTnLst>
                                    <p:set>
                                      <p:cBhvr>
                                        <p:cTn id="11" dur="1" fill="hold">
                                          <p:stCondLst>
                                            <p:cond delay="0"/>
                                          </p:stCondLst>
                                        </p:cTn>
                                        <p:tgtEl>
                                          <p:spTgt spid="222212"/>
                                        </p:tgtEl>
                                        <p:attrNameLst>
                                          <p:attrName>style.visibility</p:attrName>
                                        </p:attrNameLst>
                                      </p:cBhvr>
                                      <p:to>
                                        <p:strVal val="visible"/>
                                      </p:to>
                                    </p:set>
                                    <p:animEffect transition="in" filter="wipe(left)">
                                      <p:cBhvr>
                                        <p:cTn id="12" dur="300"/>
                                        <p:tgtEl>
                                          <p:spTgt spid="222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2"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幻灯片编号占位符 3"/>
          <p:cNvSpPr>
            <a:spLocks noGrp="1"/>
          </p:cNvSpPr>
          <p:nvPr>
            <p:ph type="sldNum" sz="quarter" idx="12"/>
          </p:nvPr>
        </p:nvSpPr>
        <p:spPr/>
        <p:txBody>
          <a:bodyPr/>
          <a:lstStyle/>
          <a:p>
            <a:fld id="{A6CCF046-9F14-E546-B09C-D5DD22D9ED1C}" type="slidenum">
              <a:rPr lang="en-US" altLang="zh-CN"/>
            </a:fld>
            <a:endParaRPr lang="en-US" altLang="zh-CN"/>
          </a:p>
        </p:txBody>
      </p:sp>
      <p:pic>
        <p:nvPicPr>
          <p:cNvPr id="223234" name="Picture 2" descr="同方1"/>
          <p:cNvPicPr>
            <a:picLocks noChangeAspect="1" noChangeArrowheads="1"/>
          </p:cNvPicPr>
          <p:nvPr/>
        </p:nvPicPr>
        <p:blipFill>
          <a:blip r:embed="rId1"/>
          <a:srcRect/>
          <a:stretch>
            <a:fillRect/>
          </a:stretch>
        </p:blipFill>
        <p:spPr bwMode="auto">
          <a:xfrm>
            <a:off x="1927071" y="55528"/>
            <a:ext cx="5477384" cy="3093807"/>
          </a:xfrm>
          <a:prstGeom prst="rect">
            <a:avLst/>
          </a:prstGeom>
          <a:noFill/>
        </p:spPr>
      </p:pic>
      <p:pic>
        <p:nvPicPr>
          <p:cNvPr id="223235" name="Picture 3" descr="同方2"/>
          <p:cNvPicPr>
            <a:picLocks noChangeAspect="1" noChangeArrowheads="1"/>
          </p:cNvPicPr>
          <p:nvPr/>
        </p:nvPicPr>
        <p:blipFill>
          <a:blip r:embed="rId2"/>
          <a:srcRect/>
          <a:stretch>
            <a:fillRect/>
          </a:stretch>
        </p:blipFill>
        <p:spPr bwMode="auto">
          <a:xfrm>
            <a:off x="2456381" y="3276600"/>
            <a:ext cx="4418764" cy="2819400"/>
          </a:xfrm>
          <a:prstGeom prst="rect">
            <a:avLst/>
          </a:prstGeom>
          <a:noFill/>
        </p:spPr>
      </p:pic>
      <p:sp>
        <p:nvSpPr>
          <p:cNvPr id="223236" name="Text Box 4"/>
          <p:cNvSpPr txBox="1">
            <a:spLocks noChangeArrowheads="1"/>
          </p:cNvSpPr>
          <p:nvPr/>
        </p:nvSpPr>
        <p:spPr bwMode="auto">
          <a:xfrm>
            <a:off x="7467600" y="1371600"/>
            <a:ext cx="1816908" cy="461665"/>
          </a:xfrm>
          <a:prstGeom prst="rect">
            <a:avLst/>
          </a:prstGeom>
          <a:noFill/>
          <a:ln>
            <a:noFill/>
          </a:ln>
        </p:spPr>
        <p:txBody>
          <a:bodyPr wrap="square">
            <a:spAutoFit/>
          </a:bodyPr>
          <a:lstStyle/>
          <a:p>
            <a:pPr>
              <a:spcBef>
                <a:spcPct val="50000"/>
              </a:spcBef>
            </a:pPr>
            <a:r>
              <a:rPr lang="zh-CN" altLang="en-US"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申报为柚木</a:t>
            </a:r>
            <a:endParaRPr lang="zh-CN" altLang="en-US"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p:txBody>
      </p:sp>
      <p:grpSp>
        <p:nvGrpSpPr>
          <p:cNvPr id="223237" name="Group 5"/>
          <p:cNvGrpSpPr/>
          <p:nvPr/>
        </p:nvGrpSpPr>
        <p:grpSpPr bwMode="auto">
          <a:xfrm>
            <a:off x="199335" y="1150786"/>
            <a:ext cx="1934265" cy="798513"/>
            <a:chOff x="392" y="841"/>
            <a:chExt cx="904" cy="503"/>
          </a:xfrm>
        </p:grpSpPr>
        <p:sp>
          <p:nvSpPr>
            <p:cNvPr id="223238" name="Text Box 6"/>
            <p:cNvSpPr txBox="1">
              <a:spLocks noChangeArrowheads="1"/>
            </p:cNvSpPr>
            <p:nvPr/>
          </p:nvSpPr>
          <p:spPr bwMode="auto">
            <a:xfrm>
              <a:off x="392" y="841"/>
              <a:ext cx="720" cy="291"/>
            </a:xfrm>
            <a:prstGeom prst="rect">
              <a:avLst/>
            </a:prstGeom>
            <a:noFill/>
            <a:ln>
              <a:noFill/>
            </a:ln>
          </p:spPr>
          <p:txBody>
            <a:bodyPr>
              <a:spAutoFit/>
            </a:bodyPr>
            <a:lstStyle/>
            <a:p>
              <a:pPr>
                <a:spcBef>
                  <a:spcPct val="50000"/>
                </a:spcBef>
              </a:pPr>
              <a:r>
                <a:rPr lang="zh-CN" altLang="en-US" sz="24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藏有象牙</a:t>
              </a:r>
              <a:endParaRPr lang="zh-CN" altLang="en-US" sz="2400" b="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23239" name="Line 7"/>
            <p:cNvSpPr>
              <a:spLocks noChangeShapeType="1"/>
            </p:cNvSpPr>
            <p:nvPr/>
          </p:nvSpPr>
          <p:spPr bwMode="auto">
            <a:xfrm>
              <a:off x="816" y="1200"/>
              <a:ext cx="480" cy="144"/>
            </a:xfrm>
            <a:prstGeom prst="line">
              <a:avLst/>
            </a:prstGeom>
            <a:noFill/>
            <a:ln w="28575">
              <a:solidFill>
                <a:srgbClr val="FF0000"/>
              </a:solidFill>
              <a:round/>
              <a:tailEnd type="triangle" w="med" len="med"/>
            </a:ln>
          </p:spPr>
          <p:txBody>
            <a:bodyPr wrap="none" anchor="ctr"/>
            <a:lstStyle/>
            <a:p>
              <a:endParaRPr lang="zh-CN" altLang="en-US"/>
            </a:p>
          </p:txBody>
        </p:sp>
      </p:grpSp>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3236"/>
                                        </p:tgtEl>
                                        <p:attrNameLst>
                                          <p:attrName>style.visibility</p:attrName>
                                        </p:attrNameLst>
                                      </p:cBhvr>
                                      <p:to>
                                        <p:strVal val="visible"/>
                                      </p:to>
                                    </p:set>
                                    <p:animEffect transition="in" filter="wipe(left)">
                                      <p:cBhvr>
                                        <p:cTn id="7" dur="500"/>
                                        <p:tgtEl>
                                          <p:spTgt spid="2232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3237"/>
                                        </p:tgtEl>
                                        <p:attrNameLst>
                                          <p:attrName>style.visibility</p:attrName>
                                        </p:attrNameLst>
                                      </p:cBhvr>
                                      <p:to>
                                        <p:strVal val="visible"/>
                                      </p:to>
                                    </p:set>
                                    <p:animEffect transition="in" filter="wipe(left)">
                                      <p:cBhvr>
                                        <p:cTn id="12" dur="500"/>
                                        <p:tgtEl>
                                          <p:spTgt spid="22323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223235"/>
                                        </p:tgtEl>
                                        <p:attrNameLst>
                                          <p:attrName>style.visibility</p:attrName>
                                        </p:attrNameLst>
                                      </p:cBhvr>
                                      <p:to>
                                        <p:strVal val="visible"/>
                                      </p:to>
                                    </p:set>
                                    <p:animEffect transition="in" filter="box(out)">
                                      <p:cBhvr>
                                        <p:cTn id="17" dur="500"/>
                                        <p:tgtEl>
                                          <p:spTgt spid="223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6"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质子荧光分析（ </a:t>
            </a:r>
            <a:r>
              <a:rPr lang="en-US" altLang="zh-CN" i="1" dirty="0">
                <a:solidFill>
                  <a:srgbClr val="FF0000"/>
                </a:solidFill>
              </a:rPr>
              <a:t>p</a:t>
            </a:r>
            <a:r>
              <a:rPr lang="en-US" altLang="zh-CN" dirty="0">
                <a:solidFill>
                  <a:srgbClr val="FF0000"/>
                </a:solidFill>
              </a:rPr>
              <a:t> ─ </a:t>
            </a:r>
            <a:r>
              <a:rPr lang="en-US" altLang="zh-CN" i="1" dirty="0">
                <a:solidFill>
                  <a:srgbClr val="FF0000"/>
                </a:solidFill>
              </a:rPr>
              <a:t>X</a:t>
            </a:r>
            <a:r>
              <a:rPr lang="zh-CN" altLang="en-US" dirty="0"/>
              <a:t>） </a:t>
            </a:r>
            <a:endParaRPr lang="zh-CN" alt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6" name="Text Box 3"/>
          <p:cNvSpPr txBox="1">
            <a:spLocks noChangeArrowheads="1"/>
          </p:cNvSpPr>
          <p:nvPr/>
        </p:nvSpPr>
        <p:spPr bwMode="auto">
          <a:xfrm>
            <a:off x="354058" y="2123420"/>
            <a:ext cx="8820472" cy="523220"/>
          </a:xfrm>
          <a:prstGeom prst="rect">
            <a:avLst/>
          </a:prstGeom>
          <a:noFill/>
          <a:ln>
            <a:noFill/>
          </a:ln>
          <a:effectLst/>
        </p:spPr>
        <p:txBody>
          <a:bodyPr wrap="square">
            <a:spAutoFit/>
          </a:bodyPr>
          <a:lstStyle/>
          <a:p>
            <a:pPr fontAlgn="base">
              <a:spcBef>
                <a:spcPct val="50000"/>
              </a:spcBef>
              <a:spcAft>
                <a:spcPct val="0"/>
              </a:spcAft>
            </a:pPr>
            <a:r>
              <a:rPr kumimoji="1" lang="zh-CN" altLang="en-US"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与</a:t>
            </a:r>
            <a:r>
              <a:rPr kumimoji="1" lang="zh-CN" altLang="en-US" sz="28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电子荧光分析</a:t>
            </a:r>
            <a:r>
              <a:rPr kumimoji="1" lang="zh-CN" altLang="en-US" sz="2800" b="1" dirty="0">
                <a:solidFill>
                  <a:srgbClr val="FF5050"/>
                </a:solidFill>
                <a:latin typeface="Times New Roman" panose="02020603050405020304" pitchFamily="18" charset="0"/>
                <a:ea typeface="华文楷体" panose="02010600040101010101" pitchFamily="2" charset="-122"/>
                <a:cs typeface="Times New Roman" panose="02020603050405020304" pitchFamily="18" charset="0"/>
              </a:rPr>
              <a:t>（</a:t>
            </a:r>
            <a:r>
              <a:rPr kumimoji="1" lang="zh-CN" altLang="en-US" sz="28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800" b="1" i="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e </a:t>
            </a:r>
            <a:r>
              <a:rPr kumimoji="1" lang="en-US" altLang="zh-CN" sz="2800"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800" b="1" i="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X</a:t>
            </a:r>
            <a:r>
              <a:rPr kumimoji="1" lang="zh-CN" altLang="en-US" sz="2800" b="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a:t>
            </a:r>
            <a:r>
              <a:rPr kumimoji="1" lang="zh-CN" altLang="en-US"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比较，其优点是：</a:t>
            </a:r>
            <a:endParaRPr kumimoji="1" lang="zh-CN" altLang="en-US"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Text Box 4"/>
          <p:cNvSpPr txBox="1">
            <a:spLocks noChangeArrowheads="1"/>
          </p:cNvSpPr>
          <p:nvPr/>
        </p:nvSpPr>
        <p:spPr bwMode="auto">
          <a:xfrm>
            <a:off x="491803" y="2590800"/>
            <a:ext cx="5957887" cy="523220"/>
          </a:xfrm>
          <a:prstGeom prst="rect">
            <a:avLst/>
          </a:prstGeom>
          <a:noFill/>
          <a:ln>
            <a:noFill/>
          </a:ln>
          <a:effectLst/>
        </p:spPr>
        <p:txBody>
          <a:bodyPr>
            <a:spAutoFit/>
          </a:bodyPr>
          <a:lstStyle/>
          <a:p>
            <a:pPr fontAlgn="base">
              <a:spcBef>
                <a:spcPct val="50000"/>
              </a:spcBef>
              <a:spcAft>
                <a:spcPct val="0"/>
              </a:spcAft>
            </a:pPr>
            <a:r>
              <a:rPr kumimoji="1" lang="zh-CN" altLang="en-GB"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1" lang="en-US" altLang="zh-CN"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a:t>
            </a:r>
            <a:r>
              <a:rPr kumimoji="1" lang="zh-CN" altLang="en-GB"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韧致辐射小（</a:t>
            </a:r>
            <a:r>
              <a:rPr kumimoji="1" lang="en-US" altLang="zh-CN" sz="2800" b="1"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I</a:t>
            </a:r>
            <a:r>
              <a:rPr kumimoji="1" lang="en-US" altLang="zh-CN"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1/</a:t>
            </a:r>
            <a:r>
              <a:rPr kumimoji="1" lang="en-US" altLang="zh-CN" sz="2800" b="1"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m</a:t>
            </a:r>
            <a:r>
              <a:rPr kumimoji="1" lang="en-US" altLang="zh-CN" sz="2800" b="1" baseline="300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a:t>
            </a:r>
            <a:r>
              <a:rPr kumimoji="1" lang="zh-CN" altLang="en-US"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endParaRPr kumimoji="1" lang="zh-CN" altLang="en-US"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Text Box 5"/>
          <p:cNvSpPr txBox="1">
            <a:spLocks noChangeArrowheads="1"/>
          </p:cNvSpPr>
          <p:nvPr/>
        </p:nvSpPr>
        <p:spPr bwMode="auto">
          <a:xfrm>
            <a:off x="472753" y="3263900"/>
            <a:ext cx="6705600" cy="523220"/>
          </a:xfrm>
          <a:prstGeom prst="rect">
            <a:avLst/>
          </a:prstGeom>
          <a:noFill/>
          <a:ln>
            <a:noFill/>
          </a:ln>
          <a:effectLst/>
        </p:spPr>
        <p:txBody>
          <a:bodyPr>
            <a:spAutoFit/>
          </a:bodyPr>
          <a:lstStyle/>
          <a:p>
            <a:pPr fontAlgn="base">
              <a:spcBef>
                <a:spcPct val="50000"/>
              </a:spcBef>
              <a:spcAft>
                <a:spcPct val="0"/>
              </a:spcAft>
            </a:pPr>
            <a:r>
              <a:rPr kumimoji="1" lang="zh-CN" altLang="en-GB"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1" lang="en-US" altLang="zh-CN"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kumimoji="1" lang="zh-CN" altLang="en-GB"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探测灵敏度高 </a:t>
            </a:r>
            <a:r>
              <a:rPr kumimoji="1" lang="en-US" altLang="zh-CN"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10 </a:t>
            </a:r>
            <a:r>
              <a:rPr kumimoji="1" lang="en-US" altLang="zh-CN" sz="2800" b="1" baseline="30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a:t>
            </a:r>
            <a:r>
              <a:rPr kumimoji="1" lang="en-US" altLang="zh-CN"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—10 </a:t>
            </a:r>
            <a:r>
              <a:rPr kumimoji="1" lang="en-US" altLang="zh-CN" sz="2800" b="1" baseline="30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4 </a:t>
            </a:r>
            <a:r>
              <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倍</a:t>
            </a:r>
            <a:endPar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Text Box 6"/>
          <p:cNvSpPr txBox="1">
            <a:spLocks noChangeArrowheads="1"/>
          </p:cNvSpPr>
          <p:nvPr/>
        </p:nvSpPr>
        <p:spPr bwMode="auto">
          <a:xfrm>
            <a:off x="458465" y="4003675"/>
            <a:ext cx="6905625" cy="523220"/>
          </a:xfrm>
          <a:prstGeom prst="rect">
            <a:avLst/>
          </a:prstGeom>
          <a:noFill/>
          <a:ln>
            <a:noFill/>
          </a:ln>
          <a:effectLst/>
        </p:spPr>
        <p:txBody>
          <a:bodyPr>
            <a:spAutoFit/>
          </a:bodyPr>
          <a:lstStyle/>
          <a:p>
            <a:pPr fontAlgn="base">
              <a:spcBef>
                <a:spcPct val="50000"/>
              </a:spcBef>
              <a:spcAft>
                <a:spcPct val="0"/>
              </a:spcAft>
            </a:pPr>
            <a:r>
              <a:rPr kumimoji="1" lang="zh-CN" altLang="en-GB"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1" lang="en-US" altLang="zh-CN"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3</a:t>
            </a:r>
            <a:r>
              <a:rPr kumimoji="1" lang="zh-CN" altLang="en-GB"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可在大气或氦气环境下分析</a:t>
            </a:r>
            <a:endPar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Text Box 7"/>
          <p:cNvSpPr txBox="1">
            <a:spLocks noChangeArrowheads="1"/>
          </p:cNvSpPr>
          <p:nvPr/>
        </p:nvSpPr>
        <p:spPr bwMode="auto">
          <a:xfrm>
            <a:off x="628328" y="4619625"/>
            <a:ext cx="2563812" cy="523220"/>
          </a:xfrm>
          <a:prstGeom prst="rect">
            <a:avLst/>
          </a:prstGeom>
          <a:noFill/>
          <a:ln>
            <a:noFill/>
          </a:ln>
          <a:effectLst/>
        </p:spPr>
        <p:txBody>
          <a:bodyPr>
            <a:spAutoFit/>
          </a:bodyPr>
          <a:lstStyle/>
          <a:p>
            <a:pPr fontAlgn="base">
              <a:spcBef>
                <a:spcPct val="50000"/>
              </a:spcBef>
              <a:spcAft>
                <a:spcPct val="0"/>
              </a:spcAft>
            </a:pPr>
            <a:r>
              <a:rPr kumimoji="1" lang="zh-CN" altLang="en-US" sz="2800" b="1">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应用举例：</a:t>
            </a:r>
            <a:endParaRPr kumimoji="1" lang="zh-CN" altLang="en-US" sz="2800" b="1">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Text Box 8"/>
          <p:cNvSpPr txBox="1">
            <a:spLocks noChangeArrowheads="1"/>
          </p:cNvSpPr>
          <p:nvPr/>
        </p:nvSpPr>
        <p:spPr bwMode="auto">
          <a:xfrm>
            <a:off x="2690490" y="4635500"/>
            <a:ext cx="4387850" cy="523220"/>
          </a:xfrm>
          <a:prstGeom prst="rect">
            <a:avLst/>
          </a:prstGeom>
          <a:noFill/>
          <a:ln>
            <a:noFill/>
          </a:ln>
          <a:effectLst/>
        </p:spPr>
        <p:txBody>
          <a:bodyPr>
            <a:spAutoFit/>
          </a:bodyPr>
          <a:lstStyle/>
          <a:p>
            <a:pPr fontAlgn="base">
              <a:spcBef>
                <a:spcPct val="50000"/>
              </a:spcBef>
              <a:spcAft>
                <a:spcPct val="0"/>
              </a:spcAft>
            </a:pPr>
            <a:r>
              <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越王勾践剑的分析；</a:t>
            </a:r>
            <a:endPar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Text Box 9"/>
          <p:cNvSpPr txBox="1">
            <a:spLocks noChangeArrowheads="1"/>
          </p:cNvSpPr>
          <p:nvPr/>
        </p:nvSpPr>
        <p:spPr bwMode="auto">
          <a:xfrm>
            <a:off x="6289353" y="4646613"/>
            <a:ext cx="2846387" cy="523220"/>
          </a:xfrm>
          <a:prstGeom prst="rect">
            <a:avLst/>
          </a:prstGeom>
          <a:noFill/>
          <a:ln>
            <a:noFill/>
          </a:ln>
          <a:effectLst/>
        </p:spPr>
        <p:txBody>
          <a:bodyPr>
            <a:spAutoFit/>
          </a:bodyPr>
          <a:lstStyle/>
          <a:p>
            <a:pPr fontAlgn="base">
              <a:spcBef>
                <a:spcPct val="50000"/>
              </a:spcBef>
              <a:spcAft>
                <a:spcPct val="0"/>
              </a:spcAft>
            </a:pPr>
            <a:r>
              <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人发分析；</a:t>
            </a:r>
            <a:endPar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Text Box 10"/>
          <p:cNvSpPr txBox="1">
            <a:spLocks noChangeArrowheads="1"/>
          </p:cNvSpPr>
          <p:nvPr/>
        </p:nvSpPr>
        <p:spPr bwMode="auto">
          <a:xfrm>
            <a:off x="2673028" y="5262563"/>
            <a:ext cx="3871912" cy="523220"/>
          </a:xfrm>
          <a:prstGeom prst="rect">
            <a:avLst/>
          </a:prstGeom>
          <a:noFill/>
          <a:ln>
            <a:noFill/>
          </a:ln>
          <a:effectLst/>
        </p:spPr>
        <p:txBody>
          <a:bodyPr>
            <a:spAutoFit/>
          </a:bodyPr>
          <a:lstStyle/>
          <a:p>
            <a:pPr fontAlgn="base">
              <a:spcBef>
                <a:spcPct val="50000"/>
              </a:spcBef>
              <a:spcAft>
                <a:spcPct val="0"/>
              </a:spcAft>
            </a:pPr>
            <a:r>
              <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大气污染分析。</a:t>
            </a:r>
            <a:endPar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Text Box 11"/>
          <p:cNvSpPr txBox="1">
            <a:spLocks noChangeArrowheads="1"/>
          </p:cNvSpPr>
          <p:nvPr/>
        </p:nvSpPr>
        <p:spPr bwMode="auto">
          <a:xfrm>
            <a:off x="6487628" y="2959672"/>
            <a:ext cx="2449835" cy="1200329"/>
          </a:xfrm>
          <a:prstGeom prst="rect">
            <a:avLst/>
          </a:prstGeom>
          <a:solidFill>
            <a:srgbClr val="FFFF99"/>
          </a:solidFill>
          <a:ln w="19050">
            <a:solidFill>
              <a:srgbClr val="FF3300"/>
            </a:solidFill>
            <a:miter lim="800000"/>
          </a:ln>
          <a:effectLst/>
        </p:spPr>
        <p:txBody>
          <a:bodyPr wrap="square">
            <a:spAutoFit/>
          </a:bodyPr>
          <a:lstStyle/>
          <a:p>
            <a:pPr fontAlgn="base">
              <a:spcBef>
                <a:spcPct val="50000"/>
              </a:spcBef>
              <a:spcAft>
                <a:spcPct val="0"/>
              </a:spcAft>
            </a:pPr>
            <a:r>
              <a:rPr kumimoji="1"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适合对珍贵的、大型的和生物的样品进行分析</a:t>
            </a:r>
            <a:endParaRPr kumimoji="1"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5" name="AutoShape 12"/>
          <p:cNvSpPr/>
          <p:nvPr/>
        </p:nvSpPr>
        <p:spPr bwMode="auto">
          <a:xfrm>
            <a:off x="6189340" y="2787650"/>
            <a:ext cx="152400" cy="1600200"/>
          </a:xfrm>
          <a:prstGeom prst="rightBrace">
            <a:avLst>
              <a:gd name="adj1" fmla="val 87500"/>
              <a:gd name="adj2" fmla="val 50000"/>
            </a:avLst>
          </a:prstGeom>
          <a:noFill/>
          <a:ln w="38100">
            <a:solidFill>
              <a:srgbClr val="FF3300"/>
            </a:solidFill>
            <a:round/>
          </a:ln>
          <a:effectLst/>
        </p:spPr>
        <p:txBody>
          <a:bodyPr wrap="none" anchor="ctr"/>
          <a:lstStyle/>
          <a:p>
            <a:pPr fontAlgn="base">
              <a:spcBef>
                <a:spcPct val="0"/>
              </a:spcBef>
              <a:spcAft>
                <a:spcPct val="0"/>
              </a:spcAft>
            </a:pP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6" name="Rectangle 14"/>
          <p:cNvSpPr>
            <a:spLocks noChangeArrowheads="1"/>
          </p:cNvSpPr>
          <p:nvPr/>
        </p:nvSpPr>
        <p:spPr bwMode="auto">
          <a:xfrm>
            <a:off x="453189" y="1126270"/>
            <a:ext cx="8576510" cy="954107"/>
          </a:xfrm>
          <a:prstGeom prst="rect">
            <a:avLst/>
          </a:prstGeom>
          <a:noFill/>
          <a:ln>
            <a:noFill/>
          </a:ln>
          <a:effectLst/>
        </p:spPr>
        <p:txBody>
          <a:bodyPr wrap="square">
            <a:spAutoFit/>
          </a:bodyPr>
          <a:lstStyle/>
          <a:p>
            <a:r>
              <a:rPr kumimoji="1" lang="zh-CN" altLang="en-US"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用质子使样品中的元素产生空穴</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，靠由此发出的</a:t>
            </a:r>
            <a:r>
              <a:rPr lang="en-US" altLang="zh-CN" sz="2800" i="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射线的能量和数量决定元素性质和含量。 </a:t>
            </a:r>
            <a:endPar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8" name="Text Box 10"/>
          <p:cNvSpPr txBox="1">
            <a:spLocks noChangeArrowheads="1"/>
          </p:cNvSpPr>
          <p:nvPr/>
        </p:nvSpPr>
        <p:spPr bwMode="auto">
          <a:xfrm>
            <a:off x="671795" y="5753660"/>
            <a:ext cx="8530809" cy="523220"/>
          </a:xfrm>
          <a:prstGeom prst="rect">
            <a:avLst/>
          </a:prstGeom>
          <a:noFill/>
          <a:ln>
            <a:noFill/>
          </a:ln>
          <a:effectLst/>
        </p:spPr>
        <p:txBody>
          <a:bodyPr wrap="square">
            <a:spAutoFit/>
          </a:bodyPr>
          <a:lstStyle/>
          <a:p>
            <a:pPr>
              <a:spcBef>
                <a:spcPct val="50000"/>
              </a:spcBef>
            </a:pPr>
            <a:r>
              <a:rPr lang="en-US" altLang="zh-CN"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PIXE </a:t>
            </a:r>
            <a:r>
              <a:rPr lang="en-US" altLang="zh-CN" sz="28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 Particle-induced X-ray emission</a:t>
            </a:r>
            <a:endParaRPr kumimoji="1" lang="zh-CN" altLang="en-US" sz="28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越王勾践剑的质子荧光分析</a:t>
            </a:r>
            <a:endParaRPr lang="zh-CN" alt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Text Box 3"/>
          <p:cNvSpPr txBox="1">
            <a:spLocks noChangeArrowheads="1"/>
          </p:cNvSpPr>
          <p:nvPr/>
        </p:nvSpPr>
        <p:spPr bwMode="auto">
          <a:xfrm>
            <a:off x="887091" y="1115864"/>
            <a:ext cx="8081962" cy="579438"/>
          </a:xfrm>
          <a:prstGeom prst="rect">
            <a:avLst/>
          </a:prstGeom>
          <a:noFill/>
          <a:ln>
            <a:noFill/>
          </a:ln>
          <a:effectLst/>
        </p:spPr>
        <p:txBody>
          <a:bodyPr>
            <a:spAutoFit/>
          </a:bodyPr>
          <a:lstStyle/>
          <a:p>
            <a:pPr fontAlgn="base">
              <a:spcBef>
                <a:spcPct val="50000"/>
              </a:spcBef>
              <a:spcAft>
                <a:spcPct val="0"/>
              </a:spcAft>
            </a:pPr>
            <a:r>
              <a:rPr kumimoji="1" lang="zh-CN" altLang="en-US" sz="3200" b="1">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勾践剑</a:t>
            </a:r>
            <a:r>
              <a:rPr kumimoji="1" lang="en-US" altLang="zh-CN"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1965</a:t>
            </a:r>
            <a:r>
              <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年湖北江陵望山一号墓出土。</a:t>
            </a:r>
            <a:endPar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 name="Text Box 4"/>
          <p:cNvSpPr txBox="1">
            <a:spLocks noChangeArrowheads="1"/>
          </p:cNvSpPr>
          <p:nvPr/>
        </p:nvSpPr>
        <p:spPr bwMode="auto">
          <a:xfrm>
            <a:off x="472753" y="1768327"/>
            <a:ext cx="8305800" cy="579437"/>
          </a:xfrm>
          <a:prstGeom prst="rect">
            <a:avLst/>
          </a:prstGeom>
          <a:noFill/>
          <a:ln>
            <a:noFill/>
          </a:ln>
          <a:effectLst/>
        </p:spPr>
        <p:txBody>
          <a:bodyPr>
            <a:spAutoFit/>
          </a:bodyPr>
          <a:lstStyle/>
          <a:p>
            <a:pPr fontAlgn="base">
              <a:spcBef>
                <a:spcPct val="50000"/>
              </a:spcBef>
              <a:spcAft>
                <a:spcPct val="0"/>
              </a:spcAft>
            </a:pPr>
            <a:r>
              <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同时出土的还有</a:t>
            </a:r>
            <a:r>
              <a:rPr kumimoji="1" lang="zh-CN" altLang="en-US" sz="3200" b="1">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辅剑</a:t>
            </a:r>
            <a:r>
              <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（花纹同、无铭文）。</a:t>
            </a:r>
            <a:endPar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Text Box 5"/>
          <p:cNvSpPr txBox="1">
            <a:spLocks noChangeArrowheads="1"/>
          </p:cNvSpPr>
          <p:nvPr/>
        </p:nvSpPr>
        <p:spPr bwMode="auto">
          <a:xfrm>
            <a:off x="382266" y="3887639"/>
            <a:ext cx="6777037" cy="579438"/>
          </a:xfrm>
          <a:prstGeom prst="rect">
            <a:avLst/>
          </a:prstGeom>
          <a:noFill/>
          <a:ln>
            <a:noFill/>
          </a:ln>
          <a:effectLst/>
        </p:spPr>
        <p:txBody>
          <a:bodyPr>
            <a:spAutoFit/>
          </a:bodyPr>
          <a:lstStyle/>
          <a:p>
            <a:pPr fontAlgn="base">
              <a:spcBef>
                <a:spcPct val="50000"/>
              </a:spcBef>
              <a:spcAft>
                <a:spcPct val="0"/>
              </a:spcAft>
            </a:pPr>
            <a:r>
              <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古剑宝库中的珍品，举世闻名。</a:t>
            </a:r>
            <a:endPar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Rectangle 6"/>
          <p:cNvSpPr>
            <a:spLocks noChangeArrowheads="1"/>
          </p:cNvSpPr>
          <p:nvPr/>
        </p:nvSpPr>
        <p:spPr bwMode="auto">
          <a:xfrm>
            <a:off x="458466" y="2492227"/>
            <a:ext cx="8301037" cy="579437"/>
          </a:xfrm>
          <a:prstGeom prst="rect">
            <a:avLst/>
          </a:prstGeom>
          <a:noFill/>
          <a:ln>
            <a:noFill/>
          </a:ln>
          <a:effectLst/>
        </p:spPr>
        <p:txBody>
          <a:bodyPr>
            <a:spAutoFit/>
          </a:bodyPr>
          <a:lstStyle/>
          <a:p>
            <a:pPr fontAlgn="base">
              <a:spcBef>
                <a:spcPct val="0"/>
              </a:spcBef>
              <a:spcAft>
                <a:spcPct val="0"/>
              </a:spcAft>
            </a:pPr>
            <a:r>
              <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在地下埋藏了大约</a:t>
            </a:r>
            <a:r>
              <a:rPr kumimoji="1" lang="en-US" altLang="zh-CN"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2500</a:t>
            </a:r>
            <a:r>
              <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年（春秋战国时），</a:t>
            </a:r>
            <a:endPar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Rectangle 7"/>
          <p:cNvSpPr>
            <a:spLocks noChangeArrowheads="1"/>
          </p:cNvSpPr>
          <p:nvPr/>
        </p:nvSpPr>
        <p:spPr bwMode="auto">
          <a:xfrm>
            <a:off x="434653" y="3151039"/>
            <a:ext cx="5791200" cy="579438"/>
          </a:xfrm>
          <a:prstGeom prst="rect">
            <a:avLst/>
          </a:prstGeom>
          <a:noFill/>
          <a:ln>
            <a:noFill/>
          </a:ln>
          <a:effectLst/>
        </p:spPr>
        <p:txBody>
          <a:bodyPr>
            <a:spAutoFit/>
          </a:bodyPr>
          <a:lstStyle/>
          <a:p>
            <a:pPr fontAlgn="base">
              <a:spcBef>
                <a:spcPct val="0"/>
              </a:spcBef>
              <a:spcAft>
                <a:spcPct val="0"/>
              </a:spcAft>
            </a:pPr>
            <a:r>
              <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至今</a:t>
            </a:r>
            <a:r>
              <a:rPr kumimoji="1" lang="zh-CN" altLang="en-US" sz="3200" b="1">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光华四射，锋利无比。</a:t>
            </a:r>
            <a:endParaRPr kumimoji="1" lang="zh-CN" altLang="en-US" sz="3200" b="1">
              <a:solidFill>
                <a:srgbClr val="FF33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Text Box 8"/>
          <p:cNvSpPr txBox="1">
            <a:spLocks noChangeArrowheads="1"/>
          </p:cNvSpPr>
          <p:nvPr/>
        </p:nvSpPr>
        <p:spPr bwMode="auto">
          <a:xfrm>
            <a:off x="323528" y="4536927"/>
            <a:ext cx="8797925" cy="683264"/>
          </a:xfrm>
          <a:prstGeom prst="rect">
            <a:avLst/>
          </a:prstGeom>
          <a:noFill/>
          <a:ln>
            <a:noFill/>
          </a:ln>
          <a:effectLst/>
        </p:spPr>
        <p:txBody>
          <a:bodyPr>
            <a:spAutoFit/>
          </a:bodyPr>
          <a:lstStyle/>
          <a:p>
            <a:pPr fontAlgn="base">
              <a:lnSpc>
                <a:spcPct val="120000"/>
              </a:lnSpc>
              <a:spcBef>
                <a:spcPct val="50000"/>
              </a:spcBef>
              <a:spcAft>
                <a:spcPct val="0"/>
              </a:spcAft>
            </a:pPr>
            <a:r>
              <a:rPr kumimoji="1" lang="en-US" altLang="zh-CN"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剑长</a:t>
            </a:r>
            <a:r>
              <a:rPr kumimoji="1" lang="en-US" altLang="zh-CN"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64.1cm</a:t>
            </a:r>
            <a:r>
              <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，分析面积大，要求精度高，</a:t>
            </a:r>
            <a:endPar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Rectangle 9"/>
          <p:cNvSpPr>
            <a:spLocks noChangeArrowheads="1"/>
          </p:cNvSpPr>
          <p:nvPr/>
        </p:nvSpPr>
        <p:spPr bwMode="auto">
          <a:xfrm>
            <a:off x="5265416" y="3158977"/>
            <a:ext cx="3475037" cy="579437"/>
          </a:xfrm>
          <a:prstGeom prst="rect">
            <a:avLst/>
          </a:prstGeom>
          <a:noFill/>
          <a:ln>
            <a:noFill/>
          </a:ln>
          <a:effectLst/>
        </p:spPr>
        <p:txBody>
          <a:bodyPr>
            <a:spAutoFit/>
          </a:bodyPr>
          <a:lstStyle/>
          <a:p>
            <a:pPr fontAlgn="base">
              <a:spcBef>
                <a:spcPct val="0"/>
              </a:spcBef>
              <a:spcAft>
                <a:spcPct val="0"/>
              </a:spcAft>
            </a:pPr>
            <a:r>
              <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这两柄剑是我国</a:t>
            </a:r>
            <a:endPar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Rectangle 10"/>
          <p:cNvSpPr>
            <a:spLocks noChangeArrowheads="1"/>
          </p:cNvSpPr>
          <p:nvPr/>
        </p:nvSpPr>
        <p:spPr bwMode="auto">
          <a:xfrm>
            <a:off x="394966" y="5276702"/>
            <a:ext cx="3544887" cy="579437"/>
          </a:xfrm>
          <a:prstGeom prst="rect">
            <a:avLst/>
          </a:prstGeom>
          <a:noFill/>
          <a:ln>
            <a:noFill/>
          </a:ln>
          <a:effectLst/>
        </p:spPr>
        <p:txBody>
          <a:bodyPr>
            <a:spAutoFit/>
          </a:bodyPr>
          <a:lstStyle/>
          <a:p>
            <a:pPr fontAlgn="base">
              <a:spcBef>
                <a:spcPct val="0"/>
              </a:spcBef>
              <a:spcAft>
                <a:spcPct val="0"/>
              </a:spcAft>
            </a:pPr>
            <a:r>
              <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要确保无损。</a:t>
            </a:r>
            <a:endPar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Text Box 11"/>
          <p:cNvSpPr txBox="1">
            <a:spLocks noChangeArrowheads="1"/>
          </p:cNvSpPr>
          <p:nvPr/>
        </p:nvSpPr>
        <p:spPr bwMode="auto">
          <a:xfrm>
            <a:off x="2887341" y="5259239"/>
            <a:ext cx="5624512" cy="579438"/>
          </a:xfrm>
          <a:prstGeom prst="rect">
            <a:avLst/>
          </a:prstGeom>
          <a:noFill/>
          <a:ln>
            <a:noFill/>
          </a:ln>
          <a:effectLst/>
        </p:spPr>
        <p:txBody>
          <a:bodyPr>
            <a:spAutoFit/>
          </a:bodyPr>
          <a:lstStyle/>
          <a:p>
            <a:pPr fontAlgn="base">
              <a:spcBef>
                <a:spcPct val="50000"/>
              </a:spcBef>
              <a:spcAft>
                <a:spcPct val="0"/>
              </a:spcAft>
            </a:pPr>
            <a:r>
              <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用</a:t>
            </a:r>
            <a:r>
              <a:rPr kumimoji="1" lang="zh-CN" altLang="en-US" sz="3200" b="1">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质子荧光分析</a:t>
            </a:r>
            <a:r>
              <a:rPr kumimoji="1" lang="zh-CN" altLang="en-US" sz="32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最合适。</a:t>
            </a:r>
            <a:endParaRPr kumimoji="1" lang="zh-CN" altLang="en-US" sz="3200" b="1">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sz="4000" dirty="0"/>
              <a:t>质子 </a:t>
            </a:r>
            <a:r>
              <a:rPr lang="en-US" altLang="zh-CN" sz="4000" dirty="0"/>
              <a:t>X </a:t>
            </a:r>
            <a:r>
              <a:rPr lang="zh-CN" altLang="en-US" sz="4000" dirty="0"/>
              <a:t>荧光</a:t>
            </a:r>
            <a:r>
              <a:rPr lang="zh-CN" altLang="en-US" sz="4000" dirty="0">
                <a:solidFill>
                  <a:srgbClr val="FF0000"/>
                </a:solidFill>
              </a:rPr>
              <a:t>非真空</a:t>
            </a:r>
            <a:r>
              <a:rPr lang="zh-CN" altLang="en-US" sz="4000" dirty="0"/>
              <a:t>分析实验装置示意图</a:t>
            </a:r>
            <a:endParaRPr lang="zh-CN" altLang="en-US" sz="4000"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Line 2"/>
          <p:cNvSpPr>
            <a:spLocks noChangeShapeType="1"/>
          </p:cNvSpPr>
          <p:nvPr/>
        </p:nvSpPr>
        <p:spPr bwMode="auto">
          <a:xfrm>
            <a:off x="3803576" y="5829300"/>
            <a:ext cx="0" cy="0"/>
          </a:xfrm>
          <a:prstGeom prst="line">
            <a:avLst/>
          </a:prstGeom>
          <a:noFill/>
          <a:ln w="28575">
            <a:solidFill>
              <a:schemeClr val="tx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 name="Line 3"/>
          <p:cNvSpPr>
            <a:spLocks noChangeShapeType="1"/>
          </p:cNvSpPr>
          <p:nvPr/>
        </p:nvSpPr>
        <p:spPr bwMode="auto">
          <a:xfrm>
            <a:off x="3193976" y="6057900"/>
            <a:ext cx="0" cy="0"/>
          </a:xfrm>
          <a:prstGeom prst="line">
            <a:avLst/>
          </a:prstGeom>
          <a:noFill/>
          <a:ln w="28575">
            <a:solidFill>
              <a:schemeClr val="tx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Line 4"/>
          <p:cNvSpPr>
            <a:spLocks noChangeShapeType="1"/>
          </p:cNvSpPr>
          <p:nvPr/>
        </p:nvSpPr>
        <p:spPr bwMode="auto">
          <a:xfrm>
            <a:off x="2355776" y="6057900"/>
            <a:ext cx="0" cy="0"/>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8" name="Group 5"/>
          <p:cNvGrpSpPr/>
          <p:nvPr/>
        </p:nvGrpSpPr>
        <p:grpSpPr bwMode="auto">
          <a:xfrm>
            <a:off x="1752599" y="1439855"/>
            <a:ext cx="2736777" cy="4041782"/>
            <a:chOff x="795" y="287"/>
            <a:chExt cx="2181" cy="2902"/>
          </a:xfrm>
        </p:grpSpPr>
        <p:grpSp>
          <p:nvGrpSpPr>
            <p:cNvPr id="9" name="Group 6"/>
            <p:cNvGrpSpPr/>
            <p:nvPr/>
          </p:nvGrpSpPr>
          <p:grpSpPr bwMode="auto">
            <a:xfrm>
              <a:off x="795" y="2544"/>
              <a:ext cx="549" cy="588"/>
              <a:chOff x="803" y="2544"/>
              <a:chExt cx="549" cy="588"/>
            </a:xfrm>
          </p:grpSpPr>
          <p:grpSp>
            <p:nvGrpSpPr>
              <p:cNvPr id="36" name="Group 7"/>
              <p:cNvGrpSpPr/>
              <p:nvPr/>
            </p:nvGrpSpPr>
            <p:grpSpPr bwMode="auto">
              <a:xfrm>
                <a:off x="803" y="2544"/>
                <a:ext cx="549" cy="588"/>
                <a:chOff x="795" y="2544"/>
                <a:chExt cx="549" cy="588"/>
              </a:xfrm>
            </p:grpSpPr>
            <p:sp>
              <p:nvSpPr>
                <p:cNvPr id="45" name="Freeform 8"/>
                <p:cNvSpPr/>
                <p:nvPr/>
              </p:nvSpPr>
              <p:spPr bwMode="auto">
                <a:xfrm>
                  <a:off x="795" y="2544"/>
                  <a:ext cx="549" cy="588"/>
                </a:xfrm>
                <a:custGeom>
                  <a:avLst/>
                  <a:gdLst>
                    <a:gd name="T0" fmla="*/ 8 w 632"/>
                    <a:gd name="T1" fmla="*/ 0 h 728"/>
                    <a:gd name="T2" fmla="*/ 8 w 632"/>
                    <a:gd name="T3" fmla="*/ 192 h 728"/>
                    <a:gd name="T4" fmla="*/ 8 w 632"/>
                    <a:gd name="T5" fmla="*/ 336 h 728"/>
                    <a:gd name="T6" fmla="*/ 56 w 632"/>
                    <a:gd name="T7" fmla="*/ 528 h 728"/>
                    <a:gd name="T8" fmla="*/ 200 w 632"/>
                    <a:gd name="T9" fmla="*/ 672 h 728"/>
                    <a:gd name="T10" fmla="*/ 440 w 632"/>
                    <a:gd name="T11" fmla="*/ 720 h 728"/>
                    <a:gd name="T12" fmla="*/ 632 w 632"/>
                    <a:gd name="T13" fmla="*/ 720 h 728"/>
                  </a:gdLst>
                  <a:ahLst/>
                  <a:cxnLst>
                    <a:cxn ang="0">
                      <a:pos x="T0" y="T1"/>
                    </a:cxn>
                    <a:cxn ang="0">
                      <a:pos x="T2" y="T3"/>
                    </a:cxn>
                    <a:cxn ang="0">
                      <a:pos x="T4" y="T5"/>
                    </a:cxn>
                    <a:cxn ang="0">
                      <a:pos x="T6" y="T7"/>
                    </a:cxn>
                    <a:cxn ang="0">
                      <a:pos x="T8" y="T9"/>
                    </a:cxn>
                    <a:cxn ang="0">
                      <a:pos x="T10" y="T11"/>
                    </a:cxn>
                    <a:cxn ang="0">
                      <a:pos x="T12" y="T13"/>
                    </a:cxn>
                  </a:cxnLst>
                  <a:rect l="0" t="0" r="r" b="b"/>
                  <a:pathLst>
                    <a:path w="632" h="728">
                      <a:moveTo>
                        <a:pt x="8" y="0"/>
                      </a:moveTo>
                      <a:cubicBezTo>
                        <a:pt x="8" y="68"/>
                        <a:pt x="8" y="136"/>
                        <a:pt x="8" y="192"/>
                      </a:cubicBezTo>
                      <a:cubicBezTo>
                        <a:pt x="8" y="248"/>
                        <a:pt x="0" y="280"/>
                        <a:pt x="8" y="336"/>
                      </a:cubicBezTo>
                      <a:cubicBezTo>
                        <a:pt x="16" y="392"/>
                        <a:pt x="24" y="472"/>
                        <a:pt x="56" y="528"/>
                      </a:cubicBezTo>
                      <a:cubicBezTo>
                        <a:pt x="88" y="584"/>
                        <a:pt x="136" y="640"/>
                        <a:pt x="200" y="672"/>
                      </a:cubicBezTo>
                      <a:cubicBezTo>
                        <a:pt x="264" y="704"/>
                        <a:pt x="368" y="712"/>
                        <a:pt x="440" y="720"/>
                      </a:cubicBezTo>
                      <a:cubicBezTo>
                        <a:pt x="512" y="728"/>
                        <a:pt x="600" y="720"/>
                        <a:pt x="632" y="720"/>
                      </a:cubicBezTo>
                    </a:path>
                  </a:pathLst>
                </a:custGeom>
                <a:noFill/>
                <a:ln w="28575" cap="flat" cmpd="sng">
                  <a:solidFill>
                    <a:schemeClr val="tx1"/>
                  </a:solidFill>
                  <a:prstDash val="solid"/>
                  <a:round/>
                </a:ln>
                <a:effectLst/>
              </p:spPr>
              <p:txBody>
                <a:bodyPr wrap="squar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6" name="Freeform 9"/>
                <p:cNvSpPr/>
                <p:nvPr/>
              </p:nvSpPr>
              <p:spPr bwMode="auto">
                <a:xfrm>
                  <a:off x="1096" y="2576"/>
                  <a:ext cx="248" cy="233"/>
                </a:xfrm>
                <a:custGeom>
                  <a:avLst/>
                  <a:gdLst>
                    <a:gd name="T0" fmla="*/ 8 w 632"/>
                    <a:gd name="T1" fmla="*/ 0 h 728"/>
                    <a:gd name="T2" fmla="*/ 8 w 632"/>
                    <a:gd name="T3" fmla="*/ 192 h 728"/>
                    <a:gd name="T4" fmla="*/ 8 w 632"/>
                    <a:gd name="T5" fmla="*/ 336 h 728"/>
                    <a:gd name="T6" fmla="*/ 56 w 632"/>
                    <a:gd name="T7" fmla="*/ 528 h 728"/>
                    <a:gd name="T8" fmla="*/ 200 w 632"/>
                    <a:gd name="T9" fmla="*/ 672 h 728"/>
                    <a:gd name="T10" fmla="*/ 440 w 632"/>
                    <a:gd name="T11" fmla="*/ 720 h 728"/>
                    <a:gd name="T12" fmla="*/ 632 w 632"/>
                    <a:gd name="T13" fmla="*/ 720 h 728"/>
                  </a:gdLst>
                  <a:ahLst/>
                  <a:cxnLst>
                    <a:cxn ang="0">
                      <a:pos x="T0" y="T1"/>
                    </a:cxn>
                    <a:cxn ang="0">
                      <a:pos x="T2" y="T3"/>
                    </a:cxn>
                    <a:cxn ang="0">
                      <a:pos x="T4" y="T5"/>
                    </a:cxn>
                    <a:cxn ang="0">
                      <a:pos x="T6" y="T7"/>
                    </a:cxn>
                    <a:cxn ang="0">
                      <a:pos x="T8" y="T9"/>
                    </a:cxn>
                    <a:cxn ang="0">
                      <a:pos x="T10" y="T11"/>
                    </a:cxn>
                    <a:cxn ang="0">
                      <a:pos x="T12" y="T13"/>
                    </a:cxn>
                  </a:cxnLst>
                  <a:rect l="0" t="0" r="r" b="b"/>
                  <a:pathLst>
                    <a:path w="632" h="728">
                      <a:moveTo>
                        <a:pt x="8" y="0"/>
                      </a:moveTo>
                      <a:cubicBezTo>
                        <a:pt x="8" y="68"/>
                        <a:pt x="8" y="136"/>
                        <a:pt x="8" y="192"/>
                      </a:cubicBezTo>
                      <a:cubicBezTo>
                        <a:pt x="8" y="248"/>
                        <a:pt x="0" y="280"/>
                        <a:pt x="8" y="336"/>
                      </a:cubicBezTo>
                      <a:cubicBezTo>
                        <a:pt x="16" y="392"/>
                        <a:pt x="24" y="472"/>
                        <a:pt x="56" y="528"/>
                      </a:cubicBezTo>
                      <a:cubicBezTo>
                        <a:pt x="88" y="584"/>
                        <a:pt x="136" y="640"/>
                        <a:pt x="200" y="672"/>
                      </a:cubicBezTo>
                      <a:cubicBezTo>
                        <a:pt x="264" y="704"/>
                        <a:pt x="368" y="712"/>
                        <a:pt x="440" y="720"/>
                      </a:cubicBezTo>
                      <a:cubicBezTo>
                        <a:pt x="512" y="728"/>
                        <a:pt x="600" y="720"/>
                        <a:pt x="632" y="720"/>
                      </a:cubicBezTo>
                    </a:path>
                  </a:pathLst>
                </a:custGeom>
                <a:noFill/>
                <a:ln w="28575" cap="flat" cmpd="sng">
                  <a:solidFill>
                    <a:schemeClr val="tx1"/>
                  </a:solidFill>
                  <a:prstDash val="solid"/>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7" name="Line 10"/>
                <p:cNvSpPr>
                  <a:spLocks noChangeShapeType="1"/>
                </p:cNvSpPr>
                <p:nvPr/>
              </p:nvSpPr>
              <p:spPr bwMode="auto">
                <a:xfrm>
                  <a:off x="816" y="2544"/>
                  <a:ext cx="288" cy="0"/>
                </a:xfrm>
                <a:prstGeom prst="line">
                  <a:avLst/>
                </a:prstGeom>
                <a:noFill/>
                <a:ln w="28575">
                  <a:solidFill>
                    <a:schemeClr val="tx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8" name="Line 11"/>
                <p:cNvSpPr>
                  <a:spLocks noChangeShapeType="1"/>
                </p:cNvSpPr>
                <p:nvPr/>
              </p:nvSpPr>
              <p:spPr bwMode="auto">
                <a:xfrm>
                  <a:off x="1344" y="2832"/>
                  <a:ext cx="0" cy="288"/>
                </a:xfrm>
                <a:prstGeom prst="line">
                  <a:avLst/>
                </a:prstGeom>
                <a:noFill/>
                <a:ln w="28575">
                  <a:solidFill>
                    <a:schemeClr val="tx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7" name="Line 12"/>
              <p:cNvSpPr>
                <a:spLocks noChangeShapeType="1"/>
              </p:cNvSpPr>
              <p:nvPr/>
            </p:nvSpPr>
            <p:spPr bwMode="auto">
              <a:xfrm flipV="1">
                <a:off x="824" y="2544"/>
                <a:ext cx="96" cy="144"/>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8" name="Line 13"/>
              <p:cNvSpPr>
                <a:spLocks noChangeShapeType="1"/>
              </p:cNvSpPr>
              <p:nvPr/>
            </p:nvSpPr>
            <p:spPr bwMode="auto">
              <a:xfrm flipV="1">
                <a:off x="824" y="2544"/>
                <a:ext cx="192" cy="288"/>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9" name="Line 14"/>
              <p:cNvSpPr>
                <a:spLocks noChangeShapeType="1"/>
              </p:cNvSpPr>
              <p:nvPr/>
            </p:nvSpPr>
            <p:spPr bwMode="auto">
              <a:xfrm flipV="1">
                <a:off x="920" y="2736"/>
                <a:ext cx="192" cy="288"/>
              </a:xfrm>
              <a:prstGeom prst="line">
                <a:avLst/>
              </a:prstGeom>
              <a:noFill/>
              <a:ln w="28575">
                <a:solidFill>
                  <a:schemeClr val="tx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0" name="Line 15"/>
              <p:cNvSpPr>
                <a:spLocks noChangeShapeType="1"/>
              </p:cNvSpPr>
              <p:nvPr/>
            </p:nvSpPr>
            <p:spPr bwMode="auto">
              <a:xfrm flipV="1">
                <a:off x="872" y="2640"/>
                <a:ext cx="192" cy="288"/>
              </a:xfrm>
              <a:prstGeom prst="line">
                <a:avLst/>
              </a:prstGeom>
              <a:noFill/>
              <a:ln w="28575">
                <a:solidFill>
                  <a:schemeClr val="tx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1" name="Line 16"/>
              <p:cNvSpPr>
                <a:spLocks noChangeShapeType="1"/>
              </p:cNvSpPr>
              <p:nvPr/>
            </p:nvSpPr>
            <p:spPr bwMode="auto">
              <a:xfrm flipV="1">
                <a:off x="968" y="2784"/>
                <a:ext cx="192" cy="288"/>
              </a:xfrm>
              <a:prstGeom prst="line">
                <a:avLst/>
              </a:prstGeom>
              <a:noFill/>
              <a:ln w="28575">
                <a:solidFill>
                  <a:schemeClr val="tx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2" name="Line 17"/>
              <p:cNvSpPr>
                <a:spLocks noChangeShapeType="1"/>
              </p:cNvSpPr>
              <p:nvPr/>
            </p:nvSpPr>
            <p:spPr bwMode="auto">
              <a:xfrm flipV="1">
                <a:off x="1064" y="2832"/>
                <a:ext cx="144" cy="240"/>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3" name="Line 18"/>
              <p:cNvSpPr>
                <a:spLocks noChangeShapeType="1"/>
              </p:cNvSpPr>
              <p:nvPr/>
            </p:nvSpPr>
            <p:spPr bwMode="auto">
              <a:xfrm flipV="1">
                <a:off x="1208" y="2880"/>
                <a:ext cx="144" cy="240"/>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4" name="Line 19"/>
              <p:cNvSpPr>
                <a:spLocks noChangeShapeType="1"/>
              </p:cNvSpPr>
              <p:nvPr/>
            </p:nvSpPr>
            <p:spPr bwMode="auto">
              <a:xfrm flipV="1">
                <a:off x="1112" y="2880"/>
                <a:ext cx="144" cy="240"/>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10" name="AutoShape 20"/>
            <p:cNvSpPr>
              <a:spLocks noChangeArrowheads="1"/>
            </p:cNvSpPr>
            <p:nvPr/>
          </p:nvSpPr>
          <p:spPr bwMode="auto">
            <a:xfrm rot="16205887" flipH="1">
              <a:off x="-48" y="1131"/>
              <a:ext cx="2016" cy="327"/>
            </a:xfrm>
            <a:prstGeom prst="roundRect">
              <a:avLst>
                <a:gd name="adj" fmla="val 50000"/>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Freeform 21"/>
            <p:cNvSpPr/>
            <p:nvPr/>
          </p:nvSpPr>
          <p:spPr bwMode="auto">
            <a:xfrm>
              <a:off x="912" y="2303"/>
              <a:ext cx="1926" cy="723"/>
            </a:xfrm>
            <a:custGeom>
              <a:avLst/>
              <a:gdLst>
                <a:gd name="T0" fmla="*/ 8 w 1928"/>
                <a:gd name="T1" fmla="*/ 0 h 872"/>
                <a:gd name="T2" fmla="*/ 8 w 1928"/>
                <a:gd name="T3" fmla="*/ 432 h 872"/>
                <a:gd name="T4" fmla="*/ 8 w 1928"/>
                <a:gd name="T5" fmla="*/ 576 h 872"/>
                <a:gd name="T6" fmla="*/ 56 w 1928"/>
                <a:gd name="T7" fmla="*/ 720 h 872"/>
                <a:gd name="T8" fmla="*/ 152 w 1928"/>
                <a:gd name="T9" fmla="*/ 816 h 872"/>
                <a:gd name="T10" fmla="*/ 344 w 1928"/>
                <a:gd name="T11" fmla="*/ 864 h 872"/>
                <a:gd name="T12" fmla="*/ 536 w 1928"/>
                <a:gd name="T13" fmla="*/ 864 h 872"/>
                <a:gd name="T14" fmla="*/ 1544 w 1928"/>
                <a:gd name="T15" fmla="*/ 864 h 872"/>
                <a:gd name="T16" fmla="*/ 1928 w 1928"/>
                <a:gd name="T17" fmla="*/ 864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8" h="872">
                  <a:moveTo>
                    <a:pt x="8" y="0"/>
                  </a:moveTo>
                  <a:cubicBezTo>
                    <a:pt x="8" y="168"/>
                    <a:pt x="8" y="336"/>
                    <a:pt x="8" y="432"/>
                  </a:cubicBezTo>
                  <a:cubicBezTo>
                    <a:pt x="8" y="528"/>
                    <a:pt x="0" y="528"/>
                    <a:pt x="8" y="576"/>
                  </a:cubicBezTo>
                  <a:cubicBezTo>
                    <a:pt x="16" y="624"/>
                    <a:pt x="32" y="680"/>
                    <a:pt x="56" y="720"/>
                  </a:cubicBezTo>
                  <a:cubicBezTo>
                    <a:pt x="80" y="760"/>
                    <a:pt x="104" y="792"/>
                    <a:pt x="152" y="816"/>
                  </a:cubicBezTo>
                  <a:cubicBezTo>
                    <a:pt x="200" y="840"/>
                    <a:pt x="280" y="856"/>
                    <a:pt x="344" y="864"/>
                  </a:cubicBezTo>
                  <a:cubicBezTo>
                    <a:pt x="408" y="872"/>
                    <a:pt x="336" y="864"/>
                    <a:pt x="536" y="864"/>
                  </a:cubicBezTo>
                  <a:cubicBezTo>
                    <a:pt x="736" y="864"/>
                    <a:pt x="1312" y="864"/>
                    <a:pt x="1544" y="864"/>
                  </a:cubicBezTo>
                  <a:cubicBezTo>
                    <a:pt x="1776" y="864"/>
                    <a:pt x="1852" y="864"/>
                    <a:pt x="1928" y="864"/>
                  </a:cubicBezTo>
                </a:path>
              </a:pathLst>
            </a:custGeom>
            <a:solidFill>
              <a:schemeClr val="bg1"/>
            </a:solidFill>
            <a:ln w="28575" cap="flat" cmpd="sng">
              <a:solidFill>
                <a:schemeClr val="tx1"/>
              </a:solidFill>
              <a:prstDash val="solid"/>
              <a:round/>
            </a:ln>
            <a:effectLst/>
          </p:spPr>
          <p:txBody>
            <a:bodyPr wrap="squar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Freeform 22"/>
            <p:cNvSpPr/>
            <p:nvPr/>
          </p:nvSpPr>
          <p:spPr bwMode="auto">
            <a:xfrm>
              <a:off x="1005" y="2286"/>
              <a:ext cx="1833" cy="646"/>
            </a:xfrm>
            <a:custGeom>
              <a:avLst/>
              <a:gdLst>
                <a:gd name="T0" fmla="*/ 8 w 1928"/>
                <a:gd name="T1" fmla="*/ 0 h 872"/>
                <a:gd name="T2" fmla="*/ 8 w 1928"/>
                <a:gd name="T3" fmla="*/ 432 h 872"/>
                <a:gd name="T4" fmla="*/ 8 w 1928"/>
                <a:gd name="T5" fmla="*/ 576 h 872"/>
                <a:gd name="T6" fmla="*/ 56 w 1928"/>
                <a:gd name="T7" fmla="*/ 720 h 872"/>
                <a:gd name="T8" fmla="*/ 152 w 1928"/>
                <a:gd name="T9" fmla="*/ 816 h 872"/>
                <a:gd name="T10" fmla="*/ 344 w 1928"/>
                <a:gd name="T11" fmla="*/ 864 h 872"/>
                <a:gd name="T12" fmla="*/ 536 w 1928"/>
                <a:gd name="T13" fmla="*/ 864 h 872"/>
                <a:gd name="T14" fmla="*/ 1544 w 1928"/>
                <a:gd name="T15" fmla="*/ 864 h 872"/>
                <a:gd name="T16" fmla="*/ 1928 w 1928"/>
                <a:gd name="T17" fmla="*/ 864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8" h="872">
                  <a:moveTo>
                    <a:pt x="8" y="0"/>
                  </a:moveTo>
                  <a:cubicBezTo>
                    <a:pt x="8" y="168"/>
                    <a:pt x="8" y="336"/>
                    <a:pt x="8" y="432"/>
                  </a:cubicBezTo>
                  <a:cubicBezTo>
                    <a:pt x="8" y="528"/>
                    <a:pt x="0" y="528"/>
                    <a:pt x="8" y="576"/>
                  </a:cubicBezTo>
                  <a:cubicBezTo>
                    <a:pt x="16" y="624"/>
                    <a:pt x="32" y="680"/>
                    <a:pt x="56" y="720"/>
                  </a:cubicBezTo>
                  <a:cubicBezTo>
                    <a:pt x="80" y="760"/>
                    <a:pt x="104" y="792"/>
                    <a:pt x="152" y="816"/>
                  </a:cubicBezTo>
                  <a:cubicBezTo>
                    <a:pt x="200" y="840"/>
                    <a:pt x="280" y="856"/>
                    <a:pt x="344" y="864"/>
                  </a:cubicBezTo>
                  <a:cubicBezTo>
                    <a:pt x="408" y="872"/>
                    <a:pt x="336" y="864"/>
                    <a:pt x="536" y="864"/>
                  </a:cubicBezTo>
                  <a:cubicBezTo>
                    <a:pt x="736" y="864"/>
                    <a:pt x="1312" y="864"/>
                    <a:pt x="1544" y="864"/>
                  </a:cubicBezTo>
                  <a:cubicBezTo>
                    <a:pt x="1776" y="864"/>
                    <a:pt x="1852" y="864"/>
                    <a:pt x="1928" y="864"/>
                  </a:cubicBezTo>
                </a:path>
              </a:pathLst>
            </a:custGeom>
            <a:noFill/>
            <a:ln w="28575" cap="flat" cmpd="sng">
              <a:solidFill>
                <a:schemeClr val="tx1"/>
              </a:solidFill>
              <a:prstDash val="solid"/>
              <a:round/>
            </a:ln>
            <a:effectLst/>
          </p:spPr>
          <p:txBody>
            <a:bodyPr wrap="squar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Freeform 23"/>
            <p:cNvSpPr/>
            <p:nvPr/>
          </p:nvSpPr>
          <p:spPr bwMode="auto">
            <a:xfrm>
              <a:off x="1104" y="2532"/>
              <a:ext cx="240" cy="277"/>
            </a:xfrm>
            <a:custGeom>
              <a:avLst/>
              <a:gdLst>
                <a:gd name="T0" fmla="*/ 8 w 632"/>
                <a:gd name="T1" fmla="*/ 0 h 728"/>
                <a:gd name="T2" fmla="*/ 8 w 632"/>
                <a:gd name="T3" fmla="*/ 192 h 728"/>
                <a:gd name="T4" fmla="*/ 8 w 632"/>
                <a:gd name="T5" fmla="*/ 336 h 728"/>
                <a:gd name="T6" fmla="*/ 56 w 632"/>
                <a:gd name="T7" fmla="*/ 528 h 728"/>
                <a:gd name="T8" fmla="*/ 200 w 632"/>
                <a:gd name="T9" fmla="*/ 672 h 728"/>
                <a:gd name="T10" fmla="*/ 440 w 632"/>
                <a:gd name="T11" fmla="*/ 720 h 728"/>
                <a:gd name="T12" fmla="*/ 632 w 632"/>
                <a:gd name="T13" fmla="*/ 720 h 728"/>
              </a:gdLst>
              <a:ahLst/>
              <a:cxnLst>
                <a:cxn ang="0">
                  <a:pos x="T0" y="T1"/>
                </a:cxn>
                <a:cxn ang="0">
                  <a:pos x="T2" y="T3"/>
                </a:cxn>
                <a:cxn ang="0">
                  <a:pos x="T4" y="T5"/>
                </a:cxn>
                <a:cxn ang="0">
                  <a:pos x="T6" y="T7"/>
                </a:cxn>
                <a:cxn ang="0">
                  <a:pos x="T8" y="T9"/>
                </a:cxn>
                <a:cxn ang="0">
                  <a:pos x="T10" y="T11"/>
                </a:cxn>
                <a:cxn ang="0">
                  <a:pos x="T12" y="T13"/>
                </a:cxn>
              </a:cxnLst>
              <a:rect l="0" t="0" r="r" b="b"/>
              <a:pathLst>
                <a:path w="632" h="728">
                  <a:moveTo>
                    <a:pt x="8" y="0"/>
                  </a:moveTo>
                  <a:cubicBezTo>
                    <a:pt x="8" y="68"/>
                    <a:pt x="8" y="136"/>
                    <a:pt x="8" y="192"/>
                  </a:cubicBezTo>
                  <a:cubicBezTo>
                    <a:pt x="8" y="248"/>
                    <a:pt x="0" y="280"/>
                    <a:pt x="8" y="336"/>
                  </a:cubicBezTo>
                  <a:cubicBezTo>
                    <a:pt x="16" y="392"/>
                    <a:pt x="24" y="472"/>
                    <a:pt x="56" y="528"/>
                  </a:cubicBezTo>
                  <a:cubicBezTo>
                    <a:pt x="88" y="584"/>
                    <a:pt x="136" y="640"/>
                    <a:pt x="200" y="672"/>
                  </a:cubicBezTo>
                  <a:cubicBezTo>
                    <a:pt x="264" y="704"/>
                    <a:pt x="368" y="712"/>
                    <a:pt x="440" y="720"/>
                  </a:cubicBezTo>
                  <a:cubicBezTo>
                    <a:pt x="512" y="728"/>
                    <a:pt x="600" y="720"/>
                    <a:pt x="632" y="720"/>
                  </a:cubicBezTo>
                </a:path>
              </a:pathLst>
            </a:custGeom>
            <a:noFill/>
            <a:ln w="28575" cap="flat" cmpd="sng">
              <a:solidFill>
                <a:schemeClr val="tx1"/>
              </a:solidFill>
              <a:prstDash val="solid"/>
              <a:round/>
            </a:ln>
            <a:effectLst/>
          </p:spPr>
          <p:txBody>
            <a:bodyPr wrap="squar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Line 24"/>
            <p:cNvSpPr>
              <a:spLocks noChangeShapeType="1"/>
            </p:cNvSpPr>
            <p:nvPr/>
          </p:nvSpPr>
          <p:spPr bwMode="auto">
            <a:xfrm>
              <a:off x="1008" y="2544"/>
              <a:ext cx="96" cy="0"/>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5" name="Line 25"/>
            <p:cNvSpPr>
              <a:spLocks noChangeShapeType="1"/>
            </p:cNvSpPr>
            <p:nvPr/>
          </p:nvSpPr>
          <p:spPr bwMode="auto">
            <a:xfrm>
              <a:off x="1344" y="2832"/>
              <a:ext cx="0" cy="96"/>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6" name="Line 26"/>
            <p:cNvSpPr>
              <a:spLocks noChangeShapeType="1"/>
            </p:cNvSpPr>
            <p:nvPr/>
          </p:nvSpPr>
          <p:spPr bwMode="auto">
            <a:xfrm flipV="1">
              <a:off x="1296" y="2880"/>
              <a:ext cx="0" cy="48"/>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7" name="Line 27"/>
            <p:cNvSpPr>
              <a:spLocks noChangeShapeType="1"/>
            </p:cNvSpPr>
            <p:nvPr/>
          </p:nvSpPr>
          <p:spPr bwMode="auto">
            <a:xfrm flipV="1">
              <a:off x="1056" y="2688"/>
              <a:ext cx="48" cy="96"/>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8" name="Line 28"/>
            <p:cNvSpPr>
              <a:spLocks noChangeShapeType="1"/>
            </p:cNvSpPr>
            <p:nvPr/>
          </p:nvSpPr>
          <p:spPr bwMode="auto">
            <a:xfrm flipV="1">
              <a:off x="1104" y="2784"/>
              <a:ext cx="48" cy="96"/>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 name="Line 29"/>
            <p:cNvSpPr>
              <a:spLocks noChangeShapeType="1"/>
            </p:cNvSpPr>
            <p:nvPr/>
          </p:nvSpPr>
          <p:spPr bwMode="auto">
            <a:xfrm flipV="1">
              <a:off x="1248" y="2832"/>
              <a:ext cx="48" cy="96"/>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0" name="Line 30"/>
            <p:cNvSpPr>
              <a:spLocks noChangeShapeType="1"/>
            </p:cNvSpPr>
            <p:nvPr/>
          </p:nvSpPr>
          <p:spPr bwMode="auto">
            <a:xfrm flipV="1">
              <a:off x="1008" y="2592"/>
              <a:ext cx="96" cy="96"/>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1" name="Line 31"/>
            <p:cNvSpPr>
              <a:spLocks noChangeShapeType="1"/>
            </p:cNvSpPr>
            <p:nvPr/>
          </p:nvSpPr>
          <p:spPr bwMode="auto">
            <a:xfrm flipV="1">
              <a:off x="1152" y="2832"/>
              <a:ext cx="96" cy="96"/>
            </a:xfrm>
            <a:prstGeom prst="line">
              <a:avLst/>
            </a:prstGeom>
            <a:noFill/>
            <a:ln w="28575">
              <a:solidFill>
                <a:schemeClr val="tx1"/>
              </a:solidFill>
              <a:roun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22" name="Group 32"/>
            <p:cNvGrpSpPr/>
            <p:nvPr/>
          </p:nvGrpSpPr>
          <p:grpSpPr bwMode="auto">
            <a:xfrm>
              <a:off x="1968" y="2956"/>
              <a:ext cx="288" cy="233"/>
              <a:chOff x="2160" y="3916"/>
              <a:chExt cx="288" cy="233"/>
            </a:xfrm>
          </p:grpSpPr>
          <p:sp>
            <p:nvSpPr>
              <p:cNvPr id="33" name="Rectangle 33"/>
              <p:cNvSpPr>
                <a:spLocks noChangeArrowheads="1"/>
              </p:cNvSpPr>
              <p:nvPr/>
            </p:nvSpPr>
            <p:spPr bwMode="auto">
              <a:xfrm>
                <a:off x="2160" y="3916"/>
                <a:ext cx="288" cy="233"/>
              </a:xfrm>
              <a:prstGeom prst="rect">
                <a:avLst/>
              </a:prstGeom>
              <a:noFill/>
              <a:ln w="28575">
                <a:solidFill>
                  <a:schemeClr val="tx1"/>
                </a:solidFill>
                <a:miter lim="800000"/>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4" name="Line 34"/>
              <p:cNvSpPr>
                <a:spLocks noChangeShapeType="1"/>
              </p:cNvSpPr>
              <p:nvPr/>
            </p:nvSpPr>
            <p:spPr bwMode="auto">
              <a:xfrm>
                <a:off x="2160" y="3984"/>
                <a:ext cx="288" cy="96"/>
              </a:xfrm>
              <a:prstGeom prst="line">
                <a:avLst/>
              </a:prstGeom>
              <a:noFill/>
              <a:ln w="28575">
                <a:solidFill>
                  <a:schemeClr val="tx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5" name="Line 35"/>
              <p:cNvSpPr>
                <a:spLocks noChangeShapeType="1"/>
              </p:cNvSpPr>
              <p:nvPr/>
            </p:nvSpPr>
            <p:spPr bwMode="auto">
              <a:xfrm flipV="1">
                <a:off x="2160" y="3984"/>
                <a:ext cx="288" cy="96"/>
              </a:xfrm>
              <a:prstGeom prst="line">
                <a:avLst/>
              </a:prstGeom>
              <a:noFill/>
              <a:ln w="28575">
                <a:solidFill>
                  <a:schemeClr val="tx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23" name="Group 36"/>
            <p:cNvGrpSpPr/>
            <p:nvPr/>
          </p:nvGrpSpPr>
          <p:grpSpPr bwMode="auto">
            <a:xfrm>
              <a:off x="1968" y="2764"/>
              <a:ext cx="288" cy="233"/>
              <a:chOff x="2160" y="3916"/>
              <a:chExt cx="288" cy="233"/>
            </a:xfrm>
          </p:grpSpPr>
          <p:sp>
            <p:nvSpPr>
              <p:cNvPr id="30" name="Rectangle 37"/>
              <p:cNvSpPr>
                <a:spLocks noChangeArrowheads="1"/>
              </p:cNvSpPr>
              <p:nvPr/>
            </p:nvSpPr>
            <p:spPr bwMode="auto">
              <a:xfrm>
                <a:off x="2160" y="3916"/>
                <a:ext cx="288" cy="233"/>
              </a:xfrm>
              <a:prstGeom prst="rect">
                <a:avLst/>
              </a:prstGeom>
              <a:noFill/>
              <a:ln w="28575">
                <a:solidFill>
                  <a:schemeClr val="tx1"/>
                </a:solidFill>
                <a:miter lim="800000"/>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1" name="Line 38"/>
              <p:cNvSpPr>
                <a:spLocks noChangeShapeType="1"/>
              </p:cNvSpPr>
              <p:nvPr/>
            </p:nvSpPr>
            <p:spPr bwMode="auto">
              <a:xfrm>
                <a:off x="2160" y="3984"/>
                <a:ext cx="288" cy="96"/>
              </a:xfrm>
              <a:prstGeom prst="line">
                <a:avLst/>
              </a:prstGeom>
              <a:noFill/>
              <a:ln w="28575">
                <a:solidFill>
                  <a:schemeClr val="tx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2" name="Line 39"/>
              <p:cNvSpPr>
                <a:spLocks noChangeShapeType="1"/>
              </p:cNvSpPr>
              <p:nvPr/>
            </p:nvSpPr>
            <p:spPr bwMode="auto">
              <a:xfrm flipV="1">
                <a:off x="2160" y="3984"/>
                <a:ext cx="288" cy="96"/>
              </a:xfrm>
              <a:prstGeom prst="line">
                <a:avLst/>
              </a:prstGeom>
              <a:noFill/>
              <a:ln w="28575">
                <a:solidFill>
                  <a:schemeClr val="tx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4" name="Line 40"/>
            <p:cNvSpPr>
              <a:spLocks noChangeShapeType="1"/>
            </p:cNvSpPr>
            <p:nvPr/>
          </p:nvSpPr>
          <p:spPr bwMode="auto">
            <a:xfrm>
              <a:off x="960" y="2400"/>
              <a:ext cx="0" cy="192"/>
            </a:xfrm>
            <a:prstGeom prst="line">
              <a:avLst/>
            </a:prstGeom>
            <a:noFill/>
            <a:ln w="28575">
              <a:solidFill>
                <a:srgbClr val="FF3300"/>
              </a:solidFill>
              <a:round/>
              <a:tailEnd type="arrow" w="med" len="me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5" name="Line 41"/>
            <p:cNvSpPr>
              <a:spLocks noChangeShapeType="1"/>
            </p:cNvSpPr>
            <p:nvPr/>
          </p:nvSpPr>
          <p:spPr bwMode="auto">
            <a:xfrm>
              <a:off x="1440" y="2976"/>
              <a:ext cx="240" cy="0"/>
            </a:xfrm>
            <a:prstGeom prst="line">
              <a:avLst/>
            </a:prstGeom>
            <a:noFill/>
            <a:ln w="28575">
              <a:solidFill>
                <a:srgbClr val="FF3300"/>
              </a:solidFill>
              <a:round/>
              <a:tailEnd type="arrow" w="med" len="me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6" name="Line 42"/>
            <p:cNvSpPr>
              <a:spLocks noChangeShapeType="1"/>
            </p:cNvSpPr>
            <p:nvPr/>
          </p:nvSpPr>
          <p:spPr bwMode="auto">
            <a:xfrm>
              <a:off x="2112" y="2976"/>
              <a:ext cx="240" cy="0"/>
            </a:xfrm>
            <a:prstGeom prst="line">
              <a:avLst/>
            </a:prstGeom>
            <a:noFill/>
            <a:ln w="28575">
              <a:solidFill>
                <a:srgbClr val="FF3300"/>
              </a:solidFill>
              <a:round/>
              <a:tailEnd type="arrow" w="med" len="me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7" name="Line 43"/>
            <p:cNvSpPr>
              <a:spLocks noChangeShapeType="1"/>
            </p:cNvSpPr>
            <p:nvPr/>
          </p:nvSpPr>
          <p:spPr bwMode="auto">
            <a:xfrm>
              <a:off x="2832" y="2928"/>
              <a:ext cx="0" cy="48"/>
            </a:xfrm>
            <a:prstGeom prst="line">
              <a:avLst/>
            </a:prstGeom>
            <a:noFill/>
            <a:ln w="28575">
              <a:solidFill>
                <a:schemeClr val="tx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8" name="Line 44"/>
            <p:cNvSpPr>
              <a:spLocks noChangeShapeType="1"/>
            </p:cNvSpPr>
            <p:nvPr/>
          </p:nvSpPr>
          <p:spPr bwMode="auto">
            <a:xfrm>
              <a:off x="2832" y="2976"/>
              <a:ext cx="0" cy="48"/>
            </a:xfrm>
            <a:prstGeom prst="line">
              <a:avLst/>
            </a:prstGeom>
            <a:noFill/>
            <a:ln w="28575">
              <a:solidFill>
                <a:schemeClr val="tx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9" name="Line 45"/>
            <p:cNvSpPr>
              <a:spLocks noChangeShapeType="1"/>
            </p:cNvSpPr>
            <p:nvPr/>
          </p:nvSpPr>
          <p:spPr bwMode="auto">
            <a:xfrm>
              <a:off x="2736" y="2976"/>
              <a:ext cx="240" cy="0"/>
            </a:xfrm>
            <a:prstGeom prst="line">
              <a:avLst/>
            </a:prstGeom>
            <a:noFill/>
            <a:ln w="28575">
              <a:solidFill>
                <a:srgbClr val="FF3300"/>
              </a:solidFill>
              <a:round/>
              <a:tailEnd type="arrow" w="med" len="me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49" name="Line 46"/>
          <p:cNvSpPr>
            <a:spLocks noChangeShapeType="1"/>
          </p:cNvSpPr>
          <p:nvPr/>
        </p:nvSpPr>
        <p:spPr bwMode="auto">
          <a:xfrm>
            <a:off x="4336976" y="4857750"/>
            <a:ext cx="381000" cy="533400"/>
          </a:xfrm>
          <a:prstGeom prst="line">
            <a:avLst/>
          </a:prstGeom>
          <a:noFill/>
          <a:ln w="57150">
            <a:solidFill>
              <a:schemeClr val="accent1"/>
            </a:solidFill>
            <a:roun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50" name="Group 47"/>
          <p:cNvGrpSpPr/>
          <p:nvPr/>
        </p:nvGrpSpPr>
        <p:grpSpPr bwMode="auto">
          <a:xfrm>
            <a:off x="4336976" y="5295900"/>
            <a:ext cx="304800" cy="381000"/>
            <a:chOff x="2880" y="3072"/>
            <a:chExt cx="192" cy="240"/>
          </a:xfrm>
        </p:grpSpPr>
        <p:sp>
          <p:nvSpPr>
            <p:cNvPr id="51" name="Line 48"/>
            <p:cNvSpPr>
              <a:spLocks noChangeShapeType="1"/>
            </p:cNvSpPr>
            <p:nvPr/>
          </p:nvSpPr>
          <p:spPr bwMode="auto">
            <a:xfrm flipH="1">
              <a:off x="2880" y="3072"/>
              <a:ext cx="48" cy="240"/>
            </a:xfrm>
            <a:prstGeom prst="line">
              <a:avLst/>
            </a:prstGeom>
            <a:noFill/>
            <a:ln w="28575">
              <a:solidFill>
                <a:srgbClr val="0000FF"/>
              </a:solidFill>
              <a:round/>
              <a:tailEnd type="arrow" w="med" len="me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2" name="Line 49"/>
            <p:cNvSpPr>
              <a:spLocks noChangeShapeType="1"/>
            </p:cNvSpPr>
            <p:nvPr/>
          </p:nvSpPr>
          <p:spPr bwMode="auto">
            <a:xfrm flipH="1">
              <a:off x="2976" y="3072"/>
              <a:ext cx="0" cy="240"/>
            </a:xfrm>
            <a:prstGeom prst="line">
              <a:avLst/>
            </a:prstGeom>
            <a:noFill/>
            <a:ln w="28575">
              <a:solidFill>
                <a:srgbClr val="0000FF"/>
              </a:solidFill>
              <a:round/>
              <a:tailEnd type="arrow" w="med" len="me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3" name="Line 50"/>
            <p:cNvSpPr>
              <a:spLocks noChangeShapeType="1"/>
            </p:cNvSpPr>
            <p:nvPr/>
          </p:nvSpPr>
          <p:spPr bwMode="auto">
            <a:xfrm>
              <a:off x="3024" y="3120"/>
              <a:ext cx="48" cy="192"/>
            </a:xfrm>
            <a:prstGeom prst="line">
              <a:avLst/>
            </a:prstGeom>
            <a:noFill/>
            <a:ln w="28575">
              <a:solidFill>
                <a:srgbClr val="0000FF"/>
              </a:solidFill>
              <a:round/>
              <a:tailEnd type="arrow" w="med" len="me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4" name="Rectangle 51"/>
          <p:cNvSpPr>
            <a:spLocks noChangeArrowheads="1"/>
          </p:cNvSpPr>
          <p:nvPr/>
        </p:nvSpPr>
        <p:spPr bwMode="auto">
          <a:xfrm>
            <a:off x="4336976" y="5720834"/>
            <a:ext cx="228600" cy="369332"/>
          </a:xfrm>
          <a:prstGeom prst="rect">
            <a:avLst/>
          </a:prstGeom>
          <a:solidFill>
            <a:srgbClr val="996633"/>
          </a:solidFill>
          <a:ln w="9525">
            <a:solidFill>
              <a:schemeClr val="bg2"/>
            </a:solidFill>
            <a:miter lim="800000"/>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5" name="Text Box 52"/>
          <p:cNvSpPr txBox="1">
            <a:spLocks noChangeArrowheads="1"/>
          </p:cNvSpPr>
          <p:nvPr/>
        </p:nvSpPr>
        <p:spPr bwMode="auto">
          <a:xfrm>
            <a:off x="2355776" y="5753100"/>
            <a:ext cx="1828800" cy="369332"/>
          </a:xfrm>
          <a:prstGeom prst="rect">
            <a:avLst/>
          </a:prstGeom>
          <a:noFill/>
          <a:ln>
            <a:noFill/>
          </a:ln>
          <a:effectLst/>
        </p:spPr>
        <p:txBody>
          <a:bodyPr lIns="0" tIns="0" rIns="0" bIns="0">
            <a:spAutoFit/>
          </a:bodyPr>
          <a:lstStyle/>
          <a:p>
            <a:pPr fontAlgn="base">
              <a:spcBef>
                <a:spcPct val="50000"/>
              </a:spcBef>
              <a:spcAft>
                <a:spcPct val="0"/>
              </a:spcAft>
            </a:pPr>
            <a:r>
              <a:rPr kumimoji="1" lang="en-US" altLang="zh-CN"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Si (Li)</a:t>
            </a:r>
            <a:r>
              <a:rPr kumimoji="1" lang="zh-CN" altLang="zh-CN"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探测器</a:t>
            </a:r>
            <a:endParaRPr kumimoji="1"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6" name="Text Box 53"/>
          <p:cNvSpPr txBox="1">
            <a:spLocks noChangeArrowheads="1"/>
          </p:cNvSpPr>
          <p:nvPr/>
        </p:nvSpPr>
        <p:spPr bwMode="auto">
          <a:xfrm>
            <a:off x="5327576" y="5683250"/>
            <a:ext cx="769441" cy="369332"/>
          </a:xfrm>
          <a:prstGeom prst="rect">
            <a:avLst/>
          </a:prstGeom>
          <a:noFill/>
          <a:ln w="28575">
            <a:solidFill>
              <a:schemeClr val="tx1"/>
            </a:solidFill>
            <a:miter lim="800000"/>
          </a:ln>
          <a:effectLst/>
        </p:spPr>
        <p:txBody>
          <a:bodyPr wrap="none" lIns="0" tIns="0" rIns="0" bIns="0">
            <a:spAutoFit/>
          </a:bodyPr>
          <a:lstStyle/>
          <a:p>
            <a:pPr fontAlgn="base">
              <a:spcBef>
                <a:spcPct val="50000"/>
              </a:spcBef>
              <a:spcAft>
                <a:spcPct val="0"/>
              </a:spcAft>
            </a:pPr>
            <a:r>
              <a:rPr kumimoji="1" lang="en-US" altLang="zh-CN"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放大 </a:t>
            </a:r>
            <a:endParaRPr kumimoji="1"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7" name="Text Box 54"/>
          <p:cNvSpPr txBox="1">
            <a:spLocks noChangeArrowheads="1"/>
          </p:cNvSpPr>
          <p:nvPr/>
        </p:nvSpPr>
        <p:spPr bwMode="auto">
          <a:xfrm>
            <a:off x="6661076" y="5676900"/>
            <a:ext cx="1615827" cy="369332"/>
          </a:xfrm>
          <a:prstGeom prst="rect">
            <a:avLst/>
          </a:prstGeom>
          <a:noFill/>
          <a:ln w="28575">
            <a:solidFill>
              <a:schemeClr val="tx1"/>
            </a:solidFill>
            <a:miter lim="800000"/>
          </a:ln>
          <a:effectLst/>
        </p:spPr>
        <p:txBody>
          <a:bodyPr wrap="none" lIns="0" tIns="0" rIns="0" bIns="0">
            <a:spAutoFit/>
          </a:bodyPr>
          <a:lstStyle/>
          <a:p>
            <a:pPr fontAlgn="base">
              <a:spcBef>
                <a:spcPct val="50000"/>
              </a:spcBef>
              <a:spcAft>
                <a:spcPct val="0"/>
              </a:spcAft>
            </a:pPr>
            <a:r>
              <a:rPr kumimoji="1"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多道分析器 </a:t>
            </a:r>
            <a:endParaRPr kumimoji="1"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8" name="Line 55"/>
          <p:cNvSpPr>
            <a:spLocks noChangeShapeType="1"/>
          </p:cNvSpPr>
          <p:nvPr/>
        </p:nvSpPr>
        <p:spPr bwMode="auto">
          <a:xfrm>
            <a:off x="4565576" y="5905500"/>
            <a:ext cx="762000" cy="0"/>
          </a:xfrm>
          <a:prstGeom prst="line">
            <a:avLst/>
          </a:prstGeom>
          <a:noFill/>
          <a:ln w="28575">
            <a:solidFill>
              <a:schemeClr val="tx1"/>
            </a:solidFill>
            <a:round/>
            <a:tailEnd type="triangle" w="med" len="med"/>
          </a:ln>
          <a:effectLst/>
        </p:spPr>
        <p:txBody>
          <a:bodyPr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9" name="Line 56"/>
          <p:cNvSpPr>
            <a:spLocks noChangeShapeType="1"/>
          </p:cNvSpPr>
          <p:nvPr/>
        </p:nvSpPr>
        <p:spPr bwMode="auto">
          <a:xfrm>
            <a:off x="6127676" y="5905500"/>
            <a:ext cx="533400" cy="0"/>
          </a:xfrm>
          <a:prstGeom prst="line">
            <a:avLst/>
          </a:prstGeom>
          <a:noFill/>
          <a:ln w="28575">
            <a:solidFill>
              <a:schemeClr val="tx1"/>
            </a:solidFill>
            <a:round/>
            <a:tailEnd type="triangle" w="med" len="med"/>
          </a:ln>
          <a:effectLst/>
        </p:spPr>
        <p:txBody>
          <a:bodyPr wrap="none" lIns="0" tIns="0" rIns="0" bIns="0" anchor="ctr">
            <a:spAutoFit/>
          </a:bodyP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0" name="Text Box 57"/>
          <p:cNvSpPr txBox="1">
            <a:spLocks noChangeArrowheads="1"/>
          </p:cNvSpPr>
          <p:nvPr/>
        </p:nvSpPr>
        <p:spPr bwMode="auto">
          <a:xfrm>
            <a:off x="4559226" y="4549775"/>
            <a:ext cx="615553" cy="369332"/>
          </a:xfrm>
          <a:prstGeom prst="rect">
            <a:avLst/>
          </a:prstGeom>
          <a:noFill/>
          <a:ln>
            <a:noFill/>
          </a:ln>
          <a:effectLst/>
        </p:spPr>
        <p:txBody>
          <a:bodyPr wrap="none" lIns="0" tIns="0" rIns="0" bIns="0">
            <a:spAutoFit/>
          </a:bodyPr>
          <a:lstStyle/>
          <a:p>
            <a:pPr fontAlgn="base">
              <a:spcBef>
                <a:spcPct val="50000"/>
              </a:spcBef>
              <a:spcAft>
                <a:spcPct val="0"/>
              </a:spcAft>
            </a:pPr>
            <a:r>
              <a:rPr kumimoji="1"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样品</a:t>
            </a:r>
            <a:endParaRPr kumimoji="1"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1" name="Text Box 58"/>
          <p:cNvSpPr txBox="1">
            <a:spLocks noChangeArrowheads="1"/>
          </p:cNvSpPr>
          <p:nvPr/>
        </p:nvSpPr>
        <p:spPr bwMode="auto">
          <a:xfrm>
            <a:off x="3365426" y="1295400"/>
            <a:ext cx="4324350" cy="2195513"/>
          </a:xfrm>
          <a:prstGeom prst="rect">
            <a:avLst/>
          </a:prstGeom>
          <a:noFill/>
          <a:ln>
            <a:noFill/>
          </a:ln>
          <a:effectLst/>
        </p:spPr>
        <p:txBody>
          <a:bodyPr lIns="0" tIns="0" rIns="0" bIns="0">
            <a:spAutoFit/>
          </a:bodyPr>
          <a:lstStyle/>
          <a:p>
            <a:pPr fontAlgn="base">
              <a:lnSpc>
                <a:spcPct val="150000"/>
              </a:lnSpc>
              <a:spcBef>
                <a:spcPct val="50000"/>
              </a:spcBef>
              <a:spcAft>
                <a:spcPct val="0"/>
              </a:spcAft>
            </a:pPr>
            <a:r>
              <a:rPr kumimoji="1" lang="en-US" altLang="zh-CN" sz="32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32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目的是分析剑上的黑色和黄色花纹各部分的成分和含量。</a:t>
            </a:r>
            <a:endParaRPr kumimoji="1" lang="zh-CN" altLang="en-US" sz="32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2" name="Text Box 59"/>
          <p:cNvSpPr txBox="1">
            <a:spLocks noChangeArrowheads="1"/>
          </p:cNvSpPr>
          <p:nvPr/>
        </p:nvSpPr>
        <p:spPr bwMode="auto">
          <a:xfrm>
            <a:off x="1216886" y="1642650"/>
            <a:ext cx="369332" cy="2749151"/>
          </a:xfrm>
          <a:prstGeom prst="rect">
            <a:avLst/>
          </a:prstGeom>
          <a:noFill/>
          <a:ln>
            <a:noFill/>
          </a:ln>
          <a:effectLst/>
        </p:spPr>
        <p:txBody>
          <a:bodyPr vert="eaVert" wrap="none" lIns="0" tIns="0" rIns="0" bIns="0">
            <a:spAutoFit/>
          </a:bodyPr>
          <a:lstStyle/>
          <a:p>
            <a:pPr fontAlgn="base">
              <a:spcBef>
                <a:spcPct val="50000"/>
              </a:spcBef>
              <a:spcAft>
                <a:spcPct val="0"/>
              </a:spcAft>
            </a:pP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质子静电加速器</a:t>
            </a:r>
            <a:endPar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3" name="Rectangle 61"/>
          <p:cNvSpPr>
            <a:spLocks noChangeArrowheads="1"/>
          </p:cNvSpPr>
          <p:nvPr/>
        </p:nvSpPr>
        <p:spPr bwMode="auto">
          <a:xfrm>
            <a:off x="3670226" y="3962400"/>
            <a:ext cx="4572000" cy="519113"/>
          </a:xfrm>
          <a:prstGeom prst="rect">
            <a:avLst/>
          </a:prstGeom>
          <a:noFill/>
          <a:ln>
            <a:noFill/>
          </a:ln>
          <a:effectLst/>
        </p:spPr>
        <p:txBody>
          <a:bodyPr>
            <a:spAutoFit/>
          </a:bodyPr>
          <a:lstStyle/>
          <a:p>
            <a:pPr fontAlgn="base">
              <a:spcBef>
                <a:spcPct val="50000"/>
              </a:spcBef>
              <a:spcAft>
                <a:spcPct val="0"/>
              </a:spcAft>
            </a:pPr>
            <a:r>
              <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质子束直径 ：</a:t>
            </a:r>
            <a:r>
              <a:rPr kumimoji="1" lang="en-US" altLang="zh-CN"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2 mm</a:t>
            </a:r>
            <a:endParaRPr kumimoji="1" lang="en-US" altLang="zh-CN"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4" name="Text Box 62"/>
          <p:cNvSpPr txBox="1">
            <a:spLocks noChangeArrowheads="1"/>
          </p:cNvSpPr>
          <p:nvPr/>
        </p:nvSpPr>
        <p:spPr bwMode="auto">
          <a:xfrm>
            <a:off x="3327326" y="5314950"/>
            <a:ext cx="1295400" cy="457200"/>
          </a:xfrm>
          <a:prstGeom prst="rect">
            <a:avLst/>
          </a:prstGeom>
          <a:noFill/>
          <a:ln>
            <a:noFill/>
          </a:ln>
          <a:effectLst/>
        </p:spPr>
        <p:txBody>
          <a:bodyPr>
            <a:spAutoFit/>
          </a:bodyPr>
          <a:lstStyle/>
          <a:p>
            <a:pPr fontAlgn="base">
              <a:spcBef>
                <a:spcPct val="50000"/>
              </a:spcBef>
              <a:spcAft>
                <a:spcPct val="0"/>
              </a:spcAft>
            </a:pPr>
            <a:r>
              <a:rPr kumimoji="1" lang="en-GB" altLang="zh-CN" sz="2400" b="1" i="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X</a:t>
            </a:r>
            <a:r>
              <a:rPr kumimoji="1" lang="zh-CN" altLang="en-GB" sz="24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射线</a:t>
            </a:r>
            <a:endParaRPr kumimoji="1" lang="zh-CN" altLang="en-US" sz="24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1"/>
          <a:stretch>
            <a:fillRect/>
          </a:stretch>
        </p:blipFill>
        <p:spPr>
          <a:xfrm>
            <a:off x="253059" y="1585802"/>
            <a:ext cx="5490516" cy="4196174"/>
          </a:xfrm>
          <a:prstGeom prst="rect">
            <a:avLst/>
          </a:prstGeom>
        </p:spPr>
      </p:pic>
      <p:sp>
        <p:nvSpPr>
          <p:cNvPr id="2" name="标题 1"/>
          <p:cNvSpPr>
            <a:spLocks noGrp="1"/>
          </p:cNvSpPr>
          <p:nvPr>
            <p:ph type="title"/>
          </p:nvPr>
        </p:nvSpPr>
        <p:spPr/>
        <p:txBody>
          <a:bodyPr>
            <a:normAutofit fontScale="90000"/>
          </a:bodyPr>
          <a:lstStyle/>
          <a:p>
            <a:r>
              <a:rPr lang="zh-CN" altLang="en-US" dirty="0"/>
              <a:t>越王勾践剑黄花纹处的</a:t>
            </a:r>
            <a:r>
              <a:rPr lang="en-US" altLang="zh-CN" dirty="0"/>
              <a:t>PIXE</a:t>
            </a:r>
            <a:r>
              <a:rPr lang="zh-CN" altLang="en-US" dirty="0"/>
              <a:t>能谱</a:t>
            </a:r>
            <a:endParaRPr lang="zh-CN" alt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6" name="Text Box 4"/>
          <p:cNvSpPr txBox="1">
            <a:spLocks noChangeArrowheads="1"/>
          </p:cNvSpPr>
          <p:nvPr/>
        </p:nvSpPr>
        <p:spPr bwMode="auto">
          <a:xfrm>
            <a:off x="314325" y="5935170"/>
            <a:ext cx="8715375" cy="457200"/>
          </a:xfrm>
          <a:prstGeom prst="rect">
            <a:avLst/>
          </a:prstGeom>
          <a:noFill/>
          <a:ln>
            <a:noFill/>
          </a:ln>
          <a:effectLst/>
        </p:spPr>
        <p:txBody>
          <a:bodyPr>
            <a:spAutoFit/>
          </a:bodyPr>
          <a:lstStyle/>
          <a:p>
            <a:pPr fontAlgn="base">
              <a:spcBef>
                <a:spcPct val="50000"/>
              </a:spcBef>
              <a:spcAft>
                <a:spcPct val="0"/>
              </a:spcAft>
            </a:pP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（质子能量</a:t>
            </a:r>
            <a:r>
              <a:rPr kumimoji="1" lang="en-US" altLang="zh-CN"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1.7MeV</a:t>
            </a: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，束流强度约</a:t>
            </a:r>
            <a:r>
              <a:rPr kumimoji="1" lang="en-US" altLang="zh-CN"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5nA</a:t>
            </a: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，测量时间</a:t>
            </a:r>
            <a:r>
              <a:rPr kumimoji="1" lang="en-US" altLang="zh-CN"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10</a:t>
            </a: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分钟）</a:t>
            </a:r>
            <a:endPar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5" name="Text Box 12"/>
          <p:cNvSpPr txBox="1">
            <a:spLocks noChangeArrowheads="1"/>
          </p:cNvSpPr>
          <p:nvPr/>
        </p:nvSpPr>
        <p:spPr bwMode="auto">
          <a:xfrm>
            <a:off x="4419600" y="1753612"/>
            <a:ext cx="4572000" cy="3046988"/>
          </a:xfrm>
          <a:prstGeom prst="rect">
            <a:avLst/>
          </a:prstGeom>
          <a:noFill/>
          <a:ln>
            <a:noFill/>
          </a:ln>
          <a:effectLst/>
        </p:spPr>
        <p:txBody>
          <a:bodyPr wrap="square">
            <a:spAutoFit/>
          </a:bodyPr>
          <a:lstStyle/>
          <a:p>
            <a:pPr marL="457200" indent="-457200">
              <a:spcBef>
                <a:spcPct val="50000"/>
              </a:spcBef>
              <a:buFont typeface="Arial" panose="020B0604020202020204" pitchFamily="34" charset="0"/>
              <a:buChar char="•"/>
            </a:pPr>
            <a:r>
              <a:rPr kumimoji="1" lang="en-US" altLang="zh-CN" sz="24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Fe</a:t>
            </a: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远低于</a:t>
            </a:r>
            <a:r>
              <a:rPr kumimoji="1" lang="en-US" altLang="zh-CN" sz="24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Cu</a:t>
            </a: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矿中含量</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，加之表面硫化处理，起到了很好的防锈作用。</a:t>
            </a:r>
            <a:endPar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marL="457200" indent="-457200">
              <a:spcBef>
                <a:spcPct val="50000"/>
              </a:spcBef>
              <a:buFont typeface="Arial" panose="020B0604020202020204" pitchFamily="34" charset="0"/>
              <a:buChar char="•"/>
            </a:pP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Cu</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Sn</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dirty="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Pb</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合金硬度大、锋利，反映了我国古代冶炼水平的高超。</a:t>
            </a:r>
            <a:endPar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marL="457200" indent="-457200">
              <a:spcBef>
                <a:spcPct val="50000"/>
              </a:spcBef>
              <a:buFont typeface="Arial" panose="020B0604020202020204" pitchFamily="34" charset="0"/>
              <a:buChar char="•"/>
            </a:pPr>
            <a:r>
              <a:rPr lang="en-US" altLang="zh-CN" sz="2400" dirty="0" err="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Ar</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是表面附着的大气所含。</a:t>
            </a:r>
            <a:endPar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 name="Text Box 16"/>
          <p:cNvSpPr txBox="1">
            <a:spLocks noChangeArrowheads="1"/>
          </p:cNvSpPr>
          <p:nvPr/>
        </p:nvSpPr>
        <p:spPr bwMode="auto">
          <a:xfrm>
            <a:off x="4419600" y="1240848"/>
            <a:ext cx="3581400" cy="461665"/>
          </a:xfrm>
          <a:prstGeom prst="rect">
            <a:avLst/>
          </a:prstGeom>
          <a:noFill/>
          <a:ln>
            <a:noFill/>
          </a:ln>
          <a:effectLst/>
        </p:spPr>
        <p:txBody>
          <a:bodyPr>
            <a:spAutoFit/>
          </a:bodyPr>
          <a:lstStyle/>
          <a:p>
            <a:pPr marL="457200" indent="-457200" fontAlgn="base">
              <a:spcBef>
                <a:spcPct val="50000"/>
              </a:spcBef>
              <a:spcAft>
                <a:spcPct val="0"/>
              </a:spcAft>
              <a:buFont typeface="Arial" panose="020B0604020202020204" pitchFamily="34" charset="0"/>
              <a:buChar char="•"/>
            </a:pP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主要成分是</a:t>
            </a:r>
            <a:r>
              <a:rPr kumimoji="1" lang="en-US" altLang="zh-CN"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Cu</a:t>
            </a: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和</a:t>
            </a:r>
            <a:r>
              <a:rPr kumimoji="1" lang="en-US" altLang="zh-CN"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Sn</a:t>
            </a: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t>
            </a:r>
            <a:endPar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sz="4000" dirty="0"/>
              <a:t>越王勾践剑饰物</a:t>
            </a:r>
            <a:r>
              <a:rPr lang="en-US" altLang="zh-CN" sz="4000" dirty="0"/>
              <a:t>——</a:t>
            </a:r>
            <a:r>
              <a:rPr lang="zh-CN" altLang="en-US" sz="4000" dirty="0"/>
              <a:t>琉璃处的</a:t>
            </a:r>
            <a:r>
              <a:rPr lang="en-US" altLang="zh-CN" sz="4000" dirty="0"/>
              <a:t>PIXE</a:t>
            </a:r>
            <a:r>
              <a:rPr lang="zh-CN" altLang="en-US" sz="4000" dirty="0"/>
              <a:t>能谱</a:t>
            </a:r>
            <a:endParaRPr lang="zh-CN" altLang="en-US" sz="4000"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9" name="Text Box 4"/>
          <p:cNvSpPr txBox="1">
            <a:spLocks noChangeArrowheads="1"/>
          </p:cNvSpPr>
          <p:nvPr/>
        </p:nvSpPr>
        <p:spPr bwMode="auto">
          <a:xfrm>
            <a:off x="339576" y="5904512"/>
            <a:ext cx="8353425" cy="457200"/>
          </a:xfrm>
          <a:prstGeom prst="rect">
            <a:avLst/>
          </a:prstGeom>
          <a:noFill/>
          <a:ln>
            <a:noFill/>
          </a:ln>
          <a:effectLst/>
        </p:spPr>
        <p:txBody>
          <a:bodyPr>
            <a:spAutoFit/>
          </a:bodyPr>
          <a:lstStyle/>
          <a:p>
            <a:pPr fontAlgn="base">
              <a:spcBef>
                <a:spcPct val="50000"/>
              </a:spcBef>
              <a:spcAft>
                <a:spcPct val="0"/>
              </a:spcAft>
            </a:pP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（质子能量</a:t>
            </a:r>
            <a:r>
              <a:rPr kumimoji="1" lang="en-US" altLang="zh-CN"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1.7MeV</a:t>
            </a: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，束流强度约</a:t>
            </a:r>
            <a:r>
              <a:rPr kumimoji="1" lang="en-US" altLang="zh-CN"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5nA</a:t>
            </a: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，测量时间</a:t>
            </a:r>
            <a:r>
              <a:rPr kumimoji="1" lang="en-US" altLang="zh-CN"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10</a:t>
            </a:r>
            <a:r>
              <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分钟）</a:t>
            </a:r>
            <a:endParaRPr kumimoji="1" lang="zh-CN" altLang="en-US" sz="24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Text Box 7"/>
          <p:cNvSpPr txBox="1">
            <a:spLocks noChangeArrowheads="1"/>
          </p:cNvSpPr>
          <p:nvPr/>
        </p:nvSpPr>
        <p:spPr bwMode="auto">
          <a:xfrm>
            <a:off x="5539902" y="2151816"/>
            <a:ext cx="3117999" cy="2591479"/>
          </a:xfrm>
          <a:prstGeom prst="rect">
            <a:avLst/>
          </a:prstGeom>
          <a:noFill/>
          <a:ln>
            <a:noFill/>
          </a:ln>
          <a:effectLst/>
        </p:spPr>
        <p:txBody>
          <a:bodyPr wrap="square">
            <a:spAutoFit/>
          </a:bodyPr>
          <a:lstStyle/>
          <a:p>
            <a:pPr fontAlgn="base">
              <a:lnSpc>
                <a:spcPct val="140000"/>
              </a:lnSpc>
              <a:spcBef>
                <a:spcPct val="50000"/>
              </a:spcBef>
              <a:spcAft>
                <a:spcPct val="0"/>
              </a:spcAft>
            </a:pPr>
            <a:r>
              <a:rPr kumimoji="1" lang="en-US" altLang="zh-CN" b="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剑柄上的琉璃属</a:t>
            </a:r>
            <a:r>
              <a:rPr kumimoji="1" lang="en-US" altLang="zh-CN" sz="2800" b="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K</a:t>
            </a:r>
            <a:r>
              <a:rPr kumimoji="1" lang="en-US" altLang="zh-CN"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2800" b="1" dirty="0">
                <a:solidFill>
                  <a:srgbClr val="FF5050"/>
                </a:solidFill>
                <a:latin typeface="Times New Roman" panose="02020603050405020304" pitchFamily="18" charset="0"/>
                <a:ea typeface="华文楷体" panose="02010600040101010101" pitchFamily="2" charset="-122"/>
                <a:cs typeface="Times New Roman" panose="02020603050405020304" pitchFamily="18" charset="0"/>
              </a:rPr>
              <a:t>、</a:t>
            </a:r>
            <a:r>
              <a:rPr kumimoji="1" lang="zh-CN" altLang="en-US"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800" b="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Ca</a:t>
            </a:r>
            <a:r>
              <a:rPr kumimoji="1" lang="zh-CN" altLang="en-US"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玻璃，是我国发现的最早的</a:t>
            </a:r>
            <a:r>
              <a:rPr kumimoji="1" lang="en-US" altLang="zh-CN"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K </a:t>
            </a:r>
            <a:r>
              <a:rPr kumimoji="1" lang="zh-CN" altLang="en-US"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Ca</a:t>
            </a:r>
            <a:r>
              <a:rPr kumimoji="1" lang="zh-CN" altLang="en-US"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玻璃。</a:t>
            </a:r>
            <a:endParaRPr kumimoji="1" lang="zh-CN" altLang="en-US" sz="28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8" name="Picture 7"/>
          <p:cNvPicPr>
            <a:picLocks noChangeAspect="1"/>
          </p:cNvPicPr>
          <p:nvPr/>
        </p:nvPicPr>
        <p:blipFill>
          <a:blip r:embed="rId1"/>
          <a:stretch>
            <a:fillRect/>
          </a:stretch>
        </p:blipFill>
        <p:spPr>
          <a:xfrm>
            <a:off x="327544" y="1523012"/>
            <a:ext cx="5264340" cy="43815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
          <a:stretch>
            <a:fillRect/>
          </a:stretch>
        </p:blipFill>
        <p:spPr>
          <a:xfrm>
            <a:off x="174104" y="1625461"/>
            <a:ext cx="5769496" cy="4319240"/>
          </a:xfrm>
          <a:prstGeom prst="rect">
            <a:avLst/>
          </a:prstGeom>
        </p:spPr>
      </p:pic>
      <p:sp>
        <p:nvSpPr>
          <p:cNvPr id="2" name="标题 1"/>
          <p:cNvSpPr>
            <a:spLocks noGrp="1"/>
          </p:cNvSpPr>
          <p:nvPr>
            <p:ph type="title"/>
          </p:nvPr>
        </p:nvSpPr>
        <p:spPr/>
        <p:txBody>
          <a:bodyPr/>
          <a:lstStyle/>
          <a:p>
            <a:r>
              <a:rPr lang="zh-CN" altLang="en-US" dirty="0"/>
              <a:t>大气污染分析</a:t>
            </a:r>
            <a:endParaRPr lang="zh-CN" alt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grpSp>
        <p:nvGrpSpPr>
          <p:cNvPr id="5" name="Group 2"/>
          <p:cNvGrpSpPr/>
          <p:nvPr/>
        </p:nvGrpSpPr>
        <p:grpSpPr bwMode="auto">
          <a:xfrm>
            <a:off x="987980" y="1375504"/>
            <a:ext cx="5516802" cy="3861780"/>
            <a:chOff x="368" y="576"/>
            <a:chExt cx="3760" cy="2632"/>
          </a:xfrm>
        </p:grpSpPr>
        <p:sp>
          <p:nvSpPr>
            <p:cNvPr id="7" name="Rectangle 4"/>
            <p:cNvSpPr>
              <a:spLocks noChangeArrowheads="1"/>
            </p:cNvSpPr>
            <p:nvPr/>
          </p:nvSpPr>
          <p:spPr bwMode="auto">
            <a:xfrm>
              <a:off x="2976" y="576"/>
              <a:ext cx="1104" cy="576"/>
            </a:xfrm>
            <a:prstGeom prst="rect">
              <a:avLst/>
            </a:prstGeom>
            <a:solidFill>
              <a:schemeClr val="bg1"/>
            </a:solidFill>
            <a:ln>
              <a:noFill/>
            </a:ln>
            <a:effectLst/>
          </p:spPr>
          <p:txBody>
            <a:bodyPr wrap="none" anchor="ct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Rectangle 5"/>
            <p:cNvSpPr>
              <a:spLocks noChangeArrowheads="1"/>
            </p:cNvSpPr>
            <p:nvPr/>
          </p:nvSpPr>
          <p:spPr bwMode="auto">
            <a:xfrm>
              <a:off x="3408" y="1824"/>
              <a:ext cx="720" cy="240"/>
            </a:xfrm>
            <a:prstGeom prst="rect">
              <a:avLst/>
            </a:prstGeom>
            <a:solidFill>
              <a:schemeClr val="bg1"/>
            </a:solidFill>
            <a:ln>
              <a:noFill/>
            </a:ln>
            <a:effectLst/>
          </p:spPr>
          <p:txBody>
            <a:bodyPr wrap="none" anchor="ct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Text Box 6"/>
            <p:cNvSpPr txBox="1">
              <a:spLocks noChangeArrowheads="1"/>
            </p:cNvSpPr>
            <p:nvPr/>
          </p:nvSpPr>
          <p:spPr bwMode="auto">
            <a:xfrm>
              <a:off x="2114" y="1930"/>
              <a:ext cx="1632" cy="315"/>
            </a:xfrm>
            <a:prstGeom prst="rect">
              <a:avLst/>
            </a:prstGeom>
            <a:solidFill>
              <a:schemeClr val="bg1"/>
            </a:solidFill>
            <a:ln>
              <a:noFill/>
            </a:ln>
            <a:effectLst/>
          </p:spPr>
          <p:txBody>
            <a:bodyPr>
              <a:spAutoFit/>
            </a:bodyPr>
            <a:lstStyle/>
            <a:p>
              <a:pPr fontAlgn="base">
                <a:spcBef>
                  <a:spcPct val="50000"/>
                </a:spcBef>
                <a:spcAft>
                  <a:spcPct val="0"/>
                </a:spcAft>
              </a:pPr>
              <a:r>
                <a:rPr kumimoji="1"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上海杨蒲区某处</a:t>
              </a:r>
              <a:endParaRPr kumimoji="1" lang="zh-CN" altLang="en-US" sz="24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Rectangle 7"/>
            <p:cNvSpPr>
              <a:spLocks noChangeArrowheads="1"/>
            </p:cNvSpPr>
            <p:nvPr/>
          </p:nvSpPr>
          <p:spPr bwMode="auto">
            <a:xfrm>
              <a:off x="1728" y="2880"/>
              <a:ext cx="576" cy="192"/>
            </a:xfrm>
            <a:prstGeom prst="rect">
              <a:avLst/>
            </a:prstGeom>
            <a:solidFill>
              <a:schemeClr val="bg1"/>
            </a:solidFill>
            <a:ln>
              <a:noFill/>
            </a:ln>
            <a:effectLst/>
          </p:spPr>
          <p:txBody>
            <a:bodyPr wrap="none" anchor="ctr"/>
            <a:lstStyle/>
            <a:p>
              <a:pPr fontAlgn="base">
                <a:spcBef>
                  <a:spcPct val="0"/>
                </a:spcBef>
                <a:spcAft>
                  <a:spcPct val="0"/>
                </a:spcAft>
              </a:pP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Text Box 8"/>
            <p:cNvSpPr txBox="1">
              <a:spLocks noChangeArrowheads="1"/>
            </p:cNvSpPr>
            <p:nvPr/>
          </p:nvSpPr>
          <p:spPr bwMode="auto">
            <a:xfrm>
              <a:off x="368" y="2935"/>
              <a:ext cx="1104" cy="273"/>
            </a:xfrm>
            <a:prstGeom prst="rect">
              <a:avLst/>
            </a:prstGeom>
            <a:solidFill>
              <a:schemeClr val="bg1"/>
            </a:solidFill>
            <a:ln>
              <a:noFill/>
            </a:ln>
            <a:effectLst/>
          </p:spPr>
          <p:txBody>
            <a:bodyPr>
              <a:spAutoFit/>
            </a:bodyPr>
            <a:lstStyle/>
            <a:p>
              <a:pPr fontAlgn="base">
                <a:spcBef>
                  <a:spcPct val="50000"/>
                </a:spcBef>
                <a:spcAft>
                  <a:spcPct val="0"/>
                </a:spcAft>
              </a:pPr>
              <a:r>
                <a:rPr kumimoji="1" lang="zh-CN" altLang="en-US" sz="20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拉萨市某处</a:t>
              </a:r>
              <a:endParaRPr kumimoji="1" lang="zh-CN" altLang="en-US" sz="20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13" name="Rectangle 10"/>
          <p:cNvSpPr>
            <a:spLocks noChangeArrowheads="1"/>
          </p:cNvSpPr>
          <p:nvPr/>
        </p:nvSpPr>
        <p:spPr bwMode="auto">
          <a:xfrm>
            <a:off x="1189413" y="5786438"/>
            <a:ext cx="7219950" cy="690562"/>
          </a:xfrm>
          <a:prstGeom prst="rect">
            <a:avLst/>
          </a:prstGeom>
          <a:noFill/>
          <a:ln>
            <a:noFill/>
          </a:ln>
          <a:effectLst/>
        </p:spPr>
        <p:txBody>
          <a:bodyPr>
            <a:spAutoFit/>
          </a:bodyPr>
          <a:lstStyle/>
          <a:p>
            <a:pPr fontAlgn="base">
              <a:lnSpc>
                <a:spcPct val="140000"/>
              </a:lnSpc>
              <a:spcBef>
                <a:spcPct val="0"/>
              </a:spcBef>
              <a:spcAft>
                <a:spcPct val="0"/>
              </a:spcAft>
            </a:pPr>
            <a:r>
              <a:rPr kumimoji="1" lang="zh-CN" altLang="en-US" sz="2800" b="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上海市和拉萨市空气采样的</a:t>
            </a:r>
            <a:r>
              <a:rPr kumimoji="1" lang="en-US" altLang="zh-CN" sz="2800" b="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PIXE</a:t>
            </a:r>
            <a:r>
              <a:rPr kumimoji="1" lang="zh-CN" altLang="en-US" sz="2800" b="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能谱比较</a:t>
            </a:r>
            <a:endParaRPr kumimoji="1" lang="zh-CN" altLang="en-US" sz="2800" b="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Text Box 13"/>
          <p:cNvSpPr txBox="1">
            <a:spLocks noChangeArrowheads="1"/>
          </p:cNvSpPr>
          <p:nvPr/>
        </p:nvSpPr>
        <p:spPr bwMode="auto">
          <a:xfrm>
            <a:off x="5032738" y="1625461"/>
            <a:ext cx="3657600" cy="1203325"/>
          </a:xfrm>
          <a:prstGeom prst="rect">
            <a:avLst/>
          </a:prstGeom>
          <a:noFill/>
          <a:ln>
            <a:noFill/>
          </a:ln>
          <a:effectLst/>
        </p:spPr>
        <p:txBody>
          <a:bodyPr>
            <a:spAutoFit/>
          </a:bodyPr>
          <a:lstStyle/>
          <a:p>
            <a:pPr fontAlgn="base">
              <a:lnSpc>
                <a:spcPct val="130000"/>
              </a:lnSpc>
              <a:spcBef>
                <a:spcPct val="50000"/>
              </a:spcBef>
              <a:spcAft>
                <a:spcPct val="0"/>
              </a:spcAft>
            </a:pPr>
            <a:r>
              <a:rPr kumimoji="1" lang="en-US" altLang="zh-CN"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上海市大气中的</a:t>
            </a:r>
            <a:r>
              <a:rPr kumimoji="1" lang="en-GB" altLang="zh-CN"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Pb</a:t>
            </a:r>
            <a:r>
              <a:rPr kumimoji="1" lang="zh-CN" altLang="en-GB"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含量较拉萨市高得多</a:t>
            </a:r>
            <a:endParaRPr kumimoji="1" lang="zh-CN" altLang="en-US" sz="2800" b="1">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X</a:t>
            </a:r>
            <a:r>
              <a:rPr lang="zh-CN" altLang="en-US" dirty="0"/>
              <a:t>射线的发现</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sp>
        <p:nvSpPr>
          <p:cNvPr id="3" name="内容占位符 2"/>
          <p:cNvSpPr>
            <a:spLocks noGrp="1"/>
          </p:cNvSpPr>
          <p:nvPr>
            <p:ph idx="4294967295"/>
          </p:nvPr>
        </p:nvSpPr>
        <p:spPr>
          <a:xfrm>
            <a:off x="223837" y="1165225"/>
            <a:ext cx="8767763" cy="2644775"/>
          </a:xfrm>
        </p:spPr>
        <p:txBody>
          <a:bodyPr>
            <a:normAutofit lnSpcReduction="10000"/>
          </a:bodyPr>
          <a:lstStyle/>
          <a:p>
            <a:r>
              <a:rPr lang="en-US" altLang="zh-CN" sz="2800" dirty="0"/>
              <a:t>1895</a:t>
            </a:r>
            <a:r>
              <a:rPr lang="zh-CN" altLang="en-US" sz="2800" dirty="0"/>
              <a:t>年</a:t>
            </a:r>
            <a:r>
              <a:rPr lang="en-US" altLang="zh-CN" sz="2800" dirty="0"/>
              <a:t>11</a:t>
            </a:r>
            <a:r>
              <a:rPr lang="zh-CN" altLang="en-US" sz="2800" dirty="0"/>
              <a:t>月</a:t>
            </a:r>
            <a:r>
              <a:rPr lang="en-US" altLang="zh-CN" sz="2800" dirty="0"/>
              <a:t>8</a:t>
            </a:r>
            <a:r>
              <a:rPr lang="zh-CN" altLang="en-US" sz="2800" dirty="0"/>
              <a:t>日傍晚，伦琴</a:t>
            </a:r>
            <a:r>
              <a:rPr lang="zh-CN" altLang="en-US" sz="2800" dirty="0">
                <a:solidFill>
                  <a:srgbClr val="FF3300"/>
                </a:solidFill>
              </a:rPr>
              <a:t>（</a:t>
            </a:r>
            <a:r>
              <a:rPr lang="zh-CN" altLang="en-US" sz="2800" dirty="0"/>
              <a:t> </a:t>
            </a:r>
            <a:r>
              <a:rPr lang="en-US" altLang="zh-CN" sz="2800" dirty="0">
                <a:solidFill>
                  <a:srgbClr val="FF3300"/>
                </a:solidFill>
              </a:rPr>
              <a:t>Wilhelm C. </a:t>
            </a:r>
            <a:r>
              <a:rPr lang="en-US" altLang="zh-CN" sz="2800" dirty="0" err="1">
                <a:solidFill>
                  <a:srgbClr val="FF3300"/>
                </a:solidFill>
              </a:rPr>
              <a:t>Röntgen</a:t>
            </a:r>
            <a:r>
              <a:rPr lang="zh-CN" altLang="en-US" sz="2800" dirty="0">
                <a:solidFill>
                  <a:srgbClr val="FF3300"/>
                </a:solidFill>
              </a:rPr>
              <a:t>）</a:t>
            </a:r>
            <a:r>
              <a:rPr lang="zh-CN" altLang="en-US" sz="2800" dirty="0"/>
              <a:t>在研究阴极射线管中气体放电实验时，为了避免杂光对实验的影响，他用黑纸板将管子包起来，却发现距阴极管一段距离外的一块涂有铂氰酸钡的屏幕发出了荧光，伦琴马上意识到</a:t>
            </a:r>
            <a:r>
              <a:rPr lang="en-US" altLang="zh-CN" sz="2800" dirty="0"/>
              <a:t>,</a:t>
            </a:r>
            <a:r>
              <a:rPr lang="zh-CN" altLang="en-US" sz="2800" dirty="0"/>
              <a:t>这可能是一种前所未有的新射线，后来确定它就是</a:t>
            </a:r>
            <a:r>
              <a:rPr lang="en-US" altLang="zh-CN" sz="2800" dirty="0"/>
              <a:t>X</a:t>
            </a:r>
            <a:r>
              <a:rPr lang="zh-CN" altLang="en-US" sz="2800" dirty="0"/>
              <a:t>射线。</a:t>
            </a:r>
            <a:endParaRPr lang="zh-CN" altLang="en-US" sz="2800" dirty="0"/>
          </a:p>
        </p:txBody>
      </p:sp>
      <p:pic>
        <p:nvPicPr>
          <p:cNvPr id="5" name="Picture 19" descr="新建文件夹"/>
          <p:cNvPicPr>
            <a:picLocks noChangeAspect="1" noChangeArrowheads="1"/>
          </p:cNvPicPr>
          <p:nvPr/>
        </p:nvPicPr>
        <p:blipFill>
          <a:blip r:embed="rId1" cstate="print"/>
          <a:srcRect/>
          <a:stretch>
            <a:fillRect/>
          </a:stretch>
        </p:blipFill>
        <p:spPr bwMode="auto">
          <a:xfrm>
            <a:off x="4495800" y="3378716"/>
            <a:ext cx="4397375" cy="2703513"/>
          </a:xfrm>
          <a:prstGeom prst="rect">
            <a:avLst/>
          </a:prstGeom>
          <a:noFill/>
        </p:spPr>
      </p:pic>
      <p:sp>
        <p:nvSpPr>
          <p:cNvPr id="7" name="矩形 6"/>
          <p:cNvSpPr/>
          <p:nvPr/>
        </p:nvSpPr>
        <p:spPr>
          <a:xfrm>
            <a:off x="124731" y="3810000"/>
            <a:ext cx="4371069" cy="2308324"/>
          </a:xfrm>
          <a:prstGeom prst="rect">
            <a:avLst/>
          </a:prstGeom>
        </p:spPr>
        <p:txBody>
          <a:bodyPr wrap="square">
            <a:spAutoFit/>
          </a:bodyPr>
          <a:lstStyle/>
          <a:p>
            <a:r>
              <a:rPr lang="zh-CN" altLang="en-US"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欧洲的一些小报转载了伦琴夫人的手骨</a:t>
            </a:r>
            <a:r>
              <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光照片，以至于</a:t>
            </a:r>
            <a:r>
              <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1896</a:t>
            </a:r>
            <a:r>
              <a:rPr lang="zh-CN" altLang="en-US"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年的新年，人们在街上遇到熟人时，不是说‘‘</a:t>
            </a:r>
            <a:r>
              <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Happy New Year”</a:t>
            </a:r>
            <a:r>
              <a:rPr lang="zh-CN" altLang="en-US"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，而是问“你看到伦琴夫人的那只手了吗？”</a:t>
            </a:r>
            <a:endParaRPr lang="zh-CN" altLang="en-US"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 name="Footer Placeholder 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1"/>
          <a:srcRect/>
          <a:stretch>
            <a:fillRect/>
          </a:stretch>
        </p:blipFill>
        <p:spPr bwMode="auto">
          <a:xfrm>
            <a:off x="4782650" y="3624171"/>
            <a:ext cx="3626713" cy="266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dirty="0"/>
              <a:t>现代先进</a:t>
            </a:r>
            <a:r>
              <a:rPr lang="en-US" altLang="zh-CN" i="1" dirty="0"/>
              <a:t>X</a:t>
            </a:r>
            <a:r>
              <a:rPr lang="zh-CN" altLang="en-US" dirty="0"/>
              <a:t>射线光源</a:t>
            </a:r>
            <a:endParaRPr lang="zh-CN" alt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5" name="Picture 15"/>
          <p:cNvPicPr>
            <a:picLocks noChangeAspect="1" noChangeArrowheads="1"/>
          </p:cNvPicPr>
          <p:nvPr/>
        </p:nvPicPr>
        <p:blipFill>
          <a:blip r:embed="rId2" cstate="print"/>
          <a:srcRect/>
          <a:stretch>
            <a:fillRect/>
          </a:stretch>
        </p:blipFill>
        <p:spPr bwMode="auto">
          <a:xfrm>
            <a:off x="166615" y="1391631"/>
            <a:ext cx="3795785" cy="4399569"/>
          </a:xfrm>
          <a:prstGeom prst="rect">
            <a:avLst/>
          </a:prstGeom>
          <a:noFill/>
          <a:ln w="9525">
            <a:noFill/>
            <a:miter lim="800000"/>
            <a:headEnd/>
            <a:tailEnd/>
          </a:ln>
        </p:spPr>
      </p:pic>
      <p:pic>
        <p:nvPicPr>
          <p:cNvPr id="6" name="Picture 17"/>
          <p:cNvPicPr>
            <a:picLocks noChangeAspect="1" noChangeArrowheads="1"/>
          </p:cNvPicPr>
          <p:nvPr/>
        </p:nvPicPr>
        <p:blipFill>
          <a:blip r:embed="rId3" cstate="print"/>
          <a:srcRect/>
          <a:stretch>
            <a:fillRect/>
          </a:stretch>
        </p:blipFill>
        <p:spPr bwMode="auto">
          <a:xfrm>
            <a:off x="5127749" y="1203664"/>
            <a:ext cx="2765541" cy="2134385"/>
          </a:xfrm>
          <a:prstGeom prst="rect">
            <a:avLst/>
          </a:prstGeom>
          <a:noFill/>
          <a:ln w="9525">
            <a:noFill/>
            <a:miter lim="800000"/>
            <a:headEnd/>
            <a:tailEnd/>
          </a:ln>
        </p:spPr>
      </p:pic>
      <p:sp>
        <p:nvSpPr>
          <p:cNvPr id="11" name="Text Box 9"/>
          <p:cNvSpPr txBox="1">
            <a:spLocks noChangeArrowheads="1"/>
          </p:cNvSpPr>
          <p:nvPr/>
        </p:nvSpPr>
        <p:spPr bwMode="auto">
          <a:xfrm>
            <a:off x="6248400" y="4800600"/>
            <a:ext cx="7320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1200" b="0" i="0" u="none" strike="noStrike" kern="12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W, Mo, Pt </a:t>
            </a:r>
            <a:r>
              <a:rPr kumimoji="0" lang="en-US" altLang="zh-CN" sz="1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etc</a:t>
            </a:r>
            <a:endParaRPr kumimoji="0" lang="en-US" altLang="zh-CN" sz="1200" b="0" i="0" u="none" strike="noStrike" kern="12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 name="Text Box 10"/>
          <p:cNvSpPr txBox="1">
            <a:spLocks noChangeArrowheads="1"/>
          </p:cNvSpPr>
          <p:nvPr/>
        </p:nvSpPr>
        <p:spPr bwMode="auto">
          <a:xfrm>
            <a:off x="4225911" y="3914001"/>
            <a:ext cx="1803676" cy="276999"/>
          </a:xfrm>
          <a:prstGeom prst="rect">
            <a:avLst/>
          </a:prstGeom>
          <a:noFill/>
          <a:ln w="9525">
            <a:solidFill>
              <a:srgbClr val="FF33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1200" b="0" i="0" u="none" strike="noStrike" kern="12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Hot cathode X-ray tube</a:t>
            </a:r>
            <a:endParaRPr kumimoji="0" lang="en-US" altLang="zh-CN" sz="1200" b="0" i="0" u="none" strike="noStrike" kern="12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什么是同步辐射？</a:t>
            </a:r>
            <a:endParaRPr lang="zh-CN" alt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pic>
        <p:nvPicPr>
          <p:cNvPr id="6" name="Picture 14" descr="SR-1"/>
          <p:cNvPicPr>
            <a:picLocks noChangeAspect="1" noChangeArrowheads="1"/>
          </p:cNvPicPr>
          <p:nvPr/>
        </p:nvPicPr>
        <p:blipFill>
          <a:blip r:embed="rId1"/>
          <a:srcRect/>
          <a:stretch>
            <a:fillRect/>
          </a:stretch>
        </p:blipFill>
        <p:spPr bwMode="auto">
          <a:xfrm>
            <a:off x="4450407" y="2946447"/>
            <a:ext cx="4290273" cy="3217705"/>
          </a:xfrm>
          <a:prstGeom prst="rect">
            <a:avLst/>
          </a:prstGeom>
          <a:noFill/>
          <a:ln>
            <a:noFill/>
          </a:ln>
        </p:spPr>
      </p:pic>
      <p:sp>
        <p:nvSpPr>
          <p:cNvPr id="8" name="Text Box 15"/>
          <p:cNvSpPr txBox="1">
            <a:spLocks noChangeArrowheads="1"/>
          </p:cNvSpPr>
          <p:nvPr/>
        </p:nvSpPr>
        <p:spPr bwMode="auto">
          <a:xfrm>
            <a:off x="94565" y="2677180"/>
            <a:ext cx="8820835" cy="523220"/>
          </a:xfrm>
          <a:prstGeom prst="rect">
            <a:avLst/>
          </a:prstGeom>
          <a:solidFill>
            <a:schemeClr val="bg1"/>
          </a:solid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spcBef>
                <a:spcPct val="50000"/>
              </a:spcBef>
              <a:defRPr/>
            </a:pPr>
            <a:r>
              <a:rPr kumimoji="1"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当电子速度</a:t>
            </a:r>
            <a:r>
              <a:rPr kumimoji="1" lang="en-US" altLang="zh-CN" sz="2400" i="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v</a:t>
            </a:r>
            <a:r>
              <a:rPr kumimoji="1"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&lt;&lt; c</a:t>
            </a:r>
            <a:r>
              <a:rPr kumimoji="1"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时，电磁辐射几乎是各向同性的</a:t>
            </a:r>
            <a:r>
              <a:rPr kumimoji="1"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kumimoji="1"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非</a:t>
            </a:r>
            <a:r>
              <a:rPr kumimoji="1"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SR</a:t>
            </a:r>
            <a:r>
              <a:rPr kumimoji="1"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kumimoji="1"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Text Box 16"/>
          <p:cNvSpPr txBox="1">
            <a:spLocks noChangeArrowheads="1"/>
          </p:cNvSpPr>
          <p:nvPr/>
        </p:nvSpPr>
        <p:spPr bwMode="auto">
          <a:xfrm>
            <a:off x="57795" y="5378450"/>
            <a:ext cx="8785225" cy="946150"/>
          </a:xfrm>
          <a:prstGeom prst="rect">
            <a:avLst/>
          </a:prstGeom>
          <a:solidFill>
            <a:schemeClr val="bg1"/>
          </a:solid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spcBef>
                <a:spcPct val="10000"/>
              </a:spcBef>
              <a:defRPr/>
            </a:pPr>
            <a:r>
              <a:rPr kumimoji="1" lang="en-US" altLang="zh-CN" sz="2800" b="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     The “Noise” in one experiment could be  the “Signal” in another experiment.</a:t>
            </a:r>
            <a:endParaRPr kumimoji="1" lang="en-US" altLang="zh-CN" sz="2800" b="1"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Text Box 17"/>
          <p:cNvSpPr txBox="1">
            <a:spLocks noChangeArrowheads="1"/>
          </p:cNvSpPr>
          <p:nvPr/>
        </p:nvSpPr>
        <p:spPr bwMode="auto">
          <a:xfrm>
            <a:off x="491099" y="3276600"/>
            <a:ext cx="3014101" cy="1200329"/>
          </a:xfrm>
          <a:prstGeom prst="rect">
            <a:avLst/>
          </a:prstGeom>
          <a:solidFill>
            <a:schemeClr val="bg1"/>
          </a:solid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spcBef>
                <a:spcPct val="50000"/>
              </a:spcBef>
              <a:defRPr/>
            </a:pPr>
            <a:r>
              <a:rPr kumimoji="1"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当电子速度</a:t>
            </a:r>
            <a:r>
              <a:rPr kumimoji="1" lang="en-US" altLang="zh-CN" sz="2400" i="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v</a:t>
            </a:r>
            <a:r>
              <a:rPr kumimoji="1"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charset="0"/>
              </a:rPr>
              <a:t></a:t>
            </a:r>
            <a:r>
              <a:rPr kumimoji="1"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c</a:t>
            </a:r>
            <a:r>
              <a:rPr kumimoji="1"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，电磁辐射是沿轨道切向的窄束</a:t>
            </a:r>
            <a:r>
              <a:rPr kumimoji="1"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---SR</a:t>
            </a:r>
            <a:r>
              <a:rPr kumimoji="1"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kumimoji="1"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Text Box 18"/>
          <p:cNvSpPr txBox="1">
            <a:spLocks noChangeArrowheads="1"/>
          </p:cNvSpPr>
          <p:nvPr/>
        </p:nvSpPr>
        <p:spPr bwMode="auto">
          <a:xfrm>
            <a:off x="473075" y="4580095"/>
            <a:ext cx="2879725" cy="830997"/>
          </a:xfrm>
          <a:prstGeom prst="rect">
            <a:avLst/>
          </a:prstGeom>
          <a:solidFill>
            <a:schemeClr val="bg1"/>
          </a:solid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spcBef>
                <a:spcPct val="50000"/>
              </a:spcBef>
              <a:defRPr/>
            </a:pPr>
            <a:r>
              <a:rPr kumimoji="1" lang="en-US" altLang="zh-CN" sz="240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SR</a:t>
            </a:r>
            <a:r>
              <a:rPr kumimoji="1"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是高能物理的有害副产物。</a:t>
            </a:r>
            <a:endParaRPr kumimoji="1"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366177" y="1326334"/>
            <a:ext cx="8462020" cy="1200329"/>
          </a:xfrm>
          <a:prstGeom prst="rect">
            <a:avLst/>
          </a:prstGeom>
        </p:spPr>
        <p:txBody>
          <a:bodyPr wrap="square">
            <a:spAutoFit/>
          </a:bodyPr>
          <a:lstStyle/>
          <a:p>
            <a:r>
              <a:rPr lang="zh-CN" altLang="en-US" sz="24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另一种产生</a:t>
            </a:r>
            <a:r>
              <a:rPr lang="en-US" altLang="zh-CN" sz="2400" i="1"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400" dirty="0">
                <a:solidFill>
                  <a:srgbClr val="0000CC"/>
                </a:solidFill>
                <a:latin typeface="Times New Roman" panose="02020603050405020304" pitchFamily="18" charset="0"/>
                <a:ea typeface="华文楷体" panose="02010600040101010101" pitchFamily="2" charset="-122"/>
                <a:cs typeface="Times New Roman" panose="02020603050405020304" pitchFamily="18" charset="0"/>
              </a:rPr>
              <a:t>射线的手段是</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同步辐射（</a:t>
            </a:r>
            <a:r>
              <a:rPr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Synchrotron Radiation</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（简称</a:t>
            </a:r>
            <a:r>
              <a:rPr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SR</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同步加速器中电子以接近光速绕弯曲轨道运动，受到法向加速时发出的光。</a:t>
            </a:r>
            <a:endPar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同步辐射装置</a:t>
            </a:r>
            <a:endParaRPr lang="zh-CN" altLang="en-US" dirty="0"/>
          </a:p>
        </p:txBody>
      </p:sp>
      <p:sp>
        <p:nvSpPr>
          <p:cNvPr id="11" name="Footer Placeholder 10"/>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3" name="内容占位符 2"/>
          <p:cNvSpPr>
            <a:spLocks noGrp="1"/>
          </p:cNvSpPr>
          <p:nvPr>
            <p:ph idx="4294967295"/>
          </p:nvPr>
        </p:nvSpPr>
        <p:spPr>
          <a:xfrm>
            <a:off x="279241" y="1249850"/>
            <a:ext cx="4783802" cy="5181600"/>
          </a:xfrm>
        </p:spPr>
        <p:txBody>
          <a:bodyPr/>
          <a:lstStyle/>
          <a:p>
            <a:r>
              <a:rPr lang="zh-CN" altLang="en-US" sz="2800" dirty="0"/>
              <a:t>同步辐射功率：</a:t>
            </a:r>
            <a:endParaRPr lang="en-US" altLang="zh-CN" sz="2800" dirty="0"/>
          </a:p>
          <a:p>
            <a:endParaRPr lang="en-US" altLang="zh-CN" sz="2800" dirty="0"/>
          </a:p>
          <a:p>
            <a:endParaRPr lang="en-US" altLang="zh-CN" sz="2800" dirty="0"/>
          </a:p>
          <a:p>
            <a:endParaRPr lang="en-US" altLang="zh-CN" sz="2800" dirty="0"/>
          </a:p>
          <a:p>
            <a:pPr lvl="1"/>
            <a:r>
              <a:rPr lang="zh-CN" altLang="en-US" sz="2000" dirty="0"/>
              <a:t>对于</a:t>
            </a:r>
            <a:r>
              <a:rPr lang="en-US" altLang="zh-CN" sz="2000" dirty="0"/>
              <a:t>E</a:t>
            </a:r>
            <a:r>
              <a:rPr lang="zh-CN" altLang="en-US" sz="2000" dirty="0"/>
              <a:t>同的电子和质子，若</a:t>
            </a:r>
            <a:r>
              <a:rPr lang="en-US" altLang="zh-CN" sz="2000" dirty="0"/>
              <a:t>R</a:t>
            </a:r>
            <a:r>
              <a:rPr lang="zh-CN" altLang="en-US" sz="2000" dirty="0"/>
              <a:t>同，</a:t>
            </a:r>
            <a:r>
              <a:rPr lang="zh-CN" altLang="en-US" sz="2000" dirty="0">
                <a:solidFill>
                  <a:srgbClr val="FF0000"/>
                </a:solidFill>
              </a:rPr>
              <a:t>电子</a:t>
            </a:r>
            <a:r>
              <a:rPr lang="zh-CN" altLang="en-US" sz="2000" dirty="0"/>
              <a:t>所辐射的能量比</a:t>
            </a:r>
            <a:r>
              <a:rPr lang="zh-CN" altLang="en-US" sz="2000" dirty="0">
                <a:solidFill>
                  <a:srgbClr val="FF0000"/>
                </a:solidFill>
              </a:rPr>
              <a:t>质子</a:t>
            </a:r>
            <a:r>
              <a:rPr lang="zh-CN" altLang="en-US" sz="2000" dirty="0"/>
              <a:t>大</a:t>
            </a:r>
            <a:r>
              <a:rPr lang="en-US" altLang="zh-CN" sz="2000" dirty="0"/>
              <a:t>1.1×10</a:t>
            </a:r>
            <a:r>
              <a:rPr lang="en-US" altLang="zh-CN" sz="2000" baseline="30000" dirty="0"/>
              <a:t>13</a:t>
            </a:r>
            <a:r>
              <a:rPr lang="zh-CN" altLang="en-US" sz="2000" dirty="0"/>
              <a:t>倍。</a:t>
            </a:r>
            <a:endParaRPr lang="zh-CN" altLang="en-US" sz="2000" dirty="0"/>
          </a:p>
          <a:p>
            <a:r>
              <a:rPr lang="zh-CN" altLang="en-US" sz="2800" dirty="0"/>
              <a:t>同步辐射的优势和特点：</a:t>
            </a:r>
            <a:endParaRPr lang="en-US" altLang="zh-CN" sz="2800" dirty="0"/>
          </a:p>
          <a:p>
            <a:pPr lvl="1"/>
            <a:r>
              <a:rPr lang="zh-CN" altLang="en-US" sz="2000" dirty="0"/>
              <a:t>连续谱，具有很宽波长范围（</a:t>
            </a:r>
            <a:r>
              <a:rPr lang="en-US" altLang="zh-CN" sz="2000" dirty="0">
                <a:solidFill>
                  <a:srgbClr val="FF0000"/>
                </a:solidFill>
              </a:rPr>
              <a:t>E</a:t>
            </a:r>
            <a:r>
              <a:rPr lang="zh-CN" altLang="en-US" sz="2000" dirty="0">
                <a:solidFill>
                  <a:srgbClr val="FF0000"/>
                </a:solidFill>
              </a:rPr>
              <a:t>宽</a:t>
            </a:r>
            <a:r>
              <a:rPr lang="zh-CN" altLang="en-US" sz="2000" dirty="0"/>
              <a:t>）</a:t>
            </a:r>
            <a:endParaRPr lang="zh-CN" altLang="en-US" sz="2000" dirty="0"/>
          </a:p>
          <a:p>
            <a:pPr lvl="1"/>
            <a:r>
              <a:rPr lang="zh-CN" altLang="en-US" sz="2000" dirty="0"/>
              <a:t>输出功率强（</a:t>
            </a:r>
            <a:r>
              <a:rPr lang="en-US" altLang="zh-CN" sz="2000" dirty="0">
                <a:solidFill>
                  <a:srgbClr val="FF0000"/>
                </a:solidFill>
              </a:rPr>
              <a:t>P</a:t>
            </a:r>
            <a:r>
              <a:rPr lang="zh-CN" altLang="en-US" sz="2000" dirty="0">
                <a:solidFill>
                  <a:srgbClr val="FF0000"/>
                </a:solidFill>
              </a:rPr>
              <a:t>大</a:t>
            </a:r>
            <a:r>
              <a:rPr lang="zh-CN" altLang="en-US" sz="2000" dirty="0"/>
              <a:t>）</a:t>
            </a:r>
            <a:endParaRPr lang="zh-CN" altLang="en-US" sz="2000" dirty="0"/>
          </a:p>
          <a:p>
            <a:pPr lvl="1"/>
            <a:r>
              <a:rPr lang="zh-CN" altLang="en-US" sz="2000" dirty="0">
                <a:solidFill>
                  <a:srgbClr val="FF0000"/>
                </a:solidFill>
              </a:rPr>
              <a:t>方向性好</a:t>
            </a:r>
            <a:r>
              <a:rPr lang="zh-CN" altLang="en-US" sz="2000" dirty="0"/>
              <a:t>：电子速度接近</a:t>
            </a:r>
            <a:r>
              <a:rPr lang="en-US" altLang="zh-CN" sz="2000" dirty="0"/>
              <a:t>c</a:t>
            </a:r>
            <a:r>
              <a:rPr lang="zh-CN" altLang="en-US" sz="2000" dirty="0"/>
              <a:t>时，辐射光集中在电子运动的切线方向</a:t>
            </a:r>
            <a:endParaRPr lang="en-US" altLang="zh-CN" sz="2000" dirty="0"/>
          </a:p>
          <a:p>
            <a:pPr lvl="1"/>
            <a:r>
              <a:rPr lang="zh-CN" altLang="en-US" sz="2000" dirty="0"/>
              <a:t>具有</a:t>
            </a:r>
            <a:r>
              <a:rPr lang="zh-CN" altLang="en-US" sz="2000" dirty="0">
                <a:solidFill>
                  <a:srgbClr val="FF0000"/>
                </a:solidFill>
              </a:rPr>
              <a:t>时间结构</a:t>
            </a:r>
            <a:endParaRPr lang="en-US" altLang="zh-CN" sz="2000" dirty="0">
              <a:solidFill>
                <a:srgbClr val="FF0000"/>
              </a:solidFill>
            </a:endParaRPr>
          </a:p>
          <a:p>
            <a:pPr lvl="1"/>
            <a:r>
              <a:rPr lang="zh-CN" altLang="en-US" sz="2000" dirty="0"/>
              <a:t>同步辐射光具有非常</a:t>
            </a:r>
            <a:r>
              <a:rPr lang="zh-CN" altLang="en-US" sz="2000" dirty="0">
                <a:solidFill>
                  <a:srgbClr val="FF0000"/>
                </a:solidFill>
              </a:rPr>
              <a:t>好的偏振性</a:t>
            </a:r>
            <a:endParaRPr lang="zh-CN" altLang="en-US" sz="2000" dirty="0">
              <a:solidFill>
                <a:srgbClr val="FF0000"/>
              </a:solidFill>
            </a:endParaRPr>
          </a:p>
        </p:txBody>
      </p:sp>
      <p:graphicFrame>
        <p:nvGraphicFramePr>
          <p:cNvPr id="5" name="对象 4"/>
          <p:cNvGraphicFramePr>
            <a:graphicFrameLocks noChangeAspect="1"/>
          </p:cNvGraphicFramePr>
          <p:nvPr/>
        </p:nvGraphicFramePr>
        <p:xfrm>
          <a:off x="1255879" y="1935399"/>
          <a:ext cx="3017520" cy="914400"/>
        </p:xfrm>
        <a:graphic>
          <a:graphicData uri="http://schemas.openxmlformats.org/presentationml/2006/ole">
            <mc:AlternateContent xmlns:mc="http://schemas.openxmlformats.org/markup-compatibility/2006">
              <mc:Choice xmlns:v="urn:schemas-microsoft-com:vml" Requires="v">
                <p:oleObj spid="_x0000_s6" name="Equation" r:id="rId1" imgW="35661600" imgH="10972800" progId="Equation.DSMT4">
                  <p:embed/>
                </p:oleObj>
              </mc:Choice>
              <mc:Fallback>
                <p:oleObj name="Equation" r:id="rId1" imgW="35661600" imgH="10972800" progId="Equation.DSMT4">
                  <p:embed/>
                  <p:pic>
                    <p:nvPicPr>
                      <p:cNvPr id="0" name="图片 5"/>
                      <p:cNvPicPr/>
                      <p:nvPr/>
                    </p:nvPicPr>
                    <p:blipFill>
                      <a:blip r:embed="rId2"/>
                      <a:stretch>
                        <a:fillRect/>
                      </a:stretch>
                    </p:blipFill>
                    <p:spPr>
                      <a:xfrm>
                        <a:off x="1255879" y="1935399"/>
                        <a:ext cx="3017520" cy="914400"/>
                      </a:xfrm>
                      <a:prstGeom prst="rect">
                        <a:avLst/>
                      </a:prstGeom>
                    </p:spPr>
                  </p:pic>
                </p:oleObj>
              </mc:Fallback>
            </mc:AlternateContent>
          </a:graphicData>
        </a:graphic>
      </p:graphicFrame>
      <p:pic>
        <p:nvPicPr>
          <p:cNvPr id="7" name="Picture 6"/>
          <p:cNvPicPr>
            <a:picLocks noChangeAspect="1" noChangeArrowheads="1"/>
          </p:cNvPicPr>
          <p:nvPr/>
        </p:nvPicPr>
        <p:blipFill>
          <a:blip r:embed="rId3" cstate="print"/>
          <a:srcRect/>
          <a:stretch>
            <a:fillRect/>
          </a:stretch>
        </p:blipFill>
        <p:spPr bwMode="auto">
          <a:xfrm>
            <a:off x="5279626" y="1217106"/>
            <a:ext cx="3640301" cy="2350986"/>
          </a:xfrm>
          <a:prstGeom prst="rect">
            <a:avLst/>
          </a:prstGeom>
          <a:noFill/>
          <a:ln w="9525">
            <a:noFill/>
            <a:miter lim="800000"/>
            <a:headEnd/>
            <a:tailEnd/>
          </a:ln>
        </p:spPr>
      </p:pic>
      <p:pic>
        <p:nvPicPr>
          <p:cNvPr id="8" name="Picture 2" descr="RIMG0223"/>
          <p:cNvPicPr>
            <a:picLocks noChangeAspect="1" noChangeArrowheads="1"/>
          </p:cNvPicPr>
          <p:nvPr/>
        </p:nvPicPr>
        <p:blipFill>
          <a:blip r:embed="rId4" cstate="print"/>
          <a:srcRect/>
          <a:stretch>
            <a:fillRect/>
          </a:stretch>
        </p:blipFill>
        <p:spPr bwMode="auto">
          <a:xfrm>
            <a:off x="5492932" y="3623987"/>
            <a:ext cx="1932412" cy="257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RIMG0228"/>
          <p:cNvPicPr>
            <a:picLocks noChangeAspect="1" noChangeArrowheads="1"/>
          </p:cNvPicPr>
          <p:nvPr/>
        </p:nvPicPr>
        <p:blipFill>
          <a:blip r:embed="rId5" cstate="print"/>
          <a:srcRect/>
          <a:stretch>
            <a:fillRect/>
          </a:stretch>
        </p:blipFill>
        <p:spPr bwMode="auto">
          <a:xfrm>
            <a:off x="7641926" y="4613158"/>
            <a:ext cx="1133462" cy="84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RIMG0229"/>
          <p:cNvPicPr>
            <a:picLocks noChangeAspect="1" noChangeArrowheads="1"/>
          </p:cNvPicPr>
          <p:nvPr/>
        </p:nvPicPr>
        <p:blipFill>
          <a:blip r:embed="rId6" cstate="print"/>
          <a:srcRect/>
          <a:stretch>
            <a:fillRect/>
          </a:stretch>
        </p:blipFill>
        <p:spPr bwMode="auto">
          <a:xfrm>
            <a:off x="7641926" y="3611287"/>
            <a:ext cx="1132837" cy="84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RIMG0231"/>
          <p:cNvPicPr>
            <a:picLocks noChangeAspect="1" noChangeArrowheads="1"/>
          </p:cNvPicPr>
          <p:nvPr/>
        </p:nvPicPr>
        <p:blipFill>
          <a:blip r:embed="rId7" cstate="print"/>
          <a:srcRect/>
          <a:stretch>
            <a:fillRect/>
          </a:stretch>
        </p:blipFill>
        <p:spPr bwMode="auto">
          <a:xfrm>
            <a:off x="7641927" y="5595631"/>
            <a:ext cx="1152208" cy="86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388098" name="Picture 2" descr="https://upload.wikimedia.org/wikipedia/commons/thumb/6/60/Sch%C3%A9ma_de_principe_du_synchrotron.jpg/1920px-Sch%C3%A9ma_de_principe_du_synchrotron.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395" y="381000"/>
            <a:ext cx="9029605"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pPr>
              <a:defRPr/>
            </a:pPr>
            <a:fld id="{34CF0DB0-835C-4707-AE11-569FB349AEAD}" type="slidenum">
              <a:rPr lang="en-US" smtClean="0"/>
            </a:fld>
            <a:endParaRPr lang="en-US"/>
          </a:p>
        </p:txBody>
      </p:sp>
      <p:sp>
        <p:nvSpPr>
          <p:cNvPr id="14" name="Rectangle 33"/>
          <p:cNvSpPr txBox="1">
            <a:spLocks noChangeArrowheads="1"/>
          </p:cNvSpPr>
          <p:nvPr/>
        </p:nvSpPr>
        <p:spPr>
          <a:xfrm>
            <a:off x="152400" y="0"/>
            <a:ext cx="7391400" cy="5501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latin typeface="华文楷体" panose="02010600040101010101" pitchFamily="2" charset="-122"/>
                <a:ea typeface="华文楷体" panose="02010600040101010101" pitchFamily="2" charset="-122"/>
                <a:cs typeface="华文楷体" panose="02010600040101010101" pitchFamily="2" charset="-122"/>
              </a:rPr>
              <a:t>同步辐射的特点</a:t>
            </a:r>
            <a:endParaRPr lang="zh-CN" altLang="en-US" sz="28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5" name="Rectangle 3"/>
          <p:cNvSpPr>
            <a:spLocks noChangeArrowheads="1"/>
          </p:cNvSpPr>
          <p:nvPr/>
        </p:nvSpPr>
        <p:spPr bwMode="auto">
          <a:xfrm>
            <a:off x="296896" y="648733"/>
            <a:ext cx="2035175" cy="461665"/>
          </a:xfrm>
          <a:prstGeom prst="rect">
            <a:avLst/>
          </a:prstGeom>
          <a:solidFill>
            <a:srgbClr val="EEECE1"/>
          </a:solidFill>
          <a:ln>
            <a:noFill/>
          </a:ln>
          <a:effectLst/>
        </p:spPr>
        <p:txBody>
          <a:bodyPr>
            <a:spAutoFit/>
          </a:bodyPr>
          <a:lstStyle/>
          <a:p>
            <a:pPr algn="l" eaLnBrk="1" hangingPunct="1"/>
            <a:r>
              <a:rPr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1</a:t>
            </a:r>
            <a:r>
              <a:rPr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）高强度</a:t>
            </a:r>
            <a:endParaRPr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graphicFrame>
        <p:nvGraphicFramePr>
          <p:cNvPr id="16" name="Object 4"/>
          <p:cNvGraphicFramePr>
            <a:graphicFrameLocks noChangeAspect="1"/>
          </p:cNvGraphicFramePr>
          <p:nvPr/>
        </p:nvGraphicFramePr>
        <p:xfrm>
          <a:off x="2759281" y="563469"/>
          <a:ext cx="3777838" cy="840020"/>
        </p:xfrm>
        <a:graphic>
          <a:graphicData uri="http://schemas.openxmlformats.org/presentationml/2006/ole">
            <mc:AlternateContent xmlns:mc="http://schemas.openxmlformats.org/markup-compatibility/2006">
              <mc:Choice xmlns:v="urn:schemas-microsoft-com:vml" Requires="v">
                <p:oleObj spid="_x0000_s2" name="公式" r:id="rId1" imgW="1965960" imgH="402590" progId="Equation.3">
                  <p:embed/>
                </p:oleObj>
              </mc:Choice>
              <mc:Fallback>
                <p:oleObj name="公式" r:id="rId1" imgW="1965960" imgH="402590" progId="Equation.3">
                  <p:embed/>
                  <p:pic>
                    <p:nvPicPr>
                      <p:cNvPr id="0" name="图片 1"/>
                      <p:cNvPicPr>
                        <a:picLocks noChangeAspect="1" noChangeArrowheads="1"/>
                      </p:cNvPicPr>
                      <p:nvPr/>
                    </p:nvPicPr>
                    <p:blipFill>
                      <a:blip r:embed="rId2"/>
                      <a:srcRect/>
                      <a:stretch>
                        <a:fillRect/>
                      </a:stretch>
                    </p:blipFill>
                    <p:spPr bwMode="auto">
                      <a:xfrm>
                        <a:off x="2759281" y="563469"/>
                        <a:ext cx="3777838" cy="840020"/>
                      </a:xfrm>
                      <a:prstGeom prst="rect">
                        <a:avLst/>
                      </a:prstGeom>
                      <a:noFill/>
                      <a:ln>
                        <a:noFill/>
                      </a:ln>
                      <a:effectLst/>
                    </p:spPr>
                  </p:pic>
                </p:oleObj>
              </mc:Fallback>
            </mc:AlternateContent>
          </a:graphicData>
        </a:graphic>
      </p:graphicFrame>
      <p:sp>
        <p:nvSpPr>
          <p:cNvPr id="12" name="Text Box 2"/>
          <p:cNvSpPr txBox="1">
            <a:spLocks noChangeArrowheads="1"/>
          </p:cNvSpPr>
          <p:nvPr/>
        </p:nvSpPr>
        <p:spPr bwMode="auto">
          <a:xfrm>
            <a:off x="381000" y="1466671"/>
            <a:ext cx="8534400" cy="1200329"/>
          </a:xfrm>
          <a:prstGeom prst="rect">
            <a:avLst/>
          </a:prstGeom>
          <a:noFill/>
          <a:ln>
            <a:noFill/>
          </a:ln>
        </p:spPr>
        <p:txBody>
          <a:bodyPr>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r>
              <a:rPr lang="zh-CN" altLang="en-US" sz="2400" dirty="0">
                <a:solidFill>
                  <a:srgbClr val="000000"/>
                </a:solidFill>
              </a:rPr>
              <a:t>　</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目前超大</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光管</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(50kV)</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所产生的</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射线功率在</a:t>
            </a:r>
            <a:r>
              <a:rPr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10W</a:t>
            </a:r>
            <a:r>
              <a:rPr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的量级</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a:p>
            <a:pPr algn="l" eaLnBrk="1" hangingPunct="1"/>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普通的</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1GeV</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同步加速器的功率在</a:t>
            </a:r>
            <a:r>
              <a:rPr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10kw</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的量级</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现阶段最大的</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20GeV</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同步加速器 </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德国</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R</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192m,</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总功率可达</a:t>
            </a:r>
            <a:r>
              <a:rPr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1500kw</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3" name="Rectangle 6"/>
          <p:cNvSpPr>
            <a:spLocks noChangeArrowheads="1"/>
          </p:cNvSpPr>
          <p:nvPr/>
        </p:nvSpPr>
        <p:spPr bwMode="auto">
          <a:xfrm>
            <a:off x="279099" y="2847105"/>
            <a:ext cx="3653629" cy="579218"/>
          </a:xfrm>
          <a:prstGeom prst="rect">
            <a:avLst/>
          </a:prstGeom>
          <a:solidFill>
            <a:srgbClr val="FFFF00"/>
          </a:solidFill>
          <a:ln>
            <a:noFill/>
          </a:ln>
          <a:effectLst/>
        </p:spPr>
        <p:txBody>
          <a:bodyPr wrap="square">
            <a:spAutoFit/>
          </a:bodyPr>
          <a:lstStyle/>
          <a:p>
            <a:pPr algn="l" eaLnBrk="1" hangingPunct="1">
              <a:lnSpc>
                <a:spcPts val="3980"/>
              </a:lnSpc>
            </a:pPr>
            <a:r>
              <a:rPr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2</a:t>
            </a:r>
            <a:r>
              <a:rPr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）宽频谱</a:t>
            </a:r>
            <a:r>
              <a:rPr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能谱连续可调</a:t>
            </a:r>
            <a:endParaRPr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7" name="Text Box 7"/>
          <p:cNvSpPr txBox="1">
            <a:spLocks noChangeArrowheads="1"/>
          </p:cNvSpPr>
          <p:nvPr/>
        </p:nvSpPr>
        <p:spPr bwMode="auto">
          <a:xfrm>
            <a:off x="288622" y="3407366"/>
            <a:ext cx="4038600" cy="830997"/>
          </a:xfrm>
          <a:prstGeom prst="rect">
            <a:avLst/>
          </a:prstGeom>
          <a:noFill/>
          <a:ln>
            <a:noFill/>
          </a:ln>
        </p:spPr>
        <p:txBody>
          <a:bodyPr wrap="squar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r>
              <a:rPr lang="zh-CN" altLang="en-US" sz="2400" dirty="0">
                <a:solidFill>
                  <a:srgbClr val="000000"/>
                </a:solidFill>
              </a:rPr>
              <a:t>　</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同步辐射的能谱是连续谱</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所以</a:t>
            </a:r>
            <a:r>
              <a:rPr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射线的波长连续可调</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8" name="Text Box 8"/>
          <p:cNvSpPr txBox="1">
            <a:spLocks noChangeArrowheads="1"/>
          </p:cNvSpPr>
          <p:nvPr/>
        </p:nvSpPr>
        <p:spPr bwMode="auto">
          <a:xfrm>
            <a:off x="115585" y="4373104"/>
            <a:ext cx="4048919" cy="1631216"/>
          </a:xfrm>
          <a:prstGeom prst="rect">
            <a:avLst/>
          </a:prstGeom>
          <a:noFill/>
          <a:ln>
            <a:noFill/>
          </a:ln>
        </p:spPr>
        <p:txBody>
          <a:bodyPr wrap="squar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marL="342900" indent="-342900" eaLnBrk="1" hangingPunct="1">
              <a:buFont typeface="Arial" panose="020B0604020202020204" pitchFamily="34" charset="0"/>
              <a:buChar char="•"/>
            </a:pPr>
            <a:r>
              <a:rPr lang="zh-CN" altLang="en-US"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同步辐射的最短波长取决于电子的能量</a:t>
            </a:r>
            <a:r>
              <a:rPr lang="en-US" altLang="zh-CN" sz="20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000" dirty="0">
                <a:solidFill>
                  <a:srgbClr val="660033"/>
                </a:solidFill>
                <a:latin typeface="华文楷体" panose="02010600040101010101" pitchFamily="2" charset="-122"/>
                <a:ea typeface="华文楷体" panose="02010600040101010101" pitchFamily="2" charset="-122"/>
                <a:cs typeface="华文楷体" panose="02010600040101010101" pitchFamily="2" charset="-122"/>
              </a:rPr>
              <a:t> </a:t>
            </a:r>
            <a:endParaRPr lang="en-US" altLang="zh-CN" sz="2000" dirty="0">
              <a:solidFill>
                <a:srgbClr val="660033"/>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eaLnBrk="1" hangingPunct="1">
              <a:buFont typeface="Arial" panose="020B0604020202020204" pitchFamily="34" charset="0"/>
              <a:buChar char="•"/>
            </a:pPr>
            <a:r>
              <a:rPr lang="en-US" altLang="zh-CN" sz="2000" dirty="0">
                <a:solidFill>
                  <a:srgbClr val="660033"/>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000" dirty="0">
                <a:solidFill>
                  <a:srgbClr val="660033"/>
                </a:solidFill>
                <a:latin typeface="华文楷体" panose="02010600040101010101" pitchFamily="2" charset="-122"/>
                <a:ea typeface="华文楷体" panose="02010600040101010101" pitchFamily="2" charset="-122"/>
                <a:cs typeface="华文楷体" panose="02010600040101010101" pitchFamily="2" charset="-122"/>
              </a:rPr>
              <a:t>射线管发出的</a:t>
            </a:r>
            <a:r>
              <a:rPr lang="en-US" altLang="zh-CN" sz="2000" dirty="0">
                <a:solidFill>
                  <a:srgbClr val="660033"/>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000" dirty="0">
                <a:solidFill>
                  <a:srgbClr val="660033"/>
                </a:solidFill>
                <a:latin typeface="华文楷体" panose="02010600040101010101" pitchFamily="2" charset="-122"/>
                <a:ea typeface="华文楷体" panose="02010600040101010101" pitchFamily="2" charset="-122"/>
                <a:cs typeface="华文楷体" panose="02010600040101010101" pitchFamily="2" charset="-122"/>
              </a:rPr>
              <a:t>光强度主要集中在靶材所对应的特征辐射附近</a:t>
            </a:r>
            <a:r>
              <a:rPr lang="en-US" altLang="zh-CN" sz="2000" dirty="0">
                <a:solidFill>
                  <a:srgbClr val="660033"/>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000" dirty="0">
                <a:solidFill>
                  <a:srgbClr val="660033"/>
                </a:solidFill>
                <a:latin typeface="华文楷体" panose="02010600040101010101" pitchFamily="2" charset="-122"/>
                <a:ea typeface="华文楷体" panose="02010600040101010101" pitchFamily="2" charset="-122"/>
                <a:cs typeface="华文楷体" panose="02010600040101010101" pitchFamily="2" charset="-122"/>
              </a:rPr>
              <a:t>较单一</a:t>
            </a:r>
            <a:r>
              <a:rPr lang="en-US" altLang="zh-CN" sz="2000" dirty="0">
                <a:solidFill>
                  <a:srgbClr val="660033"/>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000" dirty="0">
              <a:solidFill>
                <a:srgbClr val="660033"/>
              </a:solidFill>
              <a:latin typeface="华文楷体" panose="02010600040101010101" pitchFamily="2" charset="-122"/>
              <a:ea typeface="华文楷体" panose="02010600040101010101" pitchFamily="2" charset="-122"/>
              <a:cs typeface="华文楷体" panose="02010600040101010101" pitchFamily="2" charset="-122"/>
            </a:endParaRPr>
          </a:p>
        </p:txBody>
      </p:sp>
      <p:grpSp>
        <p:nvGrpSpPr>
          <p:cNvPr id="20" name="Group 10"/>
          <p:cNvGrpSpPr/>
          <p:nvPr/>
        </p:nvGrpSpPr>
        <p:grpSpPr bwMode="auto">
          <a:xfrm>
            <a:off x="4158153" y="3082948"/>
            <a:ext cx="5095876" cy="3055943"/>
            <a:chOff x="3099" y="2264"/>
            <a:chExt cx="3210" cy="1925"/>
          </a:xfrm>
        </p:grpSpPr>
        <p:sp>
          <p:nvSpPr>
            <p:cNvPr id="21" name="Text Box 11"/>
            <p:cNvSpPr txBox="1">
              <a:spLocks noChangeArrowheads="1"/>
            </p:cNvSpPr>
            <p:nvPr/>
          </p:nvSpPr>
          <p:spPr bwMode="auto">
            <a:xfrm>
              <a:off x="3099" y="3293"/>
              <a:ext cx="3210" cy="358"/>
            </a:xfrm>
            <a:prstGeom prst="rect">
              <a:avLst/>
            </a:prstGeom>
            <a:noFill/>
            <a:ln>
              <a:noFill/>
            </a:ln>
          </p:spPr>
          <p:txBody>
            <a:bodyPr wrap="squar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lnSpc>
                  <a:spcPts val="3980"/>
                </a:lnSpc>
              </a:pPr>
              <a:r>
                <a:rPr lang="en-US" altLang="zh-CN" sz="2000" dirty="0">
                  <a:solidFill>
                    <a:srgbClr val="000000"/>
                  </a:solidFill>
                </a:rPr>
                <a:t>  1000  100</a:t>
              </a:r>
              <a:r>
                <a:rPr lang="zh-CN" altLang="en-US" sz="2000" dirty="0">
                  <a:solidFill>
                    <a:srgbClr val="000000"/>
                  </a:solidFill>
                </a:rPr>
                <a:t>　 </a:t>
              </a:r>
              <a:r>
                <a:rPr lang="en-US" altLang="zh-CN" sz="2000" dirty="0">
                  <a:solidFill>
                    <a:srgbClr val="000000"/>
                  </a:solidFill>
                </a:rPr>
                <a:t>10      1</a:t>
              </a:r>
              <a:r>
                <a:rPr lang="zh-CN" altLang="en-US" sz="2000" dirty="0">
                  <a:solidFill>
                    <a:srgbClr val="000000"/>
                  </a:solidFill>
                </a:rPr>
                <a:t>   </a:t>
              </a:r>
              <a:r>
                <a:rPr lang="en-US" altLang="zh-CN" sz="2000" dirty="0">
                  <a:solidFill>
                    <a:srgbClr val="000000"/>
                  </a:solidFill>
                </a:rPr>
                <a:t>0.1 </a:t>
              </a:r>
              <a:r>
                <a:rPr lang="zh-CN" altLang="en-US" sz="2000" dirty="0">
                  <a:solidFill>
                    <a:srgbClr val="000000"/>
                  </a:solidFill>
                </a:rPr>
                <a:t> </a:t>
              </a:r>
              <a:r>
                <a:rPr lang="en-US" altLang="zh-CN" sz="2000" dirty="0">
                  <a:solidFill>
                    <a:srgbClr val="000000"/>
                  </a:solidFill>
                </a:rPr>
                <a:t>0.01  </a:t>
              </a:r>
              <a:r>
                <a:rPr lang="zh-CN" altLang="en-US" sz="2000" dirty="0">
                  <a:solidFill>
                    <a:srgbClr val="000000"/>
                  </a:solidFill>
                </a:rPr>
                <a:t>　</a:t>
              </a:r>
              <a:r>
                <a:rPr lang="en-US" altLang="zh-CN" sz="2000" dirty="0">
                  <a:solidFill>
                    <a:srgbClr val="000000"/>
                  </a:solidFill>
                </a:rPr>
                <a:t>nm</a:t>
              </a:r>
              <a:endParaRPr lang="en-US" altLang="zh-CN" sz="2000" dirty="0">
                <a:solidFill>
                  <a:srgbClr val="000000"/>
                </a:solidFill>
              </a:endParaRPr>
            </a:p>
          </p:txBody>
        </p:sp>
        <p:sp>
          <p:nvSpPr>
            <p:cNvPr id="22" name="Text Box 12"/>
            <p:cNvSpPr txBox="1">
              <a:spLocks noChangeArrowheads="1"/>
            </p:cNvSpPr>
            <p:nvPr/>
          </p:nvSpPr>
          <p:spPr bwMode="auto">
            <a:xfrm>
              <a:off x="3099" y="3466"/>
              <a:ext cx="3093" cy="358"/>
            </a:xfrm>
            <a:prstGeom prst="rect">
              <a:avLst/>
            </a:prstGeom>
            <a:noFill/>
            <a:ln>
              <a:noFill/>
            </a:ln>
          </p:spPr>
          <p:txBody>
            <a:bodyPr wrap="squar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lnSpc>
                  <a:spcPts val="3980"/>
                </a:lnSpc>
              </a:pPr>
              <a:r>
                <a:rPr lang="zh-CN" altLang="en-US" sz="2000" dirty="0">
                  <a:solidFill>
                    <a:srgbClr val="0000FF"/>
                  </a:solidFill>
                </a:rPr>
                <a:t>红外</a:t>
              </a:r>
              <a:r>
                <a:rPr lang="en-US" altLang="zh-CN" sz="2000" dirty="0">
                  <a:solidFill>
                    <a:srgbClr val="0000FF"/>
                  </a:solidFill>
                </a:rPr>
                <a:t> </a:t>
              </a:r>
              <a:r>
                <a:rPr lang="zh-CN" altLang="en-US" sz="2000" dirty="0">
                  <a:solidFill>
                    <a:srgbClr val="0000FF"/>
                  </a:solidFill>
                </a:rPr>
                <a:t>可见　紫外　软</a:t>
              </a:r>
              <a:r>
                <a:rPr lang="en-US" altLang="zh-CN" sz="2000" dirty="0">
                  <a:solidFill>
                    <a:srgbClr val="0000FF"/>
                  </a:solidFill>
                </a:rPr>
                <a:t>X</a:t>
              </a:r>
              <a:r>
                <a:rPr lang="zh-CN" altLang="en-US" sz="2000" dirty="0">
                  <a:solidFill>
                    <a:srgbClr val="0000FF"/>
                  </a:solidFill>
                </a:rPr>
                <a:t>射线　硬</a:t>
              </a:r>
              <a:r>
                <a:rPr lang="en-US" altLang="zh-CN" sz="2000" dirty="0">
                  <a:solidFill>
                    <a:srgbClr val="0000FF"/>
                  </a:solidFill>
                </a:rPr>
                <a:t>X</a:t>
              </a:r>
              <a:r>
                <a:rPr lang="zh-CN" altLang="en-US" sz="2000" dirty="0">
                  <a:solidFill>
                    <a:srgbClr val="0000FF"/>
                  </a:solidFill>
                </a:rPr>
                <a:t>射线</a:t>
              </a:r>
              <a:endParaRPr lang="zh-CN" altLang="en-US" sz="2000" dirty="0">
                <a:solidFill>
                  <a:srgbClr val="0000FF"/>
                </a:solidFill>
              </a:endParaRPr>
            </a:p>
          </p:txBody>
        </p:sp>
        <p:sp>
          <p:nvSpPr>
            <p:cNvPr id="23" name="Line 13"/>
            <p:cNvSpPr>
              <a:spLocks noChangeShapeType="1"/>
            </p:cNvSpPr>
            <p:nvPr/>
          </p:nvSpPr>
          <p:spPr bwMode="auto">
            <a:xfrm>
              <a:off x="3313" y="3294"/>
              <a:ext cx="2159" cy="1"/>
            </a:xfrm>
            <a:prstGeom prst="line">
              <a:avLst/>
            </a:prstGeom>
            <a:noFill/>
            <a:ln w="38100">
              <a:solidFill>
                <a:srgbClr val="000000"/>
              </a:solidFill>
              <a:round/>
              <a:tailEnd type="triangle" w="med" len="med"/>
            </a:ln>
          </p:spPr>
          <p:txBody>
            <a:bodyPr wrap="none" anchor="ctr"/>
            <a:lstStyle/>
            <a:p>
              <a:pPr>
                <a:lnSpc>
                  <a:spcPts val="3980"/>
                </a:lnSpc>
              </a:pPr>
              <a:endParaRPr lang="zh-CN" altLang="en-US" sz="2400" b="1"/>
            </a:p>
          </p:txBody>
        </p:sp>
        <p:sp>
          <p:nvSpPr>
            <p:cNvPr id="24" name="Line 14"/>
            <p:cNvSpPr>
              <a:spLocks noChangeShapeType="1"/>
            </p:cNvSpPr>
            <p:nvPr/>
          </p:nvSpPr>
          <p:spPr bwMode="auto">
            <a:xfrm flipV="1">
              <a:off x="3312" y="2410"/>
              <a:ext cx="1" cy="884"/>
            </a:xfrm>
            <a:prstGeom prst="line">
              <a:avLst/>
            </a:prstGeom>
            <a:noFill/>
            <a:ln w="38100">
              <a:solidFill>
                <a:srgbClr val="000000"/>
              </a:solidFill>
              <a:round/>
              <a:tailEnd type="triangle" w="med" len="med"/>
            </a:ln>
          </p:spPr>
          <p:txBody>
            <a:bodyPr wrap="none" anchor="ctr"/>
            <a:lstStyle/>
            <a:p>
              <a:pPr>
                <a:lnSpc>
                  <a:spcPts val="3980"/>
                </a:lnSpc>
              </a:pPr>
              <a:endParaRPr lang="zh-CN" altLang="en-US" sz="2400" b="1"/>
            </a:p>
          </p:txBody>
        </p:sp>
        <p:sp>
          <p:nvSpPr>
            <p:cNvPr id="25" name="Line 15"/>
            <p:cNvSpPr>
              <a:spLocks noChangeShapeType="1"/>
            </p:cNvSpPr>
            <p:nvPr/>
          </p:nvSpPr>
          <p:spPr bwMode="auto">
            <a:xfrm>
              <a:off x="3482" y="3251"/>
              <a:ext cx="0" cy="43"/>
            </a:xfrm>
            <a:prstGeom prst="line">
              <a:avLst/>
            </a:prstGeom>
            <a:noFill/>
            <a:ln w="38100">
              <a:solidFill>
                <a:srgbClr val="000000"/>
              </a:solidFill>
              <a:round/>
            </a:ln>
          </p:spPr>
          <p:txBody>
            <a:bodyPr wrap="none" anchor="ctr"/>
            <a:lstStyle/>
            <a:p>
              <a:pPr>
                <a:lnSpc>
                  <a:spcPts val="3980"/>
                </a:lnSpc>
              </a:pPr>
              <a:endParaRPr lang="zh-CN" altLang="en-US" sz="2400" b="1"/>
            </a:p>
          </p:txBody>
        </p:sp>
        <p:sp>
          <p:nvSpPr>
            <p:cNvPr id="26" name="Line 16"/>
            <p:cNvSpPr>
              <a:spLocks noChangeShapeType="1"/>
            </p:cNvSpPr>
            <p:nvPr/>
          </p:nvSpPr>
          <p:spPr bwMode="auto">
            <a:xfrm>
              <a:off x="3819" y="3251"/>
              <a:ext cx="1" cy="43"/>
            </a:xfrm>
            <a:prstGeom prst="line">
              <a:avLst/>
            </a:prstGeom>
            <a:noFill/>
            <a:ln w="38100">
              <a:solidFill>
                <a:srgbClr val="000000"/>
              </a:solidFill>
              <a:round/>
            </a:ln>
          </p:spPr>
          <p:txBody>
            <a:bodyPr wrap="none" anchor="ctr"/>
            <a:lstStyle/>
            <a:p>
              <a:pPr>
                <a:lnSpc>
                  <a:spcPts val="3980"/>
                </a:lnSpc>
              </a:pPr>
              <a:endParaRPr lang="zh-CN" altLang="en-US" sz="2400" b="1"/>
            </a:p>
          </p:txBody>
        </p:sp>
        <p:sp>
          <p:nvSpPr>
            <p:cNvPr id="27" name="Line 17"/>
            <p:cNvSpPr>
              <a:spLocks noChangeShapeType="1"/>
            </p:cNvSpPr>
            <p:nvPr/>
          </p:nvSpPr>
          <p:spPr bwMode="auto">
            <a:xfrm>
              <a:off x="5167" y="3251"/>
              <a:ext cx="1" cy="43"/>
            </a:xfrm>
            <a:prstGeom prst="line">
              <a:avLst/>
            </a:prstGeom>
            <a:noFill/>
            <a:ln w="38100">
              <a:solidFill>
                <a:srgbClr val="000000"/>
              </a:solidFill>
              <a:round/>
            </a:ln>
          </p:spPr>
          <p:txBody>
            <a:bodyPr wrap="none" anchor="ctr"/>
            <a:lstStyle/>
            <a:p>
              <a:pPr>
                <a:lnSpc>
                  <a:spcPts val="3980"/>
                </a:lnSpc>
              </a:pPr>
              <a:endParaRPr lang="zh-CN" altLang="en-US" sz="2400" b="1"/>
            </a:p>
          </p:txBody>
        </p:sp>
        <p:sp>
          <p:nvSpPr>
            <p:cNvPr id="28" name="Line 18"/>
            <p:cNvSpPr>
              <a:spLocks noChangeShapeType="1"/>
            </p:cNvSpPr>
            <p:nvPr/>
          </p:nvSpPr>
          <p:spPr bwMode="auto">
            <a:xfrm>
              <a:off x="4157" y="3251"/>
              <a:ext cx="0" cy="43"/>
            </a:xfrm>
            <a:prstGeom prst="line">
              <a:avLst/>
            </a:prstGeom>
            <a:noFill/>
            <a:ln w="38100">
              <a:solidFill>
                <a:srgbClr val="000000"/>
              </a:solidFill>
              <a:round/>
            </a:ln>
          </p:spPr>
          <p:txBody>
            <a:bodyPr wrap="none" anchor="ctr"/>
            <a:lstStyle/>
            <a:p>
              <a:pPr>
                <a:lnSpc>
                  <a:spcPts val="3980"/>
                </a:lnSpc>
              </a:pPr>
              <a:endParaRPr lang="zh-CN" altLang="en-US" sz="2400" b="1"/>
            </a:p>
          </p:txBody>
        </p:sp>
        <p:sp>
          <p:nvSpPr>
            <p:cNvPr id="29" name="Line 19"/>
            <p:cNvSpPr>
              <a:spLocks noChangeShapeType="1"/>
            </p:cNvSpPr>
            <p:nvPr/>
          </p:nvSpPr>
          <p:spPr bwMode="auto">
            <a:xfrm>
              <a:off x="4494" y="3251"/>
              <a:ext cx="0" cy="43"/>
            </a:xfrm>
            <a:prstGeom prst="line">
              <a:avLst/>
            </a:prstGeom>
            <a:noFill/>
            <a:ln w="38100">
              <a:solidFill>
                <a:srgbClr val="000000"/>
              </a:solidFill>
              <a:round/>
            </a:ln>
          </p:spPr>
          <p:txBody>
            <a:bodyPr wrap="none" anchor="ctr"/>
            <a:lstStyle/>
            <a:p>
              <a:pPr>
                <a:lnSpc>
                  <a:spcPts val="3980"/>
                </a:lnSpc>
              </a:pPr>
              <a:endParaRPr lang="zh-CN" altLang="en-US" sz="2400" b="1"/>
            </a:p>
          </p:txBody>
        </p:sp>
        <p:sp>
          <p:nvSpPr>
            <p:cNvPr id="30" name="Line 20"/>
            <p:cNvSpPr>
              <a:spLocks noChangeShapeType="1"/>
            </p:cNvSpPr>
            <p:nvPr/>
          </p:nvSpPr>
          <p:spPr bwMode="auto">
            <a:xfrm>
              <a:off x="4830" y="3251"/>
              <a:ext cx="1" cy="43"/>
            </a:xfrm>
            <a:prstGeom prst="line">
              <a:avLst/>
            </a:prstGeom>
            <a:noFill/>
            <a:ln w="38100">
              <a:solidFill>
                <a:srgbClr val="000000"/>
              </a:solidFill>
              <a:round/>
            </a:ln>
          </p:spPr>
          <p:txBody>
            <a:bodyPr wrap="none" anchor="ctr"/>
            <a:lstStyle/>
            <a:p>
              <a:pPr>
                <a:lnSpc>
                  <a:spcPts val="3980"/>
                </a:lnSpc>
              </a:pPr>
              <a:endParaRPr lang="zh-CN" altLang="en-US" sz="2400" b="1"/>
            </a:p>
          </p:txBody>
        </p:sp>
        <p:sp>
          <p:nvSpPr>
            <p:cNvPr id="31" name="Text Box 21"/>
            <p:cNvSpPr txBox="1">
              <a:spLocks noChangeArrowheads="1"/>
            </p:cNvSpPr>
            <p:nvPr/>
          </p:nvSpPr>
          <p:spPr bwMode="auto">
            <a:xfrm>
              <a:off x="3313" y="2264"/>
              <a:ext cx="527" cy="365"/>
            </a:xfrm>
            <a:prstGeom prst="rect">
              <a:avLst/>
            </a:prstGeom>
            <a:noFill/>
            <a:ln>
              <a:noFill/>
            </a:ln>
          </p:spPr>
          <p:txBody>
            <a:bodyPr>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eaLnBrk="1" hangingPunct="1">
                <a:lnSpc>
                  <a:spcPts val="3980"/>
                </a:lnSpc>
              </a:pPr>
              <a:r>
                <a:rPr lang="zh-CN" altLang="en-US" sz="2400" dirty="0">
                  <a:solidFill>
                    <a:srgbClr val="000000"/>
                  </a:solidFill>
                </a:rPr>
                <a:t>强度</a:t>
              </a:r>
              <a:endParaRPr lang="zh-CN" altLang="en-US" sz="2400" dirty="0">
                <a:solidFill>
                  <a:srgbClr val="000000"/>
                </a:solidFill>
              </a:endParaRPr>
            </a:p>
          </p:txBody>
        </p:sp>
        <p:sp>
          <p:nvSpPr>
            <p:cNvPr id="32" name="Line 22"/>
            <p:cNvSpPr>
              <a:spLocks noChangeShapeType="1"/>
            </p:cNvSpPr>
            <p:nvPr/>
          </p:nvSpPr>
          <p:spPr bwMode="auto">
            <a:xfrm>
              <a:off x="3312" y="2713"/>
              <a:ext cx="1728" cy="1"/>
            </a:xfrm>
            <a:prstGeom prst="line">
              <a:avLst/>
            </a:prstGeom>
            <a:noFill/>
            <a:ln w="38100">
              <a:solidFill>
                <a:srgbClr val="660033"/>
              </a:solidFill>
              <a:round/>
            </a:ln>
          </p:spPr>
          <p:txBody>
            <a:bodyPr wrap="none" anchor="ctr"/>
            <a:lstStyle/>
            <a:p>
              <a:pPr>
                <a:lnSpc>
                  <a:spcPts val="3980"/>
                </a:lnSpc>
              </a:pPr>
              <a:endParaRPr lang="zh-CN" altLang="en-US" sz="2400" b="1"/>
            </a:p>
          </p:txBody>
        </p:sp>
        <p:sp>
          <p:nvSpPr>
            <p:cNvPr id="33" name="Freeform 23"/>
            <p:cNvSpPr/>
            <p:nvPr/>
          </p:nvSpPr>
          <p:spPr bwMode="auto">
            <a:xfrm>
              <a:off x="5040" y="2713"/>
              <a:ext cx="236" cy="564"/>
            </a:xfrm>
            <a:custGeom>
              <a:avLst/>
              <a:gdLst>
                <a:gd name="T0" fmla="*/ 0 w 384"/>
                <a:gd name="T1" fmla="*/ 0 h 864"/>
                <a:gd name="T2" fmla="*/ 21 w 384"/>
                <a:gd name="T3" fmla="*/ 23 h 864"/>
                <a:gd name="T4" fmla="*/ 34 w 384"/>
                <a:gd name="T5" fmla="*/ 102 h 864"/>
                <a:gd name="T6" fmla="*/ 0 60000 65536"/>
                <a:gd name="T7" fmla="*/ 0 60000 65536"/>
                <a:gd name="T8" fmla="*/ 0 60000 65536"/>
                <a:gd name="T9" fmla="*/ 0 w 384"/>
                <a:gd name="T10" fmla="*/ 0 h 864"/>
                <a:gd name="T11" fmla="*/ 384 w 384"/>
                <a:gd name="T12" fmla="*/ 864 h 864"/>
              </a:gdLst>
              <a:ahLst/>
              <a:cxnLst>
                <a:cxn ang="T6">
                  <a:pos x="T0" y="T1"/>
                </a:cxn>
                <a:cxn ang="T7">
                  <a:pos x="T2" y="T3"/>
                </a:cxn>
                <a:cxn ang="T8">
                  <a:pos x="T4" y="T5"/>
                </a:cxn>
              </a:cxnLst>
              <a:rect l="T9" t="T10" r="T11" b="T12"/>
              <a:pathLst>
                <a:path w="384" h="864">
                  <a:moveTo>
                    <a:pt x="0" y="0"/>
                  </a:moveTo>
                  <a:cubicBezTo>
                    <a:pt x="88" y="24"/>
                    <a:pt x="176" y="48"/>
                    <a:pt x="240" y="192"/>
                  </a:cubicBezTo>
                  <a:cubicBezTo>
                    <a:pt x="304" y="336"/>
                    <a:pt x="344" y="600"/>
                    <a:pt x="384" y="864"/>
                  </a:cubicBezTo>
                </a:path>
              </a:pathLst>
            </a:custGeom>
            <a:noFill/>
            <a:ln w="38100" cap="flat" cmpd="sng">
              <a:solidFill>
                <a:srgbClr val="660033"/>
              </a:solidFill>
              <a:prstDash val="solid"/>
              <a:round/>
            </a:ln>
          </p:spPr>
          <p:txBody>
            <a:bodyPr wrap="none" anchor="ctr"/>
            <a:lstStyle/>
            <a:p>
              <a:pPr>
                <a:lnSpc>
                  <a:spcPts val="3980"/>
                </a:lnSpc>
              </a:pPr>
              <a:endParaRPr lang="zh-CN" altLang="en-US" sz="2400" b="1"/>
            </a:p>
          </p:txBody>
        </p:sp>
        <p:sp>
          <p:nvSpPr>
            <p:cNvPr id="34" name="Freeform 24"/>
            <p:cNvSpPr/>
            <p:nvPr/>
          </p:nvSpPr>
          <p:spPr bwMode="auto">
            <a:xfrm>
              <a:off x="4704" y="2713"/>
              <a:ext cx="236" cy="564"/>
            </a:xfrm>
            <a:custGeom>
              <a:avLst/>
              <a:gdLst>
                <a:gd name="T0" fmla="*/ 0 w 384"/>
                <a:gd name="T1" fmla="*/ 0 h 864"/>
                <a:gd name="T2" fmla="*/ 21 w 384"/>
                <a:gd name="T3" fmla="*/ 23 h 864"/>
                <a:gd name="T4" fmla="*/ 34 w 384"/>
                <a:gd name="T5" fmla="*/ 102 h 864"/>
                <a:gd name="T6" fmla="*/ 0 60000 65536"/>
                <a:gd name="T7" fmla="*/ 0 60000 65536"/>
                <a:gd name="T8" fmla="*/ 0 60000 65536"/>
                <a:gd name="T9" fmla="*/ 0 w 384"/>
                <a:gd name="T10" fmla="*/ 0 h 864"/>
                <a:gd name="T11" fmla="*/ 384 w 384"/>
                <a:gd name="T12" fmla="*/ 864 h 864"/>
              </a:gdLst>
              <a:ahLst/>
              <a:cxnLst>
                <a:cxn ang="T6">
                  <a:pos x="T0" y="T1"/>
                </a:cxn>
                <a:cxn ang="T7">
                  <a:pos x="T2" y="T3"/>
                </a:cxn>
                <a:cxn ang="T8">
                  <a:pos x="T4" y="T5"/>
                </a:cxn>
              </a:cxnLst>
              <a:rect l="T9" t="T10" r="T11" b="T12"/>
              <a:pathLst>
                <a:path w="384" h="864">
                  <a:moveTo>
                    <a:pt x="0" y="0"/>
                  </a:moveTo>
                  <a:cubicBezTo>
                    <a:pt x="88" y="24"/>
                    <a:pt x="176" y="48"/>
                    <a:pt x="240" y="192"/>
                  </a:cubicBezTo>
                  <a:cubicBezTo>
                    <a:pt x="304" y="336"/>
                    <a:pt x="344" y="600"/>
                    <a:pt x="384" y="864"/>
                  </a:cubicBezTo>
                </a:path>
              </a:pathLst>
            </a:custGeom>
            <a:noFill/>
            <a:ln w="38100" cap="flat" cmpd="sng">
              <a:solidFill>
                <a:srgbClr val="660033"/>
              </a:solidFill>
              <a:prstDash val="solid"/>
              <a:round/>
            </a:ln>
          </p:spPr>
          <p:txBody>
            <a:bodyPr wrap="none" anchor="ctr"/>
            <a:lstStyle/>
            <a:p>
              <a:pPr>
                <a:lnSpc>
                  <a:spcPts val="3980"/>
                </a:lnSpc>
              </a:pPr>
              <a:endParaRPr lang="zh-CN" altLang="en-US" sz="2400" b="1"/>
            </a:p>
          </p:txBody>
        </p:sp>
        <p:sp>
          <p:nvSpPr>
            <p:cNvPr id="35" name="Freeform 25"/>
            <p:cNvSpPr/>
            <p:nvPr/>
          </p:nvSpPr>
          <p:spPr bwMode="auto">
            <a:xfrm>
              <a:off x="4419" y="2713"/>
              <a:ext cx="237" cy="564"/>
            </a:xfrm>
            <a:custGeom>
              <a:avLst/>
              <a:gdLst>
                <a:gd name="T0" fmla="*/ 0 w 384"/>
                <a:gd name="T1" fmla="*/ 0 h 864"/>
                <a:gd name="T2" fmla="*/ 22 w 384"/>
                <a:gd name="T3" fmla="*/ 23 h 864"/>
                <a:gd name="T4" fmla="*/ 35 w 384"/>
                <a:gd name="T5" fmla="*/ 102 h 864"/>
                <a:gd name="T6" fmla="*/ 0 60000 65536"/>
                <a:gd name="T7" fmla="*/ 0 60000 65536"/>
                <a:gd name="T8" fmla="*/ 0 60000 65536"/>
                <a:gd name="T9" fmla="*/ 0 w 384"/>
                <a:gd name="T10" fmla="*/ 0 h 864"/>
                <a:gd name="T11" fmla="*/ 384 w 384"/>
                <a:gd name="T12" fmla="*/ 864 h 864"/>
              </a:gdLst>
              <a:ahLst/>
              <a:cxnLst>
                <a:cxn ang="T6">
                  <a:pos x="T0" y="T1"/>
                </a:cxn>
                <a:cxn ang="T7">
                  <a:pos x="T2" y="T3"/>
                </a:cxn>
                <a:cxn ang="T8">
                  <a:pos x="T4" y="T5"/>
                </a:cxn>
              </a:cxnLst>
              <a:rect l="T9" t="T10" r="T11" b="T12"/>
              <a:pathLst>
                <a:path w="384" h="864">
                  <a:moveTo>
                    <a:pt x="0" y="0"/>
                  </a:moveTo>
                  <a:cubicBezTo>
                    <a:pt x="88" y="24"/>
                    <a:pt x="176" y="48"/>
                    <a:pt x="240" y="192"/>
                  </a:cubicBezTo>
                  <a:cubicBezTo>
                    <a:pt x="304" y="336"/>
                    <a:pt x="344" y="600"/>
                    <a:pt x="384" y="864"/>
                  </a:cubicBezTo>
                </a:path>
              </a:pathLst>
            </a:custGeom>
            <a:noFill/>
            <a:ln w="38100" cap="flat" cmpd="sng">
              <a:solidFill>
                <a:srgbClr val="660033"/>
              </a:solidFill>
              <a:prstDash val="solid"/>
              <a:round/>
            </a:ln>
          </p:spPr>
          <p:txBody>
            <a:bodyPr wrap="none" anchor="ctr"/>
            <a:lstStyle/>
            <a:p>
              <a:pPr>
                <a:lnSpc>
                  <a:spcPts val="3980"/>
                </a:lnSpc>
              </a:pPr>
              <a:endParaRPr lang="zh-CN" altLang="en-US" sz="2400" b="1"/>
            </a:p>
          </p:txBody>
        </p:sp>
        <p:sp>
          <p:nvSpPr>
            <p:cNvPr id="36" name="Freeform 26"/>
            <p:cNvSpPr/>
            <p:nvPr/>
          </p:nvSpPr>
          <p:spPr bwMode="auto">
            <a:xfrm>
              <a:off x="4122" y="2713"/>
              <a:ext cx="236" cy="564"/>
            </a:xfrm>
            <a:custGeom>
              <a:avLst/>
              <a:gdLst>
                <a:gd name="T0" fmla="*/ 0 w 384"/>
                <a:gd name="T1" fmla="*/ 0 h 864"/>
                <a:gd name="T2" fmla="*/ 21 w 384"/>
                <a:gd name="T3" fmla="*/ 23 h 864"/>
                <a:gd name="T4" fmla="*/ 34 w 384"/>
                <a:gd name="T5" fmla="*/ 102 h 864"/>
                <a:gd name="T6" fmla="*/ 0 60000 65536"/>
                <a:gd name="T7" fmla="*/ 0 60000 65536"/>
                <a:gd name="T8" fmla="*/ 0 60000 65536"/>
                <a:gd name="T9" fmla="*/ 0 w 384"/>
                <a:gd name="T10" fmla="*/ 0 h 864"/>
                <a:gd name="T11" fmla="*/ 384 w 384"/>
                <a:gd name="T12" fmla="*/ 864 h 864"/>
              </a:gdLst>
              <a:ahLst/>
              <a:cxnLst>
                <a:cxn ang="T6">
                  <a:pos x="T0" y="T1"/>
                </a:cxn>
                <a:cxn ang="T7">
                  <a:pos x="T2" y="T3"/>
                </a:cxn>
                <a:cxn ang="T8">
                  <a:pos x="T4" y="T5"/>
                </a:cxn>
              </a:cxnLst>
              <a:rect l="T9" t="T10" r="T11" b="T12"/>
              <a:pathLst>
                <a:path w="384" h="864">
                  <a:moveTo>
                    <a:pt x="0" y="0"/>
                  </a:moveTo>
                  <a:cubicBezTo>
                    <a:pt x="88" y="24"/>
                    <a:pt x="176" y="48"/>
                    <a:pt x="240" y="192"/>
                  </a:cubicBezTo>
                  <a:cubicBezTo>
                    <a:pt x="304" y="336"/>
                    <a:pt x="344" y="600"/>
                    <a:pt x="384" y="864"/>
                  </a:cubicBezTo>
                </a:path>
              </a:pathLst>
            </a:custGeom>
            <a:noFill/>
            <a:ln w="38100" cap="flat" cmpd="sng">
              <a:solidFill>
                <a:srgbClr val="660033"/>
              </a:solidFill>
              <a:prstDash val="solid"/>
              <a:round/>
            </a:ln>
          </p:spPr>
          <p:txBody>
            <a:bodyPr wrap="none" anchor="ctr"/>
            <a:lstStyle/>
            <a:p>
              <a:pPr>
                <a:lnSpc>
                  <a:spcPts val="3980"/>
                </a:lnSpc>
              </a:pPr>
              <a:endParaRPr lang="zh-CN" altLang="en-US" sz="2400" b="1"/>
            </a:p>
          </p:txBody>
        </p:sp>
        <p:sp>
          <p:nvSpPr>
            <p:cNvPr id="37" name="Text Box 27"/>
            <p:cNvSpPr txBox="1">
              <a:spLocks noChangeArrowheads="1"/>
            </p:cNvSpPr>
            <p:nvPr/>
          </p:nvSpPr>
          <p:spPr bwMode="auto">
            <a:xfrm>
              <a:off x="5136" y="2726"/>
              <a:ext cx="384" cy="365"/>
            </a:xfrm>
            <a:prstGeom prst="rect">
              <a:avLst/>
            </a:prstGeom>
            <a:noFill/>
            <a:ln>
              <a:noFill/>
            </a:ln>
            <a:effectLst/>
          </p:spPr>
          <p:txBody>
            <a:bodyPr>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eaLnBrk="1" hangingPunct="1">
                <a:lnSpc>
                  <a:spcPts val="3980"/>
                </a:lnSpc>
              </a:pPr>
              <a:r>
                <a:rPr lang="en-US" altLang="zh-CN" sz="2400">
                  <a:solidFill>
                    <a:srgbClr val="000000"/>
                  </a:solidFill>
                  <a:effectLst>
                    <a:outerShdw blurRad="38100" dist="38100" dir="2700000" algn="tl">
                      <a:srgbClr val="FFFFFF"/>
                    </a:outerShdw>
                  </a:effectLst>
                </a:rPr>
                <a:t>7.5</a:t>
              </a:r>
              <a:endParaRPr lang="en-US" altLang="zh-CN" sz="2400">
                <a:solidFill>
                  <a:srgbClr val="000000"/>
                </a:solidFill>
                <a:effectLst>
                  <a:outerShdw blurRad="38100" dist="38100" dir="2700000" algn="tl">
                    <a:srgbClr val="FFFFFF"/>
                  </a:outerShdw>
                </a:effectLst>
              </a:endParaRPr>
            </a:p>
          </p:txBody>
        </p:sp>
        <p:sp>
          <p:nvSpPr>
            <p:cNvPr id="38" name="Text Box 28"/>
            <p:cNvSpPr txBox="1">
              <a:spLocks noChangeArrowheads="1"/>
            </p:cNvSpPr>
            <p:nvPr/>
          </p:nvSpPr>
          <p:spPr bwMode="auto">
            <a:xfrm>
              <a:off x="4416" y="2352"/>
              <a:ext cx="1488" cy="365"/>
            </a:xfrm>
            <a:prstGeom prst="rect">
              <a:avLst/>
            </a:prstGeom>
            <a:noFill/>
            <a:ln>
              <a:noFill/>
            </a:ln>
          </p:spPr>
          <p:txBody>
            <a:bodyPr wrap="squar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eaLnBrk="1" hangingPunct="1">
                <a:lnSpc>
                  <a:spcPts val="3980"/>
                </a:lnSpc>
              </a:pPr>
              <a:r>
                <a:rPr lang="zh-CN" altLang="en-US" sz="2400" dirty="0">
                  <a:solidFill>
                    <a:srgbClr val="000000"/>
                  </a:solidFill>
                </a:rPr>
                <a:t>电子能量</a:t>
              </a:r>
              <a:r>
                <a:rPr lang="en-US" altLang="zh-CN" sz="2400" dirty="0">
                  <a:solidFill>
                    <a:srgbClr val="000000"/>
                  </a:solidFill>
                </a:rPr>
                <a:t>(</a:t>
              </a:r>
              <a:r>
                <a:rPr lang="en-US" altLang="zh-CN" sz="2400" dirty="0" err="1">
                  <a:solidFill>
                    <a:srgbClr val="000000"/>
                  </a:solidFill>
                </a:rPr>
                <a:t>GeV</a:t>
              </a:r>
              <a:r>
                <a:rPr lang="en-US" altLang="zh-CN" sz="2400" dirty="0">
                  <a:solidFill>
                    <a:srgbClr val="000000"/>
                  </a:solidFill>
                </a:rPr>
                <a:t>)</a:t>
              </a:r>
              <a:endParaRPr lang="en-US" altLang="zh-CN" sz="2400" dirty="0">
                <a:solidFill>
                  <a:srgbClr val="000000"/>
                </a:solidFill>
              </a:endParaRPr>
            </a:p>
          </p:txBody>
        </p:sp>
        <p:sp>
          <p:nvSpPr>
            <p:cNvPr id="39" name="Text Box 29"/>
            <p:cNvSpPr txBox="1">
              <a:spLocks noChangeArrowheads="1"/>
            </p:cNvSpPr>
            <p:nvPr/>
          </p:nvSpPr>
          <p:spPr bwMode="auto">
            <a:xfrm>
              <a:off x="4272" y="2728"/>
              <a:ext cx="213" cy="365"/>
            </a:xfrm>
            <a:prstGeom prst="rect">
              <a:avLst/>
            </a:prstGeom>
            <a:noFill/>
            <a:ln>
              <a:noFill/>
            </a:ln>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lnSpc>
                  <a:spcPts val="3980"/>
                </a:lnSpc>
              </a:pPr>
              <a:r>
                <a:rPr lang="en-US" altLang="zh-CN" sz="2400">
                  <a:solidFill>
                    <a:srgbClr val="000000"/>
                  </a:solidFill>
                </a:rPr>
                <a:t>1</a:t>
              </a:r>
              <a:endParaRPr lang="en-US" altLang="zh-CN" sz="2400">
                <a:solidFill>
                  <a:srgbClr val="000000"/>
                </a:solidFill>
              </a:endParaRPr>
            </a:p>
          </p:txBody>
        </p:sp>
        <p:sp>
          <p:nvSpPr>
            <p:cNvPr id="40" name="Text Box 30"/>
            <p:cNvSpPr txBox="1">
              <a:spLocks noChangeArrowheads="1"/>
            </p:cNvSpPr>
            <p:nvPr/>
          </p:nvSpPr>
          <p:spPr bwMode="auto">
            <a:xfrm>
              <a:off x="4604" y="2728"/>
              <a:ext cx="213" cy="365"/>
            </a:xfrm>
            <a:prstGeom prst="rect">
              <a:avLst/>
            </a:prstGeom>
            <a:noFill/>
            <a:ln>
              <a:noFill/>
            </a:ln>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lnSpc>
                  <a:spcPts val="3980"/>
                </a:lnSpc>
              </a:pPr>
              <a:r>
                <a:rPr lang="en-US" altLang="zh-CN" sz="2400">
                  <a:solidFill>
                    <a:srgbClr val="000000"/>
                  </a:solidFill>
                </a:rPr>
                <a:t>2</a:t>
              </a:r>
              <a:endParaRPr lang="en-US" altLang="zh-CN" sz="2400">
                <a:solidFill>
                  <a:srgbClr val="000000"/>
                </a:solidFill>
              </a:endParaRPr>
            </a:p>
          </p:txBody>
        </p:sp>
        <p:sp>
          <p:nvSpPr>
            <p:cNvPr id="41" name="Text Box 31"/>
            <p:cNvSpPr txBox="1">
              <a:spLocks noChangeArrowheads="1"/>
            </p:cNvSpPr>
            <p:nvPr/>
          </p:nvSpPr>
          <p:spPr bwMode="auto">
            <a:xfrm>
              <a:off x="4896" y="2728"/>
              <a:ext cx="213" cy="365"/>
            </a:xfrm>
            <a:prstGeom prst="rect">
              <a:avLst/>
            </a:prstGeom>
            <a:noFill/>
            <a:ln>
              <a:noFill/>
            </a:ln>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lnSpc>
                  <a:spcPts val="3980"/>
                </a:lnSpc>
              </a:pPr>
              <a:r>
                <a:rPr lang="en-US" altLang="zh-CN" sz="2400">
                  <a:solidFill>
                    <a:srgbClr val="000000"/>
                  </a:solidFill>
                </a:rPr>
                <a:t>4</a:t>
              </a:r>
              <a:endParaRPr lang="en-US" altLang="zh-CN" sz="2400">
                <a:solidFill>
                  <a:srgbClr val="000000"/>
                </a:solidFill>
              </a:endParaRPr>
            </a:p>
          </p:txBody>
        </p:sp>
        <p:sp>
          <p:nvSpPr>
            <p:cNvPr id="42" name="Text Box 32"/>
            <p:cNvSpPr txBox="1">
              <a:spLocks noChangeArrowheads="1"/>
            </p:cNvSpPr>
            <p:nvPr/>
          </p:nvSpPr>
          <p:spPr bwMode="auto">
            <a:xfrm>
              <a:off x="3168" y="3824"/>
              <a:ext cx="3024" cy="365"/>
            </a:xfrm>
            <a:prstGeom prst="rect">
              <a:avLst/>
            </a:prstGeom>
            <a:solidFill>
              <a:srgbClr val="FFFF99"/>
            </a:solidFill>
            <a:ln>
              <a:noFill/>
            </a:ln>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lnSpc>
                  <a:spcPts val="3980"/>
                </a:lnSpc>
              </a:pP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能谱随电子能量呈不同分布示意图</a:t>
              </a:r>
              <a:endPar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grpSp>
      <p:sp>
        <p:nvSpPr>
          <p:cNvPr id="4"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ChangeArrowheads="1"/>
          </p:cNvSpPr>
          <p:nvPr/>
        </p:nvSpPr>
        <p:spPr bwMode="auto">
          <a:xfrm>
            <a:off x="457200" y="298102"/>
            <a:ext cx="2903559" cy="461665"/>
          </a:xfrm>
          <a:prstGeom prst="rect">
            <a:avLst/>
          </a:prstGeom>
          <a:solidFill>
            <a:srgbClr val="EEECE1"/>
          </a:solidFill>
          <a:ln>
            <a:noFill/>
          </a:ln>
          <a:effectLst/>
        </p:spPr>
        <p:txBody>
          <a:bodyPr wrap="none">
            <a:spAutoFit/>
          </a:bodyPr>
          <a:lstStyle/>
          <a:p>
            <a:pPr algn="l" eaLnBrk="1" hangingPunct="1"/>
            <a:r>
              <a:rPr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3</a:t>
            </a:r>
            <a:r>
              <a:rPr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）小发散</a:t>
            </a:r>
            <a:r>
              <a:rPr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方向性好</a:t>
            </a:r>
            <a:endParaRPr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28707" name="Text Box 3"/>
          <p:cNvSpPr txBox="1">
            <a:spLocks noChangeArrowheads="1"/>
          </p:cNvSpPr>
          <p:nvPr/>
        </p:nvSpPr>
        <p:spPr bwMode="auto">
          <a:xfrm>
            <a:off x="393851" y="841930"/>
            <a:ext cx="4889768" cy="1631216"/>
          </a:xfrm>
          <a:prstGeom prst="rect">
            <a:avLst/>
          </a:prstGeom>
          <a:noFill/>
          <a:ln>
            <a:noFill/>
          </a:ln>
        </p:spPr>
        <p:txBody>
          <a:bodyPr wrap="squar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r>
              <a:rPr lang="zh-CN" altLang="en-US" dirty="0">
                <a:solidFill>
                  <a:srgbClr val="000000"/>
                </a:solidFill>
              </a:rPr>
              <a:t>　</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同步辐射的角分布与电子速度有关</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当</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电子速度接近光速</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时</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同步辐射几乎全都集中在电子运动的切线方向上</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其准直性可与激光媲美</a:t>
            </a:r>
            <a:r>
              <a:rPr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28708" name="Text Box 4"/>
          <p:cNvSpPr txBox="1">
            <a:spLocks noChangeArrowheads="1"/>
          </p:cNvSpPr>
          <p:nvPr/>
        </p:nvSpPr>
        <p:spPr bwMode="auto">
          <a:xfrm>
            <a:off x="1762125" y="4318000"/>
            <a:ext cx="6019800" cy="461665"/>
          </a:xfrm>
          <a:prstGeom prst="rect">
            <a:avLst/>
          </a:prstGeom>
          <a:solidFill>
            <a:srgbClr val="FFFF99"/>
          </a:solidFill>
          <a:ln>
            <a:noFill/>
          </a:ln>
        </p:spPr>
        <p:txBody>
          <a:bodyPr wrap="squar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同步辐射（实线）</a:t>
            </a:r>
            <a:r>
              <a:rPr lang="en-US" altLang="zh-CN"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光管辐射（虚线）比较</a:t>
            </a:r>
            <a:endParaRPr lang="zh-CN" altLang="en-US" sz="2400"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grpSp>
        <p:nvGrpSpPr>
          <p:cNvPr id="2" name="Group 5"/>
          <p:cNvGrpSpPr/>
          <p:nvPr/>
        </p:nvGrpSpPr>
        <p:grpSpPr bwMode="auto">
          <a:xfrm>
            <a:off x="628650" y="2667000"/>
            <a:ext cx="3724275" cy="1531937"/>
            <a:chOff x="246" y="1837"/>
            <a:chExt cx="2346" cy="965"/>
          </a:xfrm>
        </p:grpSpPr>
        <p:sp>
          <p:nvSpPr>
            <p:cNvPr id="51231" name="Line 6"/>
            <p:cNvSpPr>
              <a:spLocks noChangeShapeType="1"/>
            </p:cNvSpPr>
            <p:nvPr/>
          </p:nvSpPr>
          <p:spPr bwMode="auto">
            <a:xfrm>
              <a:off x="480" y="2736"/>
              <a:ext cx="2112" cy="0"/>
            </a:xfrm>
            <a:prstGeom prst="line">
              <a:avLst/>
            </a:prstGeom>
            <a:noFill/>
            <a:ln w="19050">
              <a:solidFill>
                <a:srgbClr val="000000"/>
              </a:solidFill>
              <a:round/>
              <a:tailEnd type="triangle" w="med" len="med"/>
            </a:ln>
          </p:spPr>
          <p:txBody>
            <a:bodyPr/>
            <a:lstStyle/>
            <a:p>
              <a:endParaRPr lang="zh-CN" altLang="en-US" sz="2400" b="1"/>
            </a:p>
          </p:txBody>
        </p:sp>
        <p:sp>
          <p:nvSpPr>
            <p:cNvPr id="51232" name="Line 7"/>
            <p:cNvSpPr>
              <a:spLocks noChangeShapeType="1"/>
            </p:cNvSpPr>
            <p:nvPr/>
          </p:nvSpPr>
          <p:spPr bwMode="auto">
            <a:xfrm flipV="1">
              <a:off x="480" y="1872"/>
              <a:ext cx="0" cy="864"/>
            </a:xfrm>
            <a:prstGeom prst="line">
              <a:avLst/>
            </a:prstGeom>
            <a:noFill/>
            <a:ln w="19050">
              <a:solidFill>
                <a:srgbClr val="000000"/>
              </a:solidFill>
              <a:round/>
              <a:tailEnd type="triangle" w="med" len="med"/>
            </a:ln>
          </p:spPr>
          <p:txBody>
            <a:bodyPr/>
            <a:lstStyle/>
            <a:p>
              <a:endParaRPr lang="zh-CN" altLang="en-US" sz="2400" b="1"/>
            </a:p>
          </p:txBody>
        </p:sp>
        <p:sp>
          <p:nvSpPr>
            <p:cNvPr id="51233" name="Text Box 8"/>
            <p:cNvSpPr txBox="1">
              <a:spLocks noChangeArrowheads="1"/>
            </p:cNvSpPr>
            <p:nvPr/>
          </p:nvSpPr>
          <p:spPr bwMode="auto">
            <a:xfrm>
              <a:off x="246" y="1837"/>
              <a:ext cx="192" cy="291"/>
            </a:xfrm>
            <a:prstGeom prst="rect">
              <a:avLst/>
            </a:prstGeom>
            <a:noFill/>
            <a:ln>
              <a:noFill/>
            </a:ln>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r>
                <a:rPr lang="en-US" altLang="zh-CN" sz="2400">
                  <a:solidFill>
                    <a:srgbClr val="000000"/>
                  </a:solidFill>
                  <a:ea typeface="宋体" panose="02010600030101010101" pitchFamily="2" charset="-122"/>
                  <a:cs typeface="宋体" panose="02010600030101010101" pitchFamily="2" charset="-122"/>
                </a:rPr>
                <a:t>I</a:t>
              </a:r>
              <a:endParaRPr lang="en-US" altLang="zh-CN" sz="2400">
                <a:solidFill>
                  <a:srgbClr val="000000"/>
                </a:solidFill>
                <a:ea typeface="宋体" panose="02010600030101010101" pitchFamily="2" charset="-122"/>
                <a:cs typeface="宋体" panose="02010600030101010101" pitchFamily="2" charset="-122"/>
              </a:endParaRPr>
            </a:p>
          </p:txBody>
        </p:sp>
        <p:sp>
          <p:nvSpPr>
            <p:cNvPr id="51234" name="Text Box 9"/>
            <p:cNvSpPr txBox="1">
              <a:spLocks noChangeArrowheads="1"/>
            </p:cNvSpPr>
            <p:nvPr/>
          </p:nvSpPr>
          <p:spPr bwMode="auto">
            <a:xfrm>
              <a:off x="2304" y="2511"/>
              <a:ext cx="246" cy="291"/>
            </a:xfrm>
            <a:prstGeom prst="rect">
              <a:avLst/>
            </a:prstGeom>
            <a:noFill/>
            <a:ln>
              <a:noFill/>
            </a:ln>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r>
                <a:rPr lang="en-US" altLang="zh-CN" sz="2400">
                  <a:solidFill>
                    <a:srgbClr val="000000"/>
                  </a:solidFill>
                  <a:ea typeface="宋体" panose="02010600030101010101" pitchFamily="2" charset="-122"/>
                  <a:cs typeface="宋体" panose="02010600030101010101" pitchFamily="2" charset="-122"/>
                </a:rPr>
                <a:t>E</a:t>
              </a:r>
              <a:endParaRPr lang="en-US" altLang="zh-CN" sz="2400">
                <a:solidFill>
                  <a:srgbClr val="000000"/>
                </a:solidFill>
                <a:ea typeface="宋体" panose="02010600030101010101" pitchFamily="2" charset="-122"/>
                <a:cs typeface="宋体" panose="02010600030101010101" pitchFamily="2" charset="-122"/>
              </a:endParaRPr>
            </a:p>
          </p:txBody>
        </p:sp>
      </p:grpSp>
      <p:grpSp>
        <p:nvGrpSpPr>
          <p:cNvPr id="3" name="Group 10"/>
          <p:cNvGrpSpPr/>
          <p:nvPr/>
        </p:nvGrpSpPr>
        <p:grpSpPr bwMode="auto">
          <a:xfrm>
            <a:off x="4733925" y="2722562"/>
            <a:ext cx="3724275" cy="1479550"/>
            <a:chOff x="2832" y="1872"/>
            <a:chExt cx="2346" cy="932"/>
          </a:xfrm>
        </p:grpSpPr>
        <p:sp>
          <p:nvSpPr>
            <p:cNvPr id="51227" name="Line 11"/>
            <p:cNvSpPr>
              <a:spLocks noChangeShapeType="1"/>
            </p:cNvSpPr>
            <p:nvPr/>
          </p:nvSpPr>
          <p:spPr bwMode="auto">
            <a:xfrm>
              <a:off x="3066" y="2738"/>
              <a:ext cx="2112" cy="0"/>
            </a:xfrm>
            <a:prstGeom prst="line">
              <a:avLst/>
            </a:prstGeom>
            <a:noFill/>
            <a:ln w="19050">
              <a:solidFill>
                <a:srgbClr val="000000"/>
              </a:solidFill>
              <a:round/>
              <a:tailEnd type="triangle" w="med" len="med"/>
            </a:ln>
          </p:spPr>
          <p:txBody>
            <a:bodyPr/>
            <a:lstStyle/>
            <a:p>
              <a:endParaRPr lang="zh-CN" altLang="en-US" sz="2400" b="1"/>
            </a:p>
          </p:txBody>
        </p:sp>
        <p:sp>
          <p:nvSpPr>
            <p:cNvPr id="51228" name="Line 12"/>
            <p:cNvSpPr>
              <a:spLocks noChangeShapeType="1"/>
            </p:cNvSpPr>
            <p:nvPr/>
          </p:nvSpPr>
          <p:spPr bwMode="auto">
            <a:xfrm flipV="1">
              <a:off x="3066" y="1872"/>
              <a:ext cx="0" cy="866"/>
            </a:xfrm>
            <a:prstGeom prst="line">
              <a:avLst/>
            </a:prstGeom>
            <a:noFill/>
            <a:ln w="19050">
              <a:solidFill>
                <a:srgbClr val="000000"/>
              </a:solidFill>
              <a:round/>
              <a:tailEnd type="triangle" w="med" len="med"/>
            </a:ln>
          </p:spPr>
          <p:txBody>
            <a:bodyPr/>
            <a:lstStyle/>
            <a:p>
              <a:endParaRPr lang="zh-CN" altLang="en-US" sz="2400" b="1"/>
            </a:p>
          </p:txBody>
        </p:sp>
        <p:sp>
          <p:nvSpPr>
            <p:cNvPr id="51229" name="Text Box 13"/>
            <p:cNvSpPr txBox="1">
              <a:spLocks noChangeArrowheads="1"/>
            </p:cNvSpPr>
            <p:nvPr/>
          </p:nvSpPr>
          <p:spPr bwMode="auto">
            <a:xfrm>
              <a:off x="2832" y="1885"/>
              <a:ext cx="192" cy="291"/>
            </a:xfrm>
            <a:prstGeom prst="rect">
              <a:avLst/>
            </a:prstGeom>
            <a:noFill/>
            <a:ln>
              <a:noFill/>
            </a:ln>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r>
                <a:rPr lang="en-US" altLang="zh-CN" sz="2400">
                  <a:solidFill>
                    <a:srgbClr val="000000"/>
                  </a:solidFill>
                  <a:ea typeface="宋体" panose="02010600030101010101" pitchFamily="2" charset="-122"/>
                  <a:cs typeface="宋体" panose="02010600030101010101" pitchFamily="2" charset="-122"/>
                </a:rPr>
                <a:t>I</a:t>
              </a:r>
              <a:endParaRPr lang="en-US" altLang="zh-CN" sz="2400">
                <a:solidFill>
                  <a:srgbClr val="000000"/>
                </a:solidFill>
                <a:ea typeface="宋体" panose="02010600030101010101" pitchFamily="2" charset="-122"/>
                <a:cs typeface="宋体" panose="02010600030101010101" pitchFamily="2" charset="-122"/>
              </a:endParaRPr>
            </a:p>
          </p:txBody>
        </p:sp>
        <p:sp>
          <p:nvSpPr>
            <p:cNvPr id="51230" name="Text Box 14"/>
            <p:cNvSpPr txBox="1">
              <a:spLocks noChangeArrowheads="1"/>
            </p:cNvSpPr>
            <p:nvPr/>
          </p:nvSpPr>
          <p:spPr bwMode="auto">
            <a:xfrm>
              <a:off x="4890" y="2513"/>
              <a:ext cx="181" cy="291"/>
            </a:xfrm>
            <a:prstGeom prst="rect">
              <a:avLst/>
            </a:prstGeom>
            <a:noFill/>
            <a:ln>
              <a:noFill/>
            </a:ln>
          </p:spPr>
          <p:txBody>
            <a:bodyPr wrap="none">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algn="l" eaLnBrk="1" hangingPunct="1"/>
              <a:r>
                <a:rPr lang="en-US" altLang="zh-CN" sz="2400">
                  <a:solidFill>
                    <a:srgbClr val="000000"/>
                  </a:solidFill>
                  <a:ea typeface="宋体" panose="02010600030101010101" pitchFamily="2" charset="-122"/>
                  <a:cs typeface="宋体" panose="02010600030101010101" pitchFamily="2" charset="-122"/>
                </a:rPr>
                <a:t>t</a:t>
              </a:r>
              <a:endParaRPr lang="en-US" altLang="zh-CN" sz="2400">
                <a:solidFill>
                  <a:srgbClr val="000000"/>
                </a:solidFill>
                <a:ea typeface="宋体" panose="02010600030101010101" pitchFamily="2" charset="-122"/>
                <a:cs typeface="宋体" panose="02010600030101010101" pitchFamily="2" charset="-122"/>
              </a:endParaRPr>
            </a:p>
          </p:txBody>
        </p:sp>
      </p:grpSp>
      <p:grpSp>
        <p:nvGrpSpPr>
          <p:cNvPr id="4" name="Group 15"/>
          <p:cNvGrpSpPr/>
          <p:nvPr/>
        </p:nvGrpSpPr>
        <p:grpSpPr bwMode="auto">
          <a:xfrm>
            <a:off x="1000125" y="3484562"/>
            <a:ext cx="2189163" cy="304800"/>
            <a:chOff x="432" y="2448"/>
            <a:chExt cx="1379" cy="192"/>
          </a:xfrm>
        </p:grpSpPr>
        <p:sp>
          <p:nvSpPr>
            <p:cNvPr id="51224" name="Freeform 16"/>
            <p:cNvSpPr/>
            <p:nvPr/>
          </p:nvSpPr>
          <p:spPr bwMode="auto">
            <a:xfrm>
              <a:off x="1187" y="2448"/>
              <a:ext cx="192" cy="192"/>
            </a:xfrm>
            <a:custGeom>
              <a:avLst/>
              <a:gdLst>
                <a:gd name="T0" fmla="*/ 0 w 192"/>
                <a:gd name="T1" fmla="*/ 12 h 384"/>
                <a:gd name="T2" fmla="*/ 96 w 192"/>
                <a:gd name="T3" fmla="*/ 0 h 384"/>
                <a:gd name="T4" fmla="*/ 192 w 192"/>
                <a:gd name="T5" fmla="*/ 12 h 384"/>
                <a:gd name="T6" fmla="*/ 0 60000 65536"/>
                <a:gd name="T7" fmla="*/ 0 60000 65536"/>
                <a:gd name="T8" fmla="*/ 0 60000 65536"/>
                <a:gd name="T9" fmla="*/ 0 w 192"/>
                <a:gd name="T10" fmla="*/ 0 h 384"/>
                <a:gd name="T11" fmla="*/ 192 w 192"/>
                <a:gd name="T12" fmla="*/ 384 h 384"/>
              </a:gdLst>
              <a:ahLst/>
              <a:cxnLst>
                <a:cxn ang="T6">
                  <a:pos x="T0" y="T1"/>
                </a:cxn>
                <a:cxn ang="T7">
                  <a:pos x="T2" y="T3"/>
                </a:cxn>
                <a:cxn ang="T8">
                  <a:pos x="T4" y="T5"/>
                </a:cxn>
              </a:cxnLst>
              <a:rect l="T9" t="T10" r="T11" b="T12"/>
              <a:pathLst>
                <a:path w="192" h="384">
                  <a:moveTo>
                    <a:pt x="0" y="384"/>
                  </a:moveTo>
                  <a:cubicBezTo>
                    <a:pt x="32" y="192"/>
                    <a:pt x="64" y="0"/>
                    <a:pt x="96" y="0"/>
                  </a:cubicBezTo>
                  <a:cubicBezTo>
                    <a:pt x="128" y="0"/>
                    <a:pt x="160" y="192"/>
                    <a:pt x="192" y="384"/>
                  </a:cubicBezTo>
                </a:path>
              </a:pathLst>
            </a:custGeom>
            <a:noFill/>
            <a:ln w="38100" cap="flat" cmpd="sng">
              <a:solidFill>
                <a:srgbClr val="FF0000"/>
              </a:solidFill>
              <a:prstDash val="sysDot"/>
              <a:round/>
            </a:ln>
          </p:spPr>
          <p:txBody>
            <a:bodyPr/>
            <a:lstStyle/>
            <a:p>
              <a:endParaRPr lang="zh-CN" altLang="en-US" sz="2400" b="1"/>
            </a:p>
          </p:txBody>
        </p:sp>
        <p:sp>
          <p:nvSpPr>
            <p:cNvPr id="51225" name="Line 17"/>
            <p:cNvSpPr>
              <a:spLocks noChangeShapeType="1"/>
            </p:cNvSpPr>
            <p:nvPr/>
          </p:nvSpPr>
          <p:spPr bwMode="auto">
            <a:xfrm flipH="1">
              <a:off x="432" y="2640"/>
              <a:ext cx="755" cy="0"/>
            </a:xfrm>
            <a:prstGeom prst="line">
              <a:avLst/>
            </a:prstGeom>
            <a:noFill/>
            <a:ln w="38100">
              <a:solidFill>
                <a:srgbClr val="FF0000"/>
              </a:solidFill>
              <a:prstDash val="sysDot"/>
              <a:round/>
            </a:ln>
          </p:spPr>
          <p:txBody>
            <a:bodyPr/>
            <a:lstStyle/>
            <a:p>
              <a:endParaRPr lang="zh-CN" altLang="en-US" sz="2400" b="1"/>
            </a:p>
          </p:txBody>
        </p:sp>
        <p:sp>
          <p:nvSpPr>
            <p:cNvPr id="51226" name="Line 18"/>
            <p:cNvSpPr>
              <a:spLocks noChangeShapeType="1"/>
            </p:cNvSpPr>
            <p:nvPr/>
          </p:nvSpPr>
          <p:spPr bwMode="auto">
            <a:xfrm>
              <a:off x="1379" y="2640"/>
              <a:ext cx="432" cy="0"/>
            </a:xfrm>
            <a:prstGeom prst="line">
              <a:avLst/>
            </a:prstGeom>
            <a:noFill/>
            <a:ln w="38100">
              <a:solidFill>
                <a:srgbClr val="FF0000"/>
              </a:solidFill>
              <a:prstDash val="sysDot"/>
              <a:round/>
            </a:ln>
          </p:spPr>
          <p:txBody>
            <a:bodyPr/>
            <a:lstStyle/>
            <a:p>
              <a:endParaRPr lang="zh-CN" altLang="en-US" sz="2400" b="1"/>
            </a:p>
          </p:txBody>
        </p:sp>
      </p:grpSp>
      <p:sp>
        <p:nvSpPr>
          <p:cNvPr id="328723" name="Arc 19"/>
          <p:cNvSpPr/>
          <p:nvPr/>
        </p:nvSpPr>
        <p:spPr bwMode="auto">
          <a:xfrm>
            <a:off x="1001713" y="3027362"/>
            <a:ext cx="2298700" cy="1219200"/>
          </a:xfrm>
          <a:custGeom>
            <a:avLst/>
            <a:gdLst>
              <a:gd name="T0" fmla="*/ 0 w 25551"/>
              <a:gd name="T1" fmla="*/ 2147483647 h 21600"/>
              <a:gd name="T2" fmla="*/ 2147483647 w 25551"/>
              <a:gd name="T3" fmla="*/ 2147483647 h 21600"/>
              <a:gd name="T4" fmla="*/ 2147483647 w 25551"/>
              <a:gd name="T5" fmla="*/ 2147483647 h 21600"/>
              <a:gd name="T6" fmla="*/ 0 60000 65536"/>
              <a:gd name="T7" fmla="*/ 0 60000 65536"/>
              <a:gd name="T8" fmla="*/ 0 60000 65536"/>
              <a:gd name="T9" fmla="*/ 0 w 25551"/>
              <a:gd name="T10" fmla="*/ 0 h 21600"/>
              <a:gd name="T11" fmla="*/ 25551 w 25551"/>
              <a:gd name="T12" fmla="*/ 21600 h 21600"/>
            </a:gdLst>
            <a:ahLst/>
            <a:cxnLst>
              <a:cxn ang="T6">
                <a:pos x="T0" y="T1"/>
              </a:cxn>
              <a:cxn ang="T7">
                <a:pos x="T2" y="T3"/>
              </a:cxn>
              <a:cxn ang="T8">
                <a:pos x="T4" y="T5"/>
              </a:cxn>
            </a:cxnLst>
            <a:rect l="T9" t="T10" r="T11" b="T12"/>
            <a:pathLst>
              <a:path w="25551" h="21600" fill="none" extrusionOk="0">
                <a:moveTo>
                  <a:pt x="-1" y="403"/>
                </a:moveTo>
                <a:cubicBezTo>
                  <a:pt x="1369" y="135"/>
                  <a:pt x="2762" y="-1"/>
                  <a:pt x="4158" y="0"/>
                </a:cubicBezTo>
                <a:cubicBezTo>
                  <a:pt x="14935" y="0"/>
                  <a:pt x="24063" y="7944"/>
                  <a:pt x="25551" y="18617"/>
                </a:cubicBezTo>
              </a:path>
              <a:path w="25551" h="21600" stroke="0" extrusionOk="0">
                <a:moveTo>
                  <a:pt x="-1" y="403"/>
                </a:moveTo>
                <a:cubicBezTo>
                  <a:pt x="1369" y="135"/>
                  <a:pt x="2762" y="-1"/>
                  <a:pt x="4158" y="0"/>
                </a:cubicBezTo>
                <a:cubicBezTo>
                  <a:pt x="14935" y="0"/>
                  <a:pt x="24063" y="7944"/>
                  <a:pt x="25551" y="18617"/>
                </a:cubicBezTo>
                <a:lnTo>
                  <a:pt x="4158" y="21600"/>
                </a:lnTo>
                <a:lnTo>
                  <a:pt x="-1" y="403"/>
                </a:lnTo>
                <a:close/>
              </a:path>
            </a:pathLst>
          </a:custGeom>
          <a:noFill/>
          <a:ln w="38100">
            <a:solidFill>
              <a:srgbClr val="000000"/>
            </a:solidFill>
            <a:round/>
          </a:ln>
        </p:spPr>
        <p:txBody>
          <a:bodyPr wrap="none" anchor="ctr"/>
          <a:lstStyle/>
          <a:p>
            <a:endParaRPr lang="zh-CN" altLang="en-US" sz="2400" b="1"/>
          </a:p>
        </p:txBody>
      </p:sp>
      <p:sp>
        <p:nvSpPr>
          <p:cNvPr id="328724" name="Line 20"/>
          <p:cNvSpPr>
            <a:spLocks noChangeShapeType="1"/>
          </p:cNvSpPr>
          <p:nvPr/>
        </p:nvSpPr>
        <p:spPr bwMode="auto">
          <a:xfrm>
            <a:off x="5114925" y="3716337"/>
            <a:ext cx="2743200" cy="0"/>
          </a:xfrm>
          <a:prstGeom prst="line">
            <a:avLst/>
          </a:prstGeom>
          <a:noFill/>
          <a:ln w="28575">
            <a:solidFill>
              <a:srgbClr val="FF0000"/>
            </a:solidFill>
            <a:prstDash val="sysDot"/>
            <a:round/>
          </a:ln>
        </p:spPr>
        <p:txBody>
          <a:bodyPr/>
          <a:lstStyle/>
          <a:p>
            <a:endParaRPr lang="zh-CN" altLang="en-US" sz="2400" b="1"/>
          </a:p>
        </p:txBody>
      </p:sp>
      <p:grpSp>
        <p:nvGrpSpPr>
          <p:cNvPr id="5" name="Group 21"/>
          <p:cNvGrpSpPr/>
          <p:nvPr/>
        </p:nvGrpSpPr>
        <p:grpSpPr bwMode="auto">
          <a:xfrm>
            <a:off x="5114925" y="3487737"/>
            <a:ext cx="2667000" cy="609600"/>
            <a:chOff x="3360" y="1008"/>
            <a:chExt cx="1680" cy="384"/>
          </a:xfrm>
        </p:grpSpPr>
        <p:sp>
          <p:nvSpPr>
            <p:cNvPr id="51215" name="Freeform 22"/>
            <p:cNvSpPr/>
            <p:nvPr/>
          </p:nvSpPr>
          <p:spPr bwMode="auto">
            <a:xfrm>
              <a:off x="3360" y="1008"/>
              <a:ext cx="144" cy="384"/>
            </a:xfrm>
            <a:custGeom>
              <a:avLst/>
              <a:gdLst>
                <a:gd name="T0" fmla="*/ 0 w 192"/>
                <a:gd name="T1" fmla="*/ 207 h 448"/>
                <a:gd name="T2" fmla="*/ 11 w 192"/>
                <a:gd name="T3" fmla="*/ 163 h 448"/>
                <a:gd name="T4" fmla="*/ 23 w 192"/>
                <a:gd name="T5" fmla="*/ 8 h 448"/>
                <a:gd name="T6" fmla="*/ 35 w 192"/>
                <a:gd name="T7" fmla="*/ 118 h 448"/>
                <a:gd name="T8" fmla="*/ 46 w 192"/>
                <a:gd name="T9" fmla="*/ 207 h 448"/>
                <a:gd name="T10" fmla="*/ 0 60000 65536"/>
                <a:gd name="T11" fmla="*/ 0 60000 65536"/>
                <a:gd name="T12" fmla="*/ 0 60000 65536"/>
                <a:gd name="T13" fmla="*/ 0 60000 65536"/>
                <a:gd name="T14" fmla="*/ 0 60000 65536"/>
                <a:gd name="T15" fmla="*/ 0 w 192"/>
                <a:gd name="T16" fmla="*/ 0 h 448"/>
                <a:gd name="T17" fmla="*/ 192 w 192"/>
                <a:gd name="T18" fmla="*/ 448 h 448"/>
              </a:gdLst>
              <a:ahLst/>
              <a:cxnLst>
                <a:cxn ang="T10">
                  <a:pos x="T0" y="T1"/>
                </a:cxn>
                <a:cxn ang="T11">
                  <a:pos x="T2" y="T3"/>
                </a:cxn>
                <a:cxn ang="T12">
                  <a:pos x="T4" y="T5"/>
                </a:cxn>
                <a:cxn ang="T13">
                  <a:pos x="T6" y="T7"/>
                </a:cxn>
                <a:cxn ang="T14">
                  <a:pos x="T8" y="T9"/>
                </a:cxn>
              </a:cxnLst>
              <a:rect l="T15" t="T16" r="T17" b="T18"/>
              <a:pathLst>
                <a:path w="192" h="448">
                  <a:moveTo>
                    <a:pt x="0" y="448"/>
                  </a:moveTo>
                  <a:cubicBezTo>
                    <a:pt x="16" y="436"/>
                    <a:pt x="32" y="424"/>
                    <a:pt x="48" y="352"/>
                  </a:cubicBezTo>
                  <a:cubicBezTo>
                    <a:pt x="64" y="280"/>
                    <a:pt x="80" y="32"/>
                    <a:pt x="96" y="16"/>
                  </a:cubicBezTo>
                  <a:cubicBezTo>
                    <a:pt x="112" y="0"/>
                    <a:pt x="128" y="184"/>
                    <a:pt x="144" y="256"/>
                  </a:cubicBezTo>
                  <a:cubicBezTo>
                    <a:pt x="160" y="328"/>
                    <a:pt x="184" y="416"/>
                    <a:pt x="192" y="448"/>
                  </a:cubicBezTo>
                </a:path>
              </a:pathLst>
            </a:custGeom>
            <a:noFill/>
            <a:ln w="38100" cap="flat" cmpd="sng">
              <a:solidFill>
                <a:srgbClr val="000000"/>
              </a:solidFill>
              <a:prstDash val="solid"/>
              <a:round/>
            </a:ln>
          </p:spPr>
          <p:txBody>
            <a:bodyPr wrap="none" anchor="ctr"/>
            <a:lstStyle/>
            <a:p>
              <a:endParaRPr lang="zh-CN" altLang="en-US" sz="2400" b="1"/>
            </a:p>
          </p:txBody>
        </p:sp>
        <p:sp>
          <p:nvSpPr>
            <p:cNvPr id="51216" name="Freeform 23"/>
            <p:cNvSpPr/>
            <p:nvPr/>
          </p:nvSpPr>
          <p:spPr bwMode="auto">
            <a:xfrm>
              <a:off x="3552" y="1008"/>
              <a:ext cx="144" cy="384"/>
            </a:xfrm>
            <a:custGeom>
              <a:avLst/>
              <a:gdLst>
                <a:gd name="T0" fmla="*/ 0 w 192"/>
                <a:gd name="T1" fmla="*/ 207 h 448"/>
                <a:gd name="T2" fmla="*/ 11 w 192"/>
                <a:gd name="T3" fmla="*/ 163 h 448"/>
                <a:gd name="T4" fmla="*/ 23 w 192"/>
                <a:gd name="T5" fmla="*/ 8 h 448"/>
                <a:gd name="T6" fmla="*/ 35 w 192"/>
                <a:gd name="T7" fmla="*/ 118 h 448"/>
                <a:gd name="T8" fmla="*/ 46 w 192"/>
                <a:gd name="T9" fmla="*/ 207 h 448"/>
                <a:gd name="T10" fmla="*/ 0 60000 65536"/>
                <a:gd name="T11" fmla="*/ 0 60000 65536"/>
                <a:gd name="T12" fmla="*/ 0 60000 65536"/>
                <a:gd name="T13" fmla="*/ 0 60000 65536"/>
                <a:gd name="T14" fmla="*/ 0 60000 65536"/>
                <a:gd name="T15" fmla="*/ 0 w 192"/>
                <a:gd name="T16" fmla="*/ 0 h 448"/>
                <a:gd name="T17" fmla="*/ 192 w 192"/>
                <a:gd name="T18" fmla="*/ 448 h 448"/>
              </a:gdLst>
              <a:ahLst/>
              <a:cxnLst>
                <a:cxn ang="T10">
                  <a:pos x="T0" y="T1"/>
                </a:cxn>
                <a:cxn ang="T11">
                  <a:pos x="T2" y="T3"/>
                </a:cxn>
                <a:cxn ang="T12">
                  <a:pos x="T4" y="T5"/>
                </a:cxn>
                <a:cxn ang="T13">
                  <a:pos x="T6" y="T7"/>
                </a:cxn>
                <a:cxn ang="T14">
                  <a:pos x="T8" y="T9"/>
                </a:cxn>
              </a:cxnLst>
              <a:rect l="T15" t="T16" r="T17" b="T18"/>
              <a:pathLst>
                <a:path w="192" h="448">
                  <a:moveTo>
                    <a:pt x="0" y="448"/>
                  </a:moveTo>
                  <a:cubicBezTo>
                    <a:pt x="16" y="436"/>
                    <a:pt x="32" y="424"/>
                    <a:pt x="48" y="352"/>
                  </a:cubicBezTo>
                  <a:cubicBezTo>
                    <a:pt x="64" y="280"/>
                    <a:pt x="80" y="32"/>
                    <a:pt x="96" y="16"/>
                  </a:cubicBezTo>
                  <a:cubicBezTo>
                    <a:pt x="112" y="0"/>
                    <a:pt x="128" y="184"/>
                    <a:pt x="144" y="256"/>
                  </a:cubicBezTo>
                  <a:cubicBezTo>
                    <a:pt x="160" y="328"/>
                    <a:pt x="184" y="416"/>
                    <a:pt x="192" y="448"/>
                  </a:cubicBezTo>
                </a:path>
              </a:pathLst>
            </a:custGeom>
            <a:noFill/>
            <a:ln w="38100" cap="flat" cmpd="sng">
              <a:solidFill>
                <a:srgbClr val="000000"/>
              </a:solidFill>
              <a:prstDash val="solid"/>
              <a:round/>
            </a:ln>
          </p:spPr>
          <p:txBody>
            <a:bodyPr wrap="none" anchor="ctr"/>
            <a:lstStyle/>
            <a:p>
              <a:endParaRPr lang="zh-CN" altLang="en-US" sz="2400" b="1"/>
            </a:p>
          </p:txBody>
        </p:sp>
        <p:sp>
          <p:nvSpPr>
            <p:cNvPr id="51217" name="Freeform 24"/>
            <p:cNvSpPr/>
            <p:nvPr/>
          </p:nvSpPr>
          <p:spPr bwMode="auto">
            <a:xfrm>
              <a:off x="3744" y="1008"/>
              <a:ext cx="144" cy="384"/>
            </a:xfrm>
            <a:custGeom>
              <a:avLst/>
              <a:gdLst>
                <a:gd name="T0" fmla="*/ 0 w 192"/>
                <a:gd name="T1" fmla="*/ 207 h 448"/>
                <a:gd name="T2" fmla="*/ 11 w 192"/>
                <a:gd name="T3" fmla="*/ 163 h 448"/>
                <a:gd name="T4" fmla="*/ 23 w 192"/>
                <a:gd name="T5" fmla="*/ 8 h 448"/>
                <a:gd name="T6" fmla="*/ 35 w 192"/>
                <a:gd name="T7" fmla="*/ 118 h 448"/>
                <a:gd name="T8" fmla="*/ 46 w 192"/>
                <a:gd name="T9" fmla="*/ 207 h 448"/>
                <a:gd name="T10" fmla="*/ 0 60000 65536"/>
                <a:gd name="T11" fmla="*/ 0 60000 65536"/>
                <a:gd name="T12" fmla="*/ 0 60000 65536"/>
                <a:gd name="T13" fmla="*/ 0 60000 65536"/>
                <a:gd name="T14" fmla="*/ 0 60000 65536"/>
                <a:gd name="T15" fmla="*/ 0 w 192"/>
                <a:gd name="T16" fmla="*/ 0 h 448"/>
                <a:gd name="T17" fmla="*/ 192 w 192"/>
                <a:gd name="T18" fmla="*/ 448 h 448"/>
              </a:gdLst>
              <a:ahLst/>
              <a:cxnLst>
                <a:cxn ang="T10">
                  <a:pos x="T0" y="T1"/>
                </a:cxn>
                <a:cxn ang="T11">
                  <a:pos x="T2" y="T3"/>
                </a:cxn>
                <a:cxn ang="T12">
                  <a:pos x="T4" y="T5"/>
                </a:cxn>
                <a:cxn ang="T13">
                  <a:pos x="T6" y="T7"/>
                </a:cxn>
                <a:cxn ang="T14">
                  <a:pos x="T8" y="T9"/>
                </a:cxn>
              </a:cxnLst>
              <a:rect l="T15" t="T16" r="T17" b="T18"/>
              <a:pathLst>
                <a:path w="192" h="448">
                  <a:moveTo>
                    <a:pt x="0" y="448"/>
                  </a:moveTo>
                  <a:cubicBezTo>
                    <a:pt x="16" y="436"/>
                    <a:pt x="32" y="424"/>
                    <a:pt x="48" y="352"/>
                  </a:cubicBezTo>
                  <a:cubicBezTo>
                    <a:pt x="64" y="280"/>
                    <a:pt x="80" y="32"/>
                    <a:pt x="96" y="16"/>
                  </a:cubicBezTo>
                  <a:cubicBezTo>
                    <a:pt x="112" y="0"/>
                    <a:pt x="128" y="184"/>
                    <a:pt x="144" y="256"/>
                  </a:cubicBezTo>
                  <a:cubicBezTo>
                    <a:pt x="160" y="328"/>
                    <a:pt x="184" y="416"/>
                    <a:pt x="192" y="448"/>
                  </a:cubicBezTo>
                </a:path>
              </a:pathLst>
            </a:custGeom>
            <a:noFill/>
            <a:ln w="38100" cap="flat" cmpd="sng">
              <a:solidFill>
                <a:srgbClr val="000000"/>
              </a:solidFill>
              <a:prstDash val="solid"/>
              <a:round/>
            </a:ln>
          </p:spPr>
          <p:txBody>
            <a:bodyPr wrap="none" anchor="ctr"/>
            <a:lstStyle/>
            <a:p>
              <a:endParaRPr lang="zh-CN" altLang="en-US" sz="2400" b="1"/>
            </a:p>
          </p:txBody>
        </p:sp>
        <p:sp>
          <p:nvSpPr>
            <p:cNvPr id="51218" name="Freeform 25"/>
            <p:cNvSpPr/>
            <p:nvPr/>
          </p:nvSpPr>
          <p:spPr bwMode="auto">
            <a:xfrm>
              <a:off x="3936" y="1008"/>
              <a:ext cx="144" cy="384"/>
            </a:xfrm>
            <a:custGeom>
              <a:avLst/>
              <a:gdLst>
                <a:gd name="T0" fmla="*/ 0 w 192"/>
                <a:gd name="T1" fmla="*/ 207 h 448"/>
                <a:gd name="T2" fmla="*/ 11 w 192"/>
                <a:gd name="T3" fmla="*/ 163 h 448"/>
                <a:gd name="T4" fmla="*/ 23 w 192"/>
                <a:gd name="T5" fmla="*/ 8 h 448"/>
                <a:gd name="T6" fmla="*/ 35 w 192"/>
                <a:gd name="T7" fmla="*/ 118 h 448"/>
                <a:gd name="T8" fmla="*/ 46 w 192"/>
                <a:gd name="T9" fmla="*/ 207 h 448"/>
                <a:gd name="T10" fmla="*/ 0 60000 65536"/>
                <a:gd name="T11" fmla="*/ 0 60000 65536"/>
                <a:gd name="T12" fmla="*/ 0 60000 65536"/>
                <a:gd name="T13" fmla="*/ 0 60000 65536"/>
                <a:gd name="T14" fmla="*/ 0 60000 65536"/>
                <a:gd name="T15" fmla="*/ 0 w 192"/>
                <a:gd name="T16" fmla="*/ 0 h 448"/>
                <a:gd name="T17" fmla="*/ 192 w 192"/>
                <a:gd name="T18" fmla="*/ 448 h 448"/>
              </a:gdLst>
              <a:ahLst/>
              <a:cxnLst>
                <a:cxn ang="T10">
                  <a:pos x="T0" y="T1"/>
                </a:cxn>
                <a:cxn ang="T11">
                  <a:pos x="T2" y="T3"/>
                </a:cxn>
                <a:cxn ang="T12">
                  <a:pos x="T4" y="T5"/>
                </a:cxn>
                <a:cxn ang="T13">
                  <a:pos x="T6" y="T7"/>
                </a:cxn>
                <a:cxn ang="T14">
                  <a:pos x="T8" y="T9"/>
                </a:cxn>
              </a:cxnLst>
              <a:rect l="T15" t="T16" r="T17" b="T18"/>
              <a:pathLst>
                <a:path w="192" h="448">
                  <a:moveTo>
                    <a:pt x="0" y="448"/>
                  </a:moveTo>
                  <a:cubicBezTo>
                    <a:pt x="16" y="436"/>
                    <a:pt x="32" y="424"/>
                    <a:pt x="48" y="352"/>
                  </a:cubicBezTo>
                  <a:cubicBezTo>
                    <a:pt x="64" y="280"/>
                    <a:pt x="80" y="32"/>
                    <a:pt x="96" y="16"/>
                  </a:cubicBezTo>
                  <a:cubicBezTo>
                    <a:pt x="112" y="0"/>
                    <a:pt x="128" y="184"/>
                    <a:pt x="144" y="256"/>
                  </a:cubicBezTo>
                  <a:cubicBezTo>
                    <a:pt x="160" y="328"/>
                    <a:pt x="184" y="416"/>
                    <a:pt x="192" y="448"/>
                  </a:cubicBezTo>
                </a:path>
              </a:pathLst>
            </a:custGeom>
            <a:noFill/>
            <a:ln w="38100" cap="flat" cmpd="sng">
              <a:solidFill>
                <a:srgbClr val="000000"/>
              </a:solidFill>
              <a:prstDash val="solid"/>
              <a:round/>
            </a:ln>
          </p:spPr>
          <p:txBody>
            <a:bodyPr wrap="none" anchor="ctr"/>
            <a:lstStyle/>
            <a:p>
              <a:endParaRPr lang="zh-CN" altLang="en-US" sz="2400" b="1"/>
            </a:p>
          </p:txBody>
        </p:sp>
        <p:sp>
          <p:nvSpPr>
            <p:cNvPr id="51219" name="Freeform 26"/>
            <p:cNvSpPr/>
            <p:nvPr/>
          </p:nvSpPr>
          <p:spPr bwMode="auto">
            <a:xfrm>
              <a:off x="4128" y="1008"/>
              <a:ext cx="144" cy="384"/>
            </a:xfrm>
            <a:custGeom>
              <a:avLst/>
              <a:gdLst>
                <a:gd name="T0" fmla="*/ 0 w 192"/>
                <a:gd name="T1" fmla="*/ 207 h 448"/>
                <a:gd name="T2" fmla="*/ 11 w 192"/>
                <a:gd name="T3" fmla="*/ 163 h 448"/>
                <a:gd name="T4" fmla="*/ 23 w 192"/>
                <a:gd name="T5" fmla="*/ 8 h 448"/>
                <a:gd name="T6" fmla="*/ 35 w 192"/>
                <a:gd name="T7" fmla="*/ 118 h 448"/>
                <a:gd name="T8" fmla="*/ 46 w 192"/>
                <a:gd name="T9" fmla="*/ 207 h 448"/>
                <a:gd name="T10" fmla="*/ 0 60000 65536"/>
                <a:gd name="T11" fmla="*/ 0 60000 65536"/>
                <a:gd name="T12" fmla="*/ 0 60000 65536"/>
                <a:gd name="T13" fmla="*/ 0 60000 65536"/>
                <a:gd name="T14" fmla="*/ 0 60000 65536"/>
                <a:gd name="T15" fmla="*/ 0 w 192"/>
                <a:gd name="T16" fmla="*/ 0 h 448"/>
                <a:gd name="T17" fmla="*/ 192 w 192"/>
                <a:gd name="T18" fmla="*/ 448 h 448"/>
              </a:gdLst>
              <a:ahLst/>
              <a:cxnLst>
                <a:cxn ang="T10">
                  <a:pos x="T0" y="T1"/>
                </a:cxn>
                <a:cxn ang="T11">
                  <a:pos x="T2" y="T3"/>
                </a:cxn>
                <a:cxn ang="T12">
                  <a:pos x="T4" y="T5"/>
                </a:cxn>
                <a:cxn ang="T13">
                  <a:pos x="T6" y="T7"/>
                </a:cxn>
                <a:cxn ang="T14">
                  <a:pos x="T8" y="T9"/>
                </a:cxn>
              </a:cxnLst>
              <a:rect l="T15" t="T16" r="T17" b="T18"/>
              <a:pathLst>
                <a:path w="192" h="448">
                  <a:moveTo>
                    <a:pt x="0" y="448"/>
                  </a:moveTo>
                  <a:cubicBezTo>
                    <a:pt x="16" y="436"/>
                    <a:pt x="32" y="424"/>
                    <a:pt x="48" y="352"/>
                  </a:cubicBezTo>
                  <a:cubicBezTo>
                    <a:pt x="64" y="280"/>
                    <a:pt x="80" y="32"/>
                    <a:pt x="96" y="16"/>
                  </a:cubicBezTo>
                  <a:cubicBezTo>
                    <a:pt x="112" y="0"/>
                    <a:pt x="128" y="184"/>
                    <a:pt x="144" y="256"/>
                  </a:cubicBezTo>
                  <a:cubicBezTo>
                    <a:pt x="160" y="328"/>
                    <a:pt x="184" y="416"/>
                    <a:pt x="192" y="448"/>
                  </a:cubicBezTo>
                </a:path>
              </a:pathLst>
            </a:custGeom>
            <a:noFill/>
            <a:ln w="38100" cap="flat" cmpd="sng">
              <a:solidFill>
                <a:srgbClr val="000000"/>
              </a:solidFill>
              <a:prstDash val="solid"/>
              <a:round/>
            </a:ln>
          </p:spPr>
          <p:txBody>
            <a:bodyPr wrap="none" anchor="ctr"/>
            <a:lstStyle/>
            <a:p>
              <a:endParaRPr lang="zh-CN" altLang="en-US" sz="2400" b="1"/>
            </a:p>
          </p:txBody>
        </p:sp>
        <p:sp>
          <p:nvSpPr>
            <p:cNvPr id="51220" name="Freeform 27"/>
            <p:cNvSpPr/>
            <p:nvPr/>
          </p:nvSpPr>
          <p:spPr bwMode="auto">
            <a:xfrm>
              <a:off x="4320" y="1008"/>
              <a:ext cx="144" cy="384"/>
            </a:xfrm>
            <a:custGeom>
              <a:avLst/>
              <a:gdLst>
                <a:gd name="T0" fmla="*/ 0 w 192"/>
                <a:gd name="T1" fmla="*/ 207 h 448"/>
                <a:gd name="T2" fmla="*/ 11 w 192"/>
                <a:gd name="T3" fmla="*/ 163 h 448"/>
                <a:gd name="T4" fmla="*/ 23 w 192"/>
                <a:gd name="T5" fmla="*/ 8 h 448"/>
                <a:gd name="T6" fmla="*/ 35 w 192"/>
                <a:gd name="T7" fmla="*/ 118 h 448"/>
                <a:gd name="T8" fmla="*/ 46 w 192"/>
                <a:gd name="T9" fmla="*/ 207 h 448"/>
                <a:gd name="T10" fmla="*/ 0 60000 65536"/>
                <a:gd name="T11" fmla="*/ 0 60000 65536"/>
                <a:gd name="T12" fmla="*/ 0 60000 65536"/>
                <a:gd name="T13" fmla="*/ 0 60000 65536"/>
                <a:gd name="T14" fmla="*/ 0 60000 65536"/>
                <a:gd name="T15" fmla="*/ 0 w 192"/>
                <a:gd name="T16" fmla="*/ 0 h 448"/>
                <a:gd name="T17" fmla="*/ 192 w 192"/>
                <a:gd name="T18" fmla="*/ 448 h 448"/>
              </a:gdLst>
              <a:ahLst/>
              <a:cxnLst>
                <a:cxn ang="T10">
                  <a:pos x="T0" y="T1"/>
                </a:cxn>
                <a:cxn ang="T11">
                  <a:pos x="T2" y="T3"/>
                </a:cxn>
                <a:cxn ang="T12">
                  <a:pos x="T4" y="T5"/>
                </a:cxn>
                <a:cxn ang="T13">
                  <a:pos x="T6" y="T7"/>
                </a:cxn>
                <a:cxn ang="T14">
                  <a:pos x="T8" y="T9"/>
                </a:cxn>
              </a:cxnLst>
              <a:rect l="T15" t="T16" r="T17" b="T18"/>
              <a:pathLst>
                <a:path w="192" h="448">
                  <a:moveTo>
                    <a:pt x="0" y="448"/>
                  </a:moveTo>
                  <a:cubicBezTo>
                    <a:pt x="16" y="436"/>
                    <a:pt x="32" y="424"/>
                    <a:pt x="48" y="352"/>
                  </a:cubicBezTo>
                  <a:cubicBezTo>
                    <a:pt x="64" y="280"/>
                    <a:pt x="80" y="32"/>
                    <a:pt x="96" y="16"/>
                  </a:cubicBezTo>
                  <a:cubicBezTo>
                    <a:pt x="112" y="0"/>
                    <a:pt x="128" y="184"/>
                    <a:pt x="144" y="256"/>
                  </a:cubicBezTo>
                  <a:cubicBezTo>
                    <a:pt x="160" y="328"/>
                    <a:pt x="184" y="416"/>
                    <a:pt x="192" y="448"/>
                  </a:cubicBezTo>
                </a:path>
              </a:pathLst>
            </a:custGeom>
            <a:noFill/>
            <a:ln w="38100" cap="flat" cmpd="sng">
              <a:solidFill>
                <a:srgbClr val="000000"/>
              </a:solidFill>
              <a:prstDash val="solid"/>
              <a:round/>
            </a:ln>
          </p:spPr>
          <p:txBody>
            <a:bodyPr wrap="none" anchor="ctr"/>
            <a:lstStyle/>
            <a:p>
              <a:endParaRPr lang="zh-CN" altLang="en-US" sz="2400" b="1"/>
            </a:p>
          </p:txBody>
        </p:sp>
        <p:sp>
          <p:nvSpPr>
            <p:cNvPr id="51221" name="Freeform 28"/>
            <p:cNvSpPr/>
            <p:nvPr/>
          </p:nvSpPr>
          <p:spPr bwMode="auto">
            <a:xfrm>
              <a:off x="4512" y="1008"/>
              <a:ext cx="144" cy="384"/>
            </a:xfrm>
            <a:custGeom>
              <a:avLst/>
              <a:gdLst>
                <a:gd name="T0" fmla="*/ 0 w 192"/>
                <a:gd name="T1" fmla="*/ 207 h 448"/>
                <a:gd name="T2" fmla="*/ 11 w 192"/>
                <a:gd name="T3" fmla="*/ 163 h 448"/>
                <a:gd name="T4" fmla="*/ 23 w 192"/>
                <a:gd name="T5" fmla="*/ 8 h 448"/>
                <a:gd name="T6" fmla="*/ 35 w 192"/>
                <a:gd name="T7" fmla="*/ 118 h 448"/>
                <a:gd name="T8" fmla="*/ 46 w 192"/>
                <a:gd name="T9" fmla="*/ 207 h 448"/>
                <a:gd name="T10" fmla="*/ 0 60000 65536"/>
                <a:gd name="T11" fmla="*/ 0 60000 65536"/>
                <a:gd name="T12" fmla="*/ 0 60000 65536"/>
                <a:gd name="T13" fmla="*/ 0 60000 65536"/>
                <a:gd name="T14" fmla="*/ 0 60000 65536"/>
                <a:gd name="T15" fmla="*/ 0 w 192"/>
                <a:gd name="T16" fmla="*/ 0 h 448"/>
                <a:gd name="T17" fmla="*/ 192 w 192"/>
                <a:gd name="T18" fmla="*/ 448 h 448"/>
              </a:gdLst>
              <a:ahLst/>
              <a:cxnLst>
                <a:cxn ang="T10">
                  <a:pos x="T0" y="T1"/>
                </a:cxn>
                <a:cxn ang="T11">
                  <a:pos x="T2" y="T3"/>
                </a:cxn>
                <a:cxn ang="T12">
                  <a:pos x="T4" y="T5"/>
                </a:cxn>
                <a:cxn ang="T13">
                  <a:pos x="T6" y="T7"/>
                </a:cxn>
                <a:cxn ang="T14">
                  <a:pos x="T8" y="T9"/>
                </a:cxn>
              </a:cxnLst>
              <a:rect l="T15" t="T16" r="T17" b="T18"/>
              <a:pathLst>
                <a:path w="192" h="448">
                  <a:moveTo>
                    <a:pt x="0" y="448"/>
                  </a:moveTo>
                  <a:cubicBezTo>
                    <a:pt x="16" y="436"/>
                    <a:pt x="32" y="424"/>
                    <a:pt x="48" y="352"/>
                  </a:cubicBezTo>
                  <a:cubicBezTo>
                    <a:pt x="64" y="280"/>
                    <a:pt x="80" y="32"/>
                    <a:pt x="96" y="16"/>
                  </a:cubicBezTo>
                  <a:cubicBezTo>
                    <a:pt x="112" y="0"/>
                    <a:pt x="128" y="184"/>
                    <a:pt x="144" y="256"/>
                  </a:cubicBezTo>
                  <a:cubicBezTo>
                    <a:pt x="160" y="328"/>
                    <a:pt x="184" y="416"/>
                    <a:pt x="192" y="448"/>
                  </a:cubicBezTo>
                </a:path>
              </a:pathLst>
            </a:custGeom>
            <a:noFill/>
            <a:ln w="38100" cap="flat" cmpd="sng">
              <a:solidFill>
                <a:srgbClr val="000000"/>
              </a:solidFill>
              <a:prstDash val="solid"/>
              <a:round/>
            </a:ln>
          </p:spPr>
          <p:txBody>
            <a:bodyPr wrap="none" anchor="ctr"/>
            <a:lstStyle/>
            <a:p>
              <a:endParaRPr lang="zh-CN" altLang="en-US" sz="2400" b="1"/>
            </a:p>
          </p:txBody>
        </p:sp>
        <p:sp>
          <p:nvSpPr>
            <p:cNvPr id="51222" name="Freeform 29"/>
            <p:cNvSpPr/>
            <p:nvPr/>
          </p:nvSpPr>
          <p:spPr bwMode="auto">
            <a:xfrm>
              <a:off x="4704" y="1008"/>
              <a:ext cx="144" cy="384"/>
            </a:xfrm>
            <a:custGeom>
              <a:avLst/>
              <a:gdLst>
                <a:gd name="T0" fmla="*/ 0 w 192"/>
                <a:gd name="T1" fmla="*/ 207 h 448"/>
                <a:gd name="T2" fmla="*/ 11 w 192"/>
                <a:gd name="T3" fmla="*/ 163 h 448"/>
                <a:gd name="T4" fmla="*/ 23 w 192"/>
                <a:gd name="T5" fmla="*/ 8 h 448"/>
                <a:gd name="T6" fmla="*/ 35 w 192"/>
                <a:gd name="T7" fmla="*/ 118 h 448"/>
                <a:gd name="T8" fmla="*/ 46 w 192"/>
                <a:gd name="T9" fmla="*/ 207 h 448"/>
                <a:gd name="T10" fmla="*/ 0 60000 65536"/>
                <a:gd name="T11" fmla="*/ 0 60000 65536"/>
                <a:gd name="T12" fmla="*/ 0 60000 65536"/>
                <a:gd name="T13" fmla="*/ 0 60000 65536"/>
                <a:gd name="T14" fmla="*/ 0 60000 65536"/>
                <a:gd name="T15" fmla="*/ 0 w 192"/>
                <a:gd name="T16" fmla="*/ 0 h 448"/>
                <a:gd name="T17" fmla="*/ 192 w 192"/>
                <a:gd name="T18" fmla="*/ 448 h 448"/>
              </a:gdLst>
              <a:ahLst/>
              <a:cxnLst>
                <a:cxn ang="T10">
                  <a:pos x="T0" y="T1"/>
                </a:cxn>
                <a:cxn ang="T11">
                  <a:pos x="T2" y="T3"/>
                </a:cxn>
                <a:cxn ang="T12">
                  <a:pos x="T4" y="T5"/>
                </a:cxn>
                <a:cxn ang="T13">
                  <a:pos x="T6" y="T7"/>
                </a:cxn>
                <a:cxn ang="T14">
                  <a:pos x="T8" y="T9"/>
                </a:cxn>
              </a:cxnLst>
              <a:rect l="T15" t="T16" r="T17" b="T18"/>
              <a:pathLst>
                <a:path w="192" h="448">
                  <a:moveTo>
                    <a:pt x="0" y="448"/>
                  </a:moveTo>
                  <a:cubicBezTo>
                    <a:pt x="16" y="436"/>
                    <a:pt x="32" y="424"/>
                    <a:pt x="48" y="352"/>
                  </a:cubicBezTo>
                  <a:cubicBezTo>
                    <a:pt x="64" y="280"/>
                    <a:pt x="80" y="32"/>
                    <a:pt x="96" y="16"/>
                  </a:cubicBezTo>
                  <a:cubicBezTo>
                    <a:pt x="112" y="0"/>
                    <a:pt x="128" y="184"/>
                    <a:pt x="144" y="256"/>
                  </a:cubicBezTo>
                  <a:cubicBezTo>
                    <a:pt x="160" y="328"/>
                    <a:pt x="184" y="416"/>
                    <a:pt x="192" y="448"/>
                  </a:cubicBezTo>
                </a:path>
              </a:pathLst>
            </a:custGeom>
            <a:noFill/>
            <a:ln w="38100" cap="flat" cmpd="sng">
              <a:solidFill>
                <a:srgbClr val="000000"/>
              </a:solidFill>
              <a:prstDash val="solid"/>
              <a:round/>
            </a:ln>
          </p:spPr>
          <p:txBody>
            <a:bodyPr wrap="none" anchor="ctr"/>
            <a:lstStyle/>
            <a:p>
              <a:endParaRPr lang="zh-CN" altLang="en-US" sz="2400" b="1"/>
            </a:p>
          </p:txBody>
        </p:sp>
        <p:sp>
          <p:nvSpPr>
            <p:cNvPr id="51223" name="Freeform 30"/>
            <p:cNvSpPr/>
            <p:nvPr/>
          </p:nvSpPr>
          <p:spPr bwMode="auto">
            <a:xfrm>
              <a:off x="4896" y="1008"/>
              <a:ext cx="144" cy="384"/>
            </a:xfrm>
            <a:custGeom>
              <a:avLst/>
              <a:gdLst>
                <a:gd name="T0" fmla="*/ 0 w 192"/>
                <a:gd name="T1" fmla="*/ 207 h 448"/>
                <a:gd name="T2" fmla="*/ 11 w 192"/>
                <a:gd name="T3" fmla="*/ 163 h 448"/>
                <a:gd name="T4" fmla="*/ 23 w 192"/>
                <a:gd name="T5" fmla="*/ 8 h 448"/>
                <a:gd name="T6" fmla="*/ 35 w 192"/>
                <a:gd name="T7" fmla="*/ 118 h 448"/>
                <a:gd name="T8" fmla="*/ 46 w 192"/>
                <a:gd name="T9" fmla="*/ 207 h 448"/>
                <a:gd name="T10" fmla="*/ 0 60000 65536"/>
                <a:gd name="T11" fmla="*/ 0 60000 65536"/>
                <a:gd name="T12" fmla="*/ 0 60000 65536"/>
                <a:gd name="T13" fmla="*/ 0 60000 65536"/>
                <a:gd name="T14" fmla="*/ 0 60000 65536"/>
                <a:gd name="T15" fmla="*/ 0 w 192"/>
                <a:gd name="T16" fmla="*/ 0 h 448"/>
                <a:gd name="T17" fmla="*/ 192 w 192"/>
                <a:gd name="T18" fmla="*/ 448 h 448"/>
              </a:gdLst>
              <a:ahLst/>
              <a:cxnLst>
                <a:cxn ang="T10">
                  <a:pos x="T0" y="T1"/>
                </a:cxn>
                <a:cxn ang="T11">
                  <a:pos x="T2" y="T3"/>
                </a:cxn>
                <a:cxn ang="T12">
                  <a:pos x="T4" y="T5"/>
                </a:cxn>
                <a:cxn ang="T13">
                  <a:pos x="T6" y="T7"/>
                </a:cxn>
                <a:cxn ang="T14">
                  <a:pos x="T8" y="T9"/>
                </a:cxn>
              </a:cxnLst>
              <a:rect l="T15" t="T16" r="T17" b="T18"/>
              <a:pathLst>
                <a:path w="192" h="448">
                  <a:moveTo>
                    <a:pt x="0" y="448"/>
                  </a:moveTo>
                  <a:cubicBezTo>
                    <a:pt x="16" y="436"/>
                    <a:pt x="32" y="424"/>
                    <a:pt x="48" y="352"/>
                  </a:cubicBezTo>
                  <a:cubicBezTo>
                    <a:pt x="64" y="280"/>
                    <a:pt x="80" y="32"/>
                    <a:pt x="96" y="16"/>
                  </a:cubicBezTo>
                  <a:cubicBezTo>
                    <a:pt x="112" y="0"/>
                    <a:pt x="128" y="184"/>
                    <a:pt x="144" y="256"/>
                  </a:cubicBezTo>
                  <a:cubicBezTo>
                    <a:pt x="160" y="328"/>
                    <a:pt x="184" y="416"/>
                    <a:pt x="192" y="448"/>
                  </a:cubicBezTo>
                </a:path>
              </a:pathLst>
            </a:custGeom>
            <a:noFill/>
            <a:ln w="38100" cap="flat" cmpd="sng">
              <a:solidFill>
                <a:srgbClr val="000000"/>
              </a:solidFill>
              <a:prstDash val="solid"/>
              <a:round/>
            </a:ln>
          </p:spPr>
          <p:txBody>
            <a:bodyPr wrap="none" anchor="ctr"/>
            <a:lstStyle/>
            <a:p>
              <a:endParaRPr lang="zh-CN" altLang="en-US" sz="2400" b="1"/>
            </a:p>
          </p:txBody>
        </p:sp>
      </p:grpSp>
      <p:sp>
        <p:nvSpPr>
          <p:cNvPr id="328735" name="Rectangle 31"/>
          <p:cNvSpPr>
            <a:spLocks noChangeArrowheads="1"/>
          </p:cNvSpPr>
          <p:nvPr/>
        </p:nvSpPr>
        <p:spPr bwMode="auto">
          <a:xfrm>
            <a:off x="533400" y="4876800"/>
            <a:ext cx="4750219" cy="461665"/>
          </a:xfrm>
          <a:prstGeom prst="rect">
            <a:avLst/>
          </a:prstGeom>
          <a:solidFill>
            <a:srgbClr val="EEECE1"/>
          </a:solidFill>
          <a:ln>
            <a:noFill/>
          </a:ln>
          <a:effectLst/>
        </p:spPr>
        <p:txBody>
          <a:bodyPr wrap="none">
            <a:spAutoFit/>
          </a:bodyPr>
          <a:lstStyle/>
          <a:p>
            <a:pPr algn="l" eaLnBrk="1" hangingPunct="1"/>
            <a:r>
              <a:rPr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4</a:t>
            </a:r>
            <a:r>
              <a:rPr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）偏振性好</a:t>
            </a:r>
            <a:r>
              <a:rPr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为完全的平面偏振波</a:t>
            </a:r>
            <a:endParaRPr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28736" name="Rectangle 32"/>
          <p:cNvSpPr>
            <a:spLocks noChangeArrowheads="1"/>
          </p:cNvSpPr>
          <p:nvPr/>
        </p:nvSpPr>
        <p:spPr bwMode="auto">
          <a:xfrm>
            <a:off x="533400" y="5451475"/>
            <a:ext cx="8305800" cy="830997"/>
          </a:xfrm>
          <a:prstGeom prst="rect">
            <a:avLst/>
          </a:prstGeom>
          <a:solidFill>
            <a:srgbClr val="EEECE1"/>
          </a:solidFill>
          <a:ln>
            <a:noFill/>
          </a:ln>
          <a:effectLst/>
        </p:spPr>
        <p:txBody>
          <a:bodyPr>
            <a:spAutoFit/>
          </a:bodyPr>
          <a:lstStyle/>
          <a:p>
            <a:pPr algn="l" eaLnBrk="1" hangingPunct="1"/>
            <a:r>
              <a:rPr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5</a:t>
            </a:r>
            <a:r>
              <a:rPr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）时间结构好</a:t>
            </a:r>
            <a:r>
              <a:rPr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脉冲宽度窄</a:t>
            </a:r>
            <a:r>
              <a:rPr lang="en-US" altLang="zh-CN" sz="24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dirty="0">
                <a:solidFill>
                  <a:srgbClr val="FF0000"/>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脉冲间隔较长且可调</a:t>
            </a:r>
            <a:r>
              <a:rPr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有利于观测与时间有关的现象</a:t>
            </a:r>
            <a:r>
              <a:rPr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b="1" dirty="0">
              <a:solidFill>
                <a:srgbClr val="0000FF"/>
              </a:solidFill>
              <a:effectLst>
                <a:outerShdw blurRad="38100" dist="38100" dir="2700000" algn="tl">
                  <a:srgbClr val="000000"/>
                </a:outerShdw>
              </a:effectLst>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7" name="幻灯片编号占位符 6"/>
          <p:cNvSpPr>
            <a:spLocks noGrp="1"/>
          </p:cNvSpPr>
          <p:nvPr>
            <p:ph type="sldNum" sz="quarter" idx="12"/>
          </p:nvPr>
        </p:nvSpPr>
        <p:spPr/>
        <p:txBody>
          <a:bodyPr/>
          <a:lstStyle/>
          <a:p>
            <a:pPr>
              <a:defRPr/>
            </a:pPr>
            <a:fld id="{34CF0DB0-835C-4707-AE11-569FB349AEAD}" type="slidenum">
              <a:rPr lang="en-US" smtClean="0"/>
            </a:fld>
            <a:endParaRPr lang="en-US"/>
          </a:p>
        </p:txBody>
      </p:sp>
      <p:pic>
        <p:nvPicPr>
          <p:cNvPr id="34" name="Picture 4" descr="a19"/>
          <p:cNvPicPr>
            <a:picLocks noChangeAspect="1" noChangeArrowheads="1"/>
          </p:cNvPicPr>
          <p:nvPr/>
        </p:nvPicPr>
        <p:blipFill>
          <a:blip r:embed="rId1">
            <a:lum contrast="60000"/>
          </a:blip>
          <a:srcRect/>
          <a:stretch>
            <a:fillRect/>
          </a:stretch>
        </p:blipFill>
        <p:spPr bwMode="auto">
          <a:xfrm>
            <a:off x="5324475" y="298102"/>
            <a:ext cx="3514725" cy="2472511"/>
          </a:xfrm>
          <a:prstGeom prst="rect">
            <a:avLst/>
          </a:prstGeom>
          <a:noFill/>
          <a:ln>
            <a:noFill/>
          </a:ln>
        </p:spPr>
      </p:pic>
      <p:sp>
        <p:nvSpPr>
          <p:cNvPr id="6" name="Footer Placeholder 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同步辐射的多学科应用</a:t>
            </a:r>
            <a:endParaRPr lang="zh-CN" alt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5" name="Oval 2"/>
          <p:cNvSpPr>
            <a:spLocks noChangeArrowheads="1"/>
          </p:cNvSpPr>
          <p:nvPr/>
        </p:nvSpPr>
        <p:spPr bwMode="auto">
          <a:xfrm flipH="1">
            <a:off x="3352005" y="2371276"/>
            <a:ext cx="2490692" cy="2451148"/>
          </a:xfrm>
          <a:prstGeom prst="ellipse">
            <a:avLst/>
          </a:prstGeom>
          <a:solidFill>
            <a:srgbClr val="00006C"/>
          </a:solidFill>
          <a:ln w="57150">
            <a:solidFill>
              <a:schemeClr val="bg1"/>
            </a:solidFill>
            <a:round/>
          </a:ln>
          <a:effec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 name="Line 3"/>
          <p:cNvSpPr>
            <a:spLocks noChangeShapeType="1"/>
          </p:cNvSpPr>
          <p:nvPr/>
        </p:nvSpPr>
        <p:spPr bwMode="auto">
          <a:xfrm rot="7860000" flipH="1">
            <a:off x="4121955" y="5009467"/>
            <a:ext cx="1761762" cy="0"/>
          </a:xfrm>
          <a:prstGeom prst="line">
            <a:avLst/>
          </a:prstGeom>
          <a:noFill/>
          <a:ln w="57150">
            <a:solidFill>
              <a:srgbClr val="0000FF"/>
            </a:solidFill>
            <a:round/>
          </a:ln>
          <a:effec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Line 4"/>
          <p:cNvSpPr>
            <a:spLocks noChangeShapeType="1"/>
          </p:cNvSpPr>
          <p:nvPr/>
        </p:nvSpPr>
        <p:spPr bwMode="auto">
          <a:xfrm rot="5880000" flipH="1" flipV="1">
            <a:off x="4805387" y="4627387"/>
            <a:ext cx="1761762" cy="1"/>
          </a:xfrm>
          <a:prstGeom prst="line">
            <a:avLst/>
          </a:prstGeom>
          <a:noFill/>
          <a:ln w="57150">
            <a:solidFill>
              <a:srgbClr val="0000FF"/>
            </a:solidFill>
            <a:round/>
          </a:ln>
          <a:effec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Line 5"/>
          <p:cNvSpPr>
            <a:spLocks noChangeShapeType="1"/>
          </p:cNvSpPr>
          <p:nvPr/>
        </p:nvSpPr>
        <p:spPr bwMode="auto">
          <a:xfrm rot="3900000" flipH="1">
            <a:off x="5183814" y="3865773"/>
            <a:ext cx="1761762" cy="0"/>
          </a:xfrm>
          <a:prstGeom prst="line">
            <a:avLst/>
          </a:prstGeom>
          <a:noFill/>
          <a:ln w="57150">
            <a:solidFill>
              <a:srgbClr val="0000FF"/>
            </a:solidFill>
            <a:round/>
          </a:ln>
          <a:effec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Line 6"/>
          <p:cNvSpPr>
            <a:spLocks noChangeShapeType="1"/>
          </p:cNvSpPr>
          <p:nvPr/>
        </p:nvSpPr>
        <p:spPr bwMode="auto">
          <a:xfrm rot="1980000" flipH="1" flipV="1">
            <a:off x="4996999" y="2997824"/>
            <a:ext cx="1736276" cy="1"/>
          </a:xfrm>
          <a:prstGeom prst="line">
            <a:avLst/>
          </a:prstGeom>
          <a:noFill/>
          <a:ln w="57150">
            <a:solidFill>
              <a:srgbClr val="0000FF"/>
            </a:solidFill>
            <a:round/>
          </a:ln>
          <a:effec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Line 7"/>
          <p:cNvSpPr>
            <a:spLocks noChangeShapeType="1"/>
          </p:cNvSpPr>
          <p:nvPr/>
        </p:nvSpPr>
        <p:spPr bwMode="auto">
          <a:xfrm flipH="1">
            <a:off x="4623594" y="2384024"/>
            <a:ext cx="1736276" cy="0"/>
          </a:xfrm>
          <a:prstGeom prst="line">
            <a:avLst/>
          </a:prstGeom>
          <a:noFill/>
          <a:ln w="57150">
            <a:solidFill>
              <a:srgbClr val="0000FF"/>
            </a:solidFill>
            <a:round/>
          </a:ln>
          <a:effec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Line 8"/>
          <p:cNvSpPr>
            <a:spLocks noChangeShapeType="1"/>
          </p:cNvSpPr>
          <p:nvPr/>
        </p:nvSpPr>
        <p:spPr bwMode="auto">
          <a:xfrm rot="19620000" flipH="1">
            <a:off x="3748561" y="2151222"/>
            <a:ext cx="1736276" cy="1"/>
          </a:xfrm>
          <a:prstGeom prst="line">
            <a:avLst/>
          </a:prstGeom>
          <a:noFill/>
          <a:ln w="57150">
            <a:solidFill>
              <a:srgbClr val="0000FF"/>
            </a:solidFill>
            <a:round/>
          </a:ln>
          <a:effec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Line 9"/>
          <p:cNvSpPr>
            <a:spLocks noChangeShapeType="1"/>
          </p:cNvSpPr>
          <p:nvPr/>
        </p:nvSpPr>
        <p:spPr bwMode="auto">
          <a:xfrm rot="17700000" flipH="1">
            <a:off x="2968624" y="2341773"/>
            <a:ext cx="1761762" cy="0"/>
          </a:xfrm>
          <a:prstGeom prst="line">
            <a:avLst/>
          </a:prstGeom>
          <a:noFill/>
          <a:ln w="57150">
            <a:solidFill>
              <a:srgbClr val="0000FF"/>
            </a:solidFill>
            <a:round/>
          </a:ln>
          <a:effec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Line 10"/>
          <p:cNvSpPr>
            <a:spLocks noChangeShapeType="1"/>
          </p:cNvSpPr>
          <p:nvPr/>
        </p:nvSpPr>
        <p:spPr bwMode="auto">
          <a:xfrm rot="15720000" flipH="1">
            <a:off x="2365713" y="2874787"/>
            <a:ext cx="1761762" cy="1"/>
          </a:xfrm>
          <a:prstGeom prst="line">
            <a:avLst/>
          </a:prstGeom>
          <a:noFill/>
          <a:ln w="57150">
            <a:solidFill>
              <a:srgbClr val="0000FF"/>
            </a:solidFill>
            <a:round/>
          </a:ln>
          <a:effec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Line 11"/>
          <p:cNvSpPr>
            <a:spLocks noChangeShapeType="1"/>
          </p:cNvSpPr>
          <p:nvPr/>
        </p:nvSpPr>
        <p:spPr bwMode="auto">
          <a:xfrm rot="13740000" flipH="1">
            <a:off x="2210945" y="3714067"/>
            <a:ext cx="1761762" cy="0"/>
          </a:xfrm>
          <a:prstGeom prst="line">
            <a:avLst/>
          </a:prstGeom>
          <a:noFill/>
          <a:ln w="57150">
            <a:solidFill>
              <a:srgbClr val="0000FF"/>
            </a:solidFill>
            <a:round/>
          </a:ln>
          <a:effec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5" name="Line 12"/>
          <p:cNvSpPr>
            <a:spLocks noChangeShapeType="1"/>
          </p:cNvSpPr>
          <p:nvPr/>
        </p:nvSpPr>
        <p:spPr bwMode="auto">
          <a:xfrm rot="11760000" flipH="1">
            <a:off x="2603995" y="4519750"/>
            <a:ext cx="1736276" cy="0"/>
          </a:xfrm>
          <a:prstGeom prst="line">
            <a:avLst/>
          </a:prstGeom>
          <a:noFill/>
          <a:ln w="57150">
            <a:solidFill>
              <a:srgbClr val="0000FF"/>
            </a:solidFill>
            <a:round/>
          </a:ln>
          <a:effec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6" name="Line 13"/>
          <p:cNvSpPr>
            <a:spLocks noChangeShapeType="1"/>
          </p:cNvSpPr>
          <p:nvPr/>
        </p:nvSpPr>
        <p:spPr bwMode="auto">
          <a:xfrm rot="9840000" flipH="1">
            <a:off x="3351707" y="4972698"/>
            <a:ext cx="1736276" cy="0"/>
          </a:xfrm>
          <a:prstGeom prst="line">
            <a:avLst/>
          </a:prstGeom>
          <a:noFill/>
          <a:ln w="57150">
            <a:solidFill>
              <a:srgbClr val="0000FF"/>
            </a:solidFill>
            <a:round/>
          </a:ln>
          <a:effec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endParaRPr lang="zh-CN" altLang="en-US">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7" name="Text Box 14"/>
          <p:cNvSpPr txBox="1">
            <a:spLocks noChangeArrowheads="1"/>
          </p:cNvSpPr>
          <p:nvPr/>
        </p:nvSpPr>
        <p:spPr bwMode="auto">
          <a:xfrm>
            <a:off x="3933031" y="3372210"/>
            <a:ext cx="1428464" cy="464079"/>
          </a:xfrm>
          <a:prstGeom prst="rect">
            <a:avLst/>
          </a:prstGeom>
          <a:solidFill>
            <a:schemeClr val="bg1"/>
          </a:solidFill>
          <a:ln w="57150">
            <a:solidFill>
              <a:schemeClr val="bg1"/>
            </a:solidFill>
            <a:miter lim="800000"/>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r>
              <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同步辐射</a:t>
            </a:r>
            <a:endParaRPr kumimoji="1" lang="zh-CN" altLang="en-US" sz="24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8" name="Text Box 15"/>
          <p:cNvSpPr txBox="1">
            <a:spLocks noChangeArrowheads="1"/>
          </p:cNvSpPr>
          <p:nvPr/>
        </p:nvSpPr>
        <p:spPr bwMode="auto">
          <a:xfrm>
            <a:off x="1266030" y="2610450"/>
            <a:ext cx="1230129" cy="400110"/>
          </a:xfrm>
          <a:prstGeom prst="rect">
            <a:avLst/>
          </a:prstGeom>
          <a:solidFill>
            <a:schemeClr val="bg1"/>
          </a:solidFill>
          <a:ln w="19050">
            <a:solidFill>
              <a:schemeClr val="bg1"/>
            </a:solidFill>
            <a:miter lim="800000"/>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r>
              <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计算科学</a:t>
            </a: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 name="Text Box 16"/>
          <p:cNvSpPr txBox="1">
            <a:spLocks noChangeArrowheads="1"/>
          </p:cNvSpPr>
          <p:nvPr/>
        </p:nvSpPr>
        <p:spPr bwMode="auto">
          <a:xfrm>
            <a:off x="2328069" y="1211856"/>
            <a:ext cx="970649" cy="724493"/>
          </a:xfrm>
          <a:prstGeom prst="rect">
            <a:avLst/>
          </a:prstGeom>
          <a:solidFill>
            <a:schemeClr val="bg1"/>
          </a:solidFill>
          <a:ln w="19050">
            <a:solidFill>
              <a:schemeClr val="bg1"/>
            </a:solidFill>
            <a:miter lim="800000"/>
          </a:ln>
          <a:effectLst/>
        </p:spPr>
        <p:txBody>
          <a:bodyPr wrap="square" lIns="90000" tIns="46800" rIns="90000" bIns="4680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ctr">
              <a:defRPr/>
            </a:pPr>
            <a:r>
              <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超微细</a:t>
            </a: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gn="ctr">
              <a:defRPr/>
            </a:pPr>
            <a:r>
              <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加工</a:t>
            </a: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0" name="Text Box 17"/>
          <p:cNvSpPr txBox="1">
            <a:spLocks noChangeArrowheads="1"/>
          </p:cNvSpPr>
          <p:nvPr/>
        </p:nvSpPr>
        <p:spPr bwMode="auto">
          <a:xfrm>
            <a:off x="3920331" y="1061050"/>
            <a:ext cx="714372" cy="418099"/>
          </a:xfrm>
          <a:prstGeom prst="rect">
            <a:avLst/>
          </a:prstGeom>
          <a:solidFill>
            <a:schemeClr val="bg1"/>
          </a:solidFill>
          <a:ln w="19050">
            <a:solidFill>
              <a:schemeClr val="bg1"/>
            </a:solidFill>
            <a:miter lim="800000"/>
          </a:ln>
          <a:effectLst/>
        </p:spPr>
        <p:txBody>
          <a:bodyPr wrap="square" lIns="90000" tIns="46800" rIns="90000" bIns="4680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r>
              <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物理</a:t>
            </a: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1" name="Text Box 18"/>
          <p:cNvSpPr txBox="1">
            <a:spLocks noChangeArrowheads="1"/>
          </p:cNvSpPr>
          <p:nvPr/>
        </p:nvSpPr>
        <p:spPr bwMode="auto">
          <a:xfrm>
            <a:off x="5457031" y="1289650"/>
            <a:ext cx="714372" cy="418099"/>
          </a:xfrm>
          <a:prstGeom prst="rect">
            <a:avLst/>
          </a:prstGeom>
          <a:solidFill>
            <a:schemeClr val="bg1"/>
          </a:solidFill>
          <a:ln w="19050">
            <a:solidFill>
              <a:schemeClr val="bg1"/>
            </a:solidFill>
            <a:miter lim="800000"/>
          </a:ln>
          <a:effectLst/>
        </p:spPr>
        <p:txBody>
          <a:bodyPr wrap="square" lIns="90000" tIns="46800" rIns="90000" bIns="4680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r>
              <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化学</a:t>
            </a: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2" name="Text Box 19"/>
          <p:cNvSpPr txBox="1">
            <a:spLocks noChangeArrowheads="1"/>
          </p:cNvSpPr>
          <p:nvPr/>
        </p:nvSpPr>
        <p:spPr bwMode="auto">
          <a:xfrm>
            <a:off x="6584156" y="2226275"/>
            <a:ext cx="1226926" cy="418099"/>
          </a:xfrm>
          <a:prstGeom prst="rect">
            <a:avLst/>
          </a:prstGeom>
          <a:solidFill>
            <a:schemeClr val="bg1"/>
          </a:solidFill>
          <a:ln w="19050">
            <a:solidFill>
              <a:schemeClr val="bg1"/>
            </a:solidFill>
            <a:miter lim="800000"/>
          </a:ln>
          <a:effectLst/>
        </p:spPr>
        <p:txBody>
          <a:bodyPr wrap="square" lIns="90000" tIns="46800" rIns="90000" bIns="4680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r>
              <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材料科学</a:t>
            </a: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3" name="Text Box 20"/>
          <p:cNvSpPr txBox="1">
            <a:spLocks noChangeArrowheads="1"/>
          </p:cNvSpPr>
          <p:nvPr/>
        </p:nvSpPr>
        <p:spPr bwMode="auto">
          <a:xfrm>
            <a:off x="6661944" y="3369275"/>
            <a:ext cx="1226926" cy="418099"/>
          </a:xfrm>
          <a:prstGeom prst="rect">
            <a:avLst/>
          </a:prstGeom>
          <a:solidFill>
            <a:schemeClr val="bg1"/>
          </a:solidFill>
          <a:ln w="19050">
            <a:solidFill>
              <a:schemeClr val="bg1"/>
            </a:solidFill>
            <a:miter lim="800000"/>
          </a:ln>
          <a:effectLst/>
        </p:spPr>
        <p:txBody>
          <a:bodyPr wrap="square" lIns="90000" tIns="46800" rIns="90000" bIns="4680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r>
              <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生命科学</a:t>
            </a: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4" name="Text Box 21"/>
          <p:cNvSpPr txBox="1">
            <a:spLocks noChangeArrowheads="1"/>
          </p:cNvSpPr>
          <p:nvPr/>
        </p:nvSpPr>
        <p:spPr bwMode="auto">
          <a:xfrm>
            <a:off x="6219031" y="4740875"/>
            <a:ext cx="1226926" cy="418099"/>
          </a:xfrm>
          <a:prstGeom prst="rect">
            <a:avLst/>
          </a:prstGeom>
          <a:solidFill>
            <a:schemeClr val="bg1"/>
          </a:solidFill>
          <a:ln w="19050">
            <a:solidFill>
              <a:schemeClr val="bg1"/>
            </a:solidFill>
            <a:miter lim="800000"/>
          </a:ln>
          <a:effectLst/>
        </p:spPr>
        <p:txBody>
          <a:bodyPr wrap="square" lIns="90000" tIns="46800" rIns="90000" bIns="4680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r>
              <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信息科学</a:t>
            </a: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5" name="Text Box 22"/>
          <p:cNvSpPr txBox="1">
            <a:spLocks noChangeArrowheads="1"/>
          </p:cNvSpPr>
          <p:nvPr/>
        </p:nvSpPr>
        <p:spPr bwMode="auto">
          <a:xfrm>
            <a:off x="5304631" y="5580656"/>
            <a:ext cx="714372" cy="724493"/>
          </a:xfrm>
          <a:prstGeom prst="rect">
            <a:avLst/>
          </a:prstGeom>
          <a:solidFill>
            <a:schemeClr val="bg1"/>
          </a:solidFill>
          <a:ln w="19050">
            <a:solidFill>
              <a:schemeClr val="bg1"/>
            </a:solidFill>
            <a:miter lim="800000"/>
          </a:ln>
          <a:effectLst/>
        </p:spPr>
        <p:txBody>
          <a:bodyPr wrap="square" lIns="90000" tIns="46800" rIns="90000" bIns="4680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r>
              <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医学</a:t>
            </a: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defRPr/>
            </a:pPr>
            <a:r>
              <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药学</a:t>
            </a: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6" name="Text Box 23"/>
          <p:cNvSpPr txBox="1">
            <a:spLocks noChangeArrowheads="1"/>
          </p:cNvSpPr>
          <p:nvPr/>
        </p:nvSpPr>
        <p:spPr bwMode="auto">
          <a:xfrm>
            <a:off x="3615531" y="5734650"/>
            <a:ext cx="714372" cy="418099"/>
          </a:xfrm>
          <a:prstGeom prst="rect">
            <a:avLst/>
          </a:prstGeom>
          <a:solidFill>
            <a:schemeClr val="bg1"/>
          </a:solidFill>
          <a:ln w="19050">
            <a:solidFill>
              <a:schemeClr val="bg1"/>
            </a:solidFill>
            <a:miter lim="800000"/>
          </a:ln>
          <a:effectLst/>
        </p:spPr>
        <p:txBody>
          <a:bodyPr wrap="square" lIns="90000" tIns="46800" rIns="90000" bIns="4680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r>
              <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地学</a:t>
            </a: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7" name="Text Box 24"/>
          <p:cNvSpPr txBox="1">
            <a:spLocks noChangeArrowheads="1"/>
          </p:cNvSpPr>
          <p:nvPr/>
        </p:nvSpPr>
        <p:spPr bwMode="auto">
          <a:xfrm>
            <a:off x="2548731" y="5125050"/>
            <a:ext cx="714372" cy="418099"/>
          </a:xfrm>
          <a:prstGeom prst="rect">
            <a:avLst/>
          </a:prstGeom>
          <a:solidFill>
            <a:schemeClr val="bg1"/>
          </a:solidFill>
          <a:ln w="19050">
            <a:solidFill>
              <a:schemeClr val="bg1"/>
            </a:solidFill>
            <a:miter lim="800000"/>
          </a:ln>
          <a:effectLst/>
        </p:spPr>
        <p:txBody>
          <a:bodyPr wrap="square" lIns="90000" tIns="46800" rIns="90000" bIns="4680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r>
              <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农学</a:t>
            </a: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8" name="Text Box 25"/>
          <p:cNvSpPr txBox="1">
            <a:spLocks noChangeArrowheads="1"/>
          </p:cNvSpPr>
          <p:nvPr/>
        </p:nvSpPr>
        <p:spPr bwMode="auto">
          <a:xfrm>
            <a:off x="1324769" y="3978875"/>
            <a:ext cx="1226926" cy="418099"/>
          </a:xfrm>
          <a:prstGeom prst="rect">
            <a:avLst/>
          </a:prstGeom>
          <a:solidFill>
            <a:schemeClr val="bg1"/>
          </a:solidFill>
          <a:ln w="19050">
            <a:solidFill>
              <a:schemeClr val="bg1"/>
            </a:solidFill>
            <a:miter lim="800000"/>
          </a:ln>
          <a:effectLst/>
        </p:spPr>
        <p:txBody>
          <a:bodyPr wrap="square" lIns="90000" tIns="46800" rIns="90000" bIns="4680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defRPr/>
            </a:pPr>
            <a:r>
              <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环境科学</a:t>
            </a:r>
            <a:endParaRPr kumimoji="1" lang="zh-CN" altLang="en-US" sz="200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同步辐射光源设施</a:t>
            </a:r>
            <a:endParaRPr lang="en-US" dirty="0"/>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pic>
        <p:nvPicPr>
          <p:cNvPr id="7"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0" y="1401763"/>
            <a:ext cx="9144000" cy="4008437"/>
          </a:xfrm>
          <a:prstGeom prst="rect">
            <a:avLst/>
          </a:prstGeom>
          <a:noFill/>
        </p:spPr>
      </p:pic>
      <p:sp>
        <p:nvSpPr>
          <p:cNvPr id="8" name="Rectangle 7"/>
          <p:cNvSpPr/>
          <p:nvPr/>
        </p:nvSpPr>
        <p:spPr>
          <a:xfrm>
            <a:off x="872144" y="5456237"/>
            <a:ext cx="6553200" cy="830997"/>
          </a:xfrm>
          <a:prstGeom prst="rect">
            <a:avLst/>
          </a:prstGeom>
        </p:spPr>
        <p:txBody>
          <a:bodyPr wrap="square">
            <a:spAutoFit/>
          </a:bodyPr>
          <a:lstStyle/>
          <a:p>
            <a:r>
              <a:rPr lang="zh-CN" altLang="en-US" sz="2400" b="0" dirty="0">
                <a:solidFill>
                  <a:schemeClr val="tx1"/>
                </a:solidFill>
                <a:latin typeface="+mn-ea"/>
                <a:ea typeface="+mn-ea"/>
              </a:rPr>
              <a:t>第四代光源以高增益的自由电子激光为代表，目前在陆续建设 </a:t>
            </a:r>
            <a:r>
              <a:rPr lang="en-US" altLang="zh-CN" sz="2400" b="0" dirty="0">
                <a:solidFill>
                  <a:schemeClr val="tx1"/>
                </a:solidFill>
                <a:latin typeface="+mn-ea"/>
                <a:ea typeface="+mn-ea"/>
              </a:rPr>
              <a:t>…</a:t>
            </a:r>
            <a:endParaRPr lang="zh-CN" altLang="en-US" sz="2400" b="0" dirty="0">
              <a:solidFill>
                <a:schemeClr val="tx1"/>
              </a:solidFill>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幻灯片编号占位符 3"/>
          <p:cNvSpPr>
            <a:spLocks noGrp="1"/>
          </p:cNvSpPr>
          <p:nvPr>
            <p:ph type="sldNum" sz="quarter" idx="12"/>
          </p:nvPr>
        </p:nvSpPr>
        <p:spPr/>
        <p:txBody>
          <a:bodyPr/>
          <a:lstStyle/>
          <a:p>
            <a:fld id="{3C011B1A-F916-8C49-B54E-FDB20FF623E7}" type="slidenum">
              <a:rPr lang="en-US" altLang="zh-CN"/>
            </a:fld>
            <a:endParaRPr lang="en-US" altLang="zh-CN"/>
          </a:p>
        </p:txBody>
      </p:sp>
      <p:pic>
        <p:nvPicPr>
          <p:cNvPr id="1360898" name="Picture 2" descr="bepc1-01"/>
          <p:cNvPicPr>
            <a:picLocks noChangeAspect="1" noChangeArrowheads="1"/>
          </p:cNvPicPr>
          <p:nvPr/>
        </p:nvPicPr>
        <p:blipFill>
          <a:blip r:embed="rId1"/>
          <a:srcRect/>
          <a:stretch>
            <a:fillRect/>
          </a:stretch>
        </p:blipFill>
        <p:spPr bwMode="auto">
          <a:xfrm>
            <a:off x="1008553" y="533400"/>
            <a:ext cx="6934200" cy="5790539"/>
          </a:xfrm>
          <a:prstGeom prst="rect">
            <a:avLst/>
          </a:prstGeom>
          <a:noFill/>
        </p:spPr>
      </p:pic>
      <p:sp>
        <p:nvSpPr>
          <p:cNvPr id="1360899" name="Text Box 3"/>
          <p:cNvSpPr txBox="1">
            <a:spLocks noChangeArrowheads="1"/>
          </p:cNvSpPr>
          <p:nvPr/>
        </p:nvSpPr>
        <p:spPr bwMode="auto">
          <a:xfrm>
            <a:off x="1219200" y="304800"/>
            <a:ext cx="5867400" cy="646331"/>
          </a:xfrm>
          <a:prstGeom prst="rect">
            <a:avLst/>
          </a:prstGeom>
          <a:noFill/>
          <a:ln>
            <a:noFill/>
          </a:ln>
          <a:effectLst/>
        </p:spPr>
        <p:txBody>
          <a:bodyPr>
            <a:spAutoFit/>
          </a:bodyPr>
          <a:lstStyle/>
          <a:p>
            <a:pPr eaLnBrk="1" hangingPunct="1"/>
            <a:r>
              <a:rPr lang="en-US" altLang="zh-CN" sz="3600" b="0" dirty="0">
                <a:solidFill>
                  <a:srgbClr val="FF0000"/>
                </a:solidFill>
                <a:effectLst>
                  <a:outerShdw blurRad="38100" dist="38100" dir="2700000" algn="tl">
                    <a:srgbClr val="000000"/>
                  </a:outerShdw>
                </a:effectLst>
                <a:latin typeface="Impact" panose="020B0806030902050204" charset="0"/>
              </a:rPr>
              <a:t> Bird’s eye View of BEPC</a:t>
            </a:r>
            <a:endParaRPr lang="en-US" altLang="zh-CN" sz="3600" b="0" dirty="0">
              <a:solidFill>
                <a:srgbClr val="FF0000"/>
              </a:solidFill>
              <a:effectLst>
                <a:outerShdw blurRad="38100" dist="38100" dir="2700000" algn="tl">
                  <a:srgbClr val="000000"/>
                </a:outerShdw>
              </a:effectLst>
              <a:latin typeface="Impact" panose="020B0806030902050204" charset="0"/>
            </a:endParaRPr>
          </a:p>
        </p:txBody>
      </p:sp>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3925F29B-C0C6-C44F-B89A-31F81EE16E30}" type="slidenum">
              <a:rPr lang="en-US" altLang="zh-CN"/>
            </a:fld>
            <a:endParaRPr lang="en-US" altLang="zh-CN"/>
          </a:p>
        </p:txBody>
      </p:sp>
      <p:pic>
        <p:nvPicPr>
          <p:cNvPr id="1361923" name="Picture 3" descr="bepc"/>
          <p:cNvPicPr>
            <a:picLocks noChangeAspect="1" noChangeArrowheads="1"/>
          </p:cNvPicPr>
          <p:nvPr/>
        </p:nvPicPr>
        <p:blipFill>
          <a:blip r:embed="rId1"/>
          <a:srcRect/>
          <a:stretch>
            <a:fillRect/>
          </a:stretch>
        </p:blipFill>
        <p:spPr bwMode="auto">
          <a:xfrm>
            <a:off x="70338" y="578252"/>
            <a:ext cx="9073662" cy="5257800"/>
          </a:xfrm>
          <a:prstGeom prst="rect">
            <a:avLst/>
          </a:prstGeom>
          <a:noFill/>
        </p:spPr>
      </p:pic>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2"/>
          <p:cNvSpPr txBox="1">
            <a:spLocks noChangeArrowheads="1"/>
          </p:cNvSpPr>
          <p:nvPr/>
        </p:nvSpPr>
        <p:spPr bwMode="auto">
          <a:xfrm>
            <a:off x="3614271" y="2247450"/>
            <a:ext cx="5229640" cy="1169551"/>
          </a:xfrm>
          <a:prstGeom prst="rect">
            <a:avLst/>
          </a:prstGeom>
          <a:noFill/>
          <a:ln>
            <a:noFill/>
          </a:ln>
          <a:effectLst/>
        </p:spPr>
        <p:txBody>
          <a:bodyPr wrap="square">
            <a:spAutoFit/>
          </a:bodyPr>
          <a:lstStyle/>
          <a:p>
            <a:pPr>
              <a:lnSpc>
                <a:spcPct val="150000"/>
              </a:lnSpc>
              <a:spcBef>
                <a:spcPct val="50000"/>
              </a:spcBef>
            </a:pPr>
            <a:r>
              <a:rPr kumimoji="1"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三个月后，维也纳医院在外科中首次使用了</a:t>
            </a:r>
            <a:r>
              <a:rPr kumimoji="1" lang="en-US" altLang="zh-CN"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X</a:t>
            </a:r>
            <a:r>
              <a:rPr kumimoji="1" lang="en-US" altLang="zh-CN" sz="2400" b="1" i="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射线来拍片。</a:t>
            </a:r>
            <a:endParaRPr kumimoji="1" lang="zh-CN" altLang="en-US" sz="24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41667" name="Rectangle 3"/>
          <p:cNvSpPr>
            <a:spLocks noChangeArrowheads="1"/>
          </p:cNvSpPr>
          <p:nvPr/>
        </p:nvSpPr>
        <p:spPr bwMode="auto">
          <a:xfrm>
            <a:off x="238967" y="391319"/>
            <a:ext cx="8764868" cy="1169551"/>
          </a:xfrm>
          <a:prstGeom prst="rect">
            <a:avLst/>
          </a:prstGeom>
          <a:solidFill>
            <a:schemeClr val="bg1"/>
          </a:solidFill>
          <a:ln>
            <a:noFill/>
          </a:ln>
          <a:effectLst/>
        </p:spPr>
        <p:txBody>
          <a:bodyPr wrap="square">
            <a:spAutoFit/>
          </a:bodyPr>
          <a:lstStyle/>
          <a:p>
            <a:pPr>
              <a:lnSpc>
                <a:spcPct val="150000"/>
              </a:lnSpc>
            </a:pP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1895</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年底，</a:t>
            </a:r>
            <a:r>
              <a:rPr lang="zh-CN" altLang="en-US" sz="2400" b="1" dirty="0">
                <a:latin typeface="华文楷体" panose="02010600040101010101" pitchFamily="2" charset="-122"/>
                <a:ea typeface="华文楷体" panose="02010600040101010101" pitchFamily="2" charset="-122"/>
                <a:cs typeface="华文楷体" panose="02010600040101010101" pitchFamily="2" charset="-122"/>
              </a:rPr>
              <a:t>伦琴</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发表了</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论新的射线</a:t>
            </a:r>
            <a:r>
              <a:rPr kumimoji="1" lang="en-US" altLang="zh-CN"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r>
              <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的报告，和夫人手指骨的照片，</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引起强烈反响。</a:t>
            </a:r>
            <a:endParaRPr kumimoji="1" lang="zh-CN" altLang="en-US" sz="2400" b="1" dirty="0">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41669" name="Rectangle 5"/>
          <p:cNvSpPr>
            <a:spLocks noChangeArrowheads="1"/>
          </p:cNvSpPr>
          <p:nvPr/>
        </p:nvSpPr>
        <p:spPr bwMode="auto">
          <a:xfrm>
            <a:off x="1370158" y="1688454"/>
            <a:ext cx="7633676" cy="461665"/>
          </a:xfrm>
          <a:prstGeom prst="rect">
            <a:avLst/>
          </a:prstGeom>
          <a:noFill/>
          <a:ln>
            <a:noFill/>
          </a:ln>
          <a:effectLst/>
        </p:spPr>
        <p:txBody>
          <a:bodyPr wrap="square">
            <a:spAutoFit/>
          </a:bodyPr>
          <a:lstStyle/>
          <a:p>
            <a:pPr fontAlgn="base">
              <a:spcBef>
                <a:spcPct val="0"/>
              </a:spcBef>
              <a:spcAft>
                <a:spcPct val="0"/>
              </a:spcAft>
            </a:pP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1896</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年，一年就发表近</a:t>
            </a:r>
            <a:r>
              <a:rPr kumimoji="1" lang="en-US" altLang="zh-CN"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1000</a:t>
            </a:r>
            <a:r>
              <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篇学术论文。</a:t>
            </a:r>
            <a:endParaRPr kumimoji="1"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241671" name="Picture 7" descr="C:\WINDOWS\Desktop\我的公文包\伦琴.jpg"/>
          <p:cNvPicPr>
            <a:picLocks noChangeAspect="1" noChangeArrowheads="1"/>
          </p:cNvPicPr>
          <p:nvPr/>
        </p:nvPicPr>
        <p:blipFill>
          <a:blip r:embed="rId1"/>
          <a:srcRect/>
          <a:stretch>
            <a:fillRect/>
          </a:stretch>
        </p:blipFill>
        <p:spPr bwMode="auto">
          <a:xfrm>
            <a:off x="900113" y="2690813"/>
            <a:ext cx="2430462" cy="3619500"/>
          </a:xfrm>
          <a:prstGeom prst="rect">
            <a:avLst/>
          </a:prstGeom>
          <a:noFill/>
        </p:spPr>
      </p:pic>
      <p:sp>
        <p:nvSpPr>
          <p:cNvPr id="11" name="Rectangle 42"/>
          <p:cNvSpPr>
            <a:spLocks noChangeArrowheads="1"/>
          </p:cNvSpPr>
          <p:nvPr/>
        </p:nvSpPr>
        <p:spPr bwMode="auto">
          <a:xfrm>
            <a:off x="3614271" y="3693977"/>
            <a:ext cx="5910729" cy="461665"/>
          </a:xfrm>
          <a:prstGeom prst="rect">
            <a:avLst/>
          </a:prstGeom>
          <a:noFill/>
          <a:ln>
            <a:noFill/>
          </a:ln>
          <a:effectLst/>
        </p:spPr>
        <p:txBody>
          <a:bodyPr wrap="square">
            <a:spAutoFit/>
          </a:bodyPr>
          <a:lstStyle/>
          <a:p>
            <a:r>
              <a:rPr lang="en-US" altLang="zh-CN" sz="2400" b="1" i="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X </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射线的发现，</a:t>
            </a:r>
            <a:r>
              <a:rPr lang="zh-CN" altLang="en-US" sz="2400" b="1" dirty="0">
                <a:latin typeface="华文楷体" panose="02010600040101010101" pitchFamily="2" charset="-122"/>
                <a:ea typeface="华文楷体" panose="02010600040101010101" pitchFamily="2" charset="-122"/>
                <a:cs typeface="华文楷体" panose="02010600040101010101" pitchFamily="2" charset="-122"/>
              </a:rPr>
              <a:t>开始了物理学的新时期；</a:t>
            </a:r>
            <a:endParaRPr lang="zh-CN" altLang="en-US" sz="24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3" name="Rectangle 41"/>
          <p:cNvSpPr>
            <a:spLocks noChangeArrowheads="1"/>
          </p:cNvSpPr>
          <p:nvPr/>
        </p:nvSpPr>
        <p:spPr bwMode="auto">
          <a:xfrm>
            <a:off x="3657600" y="4267200"/>
            <a:ext cx="5229640" cy="523220"/>
          </a:xfrm>
          <a:prstGeom prst="rect">
            <a:avLst/>
          </a:prstGeom>
          <a:noFill/>
          <a:ln>
            <a:noFill/>
          </a:ln>
          <a:effectLst/>
        </p:spPr>
        <p:txBody>
          <a:bodyPr wrap="square">
            <a:spAutoFit/>
          </a:bodyPr>
          <a:lstStyle/>
          <a:p>
            <a:pPr>
              <a:lnSpc>
                <a:spcPct val="120000"/>
              </a:lnSpc>
            </a:pPr>
            <a:r>
              <a:rPr lang="zh-CN" altLang="en-US" sz="2400" b="1" dirty="0">
                <a:latin typeface="华文楷体" panose="02010600040101010101" pitchFamily="2" charset="-122"/>
                <a:ea typeface="华文楷体" panose="02010600040101010101" pitchFamily="2" charset="-122"/>
                <a:cs typeface="华文楷体" panose="02010600040101010101" pitchFamily="2" charset="-122"/>
              </a:rPr>
              <a:t>它与接下两年宣布的</a:t>
            </a:r>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放射性</a:t>
            </a:r>
            <a:r>
              <a:rPr lang="zh-CN" altLang="en-US" sz="2400" b="1" dirty="0">
                <a:solidFill>
                  <a:srgbClr val="FF3300"/>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a:solidFill>
                  <a:srgbClr val="FF3300"/>
                </a:solidFill>
                <a:latin typeface="华文楷体" panose="02010600040101010101" pitchFamily="2" charset="-122"/>
                <a:ea typeface="华文楷体" panose="02010600040101010101" pitchFamily="2" charset="-122"/>
                <a:cs typeface="华文楷体" panose="02010600040101010101" pitchFamily="2" charset="-122"/>
              </a:rPr>
              <a:t>1896</a:t>
            </a:r>
            <a:r>
              <a:rPr lang="zh-CN" altLang="en-US" sz="2400" b="1" dirty="0">
                <a:solidFill>
                  <a:srgbClr val="FF3300"/>
                </a:solidFill>
                <a:latin typeface="华文楷体" panose="02010600040101010101" pitchFamily="2" charset="-122"/>
                <a:ea typeface="华文楷体" panose="02010600040101010101" pitchFamily="2" charset="-122"/>
                <a:cs typeface="华文楷体" panose="02010600040101010101" pitchFamily="2" charset="-122"/>
              </a:rPr>
              <a:t>）</a:t>
            </a:r>
            <a:endParaRPr lang="zh-CN" altLang="en-US" sz="24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4" name="Rectangle 44"/>
          <p:cNvSpPr>
            <a:spLocks noChangeArrowheads="1"/>
          </p:cNvSpPr>
          <p:nvPr/>
        </p:nvSpPr>
        <p:spPr bwMode="auto">
          <a:xfrm>
            <a:off x="3657600" y="4800600"/>
            <a:ext cx="4254891" cy="461665"/>
          </a:xfrm>
          <a:prstGeom prst="rect">
            <a:avLst/>
          </a:prstGeom>
          <a:noFill/>
          <a:ln>
            <a:noFill/>
          </a:ln>
          <a:effectLst/>
        </p:spPr>
        <p:txBody>
          <a:bodyPr wrap="none">
            <a:spAutoFit/>
          </a:bodyPr>
          <a:lstStyle/>
          <a:p>
            <a:r>
              <a:rPr lang="zh-CN" altLang="en-US" sz="2400" b="1"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和电子的发现</a:t>
            </a:r>
            <a:r>
              <a:rPr lang="zh-CN" altLang="en-US" sz="2400" b="1" dirty="0">
                <a:solidFill>
                  <a:srgbClr val="FF3300"/>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a:solidFill>
                  <a:srgbClr val="FF3300"/>
                </a:solidFill>
                <a:latin typeface="华文楷体" panose="02010600040101010101" pitchFamily="2" charset="-122"/>
                <a:ea typeface="华文楷体" panose="02010600040101010101" pitchFamily="2" charset="-122"/>
                <a:cs typeface="华文楷体" panose="02010600040101010101" pitchFamily="2" charset="-122"/>
              </a:rPr>
              <a:t>1897</a:t>
            </a:r>
            <a:r>
              <a:rPr lang="zh-CN" altLang="en-US" sz="2400" b="1" dirty="0">
                <a:solidFill>
                  <a:srgbClr val="FF33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latin typeface="华文楷体" panose="02010600040101010101" pitchFamily="2" charset="-122"/>
                <a:ea typeface="华文楷体" panose="02010600040101010101" pitchFamily="2" charset="-122"/>
                <a:cs typeface="华文楷体" panose="02010600040101010101" pitchFamily="2" charset="-122"/>
              </a:rPr>
              <a:t>一起，</a:t>
            </a:r>
            <a:endParaRPr lang="zh-CN" altLang="en-US" sz="24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5" name="Rectangle 45"/>
          <p:cNvSpPr>
            <a:spLocks noChangeArrowheads="1"/>
          </p:cNvSpPr>
          <p:nvPr/>
        </p:nvSpPr>
        <p:spPr bwMode="auto">
          <a:xfrm>
            <a:off x="3733800" y="5257800"/>
            <a:ext cx="3570208" cy="523220"/>
          </a:xfrm>
          <a:prstGeom prst="rect">
            <a:avLst/>
          </a:prstGeom>
          <a:noFill/>
          <a:ln>
            <a:noFill/>
          </a:ln>
          <a:effectLst/>
        </p:spPr>
        <p:txBody>
          <a:bodyPr wrap="none">
            <a:spAutoFit/>
          </a:bodyPr>
          <a:lstStyle/>
          <a:p>
            <a:pPr>
              <a:lnSpc>
                <a:spcPct val="120000"/>
              </a:lnSpc>
            </a:pPr>
            <a:r>
              <a:rPr lang="zh-CN" altLang="en-US" sz="2400" b="1" dirty="0">
                <a:latin typeface="华文楷体" panose="02010600040101010101" pitchFamily="2" charset="-122"/>
                <a:ea typeface="华文楷体" panose="02010600040101010101" pitchFamily="2" charset="-122"/>
                <a:cs typeface="华文楷体" panose="02010600040101010101" pitchFamily="2" charset="-122"/>
              </a:rPr>
              <a:t>揭开了近代物理的序幕。</a:t>
            </a:r>
            <a:endParaRPr lang="zh-CN" altLang="en-US" sz="24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 name="幻灯片编号占位符 2"/>
          <p:cNvSpPr>
            <a:spLocks noGrp="1"/>
          </p:cNvSpPr>
          <p:nvPr>
            <p:ph type="sldNum" sz="quarter" idx="12"/>
          </p:nvPr>
        </p:nvSpPr>
        <p:spPr>
          <a:prstGeom prst="rect">
            <a:avLst/>
          </a:prstGeom>
        </p:spPr>
        <p:txBody>
          <a:bodyPr/>
          <a:lstStyle/>
          <a:p>
            <a:pPr>
              <a:defRPr/>
            </a:pPr>
            <a:fld id="{34CF0DB0-835C-4707-AE11-569FB349AEAD}" type="slidenum">
              <a:rPr lang="en-US" smtClean="0"/>
            </a:fld>
            <a:endParaRPr lang="en-US"/>
          </a:p>
        </p:txBody>
      </p:sp>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1669"/>
                                        </p:tgtEl>
                                        <p:attrNameLst>
                                          <p:attrName>style.visibility</p:attrName>
                                        </p:attrNameLst>
                                      </p:cBhvr>
                                      <p:to>
                                        <p:strVal val="visible"/>
                                      </p:to>
                                    </p:set>
                                    <p:animEffect transition="in" filter="wipe(left)">
                                      <p:cBhvr>
                                        <p:cTn id="7" dur="500"/>
                                        <p:tgtEl>
                                          <p:spTgt spid="2416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1666"/>
                                        </p:tgtEl>
                                        <p:attrNameLst>
                                          <p:attrName>style.visibility</p:attrName>
                                        </p:attrNameLst>
                                      </p:cBhvr>
                                      <p:to>
                                        <p:strVal val="visible"/>
                                      </p:to>
                                    </p:set>
                                    <p:animEffect transition="in" filter="wipe(left)">
                                      <p:cBhvr>
                                        <p:cTn id="12" dur="500"/>
                                        <p:tgtEl>
                                          <p:spTgt spid="24166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41671"/>
                                        </p:tgtEl>
                                        <p:attrNameLst>
                                          <p:attrName>style.visibility</p:attrName>
                                        </p:attrNameLst>
                                      </p:cBhvr>
                                      <p:to>
                                        <p:strVal val="visible"/>
                                      </p:to>
                                    </p:set>
                                    <p:anim calcmode="lin" valueType="num">
                                      <p:cBhvr>
                                        <p:cTn id="17" dur="500" fill="hold"/>
                                        <p:tgtEl>
                                          <p:spTgt spid="241671"/>
                                        </p:tgtEl>
                                        <p:attrNameLst>
                                          <p:attrName>ppt_w</p:attrName>
                                        </p:attrNameLst>
                                      </p:cBhvr>
                                      <p:tavLst>
                                        <p:tav tm="0">
                                          <p:val>
                                            <p:fltVal val="0"/>
                                          </p:val>
                                        </p:tav>
                                        <p:tav tm="100000">
                                          <p:val>
                                            <p:strVal val="#ppt_w"/>
                                          </p:val>
                                        </p:tav>
                                      </p:tavLst>
                                    </p:anim>
                                    <p:anim calcmode="lin" valueType="num">
                                      <p:cBhvr>
                                        <p:cTn id="18" dur="500" fill="hold"/>
                                        <p:tgtEl>
                                          <p:spTgt spid="241671"/>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2" presetClass="entr" presetSubtype="8" fill="hold" grpId="0" nodeType="afterEffect">
                                  <p:stCondLst>
                                    <p:cond delay="0"/>
                                  </p:stCondLst>
                                  <p:iterate type="wd">
                                    <p:tmPct val="100000"/>
                                  </p:iterate>
                                  <p:childTnLst>
                                    <p:set>
                                      <p:cBhvr>
                                        <p:cTn id="21" dur="1" fill="hold">
                                          <p:stCondLst>
                                            <p:cond delay="0"/>
                                          </p:stCondLst>
                                        </p:cTn>
                                        <p:tgtEl>
                                          <p:spTgt spid="11"/>
                                        </p:tgtEl>
                                        <p:attrNameLst>
                                          <p:attrName>style.visibility</p:attrName>
                                        </p:attrNameLst>
                                      </p:cBhvr>
                                      <p:to>
                                        <p:strVal val="visible"/>
                                      </p:to>
                                    </p:set>
                                    <p:animEffect transition="in" filter="wipe(left)">
                                      <p:cBhvr>
                                        <p:cTn id="22" dur="3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0"/>
                                  </p:iterate>
                                  <p:childTnLst>
                                    <p:set>
                                      <p:cBhvr>
                                        <p:cTn id="26" dur="1" fill="hold">
                                          <p:stCondLst>
                                            <p:cond delay="0"/>
                                          </p:stCondLst>
                                        </p:cTn>
                                        <p:tgtEl>
                                          <p:spTgt spid="13"/>
                                        </p:tgtEl>
                                        <p:attrNameLst>
                                          <p:attrName>style.visibility</p:attrName>
                                        </p:attrNameLst>
                                      </p:cBhvr>
                                      <p:to>
                                        <p:strVal val="visible"/>
                                      </p:to>
                                    </p:set>
                                    <p:animEffect transition="in" filter="wipe(left)">
                                      <p:cBhvr>
                                        <p:cTn id="27" dur="300"/>
                                        <p:tgtEl>
                                          <p:spTgt spid="13"/>
                                        </p:tgtEl>
                                      </p:cBhvr>
                                    </p:animEffect>
                                  </p:childTnLst>
                                </p:cTn>
                              </p:par>
                            </p:childTnLst>
                          </p:cTn>
                        </p:par>
                        <p:par>
                          <p:cTn id="28" fill="hold">
                            <p:stCondLst>
                              <p:cond delay="5400"/>
                            </p:stCondLst>
                            <p:childTnLst>
                              <p:par>
                                <p:cTn id="29" presetID="22" presetClass="entr" presetSubtype="8" fill="hold" grpId="0" nodeType="afterEffect">
                                  <p:stCondLst>
                                    <p:cond delay="0"/>
                                  </p:stCondLst>
                                  <p:iterate type="wd">
                                    <p:tmPct val="100000"/>
                                  </p:iterate>
                                  <p:childTnLst>
                                    <p:set>
                                      <p:cBhvr>
                                        <p:cTn id="30" dur="1" fill="hold">
                                          <p:stCondLst>
                                            <p:cond delay="0"/>
                                          </p:stCondLst>
                                        </p:cTn>
                                        <p:tgtEl>
                                          <p:spTgt spid="14"/>
                                        </p:tgtEl>
                                        <p:attrNameLst>
                                          <p:attrName>style.visibility</p:attrName>
                                        </p:attrNameLst>
                                      </p:cBhvr>
                                      <p:to>
                                        <p:strVal val="visible"/>
                                      </p:to>
                                    </p:set>
                                    <p:animEffect transition="in" filter="wipe(left)">
                                      <p:cBhvr>
                                        <p:cTn id="31" dur="3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wd">
                                    <p:tmPct val="100000"/>
                                  </p:iterate>
                                  <p:childTnLst>
                                    <p:set>
                                      <p:cBhvr>
                                        <p:cTn id="35" dur="1" fill="hold">
                                          <p:stCondLst>
                                            <p:cond delay="0"/>
                                          </p:stCondLst>
                                        </p:cTn>
                                        <p:tgtEl>
                                          <p:spTgt spid="15"/>
                                        </p:tgtEl>
                                        <p:attrNameLst>
                                          <p:attrName>style.visibility</p:attrName>
                                        </p:attrNameLst>
                                      </p:cBhvr>
                                      <p:to>
                                        <p:strVal val="visible"/>
                                      </p:to>
                                    </p:set>
                                    <p:animEffect transition="in" filter="wipe(left)">
                                      <p:cBhvr>
                                        <p:cTn id="36"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6" grpId="0" autoUpdateAnimBg="0"/>
      <p:bldP spid="241669" grpId="0" autoUpdateAnimBg="0"/>
      <p:bldP spid="11" grpId="0" autoUpdateAnimBg="0"/>
      <p:bldP spid="13" grpId="0" autoUpdateAnimBg="0"/>
      <p:bldP spid="14" grpId="0" autoUpdateAnimBg="0"/>
      <p:bldP spid="15"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幻灯片编号占位符 3"/>
          <p:cNvSpPr>
            <a:spLocks noGrp="1"/>
          </p:cNvSpPr>
          <p:nvPr>
            <p:ph type="sldNum" sz="quarter" idx="12"/>
          </p:nvPr>
        </p:nvSpPr>
        <p:spPr/>
        <p:txBody>
          <a:bodyPr/>
          <a:lstStyle/>
          <a:p>
            <a:fld id="{500CC419-9274-6648-8AF3-36F822E89243}" type="slidenum">
              <a:rPr lang="en-US" altLang="zh-CN"/>
            </a:fld>
            <a:endParaRPr lang="en-US" altLang="zh-CN"/>
          </a:p>
        </p:txBody>
      </p:sp>
      <p:grpSp>
        <p:nvGrpSpPr>
          <p:cNvPr id="1156098" name="Group 2"/>
          <p:cNvGrpSpPr/>
          <p:nvPr/>
        </p:nvGrpSpPr>
        <p:grpSpPr bwMode="auto">
          <a:xfrm>
            <a:off x="0" y="152401"/>
            <a:ext cx="8534400" cy="6227763"/>
            <a:chOff x="0" y="96"/>
            <a:chExt cx="5376" cy="3923"/>
          </a:xfrm>
        </p:grpSpPr>
        <p:sp>
          <p:nvSpPr>
            <p:cNvPr id="1156099" name="Line 3"/>
            <p:cNvSpPr>
              <a:spLocks noChangeShapeType="1"/>
            </p:cNvSpPr>
            <p:nvPr/>
          </p:nvSpPr>
          <p:spPr bwMode="auto">
            <a:xfrm flipV="1">
              <a:off x="2160" y="473"/>
              <a:ext cx="1382" cy="1207"/>
            </a:xfrm>
            <a:prstGeom prst="line">
              <a:avLst/>
            </a:prstGeom>
            <a:noFill/>
            <a:ln w="38100">
              <a:solidFill>
                <a:srgbClr val="FF9900"/>
              </a:solidFill>
              <a:round/>
            </a:ln>
          </p:spPr>
          <p:txBody>
            <a:bodyPr wrap="none" anchor="ctr"/>
            <a:lstStyle/>
            <a:p>
              <a:endParaRPr lang="zh-CN" altLang="en-US"/>
            </a:p>
          </p:txBody>
        </p:sp>
        <p:sp>
          <p:nvSpPr>
            <p:cNvPr id="1156100" name="Oval 4"/>
            <p:cNvSpPr>
              <a:spLocks noChangeArrowheads="1"/>
            </p:cNvSpPr>
            <p:nvPr/>
          </p:nvSpPr>
          <p:spPr bwMode="auto">
            <a:xfrm>
              <a:off x="1776" y="1344"/>
              <a:ext cx="3600" cy="1776"/>
            </a:xfrm>
            <a:prstGeom prst="ellipse">
              <a:avLst/>
            </a:prstGeom>
            <a:noFill/>
            <a:ln w="76200">
              <a:solidFill>
                <a:schemeClr val="accent1"/>
              </a:solidFill>
              <a:round/>
            </a:ln>
          </p:spPr>
          <p:txBody>
            <a:bodyPr wrap="none" anchor="ctr"/>
            <a:lstStyle/>
            <a:p>
              <a:endParaRPr lang="zh-CN" altLang="en-US"/>
            </a:p>
          </p:txBody>
        </p:sp>
        <p:sp>
          <p:nvSpPr>
            <p:cNvPr id="1156101" name="Text Box 5"/>
            <p:cNvSpPr txBox="1">
              <a:spLocks noChangeArrowheads="1"/>
            </p:cNvSpPr>
            <p:nvPr/>
          </p:nvSpPr>
          <p:spPr bwMode="auto">
            <a:xfrm>
              <a:off x="3138" y="1872"/>
              <a:ext cx="1248" cy="233"/>
            </a:xfrm>
            <a:prstGeom prst="rect">
              <a:avLst/>
            </a:prstGeom>
            <a:noFill/>
            <a:ln>
              <a:noFill/>
            </a:ln>
          </p:spPr>
          <p:txBody>
            <a:bodyPr>
              <a:spAutoFit/>
            </a:bodyPr>
            <a:lstStyle/>
            <a:p>
              <a:pPr algn="l" eaLnBrk="1" hangingPunct="1"/>
              <a:r>
                <a:rPr lang="en-US" altLang="zh-CN" b="0" dirty="0">
                  <a:solidFill>
                    <a:srgbClr val="3333FF"/>
                  </a:solidFill>
                  <a:latin typeface="Arial" panose="020B0604020202020204" pitchFamily="34" charset="0"/>
                </a:rPr>
                <a:t>BEPC</a:t>
              </a:r>
              <a:endParaRPr lang="en-US" altLang="zh-CN" b="0" dirty="0">
                <a:solidFill>
                  <a:srgbClr val="3333FF"/>
                </a:solidFill>
                <a:latin typeface="Arial" panose="020B0604020202020204" pitchFamily="34" charset="0"/>
              </a:endParaRPr>
            </a:p>
          </p:txBody>
        </p:sp>
        <p:sp>
          <p:nvSpPr>
            <p:cNvPr id="1156102" name="Rectangle 6"/>
            <p:cNvSpPr>
              <a:spLocks noChangeArrowheads="1"/>
            </p:cNvSpPr>
            <p:nvPr/>
          </p:nvSpPr>
          <p:spPr bwMode="auto">
            <a:xfrm>
              <a:off x="3168" y="3072"/>
              <a:ext cx="288" cy="96"/>
            </a:xfrm>
            <a:prstGeom prst="rect">
              <a:avLst/>
            </a:prstGeom>
            <a:solidFill>
              <a:srgbClr val="FF0000"/>
            </a:solidFill>
            <a:ln w="9525">
              <a:solidFill>
                <a:schemeClr val="tx1"/>
              </a:solidFill>
              <a:miter lim="800000"/>
            </a:ln>
          </p:spPr>
          <p:txBody>
            <a:bodyPr wrap="none" anchor="ctr"/>
            <a:lstStyle/>
            <a:p>
              <a:pPr eaLnBrk="1" hangingPunct="1">
                <a:spcBef>
                  <a:spcPct val="0"/>
                </a:spcBef>
              </a:pPr>
              <a:r>
                <a:rPr lang="en-US" altLang="zh-CN" sz="1400">
                  <a:solidFill>
                    <a:srgbClr val="3333FF"/>
                  </a:solidFill>
                </a:rPr>
                <a:t>4w1</a:t>
              </a:r>
              <a:endParaRPr lang="en-US" altLang="zh-CN" b="0">
                <a:solidFill>
                  <a:srgbClr val="3333FF"/>
                </a:solidFill>
              </a:endParaRPr>
            </a:p>
          </p:txBody>
        </p:sp>
        <p:sp>
          <p:nvSpPr>
            <p:cNvPr id="1156103" name="Line 7"/>
            <p:cNvSpPr>
              <a:spLocks noChangeShapeType="1"/>
            </p:cNvSpPr>
            <p:nvPr/>
          </p:nvSpPr>
          <p:spPr bwMode="auto">
            <a:xfrm rot="-356750" flipH="1" flipV="1">
              <a:off x="614" y="2849"/>
              <a:ext cx="2552" cy="384"/>
            </a:xfrm>
            <a:prstGeom prst="line">
              <a:avLst/>
            </a:prstGeom>
            <a:noFill/>
            <a:ln w="38100">
              <a:solidFill>
                <a:srgbClr val="FF9900"/>
              </a:solidFill>
              <a:round/>
            </a:ln>
          </p:spPr>
          <p:txBody>
            <a:bodyPr wrap="none" anchor="ctr"/>
            <a:lstStyle/>
            <a:p>
              <a:endParaRPr lang="zh-CN" altLang="en-US"/>
            </a:p>
          </p:txBody>
        </p:sp>
        <p:sp>
          <p:nvSpPr>
            <p:cNvPr id="1156104" name="Line 8"/>
            <p:cNvSpPr>
              <a:spLocks noChangeShapeType="1"/>
            </p:cNvSpPr>
            <p:nvPr/>
          </p:nvSpPr>
          <p:spPr bwMode="auto">
            <a:xfrm flipH="1">
              <a:off x="1440" y="3120"/>
              <a:ext cx="1728" cy="384"/>
            </a:xfrm>
            <a:prstGeom prst="line">
              <a:avLst/>
            </a:prstGeom>
            <a:noFill/>
            <a:ln w="38100">
              <a:solidFill>
                <a:srgbClr val="FF9900"/>
              </a:solidFill>
              <a:round/>
            </a:ln>
          </p:spPr>
          <p:txBody>
            <a:bodyPr wrap="none" anchor="ctr"/>
            <a:lstStyle/>
            <a:p>
              <a:endParaRPr lang="zh-CN" altLang="en-US"/>
            </a:p>
          </p:txBody>
        </p:sp>
        <p:sp>
          <p:nvSpPr>
            <p:cNvPr id="1156105" name="Oval 9"/>
            <p:cNvSpPr>
              <a:spLocks noChangeArrowheads="1"/>
            </p:cNvSpPr>
            <p:nvPr/>
          </p:nvSpPr>
          <p:spPr bwMode="auto">
            <a:xfrm>
              <a:off x="4128" y="3408"/>
              <a:ext cx="1200" cy="384"/>
            </a:xfrm>
            <a:prstGeom prst="ellipse">
              <a:avLst/>
            </a:prstGeom>
            <a:solidFill>
              <a:schemeClr val="accent1"/>
            </a:solidFill>
            <a:ln w="9525">
              <a:solidFill>
                <a:schemeClr val="tx1"/>
              </a:solidFill>
              <a:round/>
            </a:ln>
          </p:spPr>
          <p:txBody>
            <a:bodyPr wrap="none" anchor="ctr"/>
            <a:lstStyle/>
            <a:p>
              <a:pPr eaLnBrk="1" hangingPunct="1">
                <a:spcBef>
                  <a:spcPct val="0"/>
                </a:spcBef>
              </a:pPr>
              <a:r>
                <a:rPr lang="en-US" altLang="zh-CN" sz="1600" dirty="0">
                  <a:solidFill>
                    <a:srgbClr val="FF0000"/>
                  </a:solidFill>
                  <a:latin typeface="Arial" panose="020B0604020202020204" pitchFamily="34" charset="0"/>
                </a:rPr>
                <a:t>Diffuse Scattering</a:t>
              </a:r>
              <a:endParaRPr lang="en-US" altLang="zh-CN" sz="1600" dirty="0">
                <a:solidFill>
                  <a:srgbClr val="FF0000"/>
                </a:solidFill>
                <a:latin typeface="Arial" panose="020B0604020202020204" pitchFamily="34" charset="0"/>
              </a:endParaRPr>
            </a:p>
          </p:txBody>
        </p:sp>
        <p:sp>
          <p:nvSpPr>
            <p:cNvPr id="1156106" name="Oval 10"/>
            <p:cNvSpPr>
              <a:spLocks noChangeArrowheads="1"/>
            </p:cNvSpPr>
            <p:nvPr/>
          </p:nvSpPr>
          <p:spPr bwMode="auto">
            <a:xfrm>
              <a:off x="480" y="3312"/>
              <a:ext cx="1008" cy="384"/>
            </a:xfrm>
            <a:prstGeom prst="ellipse">
              <a:avLst/>
            </a:prstGeom>
            <a:solidFill>
              <a:schemeClr val="accent1"/>
            </a:solidFill>
            <a:ln w="9525">
              <a:solidFill>
                <a:schemeClr val="tx1"/>
              </a:solidFill>
              <a:round/>
            </a:ln>
          </p:spPr>
          <p:txBody>
            <a:bodyPr wrap="none" anchor="ctr"/>
            <a:lstStyle/>
            <a:p>
              <a:pPr eaLnBrk="1" hangingPunct="1">
                <a:spcBef>
                  <a:spcPct val="0"/>
                </a:spcBef>
              </a:pPr>
              <a:r>
                <a:rPr lang="en-US" altLang="zh-CN" sz="1600" dirty="0">
                  <a:solidFill>
                    <a:srgbClr val="3333FF"/>
                  </a:solidFill>
                  <a:latin typeface="Arial" panose="020B0604020202020204" pitchFamily="34" charset="0"/>
                </a:rPr>
                <a:t>X-ray fluorescence</a:t>
              </a:r>
              <a:endParaRPr lang="en-US" altLang="zh-CN" sz="1600" dirty="0">
                <a:solidFill>
                  <a:srgbClr val="3333FF"/>
                </a:solidFill>
                <a:latin typeface="Arial" panose="020B0604020202020204" pitchFamily="34" charset="0"/>
              </a:endParaRPr>
            </a:p>
            <a:p>
              <a:pPr eaLnBrk="1" hangingPunct="1">
                <a:spcBef>
                  <a:spcPct val="0"/>
                </a:spcBef>
              </a:pPr>
              <a:r>
                <a:rPr lang="en-US" altLang="zh-CN" sz="1600" dirty="0">
                  <a:solidFill>
                    <a:srgbClr val="3333FF"/>
                  </a:solidFill>
                  <a:latin typeface="Arial" panose="020B0604020202020204" pitchFamily="34" charset="0"/>
                </a:rPr>
                <a:t> analysis</a:t>
              </a:r>
              <a:endParaRPr lang="en-US" altLang="zh-CN" sz="1600" dirty="0">
                <a:solidFill>
                  <a:srgbClr val="3333FF"/>
                </a:solidFill>
                <a:latin typeface="Arial" panose="020B0604020202020204" pitchFamily="34" charset="0"/>
              </a:endParaRPr>
            </a:p>
          </p:txBody>
        </p:sp>
        <p:sp>
          <p:nvSpPr>
            <p:cNvPr id="1156107" name="Oval 11"/>
            <p:cNvSpPr>
              <a:spLocks noChangeArrowheads="1"/>
            </p:cNvSpPr>
            <p:nvPr/>
          </p:nvSpPr>
          <p:spPr bwMode="auto">
            <a:xfrm>
              <a:off x="0" y="2832"/>
              <a:ext cx="912" cy="384"/>
            </a:xfrm>
            <a:prstGeom prst="ellipse">
              <a:avLst/>
            </a:prstGeom>
            <a:solidFill>
              <a:schemeClr val="accent1"/>
            </a:solidFill>
            <a:ln w="9525">
              <a:solidFill>
                <a:schemeClr val="tx1"/>
              </a:solidFill>
              <a:round/>
            </a:ln>
          </p:spPr>
          <p:txBody>
            <a:bodyPr wrap="none" anchor="ctr"/>
            <a:lstStyle/>
            <a:p>
              <a:pPr eaLnBrk="1" hangingPunct="1">
                <a:spcBef>
                  <a:spcPct val="0"/>
                </a:spcBef>
              </a:pPr>
              <a:r>
                <a:rPr lang="en-US" altLang="zh-CN" sz="1600">
                  <a:solidFill>
                    <a:srgbClr val="3333FF"/>
                  </a:solidFill>
                  <a:latin typeface="Arial" panose="020B0604020202020204" pitchFamily="34" charset="0"/>
                </a:rPr>
                <a:t>Topography</a:t>
              </a:r>
              <a:endParaRPr lang="en-US" altLang="zh-CN" sz="1600">
                <a:solidFill>
                  <a:srgbClr val="3333FF"/>
                </a:solidFill>
                <a:latin typeface="Arial" panose="020B0604020202020204" pitchFamily="34" charset="0"/>
              </a:endParaRPr>
            </a:p>
          </p:txBody>
        </p:sp>
        <p:sp>
          <p:nvSpPr>
            <p:cNvPr id="1156108" name="Rectangle 12"/>
            <p:cNvSpPr>
              <a:spLocks noChangeArrowheads="1"/>
            </p:cNvSpPr>
            <p:nvPr/>
          </p:nvSpPr>
          <p:spPr bwMode="auto">
            <a:xfrm rot="1244009">
              <a:off x="2208" y="2832"/>
              <a:ext cx="336" cy="96"/>
            </a:xfrm>
            <a:prstGeom prst="rect">
              <a:avLst/>
            </a:prstGeom>
            <a:solidFill>
              <a:srgbClr val="FFCC00"/>
            </a:solidFill>
            <a:ln w="9525">
              <a:solidFill>
                <a:schemeClr val="tx1"/>
              </a:solidFill>
              <a:miter lim="800000"/>
            </a:ln>
          </p:spPr>
          <p:txBody>
            <a:bodyPr wrap="none" anchor="ctr"/>
            <a:lstStyle/>
            <a:p>
              <a:pPr eaLnBrk="1" hangingPunct="1">
                <a:spcBef>
                  <a:spcPct val="0"/>
                </a:spcBef>
              </a:pPr>
              <a:r>
                <a:rPr lang="en-US" altLang="zh-CN" sz="1400">
                  <a:solidFill>
                    <a:srgbClr val="3333FF"/>
                  </a:solidFill>
                </a:rPr>
                <a:t>4B9</a:t>
              </a:r>
              <a:endParaRPr lang="en-US" altLang="zh-CN" b="0">
                <a:solidFill>
                  <a:srgbClr val="3333FF"/>
                </a:solidFill>
              </a:endParaRPr>
            </a:p>
          </p:txBody>
        </p:sp>
        <p:sp>
          <p:nvSpPr>
            <p:cNvPr id="1156109" name="Line 13"/>
            <p:cNvSpPr>
              <a:spLocks noChangeShapeType="1"/>
            </p:cNvSpPr>
            <p:nvPr/>
          </p:nvSpPr>
          <p:spPr bwMode="auto">
            <a:xfrm flipH="1" flipV="1">
              <a:off x="624" y="2496"/>
              <a:ext cx="1584" cy="336"/>
            </a:xfrm>
            <a:prstGeom prst="line">
              <a:avLst/>
            </a:prstGeom>
            <a:noFill/>
            <a:ln w="38100">
              <a:solidFill>
                <a:srgbClr val="FF9900"/>
              </a:solidFill>
              <a:round/>
            </a:ln>
          </p:spPr>
          <p:txBody>
            <a:bodyPr wrap="none" anchor="ctr"/>
            <a:lstStyle/>
            <a:p>
              <a:endParaRPr lang="zh-CN" altLang="en-US"/>
            </a:p>
          </p:txBody>
        </p:sp>
        <p:sp>
          <p:nvSpPr>
            <p:cNvPr id="1156110" name="Line 14"/>
            <p:cNvSpPr>
              <a:spLocks noChangeShapeType="1"/>
            </p:cNvSpPr>
            <p:nvPr/>
          </p:nvSpPr>
          <p:spPr bwMode="auto">
            <a:xfrm flipH="1" flipV="1">
              <a:off x="384" y="1776"/>
              <a:ext cx="1824" cy="1056"/>
            </a:xfrm>
            <a:prstGeom prst="line">
              <a:avLst/>
            </a:prstGeom>
            <a:noFill/>
            <a:ln w="38100">
              <a:solidFill>
                <a:srgbClr val="FF9900"/>
              </a:solidFill>
              <a:round/>
            </a:ln>
          </p:spPr>
          <p:txBody>
            <a:bodyPr wrap="none" anchor="ctr"/>
            <a:lstStyle/>
            <a:p>
              <a:endParaRPr lang="zh-CN" altLang="en-US"/>
            </a:p>
          </p:txBody>
        </p:sp>
        <p:sp>
          <p:nvSpPr>
            <p:cNvPr id="1156111" name="Oval 15"/>
            <p:cNvSpPr>
              <a:spLocks noChangeArrowheads="1"/>
            </p:cNvSpPr>
            <p:nvPr/>
          </p:nvSpPr>
          <p:spPr bwMode="auto">
            <a:xfrm>
              <a:off x="144" y="1728"/>
              <a:ext cx="1200" cy="432"/>
            </a:xfrm>
            <a:prstGeom prst="ellipse">
              <a:avLst/>
            </a:prstGeom>
            <a:solidFill>
              <a:schemeClr val="accent1"/>
            </a:solidFill>
            <a:ln w="9525">
              <a:solidFill>
                <a:schemeClr val="tx1"/>
              </a:solidFill>
              <a:round/>
            </a:ln>
          </p:spPr>
          <p:txBody>
            <a:bodyPr wrap="none" anchor="ctr"/>
            <a:lstStyle/>
            <a:p>
              <a:pPr eaLnBrk="1" hangingPunct="1">
                <a:spcBef>
                  <a:spcPct val="0"/>
                </a:spcBef>
              </a:pPr>
              <a:r>
                <a:rPr lang="en-US" altLang="zh-CN" sz="1600">
                  <a:solidFill>
                    <a:srgbClr val="3333FF"/>
                  </a:solidFill>
                  <a:latin typeface="Arial" panose="020B0604020202020204" pitchFamily="34" charset="0"/>
                </a:rPr>
                <a:t>X-ray Diffraction</a:t>
              </a:r>
              <a:endParaRPr lang="en-US" altLang="zh-CN" sz="1600">
                <a:solidFill>
                  <a:srgbClr val="3333FF"/>
                </a:solidFill>
                <a:latin typeface="Arial" panose="020B0604020202020204" pitchFamily="34" charset="0"/>
              </a:endParaRPr>
            </a:p>
            <a:p>
              <a:pPr eaLnBrk="1" hangingPunct="1">
                <a:spcBef>
                  <a:spcPct val="0"/>
                </a:spcBef>
              </a:pPr>
              <a:r>
                <a:rPr lang="en-US" altLang="zh-CN" sz="1600">
                  <a:solidFill>
                    <a:srgbClr val="3333FF"/>
                  </a:solidFill>
                  <a:latin typeface="Arial" panose="020B0604020202020204" pitchFamily="34" charset="0"/>
                </a:rPr>
                <a:t>Small angle scattering</a:t>
              </a:r>
              <a:endParaRPr lang="en-US" altLang="zh-CN" sz="1600">
                <a:solidFill>
                  <a:srgbClr val="3333FF"/>
                </a:solidFill>
                <a:latin typeface="Arial" panose="020B0604020202020204" pitchFamily="34" charset="0"/>
              </a:endParaRPr>
            </a:p>
          </p:txBody>
        </p:sp>
        <p:sp>
          <p:nvSpPr>
            <p:cNvPr id="1156112" name="Oval 16"/>
            <p:cNvSpPr>
              <a:spLocks noChangeArrowheads="1"/>
            </p:cNvSpPr>
            <p:nvPr/>
          </p:nvSpPr>
          <p:spPr bwMode="auto">
            <a:xfrm>
              <a:off x="68" y="2287"/>
              <a:ext cx="1008" cy="384"/>
            </a:xfrm>
            <a:prstGeom prst="ellipse">
              <a:avLst/>
            </a:prstGeom>
            <a:solidFill>
              <a:schemeClr val="accent1"/>
            </a:solidFill>
            <a:ln w="9525">
              <a:solidFill>
                <a:schemeClr val="tx1"/>
              </a:solidFill>
              <a:round/>
            </a:ln>
          </p:spPr>
          <p:txBody>
            <a:bodyPr wrap="none" anchor="ctr"/>
            <a:lstStyle/>
            <a:p>
              <a:pPr eaLnBrk="1" hangingPunct="1">
                <a:spcBef>
                  <a:spcPct val="0"/>
                </a:spcBef>
              </a:pPr>
              <a:r>
                <a:rPr lang="en-US" altLang="zh-CN" sz="1600">
                  <a:solidFill>
                    <a:srgbClr val="3333FF"/>
                  </a:solidFill>
                  <a:latin typeface="Arial" panose="020B0604020202020204" pitchFamily="34" charset="0"/>
                </a:rPr>
                <a:t>Photoemission </a:t>
              </a:r>
              <a:endParaRPr lang="en-US" altLang="zh-CN" sz="1600">
                <a:solidFill>
                  <a:srgbClr val="3333FF"/>
                </a:solidFill>
                <a:latin typeface="Arial" panose="020B0604020202020204" pitchFamily="34" charset="0"/>
              </a:endParaRPr>
            </a:p>
            <a:p>
              <a:pPr eaLnBrk="1" hangingPunct="1">
                <a:spcBef>
                  <a:spcPct val="0"/>
                </a:spcBef>
              </a:pPr>
              <a:r>
                <a:rPr lang="en-US" altLang="zh-CN" sz="1600">
                  <a:solidFill>
                    <a:srgbClr val="3333FF"/>
                  </a:solidFill>
                  <a:latin typeface="Arial" panose="020B0604020202020204" pitchFamily="34" charset="0"/>
                </a:rPr>
                <a:t>SpectroscPopy</a:t>
              </a:r>
              <a:endParaRPr lang="en-US" altLang="zh-CN" sz="1600">
                <a:solidFill>
                  <a:srgbClr val="3333FF"/>
                </a:solidFill>
                <a:latin typeface="Arial" panose="020B0604020202020204" pitchFamily="34" charset="0"/>
              </a:endParaRPr>
            </a:p>
          </p:txBody>
        </p:sp>
        <p:sp>
          <p:nvSpPr>
            <p:cNvPr id="1156113" name="Rectangle 17"/>
            <p:cNvSpPr>
              <a:spLocks noChangeArrowheads="1"/>
            </p:cNvSpPr>
            <p:nvPr/>
          </p:nvSpPr>
          <p:spPr bwMode="auto">
            <a:xfrm rot="-3389843">
              <a:off x="1698" y="1982"/>
              <a:ext cx="228" cy="88"/>
            </a:xfrm>
            <a:prstGeom prst="rect">
              <a:avLst/>
            </a:prstGeom>
            <a:solidFill>
              <a:srgbClr val="FF9900"/>
            </a:solidFill>
            <a:ln w="9525">
              <a:solidFill>
                <a:schemeClr val="tx1"/>
              </a:solidFill>
              <a:miter lim="800000"/>
            </a:ln>
          </p:spPr>
          <p:txBody>
            <a:bodyPr vert="eaVert" wrap="none" anchor="ctr"/>
            <a:lstStyle/>
            <a:p>
              <a:pPr eaLnBrk="1" hangingPunct="1">
                <a:spcBef>
                  <a:spcPct val="0"/>
                </a:spcBef>
              </a:pPr>
              <a:r>
                <a:rPr lang="en-US" altLang="zh-CN" sz="1400">
                  <a:solidFill>
                    <a:srgbClr val="3333FF"/>
                  </a:solidFill>
                </a:rPr>
                <a:t>3B1</a:t>
              </a:r>
              <a:endParaRPr lang="en-US" altLang="zh-CN" b="0">
                <a:solidFill>
                  <a:srgbClr val="3333FF"/>
                </a:solidFill>
              </a:endParaRPr>
            </a:p>
          </p:txBody>
        </p:sp>
        <p:sp>
          <p:nvSpPr>
            <p:cNvPr id="1156114" name="Line 18"/>
            <p:cNvSpPr>
              <a:spLocks noChangeShapeType="1"/>
            </p:cNvSpPr>
            <p:nvPr/>
          </p:nvSpPr>
          <p:spPr bwMode="auto">
            <a:xfrm flipV="1">
              <a:off x="1824" y="240"/>
              <a:ext cx="1104" cy="1680"/>
            </a:xfrm>
            <a:prstGeom prst="line">
              <a:avLst/>
            </a:prstGeom>
            <a:noFill/>
            <a:ln w="38100">
              <a:solidFill>
                <a:srgbClr val="FF9900"/>
              </a:solidFill>
              <a:round/>
            </a:ln>
          </p:spPr>
          <p:txBody>
            <a:bodyPr wrap="none" anchor="ctr"/>
            <a:lstStyle/>
            <a:p>
              <a:endParaRPr lang="zh-CN" altLang="en-US"/>
            </a:p>
          </p:txBody>
        </p:sp>
        <p:sp>
          <p:nvSpPr>
            <p:cNvPr id="1156115" name="Line 19"/>
            <p:cNvSpPr>
              <a:spLocks noChangeShapeType="1"/>
            </p:cNvSpPr>
            <p:nvPr/>
          </p:nvSpPr>
          <p:spPr bwMode="auto">
            <a:xfrm flipV="1">
              <a:off x="1872" y="480"/>
              <a:ext cx="144" cy="1392"/>
            </a:xfrm>
            <a:prstGeom prst="line">
              <a:avLst/>
            </a:prstGeom>
            <a:noFill/>
            <a:ln w="38100">
              <a:solidFill>
                <a:srgbClr val="FF9900"/>
              </a:solidFill>
              <a:round/>
            </a:ln>
          </p:spPr>
          <p:txBody>
            <a:bodyPr wrap="none" anchor="ctr"/>
            <a:lstStyle/>
            <a:p>
              <a:endParaRPr lang="zh-CN" altLang="en-US"/>
            </a:p>
          </p:txBody>
        </p:sp>
        <p:sp>
          <p:nvSpPr>
            <p:cNvPr id="1156116" name="Oval 20"/>
            <p:cNvSpPr>
              <a:spLocks noChangeArrowheads="1"/>
            </p:cNvSpPr>
            <p:nvPr/>
          </p:nvSpPr>
          <p:spPr bwMode="auto">
            <a:xfrm>
              <a:off x="2544" y="96"/>
              <a:ext cx="768" cy="240"/>
            </a:xfrm>
            <a:prstGeom prst="ellipse">
              <a:avLst/>
            </a:prstGeom>
            <a:solidFill>
              <a:schemeClr val="accent1"/>
            </a:solidFill>
            <a:ln w="9525">
              <a:solidFill>
                <a:schemeClr val="tx1"/>
              </a:solidFill>
              <a:round/>
            </a:ln>
          </p:spPr>
          <p:txBody>
            <a:bodyPr wrap="none" anchor="ctr"/>
            <a:lstStyle/>
            <a:p>
              <a:pPr eaLnBrk="1" hangingPunct="1">
                <a:spcBef>
                  <a:spcPct val="0"/>
                </a:spcBef>
              </a:pPr>
              <a:r>
                <a:rPr lang="en-US" altLang="zh-CN" sz="1600">
                  <a:solidFill>
                    <a:srgbClr val="3333FF"/>
                  </a:solidFill>
                  <a:latin typeface="Arial" panose="020B0604020202020204" pitchFamily="34" charset="0"/>
                </a:rPr>
                <a:t>Lithography</a:t>
              </a:r>
              <a:endParaRPr lang="en-US" altLang="zh-CN" sz="1600">
                <a:solidFill>
                  <a:srgbClr val="3333FF"/>
                </a:solidFill>
                <a:latin typeface="Arial" panose="020B0604020202020204" pitchFamily="34" charset="0"/>
              </a:endParaRPr>
            </a:p>
          </p:txBody>
        </p:sp>
        <p:sp>
          <p:nvSpPr>
            <p:cNvPr id="1156117" name="Rectangle 21"/>
            <p:cNvSpPr>
              <a:spLocks noChangeArrowheads="1"/>
            </p:cNvSpPr>
            <p:nvPr/>
          </p:nvSpPr>
          <p:spPr bwMode="auto">
            <a:xfrm rot="-1684349">
              <a:off x="2256" y="1488"/>
              <a:ext cx="384" cy="96"/>
            </a:xfrm>
            <a:prstGeom prst="rect">
              <a:avLst/>
            </a:prstGeom>
            <a:solidFill>
              <a:srgbClr val="FF0000"/>
            </a:solidFill>
            <a:ln w="9525">
              <a:solidFill>
                <a:srgbClr val="FF0000"/>
              </a:solidFill>
              <a:miter lim="800000"/>
            </a:ln>
          </p:spPr>
          <p:txBody>
            <a:bodyPr wrap="none" anchor="ctr"/>
            <a:lstStyle/>
            <a:p>
              <a:pPr eaLnBrk="1" hangingPunct="1">
                <a:spcBef>
                  <a:spcPct val="0"/>
                </a:spcBef>
              </a:pPr>
              <a:r>
                <a:rPr lang="en-US" altLang="zh-CN" sz="1400">
                  <a:solidFill>
                    <a:srgbClr val="3333FF"/>
                  </a:solidFill>
                </a:rPr>
                <a:t>3W1</a:t>
              </a:r>
              <a:endParaRPr lang="en-US" altLang="zh-CN" b="0">
                <a:solidFill>
                  <a:srgbClr val="3333FF"/>
                </a:solidFill>
              </a:endParaRPr>
            </a:p>
          </p:txBody>
        </p:sp>
        <p:sp>
          <p:nvSpPr>
            <p:cNvPr id="1156118" name="Line 22"/>
            <p:cNvSpPr>
              <a:spLocks noChangeShapeType="1"/>
            </p:cNvSpPr>
            <p:nvPr/>
          </p:nvSpPr>
          <p:spPr bwMode="auto">
            <a:xfrm flipV="1">
              <a:off x="2640" y="1008"/>
              <a:ext cx="1344" cy="432"/>
            </a:xfrm>
            <a:prstGeom prst="line">
              <a:avLst/>
            </a:prstGeom>
            <a:noFill/>
            <a:ln w="38100">
              <a:solidFill>
                <a:srgbClr val="FF9900"/>
              </a:solidFill>
              <a:round/>
            </a:ln>
          </p:spPr>
          <p:txBody>
            <a:bodyPr wrap="none" anchor="ctr"/>
            <a:lstStyle/>
            <a:p>
              <a:endParaRPr lang="zh-CN" altLang="en-US"/>
            </a:p>
          </p:txBody>
        </p:sp>
        <p:sp>
          <p:nvSpPr>
            <p:cNvPr id="1156119" name="Line 23"/>
            <p:cNvSpPr>
              <a:spLocks noChangeShapeType="1"/>
            </p:cNvSpPr>
            <p:nvPr/>
          </p:nvSpPr>
          <p:spPr bwMode="auto">
            <a:xfrm flipV="1">
              <a:off x="2592" y="768"/>
              <a:ext cx="1200" cy="672"/>
            </a:xfrm>
            <a:prstGeom prst="line">
              <a:avLst/>
            </a:prstGeom>
            <a:noFill/>
            <a:ln w="38100">
              <a:solidFill>
                <a:srgbClr val="FF9900"/>
              </a:solidFill>
              <a:round/>
            </a:ln>
          </p:spPr>
          <p:txBody>
            <a:bodyPr wrap="none" anchor="ctr"/>
            <a:lstStyle/>
            <a:p>
              <a:endParaRPr lang="zh-CN" altLang="en-US"/>
            </a:p>
          </p:txBody>
        </p:sp>
        <p:sp>
          <p:nvSpPr>
            <p:cNvPr id="1156120" name="Oval 24"/>
            <p:cNvSpPr>
              <a:spLocks noChangeArrowheads="1"/>
            </p:cNvSpPr>
            <p:nvPr/>
          </p:nvSpPr>
          <p:spPr bwMode="auto">
            <a:xfrm>
              <a:off x="3264" y="240"/>
              <a:ext cx="1056" cy="288"/>
            </a:xfrm>
            <a:prstGeom prst="ellipse">
              <a:avLst/>
            </a:prstGeom>
            <a:solidFill>
              <a:schemeClr val="accent1"/>
            </a:solidFill>
            <a:ln w="9525">
              <a:solidFill>
                <a:schemeClr val="tx1"/>
              </a:solidFill>
              <a:round/>
            </a:ln>
          </p:spPr>
          <p:txBody>
            <a:bodyPr wrap="none" anchor="ctr"/>
            <a:lstStyle/>
            <a:p>
              <a:pPr eaLnBrk="1" hangingPunct="1">
                <a:spcBef>
                  <a:spcPct val="0"/>
                </a:spcBef>
              </a:pPr>
              <a:endParaRPr lang="en-US" altLang="zh-CN" sz="1400">
                <a:solidFill>
                  <a:srgbClr val="3333FF"/>
                </a:solidFill>
              </a:endParaRPr>
            </a:p>
            <a:p>
              <a:pPr eaLnBrk="1" hangingPunct="1">
                <a:spcBef>
                  <a:spcPct val="0"/>
                </a:spcBef>
              </a:pPr>
              <a:r>
                <a:rPr lang="en-US" altLang="zh-CN" sz="1600">
                  <a:solidFill>
                    <a:srgbClr val="FF0000"/>
                  </a:solidFill>
                  <a:latin typeface="Arial" panose="020B0604020202020204" pitchFamily="34" charset="0"/>
                </a:rPr>
                <a:t>Middle energy</a:t>
              </a:r>
              <a:endParaRPr lang="en-US" altLang="zh-CN" sz="1600">
                <a:solidFill>
                  <a:srgbClr val="FF0000"/>
                </a:solidFill>
                <a:latin typeface="Arial" panose="020B0604020202020204" pitchFamily="34" charset="0"/>
              </a:endParaRPr>
            </a:p>
            <a:p>
              <a:pPr eaLnBrk="1" hangingPunct="1">
                <a:spcBef>
                  <a:spcPct val="0"/>
                </a:spcBef>
              </a:pPr>
              <a:endParaRPr lang="zh-CN" altLang="en-US" sz="1600">
                <a:solidFill>
                  <a:srgbClr val="3333FF"/>
                </a:solidFill>
                <a:latin typeface="Arial" panose="020B0604020202020204" pitchFamily="34" charset="0"/>
              </a:endParaRPr>
            </a:p>
          </p:txBody>
        </p:sp>
        <p:sp>
          <p:nvSpPr>
            <p:cNvPr id="1156121" name="Rectangle 25"/>
            <p:cNvSpPr>
              <a:spLocks noChangeArrowheads="1"/>
            </p:cNvSpPr>
            <p:nvPr/>
          </p:nvSpPr>
          <p:spPr bwMode="auto">
            <a:xfrm rot="-34707">
              <a:off x="1536" y="3024"/>
              <a:ext cx="624" cy="192"/>
            </a:xfrm>
            <a:prstGeom prst="rect">
              <a:avLst/>
            </a:prstGeom>
            <a:noFill/>
            <a:ln>
              <a:noFill/>
            </a:ln>
          </p:spPr>
          <p:txBody>
            <a:bodyPr wrap="none" anchor="ctr"/>
            <a:lstStyle/>
            <a:p>
              <a:pPr eaLnBrk="1" hangingPunct="1">
                <a:spcBef>
                  <a:spcPct val="0"/>
                </a:spcBef>
              </a:pPr>
              <a:r>
                <a:rPr lang="en-US" altLang="zh-CN" sz="2000">
                  <a:solidFill>
                    <a:srgbClr val="3333FF"/>
                  </a:solidFill>
                </a:rPr>
                <a:t>4W1B</a:t>
              </a:r>
              <a:endParaRPr lang="en-US" altLang="zh-CN" b="0">
                <a:solidFill>
                  <a:srgbClr val="3333FF"/>
                </a:solidFill>
              </a:endParaRPr>
            </a:p>
          </p:txBody>
        </p:sp>
        <p:sp>
          <p:nvSpPr>
            <p:cNvPr id="1156122" name="Rectangle 26"/>
            <p:cNvSpPr>
              <a:spLocks noChangeArrowheads="1"/>
            </p:cNvSpPr>
            <p:nvPr/>
          </p:nvSpPr>
          <p:spPr bwMode="auto">
            <a:xfrm rot="372596">
              <a:off x="1440" y="2784"/>
              <a:ext cx="624" cy="192"/>
            </a:xfrm>
            <a:prstGeom prst="rect">
              <a:avLst/>
            </a:prstGeom>
            <a:noFill/>
            <a:ln>
              <a:noFill/>
            </a:ln>
          </p:spPr>
          <p:txBody>
            <a:bodyPr wrap="none" anchor="ctr"/>
            <a:lstStyle/>
            <a:p>
              <a:pPr eaLnBrk="1" hangingPunct="1">
                <a:spcBef>
                  <a:spcPct val="0"/>
                </a:spcBef>
              </a:pPr>
              <a:r>
                <a:rPr lang="en-US" altLang="zh-CN" sz="2000">
                  <a:solidFill>
                    <a:srgbClr val="3333FF"/>
                  </a:solidFill>
                </a:rPr>
                <a:t>4W1A</a:t>
              </a:r>
              <a:endParaRPr lang="en-US" altLang="zh-CN" b="0">
                <a:solidFill>
                  <a:srgbClr val="3333FF"/>
                </a:solidFill>
              </a:endParaRPr>
            </a:p>
          </p:txBody>
        </p:sp>
        <p:sp>
          <p:nvSpPr>
            <p:cNvPr id="1156123" name="Rectangle 27"/>
            <p:cNvSpPr>
              <a:spLocks noChangeArrowheads="1"/>
            </p:cNvSpPr>
            <p:nvPr/>
          </p:nvSpPr>
          <p:spPr bwMode="auto">
            <a:xfrm rot="918884">
              <a:off x="1008" y="2496"/>
              <a:ext cx="624" cy="192"/>
            </a:xfrm>
            <a:prstGeom prst="rect">
              <a:avLst/>
            </a:prstGeom>
            <a:noFill/>
            <a:ln>
              <a:noFill/>
            </a:ln>
          </p:spPr>
          <p:txBody>
            <a:bodyPr wrap="none" anchor="ctr"/>
            <a:lstStyle/>
            <a:p>
              <a:pPr eaLnBrk="1" hangingPunct="1">
                <a:spcBef>
                  <a:spcPct val="0"/>
                </a:spcBef>
              </a:pPr>
              <a:r>
                <a:rPr lang="en-US" altLang="zh-CN" sz="2000">
                  <a:solidFill>
                    <a:srgbClr val="3333FF"/>
                  </a:solidFill>
                </a:rPr>
                <a:t>4B9B</a:t>
              </a:r>
              <a:endParaRPr lang="en-US" altLang="zh-CN" b="0">
                <a:solidFill>
                  <a:srgbClr val="3333FF"/>
                </a:solidFill>
              </a:endParaRPr>
            </a:p>
          </p:txBody>
        </p:sp>
        <p:sp>
          <p:nvSpPr>
            <p:cNvPr id="1156124" name="Rectangle 28"/>
            <p:cNvSpPr>
              <a:spLocks noChangeArrowheads="1"/>
            </p:cNvSpPr>
            <p:nvPr/>
          </p:nvSpPr>
          <p:spPr bwMode="auto">
            <a:xfrm rot="1879016">
              <a:off x="1200" y="2208"/>
              <a:ext cx="624" cy="192"/>
            </a:xfrm>
            <a:prstGeom prst="rect">
              <a:avLst/>
            </a:prstGeom>
            <a:noFill/>
            <a:ln>
              <a:noFill/>
            </a:ln>
          </p:spPr>
          <p:txBody>
            <a:bodyPr wrap="none" anchor="ctr"/>
            <a:lstStyle/>
            <a:p>
              <a:pPr eaLnBrk="1" hangingPunct="1">
                <a:spcBef>
                  <a:spcPct val="0"/>
                </a:spcBef>
              </a:pPr>
              <a:r>
                <a:rPr lang="en-US" altLang="zh-CN" sz="2000">
                  <a:solidFill>
                    <a:srgbClr val="3333FF"/>
                  </a:solidFill>
                </a:rPr>
                <a:t>4B9A</a:t>
              </a:r>
              <a:endParaRPr lang="en-US" altLang="zh-CN" b="0">
                <a:solidFill>
                  <a:srgbClr val="3333FF"/>
                </a:solidFill>
              </a:endParaRPr>
            </a:p>
          </p:txBody>
        </p:sp>
        <p:sp>
          <p:nvSpPr>
            <p:cNvPr id="1156125" name="Rectangle 29"/>
            <p:cNvSpPr>
              <a:spLocks noChangeArrowheads="1"/>
            </p:cNvSpPr>
            <p:nvPr/>
          </p:nvSpPr>
          <p:spPr bwMode="auto">
            <a:xfrm rot="-4154464">
              <a:off x="1752" y="1128"/>
              <a:ext cx="624" cy="192"/>
            </a:xfrm>
            <a:prstGeom prst="rect">
              <a:avLst/>
            </a:prstGeom>
            <a:noFill/>
            <a:ln>
              <a:noFill/>
            </a:ln>
          </p:spPr>
          <p:txBody>
            <a:bodyPr wrap="none" anchor="ctr"/>
            <a:lstStyle/>
            <a:p>
              <a:pPr eaLnBrk="1" hangingPunct="1">
                <a:spcBef>
                  <a:spcPct val="0"/>
                </a:spcBef>
              </a:pPr>
              <a:r>
                <a:rPr lang="en-US" altLang="zh-CN" sz="2000">
                  <a:solidFill>
                    <a:srgbClr val="3333FF"/>
                  </a:solidFill>
                </a:rPr>
                <a:t>3B1B</a:t>
              </a:r>
              <a:endParaRPr lang="en-US" altLang="zh-CN" b="0">
                <a:solidFill>
                  <a:srgbClr val="3333FF"/>
                </a:solidFill>
              </a:endParaRPr>
            </a:p>
          </p:txBody>
        </p:sp>
        <p:sp>
          <p:nvSpPr>
            <p:cNvPr id="1156126" name="Rectangle 30"/>
            <p:cNvSpPr>
              <a:spLocks noChangeArrowheads="1"/>
            </p:cNvSpPr>
            <p:nvPr/>
          </p:nvSpPr>
          <p:spPr bwMode="auto">
            <a:xfrm rot="-3501859">
              <a:off x="2424" y="552"/>
              <a:ext cx="624" cy="192"/>
            </a:xfrm>
            <a:prstGeom prst="rect">
              <a:avLst/>
            </a:prstGeom>
            <a:noFill/>
            <a:ln>
              <a:noFill/>
            </a:ln>
          </p:spPr>
          <p:txBody>
            <a:bodyPr wrap="none" anchor="ctr"/>
            <a:lstStyle/>
            <a:p>
              <a:pPr eaLnBrk="1" hangingPunct="1">
                <a:spcBef>
                  <a:spcPct val="0"/>
                </a:spcBef>
              </a:pPr>
              <a:r>
                <a:rPr lang="en-US" altLang="zh-CN" sz="2000">
                  <a:solidFill>
                    <a:srgbClr val="3333FF"/>
                  </a:solidFill>
                </a:rPr>
                <a:t>3B1A</a:t>
              </a:r>
              <a:endParaRPr lang="en-US" altLang="zh-CN" b="0">
                <a:solidFill>
                  <a:srgbClr val="3333FF"/>
                </a:solidFill>
              </a:endParaRPr>
            </a:p>
          </p:txBody>
        </p:sp>
        <p:sp>
          <p:nvSpPr>
            <p:cNvPr id="1156127" name="Rectangle 31"/>
            <p:cNvSpPr>
              <a:spLocks noChangeArrowheads="1"/>
            </p:cNvSpPr>
            <p:nvPr/>
          </p:nvSpPr>
          <p:spPr bwMode="auto">
            <a:xfrm rot="-2555962">
              <a:off x="3024" y="912"/>
              <a:ext cx="624" cy="192"/>
            </a:xfrm>
            <a:prstGeom prst="rect">
              <a:avLst/>
            </a:prstGeom>
            <a:noFill/>
            <a:ln>
              <a:noFill/>
            </a:ln>
          </p:spPr>
          <p:txBody>
            <a:bodyPr wrap="none" anchor="ctr"/>
            <a:lstStyle/>
            <a:p>
              <a:pPr eaLnBrk="1" hangingPunct="1">
                <a:spcBef>
                  <a:spcPct val="0"/>
                </a:spcBef>
              </a:pPr>
              <a:r>
                <a:rPr lang="en-US" altLang="zh-CN" sz="2000">
                  <a:solidFill>
                    <a:srgbClr val="3333FF"/>
                  </a:solidFill>
                </a:rPr>
                <a:t>3W1A</a:t>
              </a:r>
              <a:endParaRPr lang="en-US" altLang="zh-CN" b="0">
                <a:solidFill>
                  <a:srgbClr val="3333FF"/>
                </a:solidFill>
              </a:endParaRPr>
            </a:p>
          </p:txBody>
        </p:sp>
        <p:sp>
          <p:nvSpPr>
            <p:cNvPr id="1156128" name="Rectangle 32"/>
            <p:cNvSpPr>
              <a:spLocks noChangeArrowheads="1"/>
            </p:cNvSpPr>
            <p:nvPr/>
          </p:nvSpPr>
          <p:spPr bwMode="auto">
            <a:xfrm rot="-1388831">
              <a:off x="3264" y="1104"/>
              <a:ext cx="624" cy="192"/>
            </a:xfrm>
            <a:prstGeom prst="rect">
              <a:avLst/>
            </a:prstGeom>
            <a:noFill/>
            <a:ln>
              <a:noFill/>
            </a:ln>
          </p:spPr>
          <p:txBody>
            <a:bodyPr wrap="none" anchor="ctr"/>
            <a:lstStyle/>
            <a:p>
              <a:pPr eaLnBrk="1" hangingPunct="1">
                <a:spcBef>
                  <a:spcPct val="0"/>
                </a:spcBef>
              </a:pPr>
              <a:r>
                <a:rPr lang="en-US" altLang="zh-CN" sz="2000">
                  <a:solidFill>
                    <a:srgbClr val="3333FF"/>
                  </a:solidFill>
                </a:rPr>
                <a:t>3W1B</a:t>
              </a:r>
              <a:endParaRPr lang="en-US" altLang="zh-CN" b="0">
                <a:solidFill>
                  <a:srgbClr val="3333FF"/>
                </a:solidFill>
              </a:endParaRPr>
            </a:p>
          </p:txBody>
        </p:sp>
        <p:sp>
          <p:nvSpPr>
            <p:cNvPr id="1156129" name="Text Box 33"/>
            <p:cNvSpPr txBox="1">
              <a:spLocks noChangeArrowheads="1"/>
            </p:cNvSpPr>
            <p:nvPr/>
          </p:nvSpPr>
          <p:spPr bwMode="auto">
            <a:xfrm>
              <a:off x="133" y="144"/>
              <a:ext cx="1772" cy="834"/>
            </a:xfrm>
            <a:prstGeom prst="rect">
              <a:avLst/>
            </a:prstGeom>
            <a:noFill/>
            <a:ln>
              <a:noFill/>
            </a:ln>
            <a:effectLst/>
          </p:spPr>
          <p:txBody>
            <a:bodyPr>
              <a:spAutoFit/>
            </a:bodyPr>
            <a:lstStyle/>
            <a:p>
              <a:pPr algn="l" eaLnBrk="1" hangingPunct="1">
                <a:spcBef>
                  <a:spcPct val="0"/>
                </a:spcBef>
              </a:pPr>
              <a:r>
                <a:rPr lang="en-US" altLang="zh-CN" sz="2000" dirty="0">
                  <a:solidFill>
                    <a:srgbClr val="FF0000"/>
                  </a:solidFill>
                  <a:ea typeface="黑体" panose="02010609060101010101" charset="-122"/>
                  <a:cs typeface="黑体" panose="02010609060101010101" charset="-122"/>
                </a:rPr>
                <a:t>4</a:t>
              </a:r>
              <a:r>
                <a:rPr lang="en-US" altLang="zh-CN" sz="2000" dirty="0">
                  <a:solidFill>
                    <a:srgbClr val="3333FF"/>
                  </a:solidFill>
                  <a:ea typeface="黑体" panose="02010609060101010101" charset="-122"/>
                  <a:cs typeface="黑体" panose="02010609060101010101" charset="-122"/>
                </a:rPr>
                <a:t> wigglers and  </a:t>
              </a:r>
              <a:r>
                <a:rPr lang="en-US" altLang="zh-CN" sz="2000" dirty="0">
                  <a:solidFill>
                    <a:srgbClr val="FF0000"/>
                  </a:solidFill>
                  <a:ea typeface="黑体" panose="02010609060101010101" charset="-122"/>
                  <a:cs typeface="黑体" panose="02010609060101010101" charset="-122"/>
                </a:rPr>
                <a:t>13</a:t>
              </a:r>
              <a:r>
                <a:rPr lang="en-US" altLang="zh-CN" sz="2000" u="sng" dirty="0">
                  <a:solidFill>
                    <a:srgbClr val="3333FF"/>
                  </a:solidFill>
                  <a:ea typeface="黑体" panose="02010609060101010101" charset="-122"/>
                  <a:cs typeface="黑体" panose="02010609060101010101" charset="-122"/>
                </a:rPr>
                <a:t> </a:t>
              </a:r>
              <a:r>
                <a:rPr lang="en-US" altLang="zh-CN" sz="2000" dirty="0">
                  <a:solidFill>
                    <a:srgbClr val="3333FF"/>
                  </a:solidFill>
                  <a:ea typeface="黑体" panose="02010609060101010101" charset="-122"/>
                  <a:cs typeface="黑体" panose="02010609060101010101" charset="-122"/>
                </a:rPr>
                <a:t>beam lines.</a:t>
              </a:r>
              <a:endParaRPr lang="en-US" altLang="zh-CN" sz="2000" dirty="0">
                <a:solidFill>
                  <a:srgbClr val="3333FF"/>
                </a:solidFill>
                <a:ea typeface="黑体" panose="02010609060101010101" charset="-122"/>
                <a:cs typeface="黑体" panose="02010609060101010101" charset="-122"/>
              </a:endParaRPr>
            </a:p>
            <a:p>
              <a:pPr algn="l" eaLnBrk="1" hangingPunct="1">
                <a:spcBef>
                  <a:spcPct val="0"/>
                </a:spcBef>
              </a:pPr>
              <a:r>
                <a:rPr lang="en-US" altLang="zh-CN" sz="2000" dirty="0">
                  <a:solidFill>
                    <a:srgbClr val="3333FF"/>
                  </a:solidFill>
                  <a:ea typeface="黑体" panose="02010609060101010101" charset="-122"/>
                  <a:cs typeface="黑体" panose="02010609060101010101" charset="-122"/>
                </a:rPr>
                <a:t> &gt; </a:t>
              </a:r>
              <a:r>
                <a:rPr lang="en-US" altLang="zh-CN" sz="2000" dirty="0">
                  <a:solidFill>
                    <a:srgbClr val="FF5050"/>
                  </a:solidFill>
                  <a:ea typeface="黑体" panose="02010609060101010101" charset="-122"/>
                  <a:cs typeface="黑体" panose="02010609060101010101" charset="-122"/>
                </a:rPr>
                <a:t>300 </a:t>
              </a:r>
              <a:r>
                <a:rPr lang="en-US" altLang="zh-CN" sz="2000" dirty="0">
                  <a:solidFill>
                    <a:srgbClr val="3333FF"/>
                  </a:solidFill>
                  <a:ea typeface="黑体" panose="02010609060101010101" charset="-122"/>
                  <a:cs typeface="黑体" panose="02010609060101010101" charset="-122"/>
                </a:rPr>
                <a:t>exp./year from</a:t>
              </a:r>
              <a:endParaRPr lang="en-US" altLang="zh-CN" sz="2000" dirty="0">
                <a:solidFill>
                  <a:srgbClr val="3333FF"/>
                </a:solidFill>
                <a:ea typeface="黑体" panose="02010609060101010101" charset="-122"/>
                <a:cs typeface="黑体" panose="02010609060101010101" charset="-122"/>
              </a:endParaRPr>
            </a:p>
            <a:p>
              <a:pPr algn="l" eaLnBrk="1" hangingPunct="1">
                <a:spcBef>
                  <a:spcPct val="0"/>
                </a:spcBef>
              </a:pPr>
              <a:r>
                <a:rPr lang="en-US" altLang="zh-CN" sz="2000" dirty="0">
                  <a:solidFill>
                    <a:srgbClr val="3333FF"/>
                  </a:solidFill>
                  <a:ea typeface="黑体" panose="02010609060101010101" charset="-122"/>
                  <a:cs typeface="黑体" panose="02010609060101010101" charset="-122"/>
                </a:rPr>
                <a:t> &gt; </a:t>
              </a:r>
              <a:r>
                <a:rPr lang="en-US" altLang="zh-CN" sz="2000" dirty="0">
                  <a:solidFill>
                    <a:srgbClr val="FF5050"/>
                  </a:solidFill>
                  <a:ea typeface="黑体" panose="02010609060101010101" charset="-122"/>
                  <a:cs typeface="黑体" panose="02010609060101010101" charset="-122"/>
                </a:rPr>
                <a:t>100 </a:t>
              </a:r>
              <a:r>
                <a:rPr lang="en-US" altLang="zh-CN" sz="2000" dirty="0">
                  <a:solidFill>
                    <a:srgbClr val="3333FF"/>
                  </a:solidFill>
                  <a:ea typeface="黑体" panose="02010609060101010101" charset="-122"/>
                  <a:cs typeface="黑体" panose="02010609060101010101" charset="-122"/>
                </a:rPr>
                <a:t>institutions </a:t>
              </a:r>
              <a:endParaRPr lang="en-US" altLang="zh-CN" sz="2000" dirty="0">
                <a:solidFill>
                  <a:srgbClr val="3333FF"/>
                </a:solidFill>
                <a:ea typeface="黑体" panose="02010609060101010101" charset="-122"/>
                <a:cs typeface="黑体" panose="02010609060101010101" charset="-122"/>
              </a:endParaRPr>
            </a:p>
          </p:txBody>
        </p:sp>
        <p:sp>
          <p:nvSpPr>
            <p:cNvPr id="1156130" name="Text Box 34"/>
            <p:cNvSpPr txBox="1">
              <a:spLocks noChangeArrowheads="1"/>
            </p:cNvSpPr>
            <p:nvPr/>
          </p:nvSpPr>
          <p:spPr bwMode="auto">
            <a:xfrm>
              <a:off x="912" y="3728"/>
              <a:ext cx="4220" cy="291"/>
            </a:xfrm>
            <a:prstGeom prst="rect">
              <a:avLst/>
            </a:prstGeom>
            <a:noFill/>
            <a:ln>
              <a:noFill/>
            </a:ln>
            <a:effectLst/>
          </p:spPr>
          <p:txBody>
            <a:bodyPr>
              <a:spAutoFit/>
            </a:bodyPr>
            <a:lstStyle/>
            <a:p>
              <a:pPr algn="l"/>
              <a:r>
                <a:rPr lang="en-US" altLang="zh-CN" sz="2400" dirty="0">
                  <a:solidFill>
                    <a:srgbClr val="3333FF"/>
                  </a:solidFill>
                </a:rPr>
                <a:t>Beijing Synchrotron Radiation Facility</a:t>
              </a:r>
              <a:endParaRPr lang="en-US" altLang="zh-CN" sz="2400" dirty="0">
                <a:solidFill>
                  <a:srgbClr val="3333FF"/>
                </a:solidFill>
              </a:endParaRPr>
            </a:p>
          </p:txBody>
        </p:sp>
        <p:sp>
          <p:nvSpPr>
            <p:cNvPr id="1156131" name="Text Box 35"/>
            <p:cNvSpPr txBox="1">
              <a:spLocks noChangeArrowheads="1"/>
            </p:cNvSpPr>
            <p:nvPr/>
          </p:nvSpPr>
          <p:spPr bwMode="auto">
            <a:xfrm>
              <a:off x="2880" y="2400"/>
              <a:ext cx="1920" cy="327"/>
            </a:xfrm>
            <a:prstGeom prst="rect">
              <a:avLst/>
            </a:prstGeom>
            <a:noFill/>
            <a:ln>
              <a:noFill/>
            </a:ln>
            <a:effectLst/>
          </p:spPr>
          <p:txBody>
            <a:bodyPr>
              <a:spAutoFit/>
            </a:bodyPr>
            <a:lstStyle/>
            <a:p>
              <a:pPr algn="l"/>
              <a:r>
                <a:rPr lang="en-US" altLang="zh-CN" sz="2800" b="0">
                  <a:solidFill>
                    <a:srgbClr val="006666"/>
                  </a:solidFill>
                  <a:latin typeface="Arial" panose="020B0604020202020204" pitchFamily="34" charset="0"/>
                </a:rPr>
                <a:t>140mA@2.2GeV</a:t>
              </a:r>
              <a:endParaRPr lang="en-US" altLang="zh-CN" sz="2800" b="0">
                <a:solidFill>
                  <a:srgbClr val="006666"/>
                </a:solidFill>
                <a:latin typeface="Arial" panose="020B0604020202020204" pitchFamily="34" charset="0"/>
              </a:endParaRPr>
            </a:p>
          </p:txBody>
        </p:sp>
        <p:sp>
          <p:nvSpPr>
            <p:cNvPr id="1156132" name="Rectangle 36"/>
            <p:cNvSpPr>
              <a:spLocks noChangeArrowheads="1"/>
            </p:cNvSpPr>
            <p:nvPr/>
          </p:nvSpPr>
          <p:spPr bwMode="auto">
            <a:xfrm rot="-945549">
              <a:off x="4464" y="3120"/>
              <a:ext cx="624" cy="192"/>
            </a:xfrm>
            <a:prstGeom prst="rect">
              <a:avLst/>
            </a:prstGeom>
            <a:noFill/>
            <a:ln>
              <a:noFill/>
            </a:ln>
          </p:spPr>
          <p:txBody>
            <a:bodyPr wrap="none" anchor="ctr"/>
            <a:lstStyle/>
            <a:p>
              <a:pPr eaLnBrk="1" hangingPunct="1">
                <a:spcBef>
                  <a:spcPct val="0"/>
                </a:spcBef>
              </a:pPr>
              <a:r>
                <a:rPr lang="en-US" altLang="zh-CN" sz="2000">
                  <a:solidFill>
                    <a:srgbClr val="3333FF"/>
                  </a:solidFill>
                </a:rPr>
                <a:t>1W1A</a:t>
              </a:r>
              <a:endParaRPr lang="en-US" altLang="zh-CN" b="0">
                <a:solidFill>
                  <a:srgbClr val="3333FF"/>
                </a:solidFill>
              </a:endParaRPr>
            </a:p>
          </p:txBody>
        </p:sp>
        <p:sp>
          <p:nvSpPr>
            <p:cNvPr id="1156133" name="Line 37"/>
            <p:cNvSpPr>
              <a:spLocks noChangeShapeType="1"/>
            </p:cNvSpPr>
            <p:nvPr/>
          </p:nvSpPr>
          <p:spPr bwMode="auto">
            <a:xfrm flipH="1">
              <a:off x="3840" y="2880"/>
              <a:ext cx="1056" cy="576"/>
            </a:xfrm>
            <a:prstGeom prst="line">
              <a:avLst/>
            </a:prstGeom>
            <a:noFill/>
            <a:ln w="38100">
              <a:solidFill>
                <a:srgbClr val="FF9900"/>
              </a:solidFill>
              <a:round/>
            </a:ln>
          </p:spPr>
          <p:txBody>
            <a:bodyPr wrap="none" anchor="ctr"/>
            <a:lstStyle/>
            <a:p>
              <a:endParaRPr lang="zh-CN" altLang="en-US"/>
            </a:p>
          </p:txBody>
        </p:sp>
        <p:sp>
          <p:nvSpPr>
            <p:cNvPr id="1156134" name="Line 38"/>
            <p:cNvSpPr>
              <a:spLocks noChangeShapeType="1"/>
            </p:cNvSpPr>
            <p:nvPr/>
          </p:nvSpPr>
          <p:spPr bwMode="auto">
            <a:xfrm flipH="1">
              <a:off x="4320" y="2832"/>
              <a:ext cx="624" cy="624"/>
            </a:xfrm>
            <a:prstGeom prst="line">
              <a:avLst/>
            </a:prstGeom>
            <a:noFill/>
            <a:ln w="38100">
              <a:solidFill>
                <a:srgbClr val="FF9900"/>
              </a:solidFill>
              <a:round/>
            </a:ln>
          </p:spPr>
          <p:txBody>
            <a:bodyPr wrap="none" anchor="ctr"/>
            <a:lstStyle/>
            <a:p>
              <a:endParaRPr lang="zh-CN" altLang="en-US"/>
            </a:p>
          </p:txBody>
        </p:sp>
        <p:sp>
          <p:nvSpPr>
            <p:cNvPr id="1156135" name="Oval 39"/>
            <p:cNvSpPr>
              <a:spLocks noChangeArrowheads="1"/>
            </p:cNvSpPr>
            <p:nvPr/>
          </p:nvSpPr>
          <p:spPr bwMode="auto">
            <a:xfrm>
              <a:off x="3312" y="3264"/>
              <a:ext cx="528" cy="384"/>
            </a:xfrm>
            <a:prstGeom prst="ellipse">
              <a:avLst/>
            </a:prstGeom>
            <a:solidFill>
              <a:schemeClr val="accent1"/>
            </a:solidFill>
            <a:ln w="9525">
              <a:solidFill>
                <a:schemeClr val="tx1"/>
              </a:solidFill>
              <a:round/>
            </a:ln>
          </p:spPr>
          <p:txBody>
            <a:bodyPr wrap="none" anchor="ctr"/>
            <a:lstStyle/>
            <a:p>
              <a:pPr eaLnBrk="1" hangingPunct="1">
                <a:spcBef>
                  <a:spcPct val="0"/>
                </a:spcBef>
              </a:pPr>
              <a:r>
                <a:rPr lang="en-US" altLang="zh-CN" sz="1600">
                  <a:solidFill>
                    <a:srgbClr val="FF3300"/>
                  </a:solidFill>
                  <a:latin typeface="Arial" panose="020B0604020202020204" pitchFamily="34" charset="0"/>
                </a:rPr>
                <a:t>XAFS</a:t>
              </a:r>
              <a:endParaRPr lang="en-US" altLang="zh-CN" sz="1600" b="0">
                <a:solidFill>
                  <a:srgbClr val="FF3300"/>
                </a:solidFill>
                <a:latin typeface="Arial" panose="020B0604020202020204" pitchFamily="34" charset="0"/>
              </a:endParaRPr>
            </a:p>
          </p:txBody>
        </p:sp>
        <p:sp>
          <p:nvSpPr>
            <p:cNvPr id="1156136" name="Rectangle 40"/>
            <p:cNvSpPr>
              <a:spLocks noChangeArrowheads="1"/>
            </p:cNvSpPr>
            <p:nvPr/>
          </p:nvSpPr>
          <p:spPr bwMode="auto">
            <a:xfrm rot="-945549">
              <a:off x="3792" y="3168"/>
              <a:ext cx="624" cy="192"/>
            </a:xfrm>
            <a:prstGeom prst="rect">
              <a:avLst/>
            </a:prstGeom>
            <a:noFill/>
            <a:ln>
              <a:noFill/>
            </a:ln>
          </p:spPr>
          <p:txBody>
            <a:bodyPr wrap="none" anchor="ctr"/>
            <a:lstStyle/>
            <a:p>
              <a:pPr eaLnBrk="1" hangingPunct="1">
                <a:spcBef>
                  <a:spcPct val="0"/>
                </a:spcBef>
              </a:pPr>
              <a:r>
                <a:rPr lang="en-US" altLang="zh-CN" sz="2000">
                  <a:solidFill>
                    <a:srgbClr val="3333FF"/>
                  </a:solidFill>
                </a:rPr>
                <a:t>1W1B</a:t>
              </a:r>
              <a:endParaRPr lang="en-US" altLang="zh-CN" b="0">
                <a:solidFill>
                  <a:srgbClr val="3333FF"/>
                </a:solidFill>
              </a:endParaRPr>
            </a:p>
          </p:txBody>
        </p:sp>
        <p:sp>
          <p:nvSpPr>
            <p:cNvPr id="1156137" name="Line 41"/>
            <p:cNvSpPr>
              <a:spLocks noChangeShapeType="1"/>
            </p:cNvSpPr>
            <p:nvPr/>
          </p:nvSpPr>
          <p:spPr bwMode="auto">
            <a:xfrm flipH="1" flipV="1">
              <a:off x="1056" y="1680"/>
              <a:ext cx="816" cy="864"/>
            </a:xfrm>
            <a:prstGeom prst="line">
              <a:avLst/>
            </a:prstGeom>
            <a:noFill/>
            <a:ln w="38100">
              <a:solidFill>
                <a:srgbClr val="FF9900"/>
              </a:solidFill>
              <a:round/>
            </a:ln>
          </p:spPr>
          <p:txBody>
            <a:bodyPr wrap="none" anchor="ctr"/>
            <a:lstStyle/>
            <a:p>
              <a:endParaRPr lang="zh-CN" altLang="en-US"/>
            </a:p>
          </p:txBody>
        </p:sp>
        <p:sp>
          <p:nvSpPr>
            <p:cNvPr id="1156138" name="Oval 42"/>
            <p:cNvSpPr>
              <a:spLocks noChangeArrowheads="1"/>
            </p:cNvSpPr>
            <p:nvPr/>
          </p:nvSpPr>
          <p:spPr bwMode="auto">
            <a:xfrm>
              <a:off x="528" y="1248"/>
              <a:ext cx="1104" cy="432"/>
            </a:xfrm>
            <a:prstGeom prst="ellipse">
              <a:avLst/>
            </a:prstGeom>
            <a:solidFill>
              <a:schemeClr val="accent1"/>
            </a:solidFill>
            <a:ln w="9525">
              <a:solidFill>
                <a:schemeClr val="tx1"/>
              </a:solidFill>
              <a:round/>
            </a:ln>
          </p:spPr>
          <p:txBody>
            <a:bodyPr wrap="none" anchor="ctr"/>
            <a:lstStyle/>
            <a:p>
              <a:pPr eaLnBrk="1" hangingPunct="1">
                <a:spcBef>
                  <a:spcPct val="0"/>
                </a:spcBef>
              </a:pPr>
              <a:endParaRPr lang="en-US" altLang="zh-CN" sz="1400">
                <a:solidFill>
                  <a:srgbClr val="3333FF"/>
                </a:solidFill>
              </a:endParaRPr>
            </a:p>
            <a:p>
              <a:pPr eaLnBrk="1" hangingPunct="1">
                <a:spcBef>
                  <a:spcPct val="0"/>
                </a:spcBef>
              </a:pPr>
              <a:r>
                <a:rPr lang="en-US" altLang="zh-CN" sz="1600">
                  <a:solidFill>
                    <a:srgbClr val="FF0000"/>
                  </a:solidFill>
                  <a:latin typeface="Arial" panose="020B0604020202020204" pitchFamily="34" charset="0"/>
                </a:rPr>
                <a:t>High-pressure</a:t>
              </a:r>
              <a:endParaRPr lang="en-US" altLang="zh-CN" sz="1600">
                <a:solidFill>
                  <a:srgbClr val="FF0000"/>
                </a:solidFill>
                <a:latin typeface="Arial" panose="020B0604020202020204" pitchFamily="34" charset="0"/>
              </a:endParaRPr>
            </a:p>
            <a:p>
              <a:pPr eaLnBrk="1" hangingPunct="1">
                <a:spcBef>
                  <a:spcPct val="0"/>
                </a:spcBef>
              </a:pPr>
              <a:r>
                <a:rPr lang="en-US" altLang="zh-CN" sz="1600">
                  <a:solidFill>
                    <a:srgbClr val="FF0000"/>
                  </a:solidFill>
                  <a:latin typeface="Arial" panose="020B0604020202020204" pitchFamily="34" charset="0"/>
                </a:rPr>
                <a:t> diffraction</a:t>
              </a:r>
              <a:endParaRPr lang="en-US" altLang="zh-CN" sz="1600">
                <a:solidFill>
                  <a:srgbClr val="FF0000"/>
                </a:solidFill>
                <a:latin typeface="Arial" panose="020B0604020202020204" pitchFamily="34" charset="0"/>
              </a:endParaRPr>
            </a:p>
            <a:p>
              <a:pPr eaLnBrk="1" hangingPunct="1">
                <a:spcBef>
                  <a:spcPct val="0"/>
                </a:spcBef>
              </a:pPr>
              <a:endParaRPr lang="zh-CN" altLang="en-US" sz="1600">
                <a:solidFill>
                  <a:srgbClr val="FF0000"/>
                </a:solidFill>
                <a:latin typeface="Arial" panose="020B0604020202020204" pitchFamily="34" charset="0"/>
              </a:endParaRPr>
            </a:p>
          </p:txBody>
        </p:sp>
        <p:sp>
          <p:nvSpPr>
            <p:cNvPr id="1156139" name="Line 43"/>
            <p:cNvSpPr>
              <a:spLocks noChangeShapeType="1"/>
            </p:cNvSpPr>
            <p:nvPr/>
          </p:nvSpPr>
          <p:spPr bwMode="auto">
            <a:xfrm flipV="1">
              <a:off x="2256" y="816"/>
              <a:ext cx="48" cy="480"/>
            </a:xfrm>
            <a:prstGeom prst="line">
              <a:avLst/>
            </a:prstGeom>
            <a:noFill/>
            <a:ln w="38100">
              <a:solidFill>
                <a:srgbClr val="FF9900"/>
              </a:solidFill>
              <a:round/>
            </a:ln>
          </p:spPr>
          <p:txBody>
            <a:bodyPr wrap="none" anchor="ctr"/>
            <a:lstStyle/>
            <a:p>
              <a:endParaRPr lang="zh-CN" altLang="en-US"/>
            </a:p>
          </p:txBody>
        </p:sp>
        <p:sp>
          <p:nvSpPr>
            <p:cNvPr id="1156140" name="Oval 44"/>
            <p:cNvSpPr>
              <a:spLocks noChangeArrowheads="1"/>
            </p:cNvSpPr>
            <p:nvPr/>
          </p:nvSpPr>
          <p:spPr bwMode="auto">
            <a:xfrm>
              <a:off x="2112" y="528"/>
              <a:ext cx="480" cy="288"/>
            </a:xfrm>
            <a:prstGeom prst="ellipse">
              <a:avLst/>
            </a:prstGeom>
            <a:solidFill>
              <a:schemeClr val="accent1"/>
            </a:solidFill>
            <a:ln w="9525">
              <a:solidFill>
                <a:schemeClr val="tx1"/>
              </a:solidFill>
              <a:round/>
            </a:ln>
          </p:spPr>
          <p:txBody>
            <a:bodyPr wrap="none" anchor="ctr"/>
            <a:lstStyle/>
            <a:p>
              <a:pPr eaLnBrk="1" hangingPunct="1">
                <a:spcBef>
                  <a:spcPct val="0"/>
                </a:spcBef>
              </a:pPr>
              <a:r>
                <a:rPr lang="en-US" altLang="zh-CN" sz="1400">
                  <a:solidFill>
                    <a:srgbClr val="FF0000"/>
                  </a:solidFill>
                  <a:latin typeface="Arial" panose="020B0604020202020204" pitchFamily="34" charset="0"/>
                </a:rPr>
                <a:t>LIGA</a:t>
              </a:r>
              <a:endParaRPr lang="en-US" altLang="zh-CN">
                <a:solidFill>
                  <a:srgbClr val="3333FF"/>
                </a:solidFill>
                <a:latin typeface="Arial" panose="020B0604020202020204" pitchFamily="34" charset="0"/>
              </a:endParaRPr>
            </a:p>
          </p:txBody>
        </p:sp>
        <p:sp>
          <p:nvSpPr>
            <p:cNvPr id="1156141" name="Oval 45"/>
            <p:cNvSpPr>
              <a:spLocks noChangeArrowheads="1"/>
            </p:cNvSpPr>
            <p:nvPr/>
          </p:nvSpPr>
          <p:spPr bwMode="auto">
            <a:xfrm>
              <a:off x="1776" y="192"/>
              <a:ext cx="480" cy="288"/>
            </a:xfrm>
            <a:prstGeom prst="ellipse">
              <a:avLst/>
            </a:prstGeom>
            <a:solidFill>
              <a:schemeClr val="accent1"/>
            </a:solidFill>
            <a:ln w="9525">
              <a:solidFill>
                <a:schemeClr val="tx1"/>
              </a:solidFill>
              <a:round/>
            </a:ln>
          </p:spPr>
          <p:txBody>
            <a:bodyPr wrap="none" anchor="ctr"/>
            <a:lstStyle/>
            <a:p>
              <a:pPr eaLnBrk="1" hangingPunct="1">
                <a:spcBef>
                  <a:spcPct val="0"/>
                </a:spcBef>
              </a:pPr>
              <a:endParaRPr lang="en-US" altLang="zh-CN" sz="1400">
                <a:solidFill>
                  <a:srgbClr val="3333FF"/>
                </a:solidFill>
              </a:endParaRPr>
            </a:p>
            <a:p>
              <a:pPr eaLnBrk="1" hangingPunct="1">
                <a:spcBef>
                  <a:spcPct val="0"/>
                </a:spcBef>
              </a:pPr>
              <a:endParaRPr lang="en-US" altLang="zh-CN" sz="1400">
                <a:solidFill>
                  <a:srgbClr val="3333FF"/>
                </a:solidFill>
              </a:endParaRPr>
            </a:p>
            <a:p>
              <a:pPr eaLnBrk="1" hangingPunct="1">
                <a:spcBef>
                  <a:spcPct val="0"/>
                </a:spcBef>
              </a:pPr>
              <a:endParaRPr lang="en-US" altLang="zh-CN" sz="1400">
                <a:solidFill>
                  <a:srgbClr val="3333FF"/>
                </a:solidFill>
              </a:endParaRPr>
            </a:p>
            <a:p>
              <a:pPr eaLnBrk="1" hangingPunct="1">
                <a:spcBef>
                  <a:spcPct val="0"/>
                </a:spcBef>
              </a:pPr>
              <a:endParaRPr lang="en-US" altLang="zh-CN" sz="1400">
                <a:solidFill>
                  <a:srgbClr val="3333FF"/>
                </a:solidFill>
              </a:endParaRPr>
            </a:p>
            <a:p>
              <a:pPr eaLnBrk="1" hangingPunct="1">
                <a:spcBef>
                  <a:spcPct val="0"/>
                </a:spcBef>
              </a:pPr>
              <a:endParaRPr lang="zh-CN" altLang="en-US" b="0">
                <a:solidFill>
                  <a:srgbClr val="3333FF"/>
                </a:solidFill>
              </a:endParaRPr>
            </a:p>
          </p:txBody>
        </p:sp>
        <p:sp>
          <p:nvSpPr>
            <p:cNvPr id="1156142" name="Rectangle 46"/>
            <p:cNvSpPr>
              <a:spLocks noChangeArrowheads="1"/>
            </p:cNvSpPr>
            <p:nvPr/>
          </p:nvSpPr>
          <p:spPr bwMode="auto">
            <a:xfrm>
              <a:off x="1824" y="239"/>
              <a:ext cx="423" cy="233"/>
            </a:xfrm>
            <a:prstGeom prst="rect">
              <a:avLst/>
            </a:prstGeom>
            <a:noFill/>
            <a:ln>
              <a:noFill/>
            </a:ln>
            <a:effectLst/>
          </p:spPr>
          <p:txBody>
            <a:bodyPr wrap="none">
              <a:spAutoFit/>
            </a:bodyPr>
            <a:lstStyle/>
            <a:p>
              <a:pPr algn="l" eaLnBrk="1" hangingPunct="1">
                <a:spcBef>
                  <a:spcPct val="0"/>
                </a:spcBef>
              </a:pPr>
              <a:r>
                <a:rPr lang="en-US" altLang="zh-CN" sz="1800">
                  <a:solidFill>
                    <a:srgbClr val="3333FF"/>
                  </a:solidFill>
                  <a:latin typeface="Arial" panose="020B0604020202020204" pitchFamily="34" charset="0"/>
                </a:rPr>
                <a:t>VUV</a:t>
              </a:r>
              <a:endParaRPr lang="en-US" altLang="zh-CN" sz="1800">
                <a:solidFill>
                  <a:srgbClr val="3333FF"/>
                </a:solidFill>
                <a:latin typeface="Arial" panose="020B0604020202020204" pitchFamily="34" charset="0"/>
              </a:endParaRPr>
            </a:p>
          </p:txBody>
        </p:sp>
        <p:sp>
          <p:nvSpPr>
            <p:cNvPr id="1156143" name="Oval 47"/>
            <p:cNvSpPr>
              <a:spLocks noChangeArrowheads="1"/>
            </p:cNvSpPr>
            <p:nvPr/>
          </p:nvSpPr>
          <p:spPr bwMode="auto">
            <a:xfrm>
              <a:off x="3744" y="528"/>
              <a:ext cx="1200" cy="336"/>
            </a:xfrm>
            <a:prstGeom prst="ellipse">
              <a:avLst/>
            </a:prstGeom>
            <a:solidFill>
              <a:schemeClr val="accent1"/>
            </a:solidFill>
            <a:ln w="9525">
              <a:solidFill>
                <a:schemeClr val="tx1"/>
              </a:solidFill>
              <a:round/>
            </a:ln>
          </p:spPr>
          <p:txBody>
            <a:bodyPr wrap="none" anchor="ctr"/>
            <a:lstStyle/>
            <a:p>
              <a:pPr eaLnBrk="1" hangingPunct="1">
                <a:spcBef>
                  <a:spcPct val="0"/>
                </a:spcBef>
              </a:pPr>
              <a:endParaRPr lang="en-US" altLang="zh-CN" sz="1400">
                <a:solidFill>
                  <a:srgbClr val="3333FF"/>
                </a:solidFill>
              </a:endParaRPr>
            </a:p>
            <a:p>
              <a:pPr eaLnBrk="1" hangingPunct="1">
                <a:spcBef>
                  <a:spcPct val="0"/>
                </a:spcBef>
              </a:pPr>
              <a:r>
                <a:rPr lang="en-US" altLang="zh-CN" sz="1600">
                  <a:solidFill>
                    <a:srgbClr val="FF0000"/>
                  </a:solidFill>
                  <a:latin typeface="Arial" panose="020B0604020202020204" pitchFamily="34" charset="0"/>
                </a:rPr>
                <a:t>Macromolecular</a:t>
              </a:r>
              <a:endParaRPr lang="en-US" altLang="zh-CN" sz="1600">
                <a:solidFill>
                  <a:srgbClr val="FF0000"/>
                </a:solidFill>
                <a:latin typeface="Arial" panose="020B0604020202020204" pitchFamily="34" charset="0"/>
              </a:endParaRPr>
            </a:p>
            <a:p>
              <a:pPr eaLnBrk="1" hangingPunct="1">
                <a:spcBef>
                  <a:spcPct val="0"/>
                </a:spcBef>
              </a:pPr>
              <a:endParaRPr lang="zh-CN" altLang="en-US" sz="1600">
                <a:solidFill>
                  <a:schemeClr val="folHlink"/>
                </a:solidFill>
              </a:endParaRPr>
            </a:p>
          </p:txBody>
        </p:sp>
        <p:sp>
          <p:nvSpPr>
            <p:cNvPr id="1156144" name="Rectangle 48"/>
            <p:cNvSpPr>
              <a:spLocks noChangeArrowheads="1"/>
            </p:cNvSpPr>
            <p:nvPr/>
          </p:nvSpPr>
          <p:spPr bwMode="auto">
            <a:xfrm rot="-2555962">
              <a:off x="2688" y="816"/>
              <a:ext cx="624" cy="192"/>
            </a:xfrm>
            <a:prstGeom prst="rect">
              <a:avLst/>
            </a:prstGeom>
            <a:noFill/>
            <a:ln>
              <a:noFill/>
            </a:ln>
          </p:spPr>
          <p:txBody>
            <a:bodyPr wrap="none" anchor="ctr"/>
            <a:lstStyle/>
            <a:p>
              <a:pPr eaLnBrk="1" hangingPunct="1">
                <a:spcBef>
                  <a:spcPct val="0"/>
                </a:spcBef>
              </a:pPr>
              <a:r>
                <a:rPr lang="en-US" altLang="zh-CN" sz="2000">
                  <a:solidFill>
                    <a:srgbClr val="3333FF"/>
                  </a:solidFill>
                </a:rPr>
                <a:t>3B3</a:t>
              </a:r>
              <a:endParaRPr lang="en-US" altLang="zh-CN" b="0">
                <a:solidFill>
                  <a:srgbClr val="3333FF"/>
                </a:solidFill>
              </a:endParaRPr>
            </a:p>
          </p:txBody>
        </p:sp>
        <p:sp>
          <p:nvSpPr>
            <p:cNvPr id="1156145" name="Rectangle 49"/>
            <p:cNvSpPr>
              <a:spLocks noChangeArrowheads="1"/>
            </p:cNvSpPr>
            <p:nvPr/>
          </p:nvSpPr>
          <p:spPr bwMode="auto">
            <a:xfrm>
              <a:off x="4800" y="2784"/>
              <a:ext cx="288" cy="96"/>
            </a:xfrm>
            <a:prstGeom prst="rect">
              <a:avLst/>
            </a:prstGeom>
            <a:solidFill>
              <a:srgbClr val="FF0000"/>
            </a:solidFill>
            <a:ln w="9525">
              <a:solidFill>
                <a:schemeClr val="tx1"/>
              </a:solidFill>
              <a:miter lim="800000"/>
            </a:ln>
          </p:spPr>
          <p:txBody>
            <a:bodyPr wrap="none" anchor="ctr"/>
            <a:lstStyle/>
            <a:p>
              <a:pPr eaLnBrk="1" hangingPunct="1">
                <a:spcBef>
                  <a:spcPct val="0"/>
                </a:spcBef>
              </a:pPr>
              <a:r>
                <a:rPr lang="en-US" altLang="zh-CN" sz="1400">
                  <a:solidFill>
                    <a:srgbClr val="3333FF"/>
                  </a:solidFill>
                </a:rPr>
                <a:t>1w1</a:t>
              </a:r>
              <a:endParaRPr lang="en-US" altLang="zh-CN" b="0">
                <a:solidFill>
                  <a:srgbClr val="3333FF"/>
                </a:solidFill>
              </a:endParaRPr>
            </a:p>
          </p:txBody>
        </p:sp>
        <p:sp>
          <p:nvSpPr>
            <p:cNvPr id="1156146" name="Rectangle 50"/>
            <p:cNvSpPr>
              <a:spLocks noChangeArrowheads="1"/>
            </p:cNvSpPr>
            <p:nvPr/>
          </p:nvSpPr>
          <p:spPr bwMode="auto">
            <a:xfrm rot="1867697">
              <a:off x="1824" y="2544"/>
              <a:ext cx="288" cy="96"/>
            </a:xfrm>
            <a:prstGeom prst="rect">
              <a:avLst/>
            </a:prstGeom>
            <a:solidFill>
              <a:srgbClr val="FF0000"/>
            </a:solidFill>
            <a:ln w="9525">
              <a:solidFill>
                <a:schemeClr val="tx1"/>
              </a:solidFill>
              <a:miter lim="800000"/>
            </a:ln>
          </p:spPr>
          <p:txBody>
            <a:bodyPr wrap="none" anchor="ctr"/>
            <a:lstStyle/>
            <a:p>
              <a:pPr eaLnBrk="1" hangingPunct="1">
                <a:spcBef>
                  <a:spcPct val="0"/>
                </a:spcBef>
              </a:pPr>
              <a:r>
                <a:rPr lang="en-US" altLang="zh-CN" sz="1400">
                  <a:solidFill>
                    <a:srgbClr val="3333FF"/>
                  </a:solidFill>
                </a:rPr>
                <a:t>4w2</a:t>
              </a:r>
              <a:endParaRPr lang="en-US" altLang="zh-CN" b="0">
                <a:solidFill>
                  <a:srgbClr val="3333FF"/>
                </a:solidFill>
              </a:endParaRPr>
            </a:p>
          </p:txBody>
        </p:sp>
        <p:sp>
          <p:nvSpPr>
            <p:cNvPr id="1156147" name="Rectangle 51"/>
            <p:cNvSpPr>
              <a:spLocks noChangeArrowheads="1"/>
            </p:cNvSpPr>
            <p:nvPr/>
          </p:nvSpPr>
          <p:spPr bwMode="auto">
            <a:xfrm rot="-2860443">
              <a:off x="1981" y="1695"/>
              <a:ext cx="192" cy="96"/>
            </a:xfrm>
            <a:prstGeom prst="rect">
              <a:avLst/>
            </a:prstGeom>
            <a:solidFill>
              <a:srgbClr val="FF9900"/>
            </a:solidFill>
            <a:ln w="9525">
              <a:solidFill>
                <a:schemeClr val="tx1"/>
              </a:solidFill>
              <a:miter lim="800000"/>
            </a:ln>
          </p:spPr>
          <p:txBody>
            <a:bodyPr vert="eaVert" wrap="none" anchor="ctr"/>
            <a:lstStyle/>
            <a:p>
              <a:pPr eaLnBrk="1" hangingPunct="1">
                <a:spcBef>
                  <a:spcPct val="0"/>
                </a:spcBef>
              </a:pPr>
              <a:r>
                <a:rPr lang="en-US" altLang="zh-CN" sz="1400">
                  <a:solidFill>
                    <a:srgbClr val="3333FF"/>
                  </a:solidFill>
                </a:rPr>
                <a:t>3B3</a:t>
              </a:r>
              <a:endParaRPr lang="en-US" altLang="zh-CN" b="0">
                <a:solidFill>
                  <a:srgbClr val="3333FF"/>
                </a:solidFill>
              </a:endParaRPr>
            </a:p>
          </p:txBody>
        </p:sp>
        <p:sp>
          <p:nvSpPr>
            <p:cNvPr id="1156148" name="Oval 52"/>
            <p:cNvSpPr>
              <a:spLocks noChangeArrowheads="1"/>
            </p:cNvSpPr>
            <p:nvPr/>
          </p:nvSpPr>
          <p:spPr bwMode="auto">
            <a:xfrm>
              <a:off x="3888" y="912"/>
              <a:ext cx="720" cy="432"/>
            </a:xfrm>
            <a:prstGeom prst="ellipse">
              <a:avLst/>
            </a:prstGeom>
            <a:solidFill>
              <a:schemeClr val="accent1"/>
            </a:solidFill>
            <a:ln w="9525">
              <a:solidFill>
                <a:schemeClr val="tx1"/>
              </a:solidFill>
              <a:round/>
            </a:ln>
          </p:spPr>
          <p:txBody>
            <a:bodyPr wrap="none" anchor="ctr"/>
            <a:lstStyle/>
            <a:p>
              <a:pPr eaLnBrk="1" hangingPunct="1">
                <a:spcBef>
                  <a:spcPct val="0"/>
                </a:spcBef>
              </a:pPr>
              <a:r>
                <a:rPr lang="en-US" altLang="zh-CN" sz="1600">
                  <a:solidFill>
                    <a:srgbClr val="3333FF"/>
                  </a:solidFill>
                  <a:latin typeface="Arial" panose="020B0604020202020204" pitchFamily="34" charset="0"/>
                </a:rPr>
                <a:t>Soft X-ray</a:t>
              </a:r>
              <a:endParaRPr lang="en-US" altLang="zh-CN" sz="1600">
                <a:solidFill>
                  <a:srgbClr val="3333FF"/>
                </a:solidFill>
                <a:latin typeface="Arial" panose="020B0604020202020204" pitchFamily="34" charset="0"/>
              </a:endParaRPr>
            </a:p>
            <a:p>
              <a:pPr eaLnBrk="1" hangingPunct="1">
                <a:spcBef>
                  <a:spcPct val="0"/>
                </a:spcBef>
              </a:pPr>
              <a:r>
                <a:rPr lang="en-US" altLang="zh-CN" sz="1600">
                  <a:solidFill>
                    <a:srgbClr val="3333FF"/>
                  </a:solidFill>
                  <a:latin typeface="Arial" panose="020B0604020202020204" pitchFamily="34" charset="0"/>
                </a:rPr>
                <a:t> Optics</a:t>
              </a:r>
              <a:endParaRPr lang="en-US" altLang="zh-CN" sz="1600">
                <a:solidFill>
                  <a:srgbClr val="3333FF"/>
                </a:solidFill>
                <a:latin typeface="Arial" panose="020B0604020202020204" pitchFamily="34" charset="0"/>
              </a:endParaRPr>
            </a:p>
          </p:txBody>
        </p:sp>
      </p:grpSp>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defRPr/>
            </a:pPr>
            <a:fld id="{34CF0DB0-835C-4707-AE11-569FB349AEAD}" type="slidenum">
              <a:rPr lang="en-US" smtClean="0"/>
            </a:fld>
            <a:endParaRPr lang="en-US"/>
          </a:p>
        </p:txBody>
      </p:sp>
      <p:pic>
        <p:nvPicPr>
          <p:cNvPr id="4" name="图片 3" descr="北京正负电子对撞机重大改造后的储存环双环.jpg"/>
          <p:cNvPicPr>
            <a:picLocks noChangeAspect="1"/>
          </p:cNvPicPr>
          <p:nvPr/>
        </p:nvPicPr>
        <p:blipFill>
          <a:blip r:embed="rId1"/>
          <a:stretch>
            <a:fillRect/>
          </a:stretch>
        </p:blipFill>
        <p:spPr>
          <a:xfrm>
            <a:off x="885667" y="924232"/>
            <a:ext cx="7422555" cy="5331597"/>
          </a:xfrm>
          <a:prstGeom prst="rect">
            <a:avLst/>
          </a:prstGeom>
        </p:spPr>
      </p:pic>
      <p:sp>
        <p:nvSpPr>
          <p:cNvPr id="5" name="文本框 4"/>
          <p:cNvSpPr txBox="1"/>
          <p:nvPr/>
        </p:nvSpPr>
        <p:spPr>
          <a:xfrm>
            <a:off x="609600" y="135500"/>
            <a:ext cx="8186857" cy="584775"/>
          </a:xfrm>
          <a:prstGeom prst="rect">
            <a:avLst/>
          </a:prstGeom>
          <a:solidFill>
            <a:srgbClr val="FFFF00"/>
          </a:solidFill>
        </p:spPr>
        <p:txBody>
          <a:bodyPr wrap="none" rtlCol="0">
            <a:spAutoFit/>
          </a:bodyPr>
          <a:lstStyle/>
          <a:p>
            <a:r>
              <a:rPr kumimoji="1" lang="zh-CN" altLang="en-US" sz="3200" dirty="0">
                <a:solidFill>
                  <a:schemeClr val="tx1"/>
                </a:solidFill>
                <a:latin typeface="+mn-ea"/>
                <a:ea typeface="+mn-ea"/>
              </a:rPr>
              <a:t>北京</a:t>
            </a:r>
            <a:r>
              <a:rPr kumimoji="1" lang="zh-CN" altLang="en-US" sz="3200">
                <a:solidFill>
                  <a:schemeClr val="tx1"/>
                </a:solidFill>
                <a:latin typeface="+mn-ea"/>
                <a:ea typeface="+mn-ea"/>
              </a:rPr>
              <a:t>正负电子对撞机双环</a:t>
            </a:r>
            <a:r>
              <a:rPr kumimoji="1" lang="zh-CN" altLang="en-US" sz="3200" dirty="0">
                <a:solidFill>
                  <a:schemeClr val="tx1"/>
                </a:solidFill>
                <a:latin typeface="+mn-ea"/>
                <a:ea typeface="+mn-ea"/>
              </a:rPr>
              <a:t>：</a:t>
            </a:r>
            <a:r>
              <a:rPr kumimoji="1" lang="en-US" altLang="zh-CN" sz="3200" dirty="0">
                <a:solidFill>
                  <a:schemeClr val="tx1"/>
                </a:solidFill>
                <a:latin typeface="+mn-ea"/>
                <a:ea typeface="+mn-ea"/>
              </a:rPr>
              <a:t> </a:t>
            </a:r>
            <a:r>
              <a:rPr kumimoji="1" lang="zh-CN" altLang="en-US" sz="3200" dirty="0">
                <a:solidFill>
                  <a:schemeClr val="tx1"/>
                </a:solidFill>
                <a:latin typeface="+mn-ea"/>
                <a:ea typeface="+mn-ea"/>
              </a:rPr>
              <a:t>隧道内实景照片</a:t>
            </a:r>
            <a:endParaRPr kumimoji="1" lang="zh-CN" altLang="en-US" sz="3200" dirty="0">
              <a:solidFill>
                <a:schemeClr val="tx1"/>
              </a:solidFill>
              <a:latin typeface="+mn-ea"/>
              <a:ea typeface="+mn-ea"/>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2" descr="1515"/>
          <p:cNvPicPr>
            <a:picLocks noChangeAspect="1" noChangeArrowheads="1"/>
          </p:cNvPicPr>
          <p:nvPr/>
        </p:nvPicPr>
        <p:blipFill>
          <a:blip r:embed="rId1"/>
          <a:srcRect/>
          <a:stretch>
            <a:fillRect/>
          </a:stretch>
        </p:blipFill>
        <p:spPr bwMode="auto">
          <a:xfrm>
            <a:off x="2286000" y="2361729"/>
            <a:ext cx="5302250" cy="3792080"/>
          </a:xfrm>
          <a:prstGeom prst="rect">
            <a:avLst/>
          </a:prstGeom>
          <a:noFill/>
          <a:ln>
            <a:noFill/>
          </a:ln>
        </p:spPr>
      </p:pic>
      <p:sp>
        <p:nvSpPr>
          <p:cNvPr id="57349" name="Rectangle 3"/>
          <p:cNvSpPr>
            <a:spLocks noGrp="1" noChangeArrowheads="1"/>
          </p:cNvSpPr>
          <p:nvPr>
            <p:ph type="title" idx="4294967295"/>
          </p:nvPr>
        </p:nvSpPr>
        <p:spPr>
          <a:xfrm>
            <a:off x="0" y="125413"/>
            <a:ext cx="8229600" cy="633412"/>
          </a:xfrm>
        </p:spPr>
        <p:txBody>
          <a:bodyPr/>
          <a:lstStyle/>
          <a:p>
            <a:pPr eaLnBrk="1" hangingPunct="1"/>
            <a:r>
              <a:rPr lang="zh-CN" altLang="en-US" sz="2800">
                <a:latin typeface="华文楷体" panose="02010600040101010101" pitchFamily="2" charset="-122"/>
                <a:ea typeface="华文楷体" panose="02010600040101010101" pitchFamily="2" charset="-122"/>
                <a:cs typeface="华文楷体" panose="02010600040101010101" pitchFamily="2" charset="-122"/>
              </a:rPr>
              <a:t>中国科学技术大学</a:t>
            </a:r>
            <a:r>
              <a:rPr lang="zh-CN" altLang="en-US" sz="2800" dirty="0">
                <a:latin typeface="华文楷体" panose="02010600040101010101" pitchFamily="2" charset="-122"/>
                <a:ea typeface="华文楷体" panose="02010600040101010101" pitchFamily="2" charset="-122"/>
                <a:cs typeface="华文楷体" panose="02010600040101010101" pitchFamily="2" charset="-122"/>
              </a:rPr>
              <a:t>的同步辐射室（</a:t>
            </a:r>
            <a:r>
              <a:rPr lang="en-US" altLang="zh-CN" sz="2800" dirty="0">
                <a:latin typeface="华文楷体" panose="02010600040101010101" pitchFamily="2" charset="-122"/>
                <a:ea typeface="华文楷体" panose="02010600040101010101" pitchFamily="2" charset="-122"/>
                <a:cs typeface="华文楷体" panose="02010600040101010101" pitchFamily="2" charset="-122"/>
              </a:rPr>
              <a:t>NSRL</a:t>
            </a:r>
            <a:r>
              <a:rPr lang="zh-CN" altLang="en-US" sz="2800" dirty="0">
                <a:latin typeface="华文楷体" panose="02010600040101010101" pitchFamily="2" charset="-122"/>
                <a:ea typeface="华文楷体" panose="02010600040101010101" pitchFamily="2" charset="-122"/>
                <a:cs typeface="华文楷体" panose="02010600040101010101" pitchFamily="2" charset="-122"/>
              </a:rPr>
              <a:t>）</a:t>
            </a:r>
            <a:endParaRPr lang="zh-CN" altLang="en-US" sz="2800"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57350" name="Text Box 4"/>
          <p:cNvSpPr txBox="1">
            <a:spLocks noChangeArrowheads="1"/>
          </p:cNvSpPr>
          <p:nvPr/>
        </p:nvSpPr>
        <p:spPr bwMode="auto">
          <a:xfrm>
            <a:off x="395288" y="761718"/>
            <a:ext cx="8497887" cy="1600011"/>
          </a:xfrm>
          <a:prstGeom prst="rect">
            <a:avLst/>
          </a:prstGeom>
          <a:noFill/>
          <a:ln>
            <a:noFill/>
          </a:ln>
        </p:spPr>
        <p:txBody>
          <a:bodyPr>
            <a:spAutoFit/>
          </a:bodyPr>
          <a:lstStyle>
            <a:lvl1pPr>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1pPr>
            <a:lvl2pPr marL="742950" indent="-28575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2pPr>
            <a:lvl3pPr marL="11430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3pPr>
            <a:lvl4pPr marL="16002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4pPr>
            <a:lvl5pPr marL="2057400" indent="-228600">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5pPr>
            <a:lvl6pPr marL="25146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6pPr>
            <a:lvl7pPr marL="29718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7pPr>
            <a:lvl8pPr marL="34290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8pPr>
            <a:lvl9pPr marL="3886200" indent="-228600" algn="ctr" eaLnBrk="0" fontAlgn="base" hangingPunct="0">
              <a:spcBef>
                <a:spcPct val="0"/>
              </a:spcBef>
              <a:spcAft>
                <a:spcPct val="0"/>
              </a:spcAft>
              <a:defRPr sz="2800" b="1">
                <a:solidFill>
                  <a:schemeClr val="tx1"/>
                </a:solidFill>
                <a:latin typeface="Times New Roman" panose="02020603050405020304" pitchFamily="18" charset="0"/>
                <a:ea typeface="仿宋_GB2312" panose="02010609030101010101" charset="-122"/>
                <a:cs typeface="仿宋_GB2312" panose="02010609030101010101" charset="-122"/>
              </a:defRPr>
            </a:lvl9pPr>
          </a:lstStyle>
          <a:p>
            <a:pPr defTabSz="457200" eaLnBrk="1" hangingPunct="1">
              <a:lnSpc>
                <a:spcPts val="3980"/>
              </a:lnSpc>
              <a:spcBef>
                <a:spcPct val="50000"/>
              </a:spcBef>
            </a:pPr>
            <a:r>
              <a:rPr kumimoji="0" lang="zh-CN" altLang="en-US" sz="2400" dirty="0">
                <a:solidFill>
                  <a:prstClr val="black"/>
                </a:solidFill>
              </a:rPr>
              <a:t>　</a:t>
            </a:r>
            <a:r>
              <a:rPr kumimoji="0" lang="zh-CN" altLang="en-US"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系开放型的国家同步辐射室</a:t>
            </a:r>
            <a:r>
              <a:rPr kumimoji="0" lang="en-US" altLang="zh-CN"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 </a:t>
            </a:r>
            <a:r>
              <a:rPr kumimoji="0"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为第二代专用光源</a:t>
            </a:r>
            <a:r>
              <a:rPr kumimoji="0" lang="en-US" altLang="zh-CN"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a:t>
            </a:r>
            <a:r>
              <a:rPr kumimoji="0"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0.8GeV,</a:t>
            </a:r>
            <a:r>
              <a:rPr kumimoji="0"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低能环</a:t>
            </a:r>
            <a:r>
              <a:rPr kumimoji="0"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kumimoji="0"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以紫外、软</a:t>
            </a:r>
            <a:r>
              <a:rPr kumimoji="0"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X</a:t>
            </a:r>
            <a:r>
              <a:rPr kumimoji="0"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射线为主</a:t>
            </a:r>
            <a:r>
              <a:rPr kumimoji="0"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 </a:t>
            </a:r>
            <a:r>
              <a:rPr kumimoji="0" lang="zh-CN" altLang="en-US"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可产生</a:t>
            </a:r>
            <a:r>
              <a:rPr kumimoji="0" lang="en-US" altLang="zh-CN"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12keV</a:t>
            </a:r>
            <a:r>
              <a:rPr kumimoji="0" lang="zh-CN" altLang="en-US"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以下的硬</a:t>
            </a:r>
            <a:r>
              <a:rPr kumimoji="0" lang="en-US" altLang="zh-CN"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X</a:t>
            </a:r>
            <a:r>
              <a:rPr kumimoji="0" lang="zh-CN" altLang="en-US"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射线</a:t>
            </a:r>
            <a:r>
              <a:rPr kumimoji="0" lang="en-US" altLang="zh-CN"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a:t>
            </a:r>
            <a:r>
              <a:rPr kumimoji="0" lang="zh-CN" altLang="en-US"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下</a:t>
            </a:r>
            <a:r>
              <a:rPr kumimoji="0" lang="en-US" altLang="zh-CN"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 </a:t>
            </a:r>
            <a:r>
              <a:rPr kumimoji="0" lang="zh-CN" altLang="en-US"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图系其总体布局图</a:t>
            </a:r>
            <a:r>
              <a:rPr kumimoji="0" lang="en-US" altLang="zh-CN"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a:t>
            </a:r>
            <a:endParaRPr kumimoji="0" lang="en-US" altLang="zh-CN"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 name="Footer Placeholder 1"/>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60338"/>
            <a:ext cx="8229600" cy="490537"/>
          </a:xfrm>
        </p:spPr>
        <p:txBody>
          <a:bodyPr>
            <a:normAutofit fontScale="90000"/>
          </a:bodyPr>
          <a:lstStyle/>
          <a:p>
            <a:r>
              <a:rPr lang="zh-CN" altLang="en-US" sz="32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上海同步辐射光源</a:t>
            </a:r>
            <a:endParaRPr kumimoji="1" lang="zh-CN" altLang="en-US" sz="32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5" name="文本框 4"/>
          <p:cNvSpPr txBox="1"/>
          <p:nvPr/>
        </p:nvSpPr>
        <p:spPr>
          <a:xfrm>
            <a:off x="457200" y="765166"/>
            <a:ext cx="8090496" cy="1066104"/>
          </a:xfrm>
          <a:prstGeom prst="rect">
            <a:avLst/>
          </a:prstGeom>
          <a:noFill/>
        </p:spPr>
        <p:txBody>
          <a:bodyPr wrap="square" rtlCol="0">
            <a:spAutoFit/>
          </a:bodyPr>
          <a:lstStyle/>
          <a:p>
            <a:pPr defTabSz="457200" eaLnBrk="1" hangingPunct="1">
              <a:lnSpc>
                <a:spcPts val="3880"/>
              </a:lnSpc>
            </a:pPr>
            <a:r>
              <a:rPr kumimoji="0" lang="en-US" altLang="zh-CN"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2010</a:t>
            </a:r>
            <a:r>
              <a:rPr kumimoji="0" lang="zh-CN" altLang="en-US"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年</a:t>
            </a:r>
            <a:r>
              <a:rPr kumimoji="0" lang="en-US" altLang="zh-CN"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1</a:t>
            </a:r>
            <a:r>
              <a:rPr kumimoji="0" lang="zh-CN" altLang="en-US"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月</a:t>
            </a:r>
            <a:r>
              <a:rPr kumimoji="0" lang="en-US" altLang="zh-CN"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19</a:t>
            </a:r>
            <a:r>
              <a:rPr kumimoji="0" lang="zh-CN" altLang="en-US"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日在上海应用物理研究所通过国家验收。</a:t>
            </a:r>
            <a:r>
              <a:rPr kumimoji="0" lang="en-US" altLang="zh-CN"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 </a:t>
            </a:r>
            <a:endParaRPr kumimoji="0" lang="en-US" altLang="zh-CN"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endParaRPr>
          </a:p>
          <a:p>
            <a:pPr defTabSz="457200" eaLnBrk="1" hangingPunct="1">
              <a:lnSpc>
                <a:spcPts val="3880"/>
              </a:lnSpc>
            </a:pPr>
            <a:r>
              <a:rPr kumimoji="0" lang="zh-CN" altLang="en-US"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能量</a:t>
            </a:r>
            <a:r>
              <a:rPr kumimoji="0" lang="en-US" altLang="zh-CN" sz="24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3.5GeV</a:t>
            </a:r>
            <a:r>
              <a:rPr kumimoji="0" lang="zh-CN" altLang="en-US"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，周长</a:t>
            </a:r>
            <a:r>
              <a:rPr kumimoji="0" lang="en-US" altLang="zh-CN"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432</a:t>
            </a:r>
            <a:r>
              <a:rPr kumimoji="0" lang="zh-CN" altLang="en-US" sz="2400" dirty="0">
                <a:solidFill>
                  <a:prstClr val="black"/>
                </a:solidFill>
                <a:latin typeface="华文楷体" panose="02010600040101010101" pitchFamily="2" charset="-122"/>
                <a:ea typeface="华文楷体" panose="02010600040101010101" pitchFamily="2" charset="-122"/>
                <a:cs typeface="华文楷体" panose="02010600040101010101" pitchFamily="2" charset="-122"/>
              </a:rPr>
              <a:t>米，中能</a:t>
            </a:r>
            <a:r>
              <a:rPr kumimoji="0"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第三代同步辐射光源</a:t>
            </a:r>
            <a:endParaRPr lang="zh-CN" altLang="en-US" sz="2400"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6" name="图片 5" descr="W020101022532007129458.jpg"/>
          <p:cNvPicPr>
            <a:picLocks noChangeAspect="1"/>
          </p:cNvPicPr>
          <p:nvPr/>
        </p:nvPicPr>
        <p:blipFill>
          <a:blip r:embed="rId1"/>
          <a:stretch>
            <a:fillRect/>
          </a:stretch>
        </p:blipFill>
        <p:spPr>
          <a:xfrm>
            <a:off x="249180" y="2108199"/>
            <a:ext cx="8688794" cy="3996845"/>
          </a:xfrm>
          <a:prstGeom prst="rect">
            <a:avLst/>
          </a:prstGeom>
        </p:spPr>
      </p:pic>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7" name="Slide Number Placeholder 6"/>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
        <p:nvSpPr>
          <p:cNvPr id="5" name="TextBox 4"/>
          <p:cNvSpPr txBox="1"/>
          <p:nvPr/>
        </p:nvSpPr>
        <p:spPr>
          <a:xfrm>
            <a:off x="3249751" y="2514600"/>
            <a:ext cx="2646878" cy="830997"/>
          </a:xfrm>
          <a:prstGeom prst="rect">
            <a:avLst/>
          </a:prstGeom>
          <a:noFill/>
        </p:spPr>
        <p:txBody>
          <a:bodyPr wrap="none" rtlCol="0">
            <a:spAutoFit/>
          </a:bodyPr>
          <a:lstStyle/>
          <a:p>
            <a:r>
              <a:rPr lang="zh-CN" altLang="en-US" sz="4800">
                <a:solidFill>
                  <a:schemeClr val="tx1"/>
                </a:solidFill>
                <a:latin typeface="+mn-ea"/>
                <a:ea typeface="+mn-ea"/>
              </a:rPr>
              <a:t>附    录</a:t>
            </a:r>
            <a:endParaRPr lang="en-US" sz="4800" dirty="0">
              <a:solidFill>
                <a:schemeClr val="tx1"/>
              </a:solidFill>
              <a:latin typeface="+mn-ea"/>
              <a:ea typeface="+mn-e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323849" y="76200"/>
            <a:ext cx="8569325" cy="1220788"/>
          </a:xfrm>
          <a:prstGeom prst="rect">
            <a:avLst/>
          </a:prstGeom>
          <a:noFill/>
          <a:ln>
            <a:noFill/>
          </a:ln>
          <a:effectLst/>
        </p:spPr>
        <p:txBody>
          <a:bodyPr>
            <a:spAutoFit/>
          </a:bodyPr>
          <a:lstStyle/>
          <a:p>
            <a:pPr algn="ctr">
              <a:spcBef>
                <a:spcPct val="50000"/>
              </a:spcBef>
            </a:pPr>
            <a:r>
              <a:rPr kumimoji="1" lang="en-US" altLang="zh-CN"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kumimoji="1"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射线与多位科学家擦肩而过</a:t>
            </a:r>
            <a:r>
              <a:rPr kumimoji="1" lang="en-US" altLang="zh-CN"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kumimoji="1"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伦琴除外</a:t>
            </a:r>
            <a:endParaRPr kumimoji="1"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ctr">
              <a:spcBef>
                <a:spcPct val="50000"/>
              </a:spcBef>
            </a:pPr>
            <a:r>
              <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王渝生</a:t>
            </a:r>
            <a:r>
              <a:rPr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科技导报</a:t>
            </a:r>
            <a:r>
              <a:rPr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》26</a:t>
            </a:r>
            <a:r>
              <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卷</a:t>
            </a:r>
            <a:r>
              <a:rPr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98</a:t>
            </a:r>
            <a:r>
              <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页（</a:t>
            </a:r>
            <a:r>
              <a:rPr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2008</a:t>
            </a:r>
            <a:r>
              <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8611" name="Text Box 3"/>
          <p:cNvSpPr txBox="1">
            <a:spLocks noChangeArrowheads="1"/>
          </p:cNvSpPr>
          <p:nvPr/>
        </p:nvSpPr>
        <p:spPr bwMode="auto">
          <a:xfrm>
            <a:off x="292473" y="1371600"/>
            <a:ext cx="8569325" cy="4862870"/>
          </a:xfrm>
          <a:prstGeom prst="rect">
            <a:avLst/>
          </a:prstGeom>
          <a:noFill/>
          <a:ln>
            <a:noFill/>
          </a:ln>
          <a:effectLst/>
        </p:spPr>
        <p:txBody>
          <a:bodyPr>
            <a:spAutoFit/>
          </a:bodyPr>
          <a:lstStyle/>
          <a:p>
            <a:pPr algn="just"/>
            <a:r>
              <a:rPr kumimoji="1" lang="zh-CN" altLang="en-US" sz="3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1895</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年底，</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50</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岁的德国维尔茨堡大学校长伦琴在他的实验室里发现了一团闪烁的荧光。</a:t>
            </a:r>
            <a:endPar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44</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天后，</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12 </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月</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22 </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日，他用这种不知其名的光</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伦琴称之为</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光</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给妻子拍了一张手骨的照片。又过了</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6</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天，</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12</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月</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28</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日，他把自己的新发现，写成“一种新的射线，初步报告”刊登在</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维尔茨堡物理学医学学会会刊</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上，从而轰动了整个物理学界。</a:t>
            </a:r>
            <a:endPar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连欧洲的一些小报也转载了伦琴夫人的手骨</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光照片，以至于</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1896</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年的新年，人们在街上遇到熟人时，不是说‘‘</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Happy New Year”</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，而是问“你看到伦琴夫人的那只手了吗？”</a:t>
            </a:r>
            <a:endPar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52400" y="533400"/>
            <a:ext cx="8839200" cy="5724644"/>
          </a:xfrm>
          <a:prstGeom prst="rect">
            <a:avLst/>
          </a:prstGeom>
          <a:noFill/>
          <a:ln>
            <a:noFill/>
          </a:ln>
          <a:effectLst/>
        </p:spPr>
        <p:txBody>
          <a:bodyPr wrap="square">
            <a:spAutoFit/>
          </a:bodyPr>
          <a:lstStyle/>
          <a:p>
            <a:pPr algn="just"/>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此前约</a:t>
            </a:r>
            <a:r>
              <a:rPr kumimoji="1"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20</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年，</a:t>
            </a:r>
            <a:r>
              <a:rPr kumimoji="1"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1876</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和</a:t>
            </a:r>
            <a:r>
              <a:rPr kumimoji="1"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1877</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年，英国物理学家</a:t>
            </a:r>
            <a:r>
              <a:rPr kumimoji="1" lang="en-US" altLang="zh-CN" sz="2600" dirty="0" err="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W.Crookes</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多次发现放在通电的阴极射线管附近的照相底片曝了光，他认为是底片质量不好，便到厂家退了货。</a:t>
            </a:r>
            <a:endPar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1880</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年，德国物理学家</a:t>
            </a:r>
            <a:r>
              <a:rPr kumimoji="1" lang="en-US" altLang="zh-CN" sz="2600" dirty="0" err="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E.Goldstein</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也发现过阴极射线管壁上会发出一种特殊的辐射，使荧屏发光，但却未对此追根寻源。</a:t>
            </a:r>
            <a:endPar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1890</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年，两位美国物理学家在阴极射线管附近偶然发现了一张奇特的线圈的照片，但他们并未介意，而是随手把它扔到废纸篓里，不知道这就是用</a:t>
            </a:r>
            <a:r>
              <a:rPr kumimoji="1"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射线拍得的第一张照片。它比伦琴拍出的照片早了</a:t>
            </a:r>
            <a:r>
              <a:rPr kumimoji="1"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5</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年。</a:t>
            </a:r>
            <a:endPar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1894</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年，英国物理学家</a:t>
            </a:r>
            <a:r>
              <a:rPr kumimoji="1" lang="en-US" altLang="zh-CN" sz="2600" dirty="0" err="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J.J.Thomson</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在测量阴极射线速度时，也观察到了</a:t>
            </a:r>
            <a:r>
              <a:rPr kumimoji="1"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射线，但他当时‘没有工夫’专门研究这一现象，只是在论文中一笔带过，因而也与</a:t>
            </a:r>
            <a:r>
              <a:rPr kumimoji="1" lang="en-US" altLang="zh-CN"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射线的发现失之交臂。</a:t>
            </a:r>
            <a:endParaRPr kumimoji="1" lang="zh-CN" altLang="en-US" sz="26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305990" y="494298"/>
            <a:ext cx="8534400" cy="5940088"/>
          </a:xfrm>
          <a:prstGeom prst="rect">
            <a:avLst/>
          </a:prstGeom>
          <a:noFill/>
          <a:ln>
            <a:noFill/>
          </a:ln>
          <a:effectLst/>
        </p:spPr>
        <p:txBody>
          <a:bodyPr wrap="square">
            <a:spAutoFit/>
          </a:bodyPr>
          <a:lstStyle/>
          <a:p>
            <a:pPr algn="just"/>
            <a:r>
              <a:rPr kumimoji="1" lang="zh-CN" altLang="en-US" sz="3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1901</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年，伦琴荣膺首届诺贝尔物理学奖，他当时在慕尼黑大学任教，起初他回信评委会，称斯德哥尔摩路途遥远，还要向校长请假才行，麻烦得很，把奖牌寄过来行不行？</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瑞典的答复是：奖牌不能寄</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你得亲自来领</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还有一大笔奖金呢</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伦琴终于去领了奖，把奖金</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15</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万瑞典克朗</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相当于当时他</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20</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年的薪金全部献给维尔茨堡大学作为研究基金。</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lnSpc>
                <a:spcPct val="110000"/>
              </a:lnSpc>
            </a:pPr>
            <a:r>
              <a:rPr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许多商人想用高价购买Ｘ射线的专利权，牟取暴利，巴伐利亚的王子甚至以贵族爵位来笼络伦琴，都被一概予以拒绝。伦琴将Ｘ射线的专利权毫无保留地公诸于世，让它为全人类服务</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，而自己晚年却过着十分清贫的日子。</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28600" y="79516"/>
            <a:ext cx="8709025" cy="6432530"/>
          </a:xfrm>
          <a:prstGeom prst="rect">
            <a:avLst/>
          </a:prstGeom>
          <a:noFill/>
          <a:ln>
            <a:noFill/>
          </a:ln>
          <a:effectLst/>
        </p:spPr>
        <p:txBody>
          <a:bodyPr wrap="square">
            <a:spAutoFit/>
          </a:bodyPr>
          <a:lstStyle/>
          <a:p>
            <a:pPr algn="ctr">
              <a:spcBef>
                <a:spcPct val="50000"/>
              </a:spcBef>
            </a:pPr>
            <a:r>
              <a:rPr kumimoji="1" lang="en-US" altLang="zh-CN"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X</a:t>
            </a:r>
            <a:r>
              <a:rPr kumimoji="1"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射线衍射的发现</a:t>
            </a:r>
            <a:endParaRPr kumimoji="1"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ctr">
              <a:spcBef>
                <a:spcPct val="50000"/>
              </a:spcBef>
            </a:pPr>
            <a:r>
              <a:rPr kumimoji="1"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郭可信</a:t>
            </a:r>
            <a:r>
              <a:rPr kumimoji="1" lang="en-US" altLang="zh-CN"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kumimoji="1"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物理</a:t>
            </a:r>
            <a:r>
              <a:rPr kumimoji="1" lang="en-US" altLang="zh-CN"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》32</a:t>
            </a:r>
            <a:r>
              <a:rPr kumimoji="1"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卷</a:t>
            </a:r>
            <a:r>
              <a:rPr kumimoji="1" lang="en-US" altLang="zh-CN"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427</a:t>
            </a:r>
            <a:r>
              <a:rPr kumimoji="1"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页（</a:t>
            </a:r>
            <a:r>
              <a:rPr kumimoji="1" lang="en-US" altLang="zh-CN"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2003</a:t>
            </a:r>
            <a:r>
              <a:rPr kumimoji="1"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endParaRPr kumimoji="1" lang="zh-CN" altLang="en-US"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ctr">
              <a:spcBef>
                <a:spcPct val="50000"/>
              </a:spcBef>
            </a:pPr>
            <a:r>
              <a:rPr kumimoji="1"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P. P. Ewald and A. </a:t>
            </a:r>
            <a:r>
              <a:rPr kumimoji="1" lang="en-US" altLang="zh-CN" sz="2800" b="1" dirty="0" err="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Sommerfeld</a:t>
            </a:r>
            <a:endParaRPr kumimoji="1"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endParaRPr kumimoji="1" lang="en-US" altLang="zh-CN" sz="1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1910</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年夏，</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Ewald</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开始在</a:t>
            </a:r>
            <a:r>
              <a:rPr kumimoji="1" lang="en-US" altLang="zh-CN" sz="2800" dirty="0" err="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Sommerfeld</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的指导下攻读博士学位，导师拿出一个列有</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10</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个论文题目的单子给他，</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Ewald</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挑选了最后一个：“各向同性的谐振子在各向异性介质中的光学性质”。索末菲说，我对此了解不多，帮不了你多少忙。</a:t>
            </a:r>
            <a:endPar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而</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Ewald</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在与导师商定这个论文题目后，直到他在两年后的</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2</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月</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16</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日向导师递交博士论文前再没和导师见过面，</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3</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月</a:t>
            </a:r>
            <a:r>
              <a:rPr kumimoji="1" lang="en-US" altLang="zh-CN"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5</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日通过答辩。在当时的欧洲学术界，导师的作用主要是出题目和把毕业关两项，可谓“师傅领进门，修行在个人”。</a:t>
            </a:r>
            <a:endPar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fld>
            <a:endParaRPr lang="en-US" altLang="zh-CN"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486441D-73B2-4300-883B-8FC5FEE08090}" type="slidenum">
              <a:rPr lang="zh-CN" altLang="en-US" smtClean="0"/>
            </a:fld>
            <a:endParaRPr lang="en-US" altLang="zh-CN" dirty="0"/>
          </a:p>
        </p:txBody>
      </p:sp>
      <p:sp>
        <p:nvSpPr>
          <p:cNvPr id="3" name="Text Box 4"/>
          <p:cNvSpPr txBox="1">
            <a:spLocks noChangeArrowheads="1"/>
          </p:cNvSpPr>
          <p:nvPr/>
        </p:nvSpPr>
        <p:spPr bwMode="auto">
          <a:xfrm>
            <a:off x="277329" y="162409"/>
            <a:ext cx="8569325" cy="5816978"/>
          </a:xfrm>
          <a:prstGeom prst="rect">
            <a:avLst/>
          </a:prstGeom>
          <a:noFill/>
          <a:ln>
            <a:noFill/>
          </a:ln>
          <a:effectLst/>
        </p:spPr>
        <p:txBody>
          <a:bodyPr>
            <a:spAutoFit/>
          </a:bodyPr>
          <a:lstStyle/>
          <a:p>
            <a:pPr algn="ctr">
              <a:spcBef>
                <a:spcPct val="50000"/>
              </a:spcBef>
            </a:pPr>
            <a:r>
              <a:rPr kumimoji="1" lang="en-US" altLang="zh-CN"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Ewald and von Laue</a:t>
            </a:r>
            <a:endParaRPr kumimoji="1" lang="en-US" altLang="zh-CN" sz="32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kumimoji="1" lang="en-US" altLang="zh-CN" sz="32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Ewald</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在做了一些有关晶体光学的理论分析后，在</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1911</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年圣诞节期间向在光学方面有很高声誉的</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请教，两人约好在</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家吃晚饭。</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在去</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家的途中，</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Ewald</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开始向</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介绍他正在研究的问题，他告诉</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晶格有平移周期，这对</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似乎是新闻。</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当</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Ewald</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告诉</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晶格的周期比可见光波长小得多后，发现</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不那么听他的陈述了。</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Ewald</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认为他这次找</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讨论是不成功的。</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而</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由于从</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Ewald</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口中得知晶格中格点间距与</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射线波长相当后，就想到</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射线在晶体中衍射的可能性，从而导出了</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公式。</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伦琴</a:t>
            </a:r>
            <a:r>
              <a:rPr kumimoji="1" lang="zh-CN" altLang="en-US" dirty="0">
                <a:solidFill>
                  <a:srgbClr val="FF3300"/>
                </a:solidFill>
              </a:rPr>
              <a:t>（</a:t>
            </a:r>
            <a:r>
              <a:rPr kumimoji="1" lang="en-US" altLang="zh-CN" dirty="0">
                <a:solidFill>
                  <a:srgbClr val="FF3300"/>
                </a:solidFill>
              </a:rPr>
              <a:t>Wilhelm C. </a:t>
            </a:r>
            <a:r>
              <a:rPr kumimoji="1" lang="en-US" altLang="zh-CN" dirty="0" err="1">
                <a:solidFill>
                  <a:srgbClr val="FF3300"/>
                </a:solidFill>
              </a:rPr>
              <a:t>Röntgen</a:t>
            </a:r>
            <a:r>
              <a:rPr kumimoji="1" lang="zh-CN" altLang="en-US" dirty="0">
                <a:solidFill>
                  <a:srgbClr val="FF3300"/>
                </a:solidFill>
              </a:rPr>
              <a:t>）</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a:solidFill>
                  <a:srgbClr val="000000"/>
                </a:solidFill>
              </a:rPr>
            </a:fld>
            <a:endParaRPr lang="en-US" altLang="zh-CN" dirty="0">
              <a:solidFill>
                <a:srgbClr val="000000"/>
              </a:solidFill>
            </a:endParaRPr>
          </a:p>
        </p:txBody>
      </p:sp>
      <p:pic>
        <p:nvPicPr>
          <p:cNvPr id="5" name="Picture 4" descr="Wilhelm Conrad Röntgen"/>
          <p:cNvPicPr>
            <a:picLocks noChangeAspect="1" noChangeArrowheads="1"/>
          </p:cNvPicPr>
          <p:nvPr/>
        </p:nvPicPr>
        <p:blipFill>
          <a:blip r:embed="rId1"/>
          <a:srcRect/>
          <a:stretch>
            <a:fillRect/>
          </a:stretch>
        </p:blipFill>
        <p:spPr bwMode="auto">
          <a:xfrm>
            <a:off x="711200" y="1219200"/>
            <a:ext cx="2079679" cy="2915055"/>
          </a:xfrm>
          <a:prstGeom prst="rect">
            <a:avLst/>
          </a:prstGeom>
          <a:noFill/>
        </p:spPr>
      </p:pic>
      <p:sp>
        <p:nvSpPr>
          <p:cNvPr id="6" name="Rectangle 8"/>
          <p:cNvSpPr>
            <a:spLocks noChangeArrowheads="1"/>
          </p:cNvSpPr>
          <p:nvPr/>
        </p:nvSpPr>
        <p:spPr bwMode="auto">
          <a:xfrm>
            <a:off x="152400" y="4419600"/>
            <a:ext cx="3553609" cy="1750359"/>
          </a:xfrm>
          <a:prstGeom prst="rect">
            <a:avLst/>
          </a:prstGeom>
          <a:noFill/>
          <a:ln>
            <a:noFill/>
          </a:ln>
        </p:spPr>
        <p:txBody>
          <a:bodyPr/>
          <a:lstStyle/>
          <a:p>
            <a:pPr marL="342900" indent="-342900">
              <a:spcBef>
                <a:spcPts val="0"/>
              </a:spcBef>
              <a:buFontTx/>
              <a:buChar char="•"/>
            </a:pPr>
            <a:r>
              <a:rPr lang="zh-CN" altLang="en-US"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德国人 </a:t>
            </a:r>
            <a:r>
              <a:rPr lang="en-US" altLang="zh-CN"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(1845  1923)</a:t>
            </a:r>
            <a:endParaRPr lang="en-US" altLang="zh-CN" sz="22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spcBef>
                <a:spcPts val="0"/>
              </a:spcBef>
              <a:buFontTx/>
              <a:buChar char="•"/>
            </a:pPr>
            <a:r>
              <a:rPr lang="zh-CN" altLang="en-US" sz="22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发现 </a:t>
            </a:r>
            <a:r>
              <a:rPr lang="en-US" altLang="zh-CN" sz="22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X </a:t>
            </a:r>
            <a:r>
              <a:rPr lang="zh-CN" altLang="en-US" sz="22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射线</a:t>
            </a:r>
            <a:r>
              <a:rPr lang="zh-CN" altLang="en-US" sz="2200"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1895</a:t>
            </a:r>
            <a:r>
              <a:rPr lang="zh-CN" altLang="en-US" sz="2200"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200" dirty="0">
              <a:solidFill>
                <a:srgbClr val="FF3300"/>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spcBef>
                <a:spcPts val="0"/>
              </a:spcBef>
              <a:buFontTx/>
              <a:buChar char="•"/>
            </a:pPr>
            <a:r>
              <a:rPr lang="zh-CN" altLang="en-US" sz="22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伦琴无条件地把</a:t>
            </a:r>
            <a:r>
              <a:rPr lang="en-US" altLang="zh-CN" sz="22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2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射线的发现奉献给人类</a:t>
            </a:r>
            <a:r>
              <a:rPr lang="en-US" altLang="zh-CN" sz="22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2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rPr>
              <a:t>没有申请专利</a:t>
            </a:r>
            <a:endParaRPr lang="en-US" altLang="zh-CN" sz="2200" dirty="0">
              <a:solidFill>
                <a:srgbClr val="0000FF"/>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7" name="Rectangle 9"/>
          <p:cNvSpPr>
            <a:spLocks noChangeArrowheads="1"/>
          </p:cNvSpPr>
          <p:nvPr/>
        </p:nvSpPr>
        <p:spPr bwMode="auto">
          <a:xfrm>
            <a:off x="3200400" y="1229380"/>
            <a:ext cx="5948980" cy="523220"/>
          </a:xfrm>
          <a:prstGeom prst="rect">
            <a:avLst/>
          </a:prstGeom>
          <a:noFill/>
          <a:ln>
            <a:noFill/>
          </a:ln>
          <a:effectLst/>
        </p:spPr>
        <p:txBody>
          <a:bodyPr wrap="square">
            <a:spAutoFit/>
          </a:bodyPr>
          <a:lstStyle/>
          <a:p>
            <a:r>
              <a:rPr lang="en-US" altLang="zh-CN" sz="28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1901</a:t>
            </a:r>
            <a:r>
              <a:rPr lang="zh-CN" altLang="en-US" sz="28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年</a:t>
            </a: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首届</a:t>
            </a:r>
            <a:r>
              <a:rPr lang="zh-CN" altLang="en-US" sz="28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诺贝尔物理学奖获得者</a:t>
            </a:r>
            <a:endParaRPr lang="zh-CN" altLang="en-US" sz="28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矩形 8"/>
          <p:cNvSpPr/>
          <p:nvPr/>
        </p:nvSpPr>
        <p:spPr>
          <a:xfrm>
            <a:off x="3581400" y="1836526"/>
            <a:ext cx="5146830" cy="1569660"/>
          </a:xfrm>
          <a:prstGeom prst="rect">
            <a:avLst/>
          </a:prstGeom>
        </p:spPr>
        <p:txBody>
          <a:bodyPr wrap="square">
            <a:spAutoFit/>
          </a:bodyPr>
          <a:lstStyle/>
          <a:p>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recognition of the extraordinary services he has rendered by the discovery of the remarkable rays subsequently named after him </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矩形 5"/>
          <p:cNvSpPr>
            <a:spLocks noChangeArrowheads="1"/>
          </p:cNvSpPr>
          <p:nvPr/>
        </p:nvSpPr>
        <p:spPr bwMode="auto">
          <a:xfrm>
            <a:off x="3672448" y="3429000"/>
            <a:ext cx="4357687"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lnSpc>
                <a:spcPts val="3200"/>
              </a:lnSpc>
              <a:spcBef>
                <a:spcPct val="0"/>
              </a:spcBef>
              <a:buFont typeface="Wingdings" panose="05000000000000000000" pitchFamily="2" charset="2"/>
              <a:buNone/>
            </a:pPr>
            <a:r>
              <a:rPr lang="en-US" altLang="zh-CN"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射线的性质：</a:t>
            </a:r>
            <a:endParaRPr lang="zh-CN" altLang="en-US" sz="24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endParaRPr>
          </a:p>
          <a:p>
            <a:pPr algn="just" eaLnBrk="1" hangingPunct="1">
              <a:lnSpc>
                <a:spcPts val="3200"/>
              </a:lnSpc>
              <a:spcBef>
                <a:spcPct val="0"/>
              </a:spcBef>
              <a:buFont typeface="Wingdings" panose="05000000000000000000" pitchFamily="2" charset="2"/>
              <a:buChar char="Ø"/>
            </a:pPr>
            <a:r>
              <a:rPr lang="en-US" altLang="zh-CN" sz="2400" dirty="0">
                <a:solidFill>
                  <a:srgbClr val="0066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400" dirty="0">
                <a:solidFill>
                  <a:srgbClr val="006600"/>
                </a:solidFill>
                <a:latin typeface="Times New Roman" panose="02020603050405020304" pitchFamily="18" charset="0"/>
                <a:ea typeface="华文楷体" panose="02010600040101010101" pitchFamily="2" charset="-122"/>
                <a:cs typeface="Times New Roman" panose="02020603050405020304" pitchFamily="18" charset="0"/>
              </a:rPr>
              <a:t>射线具有强穿透性，甚至可以穿透较厚的铝板；</a:t>
            </a:r>
            <a:endParaRPr lang="zh-CN" altLang="en-US" sz="2400" dirty="0">
              <a:solidFill>
                <a:srgbClr val="006600"/>
              </a:solidFill>
              <a:latin typeface="Times New Roman" panose="02020603050405020304" pitchFamily="18" charset="0"/>
              <a:ea typeface="华文楷体" panose="02010600040101010101" pitchFamily="2" charset="-122"/>
              <a:cs typeface="Times New Roman" panose="02020603050405020304" pitchFamily="18" charset="0"/>
            </a:endParaRPr>
          </a:p>
          <a:p>
            <a:pPr algn="just" eaLnBrk="1" hangingPunct="1">
              <a:lnSpc>
                <a:spcPts val="3200"/>
              </a:lnSpc>
              <a:spcBef>
                <a:spcPct val="0"/>
              </a:spcBef>
              <a:buFont typeface="Wingdings" panose="05000000000000000000" pitchFamily="2" charset="2"/>
              <a:buChar char="Ø"/>
            </a:pPr>
            <a:r>
              <a:rPr lang="en-US" altLang="zh-CN" sz="2400" dirty="0">
                <a:solidFill>
                  <a:srgbClr val="990000"/>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400" dirty="0">
                <a:solidFill>
                  <a:srgbClr val="990000"/>
                </a:solidFill>
                <a:latin typeface="Times New Roman" panose="02020603050405020304" pitchFamily="18" charset="0"/>
                <a:ea typeface="华文楷体" panose="02010600040101010101" pitchFamily="2" charset="-122"/>
                <a:cs typeface="Times New Roman" panose="02020603050405020304" pitchFamily="18" charset="0"/>
              </a:rPr>
              <a:t>射线不带电，在电磁场下不发生偏转；</a:t>
            </a:r>
            <a:endParaRPr lang="zh-CN" altLang="en-US" sz="2400" dirty="0">
              <a:solidFill>
                <a:srgbClr val="990000"/>
              </a:solidFill>
              <a:latin typeface="Times New Roman" panose="02020603050405020304" pitchFamily="18" charset="0"/>
              <a:ea typeface="华文楷体" panose="02010600040101010101" pitchFamily="2" charset="-122"/>
              <a:cs typeface="Times New Roman" panose="02020603050405020304" pitchFamily="18" charset="0"/>
            </a:endParaRPr>
          </a:p>
          <a:p>
            <a:pPr algn="just" eaLnBrk="1" hangingPunct="1">
              <a:lnSpc>
                <a:spcPts val="3200"/>
              </a:lnSpc>
              <a:spcBef>
                <a:spcPct val="0"/>
              </a:spcBef>
              <a:buFont typeface="Wingdings" panose="05000000000000000000" pitchFamily="2" charset="2"/>
              <a:buChar char="Ø"/>
            </a:pPr>
            <a:r>
              <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X</a:t>
            </a:r>
            <a:r>
              <a:rPr lang="zh-CN" altLang="en-US"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射线能使气体电离，能让照相底片感光。</a:t>
            </a:r>
            <a:endParaRPr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486441D-73B2-4300-883B-8FC5FEE08090}" type="slidenum">
              <a:rPr lang="zh-CN" altLang="en-US" smtClean="0"/>
            </a:fld>
            <a:endParaRPr lang="en-US" altLang="zh-CN" dirty="0"/>
          </a:p>
        </p:txBody>
      </p:sp>
      <p:sp>
        <p:nvSpPr>
          <p:cNvPr id="3" name="Text Box 2"/>
          <p:cNvSpPr txBox="1">
            <a:spLocks noChangeArrowheads="1"/>
          </p:cNvSpPr>
          <p:nvPr/>
        </p:nvSpPr>
        <p:spPr bwMode="auto">
          <a:xfrm>
            <a:off x="250825" y="188913"/>
            <a:ext cx="8713788" cy="6155532"/>
          </a:xfrm>
          <a:prstGeom prst="rect">
            <a:avLst/>
          </a:prstGeom>
          <a:noFill/>
          <a:ln>
            <a:noFill/>
          </a:ln>
          <a:effectLst/>
        </p:spPr>
        <p:txBody>
          <a:bodyPr>
            <a:spAutoFit/>
          </a:bodyPr>
          <a:lstStyle/>
          <a:p>
            <a:pPr algn="just"/>
            <a:r>
              <a:rPr kumimoji="1" lang="zh-CN" altLang="en-US" sz="3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向</a:t>
            </a:r>
            <a:r>
              <a:rPr kumimoji="1" lang="en-US" altLang="zh-CN" sz="2800" dirty="0" err="1">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Sommerfeld</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讲述他的新想法，但却没有得到</a:t>
            </a:r>
            <a:r>
              <a:rPr kumimoji="1" lang="en-US" altLang="zh-CN" sz="2800" dirty="0" err="1">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Sommerfeld</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的支持。</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而</a:t>
            </a:r>
            <a:r>
              <a:rPr kumimoji="1" lang="en-US" altLang="zh-CN" sz="2800" dirty="0" err="1">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Röntgen</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自从发现</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射线名扬四海后也显得小心谨慎，对一些新生事物敬而远之。当</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等向他汇报发现</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射线在晶体中的衍射时，他总是将信将疑，一再要求重复这些实验。</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等发现</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射线衍射一方面证实了</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射线的波动，一方面为研究晶体结构开辟了道路。但是</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并未在后者上下工夫，这是为什么呢？</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他认为自己对事物的普遍原理比对个别的具体问题更感兴趣，因此</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射线晶体学的开拓有待</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父子去完成。</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而对</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射线衍射作出重要贡献的</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Ewald</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没有得</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Nobel</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奖，有人为之而抱不平。</a:t>
            </a:r>
            <a:endPar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486441D-73B2-4300-883B-8FC5FEE08090}" type="slidenum">
              <a:rPr lang="zh-CN" altLang="en-US" smtClean="0"/>
            </a:fld>
            <a:endParaRPr lang="en-US" altLang="zh-CN" dirty="0"/>
          </a:p>
        </p:txBody>
      </p:sp>
      <p:sp>
        <p:nvSpPr>
          <p:cNvPr id="3" name="Text Box 2"/>
          <p:cNvSpPr txBox="1">
            <a:spLocks noChangeArrowheads="1"/>
          </p:cNvSpPr>
          <p:nvPr/>
        </p:nvSpPr>
        <p:spPr bwMode="auto">
          <a:xfrm>
            <a:off x="152400" y="228600"/>
            <a:ext cx="8785225" cy="4803775"/>
          </a:xfrm>
          <a:prstGeom prst="rect">
            <a:avLst/>
          </a:prstGeom>
          <a:no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r>
              <a:rPr kumimoji="1" lang="zh-CN" altLang="en-US" sz="29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等的晶体的</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射线衍射照片发表后不到一个月就传到英国里兹大学的</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教授手中，他是一位坚信</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射线粒子学说的物理学家。他一方面试图用粒子学说解释</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等的实验结果，一方面准备重复这个实验。</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他的儿子小</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当时</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22</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岁，在剑桥卡文迪什实验室读研究生。那年回家过暑假时，父子间经常讨论这个问题。</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小</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在暑假结束回到剑桥后就开始做</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射线照射</a:t>
            </a:r>
            <a:r>
              <a:rPr kumimoji="1" lang="en-US" altLang="zh-CN" sz="2800" dirty="0" err="1">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ZnS</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晶体的实验，发现衍射可能就是晶面反射的聚焦结果，接着就在</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1912</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年</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10</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月里导出著名的</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反射方程，</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2</a:t>
            </a:r>
            <a:r>
              <a:rPr kumimoji="1" lang="en-US" altLang="zh-CN" sz="2800" i="1"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dsin</a:t>
            </a:r>
            <a:r>
              <a:rPr kumimoji="1" lang="el-GR"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θ</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a:t>
            </a:r>
            <a:r>
              <a:rPr kumimoji="1" lang="en-US" altLang="zh-CN" sz="2800" i="1"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n</a:t>
            </a:r>
            <a:r>
              <a:rPr kumimoji="1" lang="el-GR" altLang="zh-CN" sz="2800" i="1"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rPr>
              <a:t></a:t>
            </a:r>
            <a:r>
              <a:rPr kumimoji="1" lang="zh-CN" altLang="el-GR" sz="2800" i="1"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rPr>
              <a:t>。</a:t>
            </a:r>
            <a:endParaRPr kumimoji="1" lang="en-US" sz="2800" i="1"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sym typeface="Symbol" panose="05050102010706020507" charset="0"/>
            </a:endParaRPr>
          </a:p>
        </p:txBody>
      </p:sp>
      <p:sp>
        <p:nvSpPr>
          <p:cNvPr id="4" name="Text Box 3"/>
          <p:cNvSpPr txBox="1">
            <a:spLocks noChangeArrowheads="1"/>
          </p:cNvSpPr>
          <p:nvPr/>
        </p:nvSpPr>
        <p:spPr bwMode="auto">
          <a:xfrm>
            <a:off x="152400" y="5053012"/>
            <a:ext cx="8785225" cy="1373188"/>
          </a:xfrm>
          <a:prstGeom prst="rect">
            <a:avLst/>
          </a:prstGeom>
          <a:no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小</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将他的结果向他父亲做了汇报，但是老</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还是将信将疑，不肯放弃他一直坚持的粒子学说，认为这可能是</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射线中伴随有电磁波引起的</a:t>
            </a:r>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endPar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 name="Footer Placeholder 5"/>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486441D-73B2-4300-883B-8FC5FEE08090}" type="slidenum">
              <a:rPr lang="zh-CN" altLang="en-US" smtClean="0"/>
            </a:fld>
            <a:endParaRPr lang="en-US" altLang="zh-CN" dirty="0"/>
          </a:p>
        </p:txBody>
      </p:sp>
      <p:sp>
        <p:nvSpPr>
          <p:cNvPr id="3" name="Text Box 2"/>
          <p:cNvSpPr txBox="1">
            <a:spLocks noChangeArrowheads="1"/>
          </p:cNvSpPr>
          <p:nvPr/>
        </p:nvSpPr>
        <p:spPr bwMode="auto">
          <a:xfrm>
            <a:off x="59636" y="204047"/>
            <a:ext cx="8991600" cy="5339924"/>
          </a:xfrm>
          <a:prstGeom prst="rect">
            <a:avLst/>
          </a:prstGeom>
          <a:noFill/>
          <a:ln>
            <a:noFill/>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r>
              <a:rPr kumimoji="1" lang="zh-CN" altLang="en-US" sz="29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为了照顾父亲的意见，小</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当时投的第一篇论文的题目是“</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The diffraction of short electromagnetic waves by a crystal”</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a:t>
            </a:r>
            <a:endPar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后来</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Wilson</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（因发明云室及有关实验而获诺奖）知道后，就建议用解理的云母片做反射实验。当小</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把这个实验的还是湿的底片给</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Thomson</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（因发现电子获诺奖，是当时卡文迪什实验室主任）看时，他兴奋不已。</a:t>
            </a:r>
            <a:endPar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小</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因此增强了信心，断然否定了他父亲的粒子学说，写了他的第二篇题为</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射线与晶体</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的论文，投稿给</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《Science Progress》</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，于</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1913</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年</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月刊出。</a:t>
            </a:r>
            <a:endPar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这篇论文的摘要</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射线的镜面反射</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于</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1912</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年</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月</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12</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日在</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Nature</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刊出。小</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在剑桥的朋友就讥笑他，说他把他老爸的</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X</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射线粒子学说推翻了。</a:t>
            </a:r>
            <a:endPar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486441D-73B2-4300-883B-8FC5FEE08090}" type="slidenum">
              <a:rPr lang="zh-CN" altLang="en-US" smtClean="0"/>
            </a:fld>
            <a:endParaRPr lang="en-US" altLang="zh-CN" dirty="0"/>
          </a:p>
        </p:txBody>
      </p:sp>
      <p:sp>
        <p:nvSpPr>
          <p:cNvPr id="3" name="Text Box 2"/>
          <p:cNvSpPr txBox="1">
            <a:spLocks noChangeArrowheads="1"/>
          </p:cNvSpPr>
          <p:nvPr/>
        </p:nvSpPr>
        <p:spPr bwMode="auto">
          <a:xfrm>
            <a:off x="179388" y="219937"/>
            <a:ext cx="8785225" cy="5724645"/>
          </a:xfrm>
          <a:prstGeom prst="rect">
            <a:avLst/>
          </a:prstGeom>
          <a:no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小</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本想凭这两篇论文确定他在发明反射方程方面的优先权，并告诉老</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不要向外界透露。</a:t>
            </a:r>
            <a:endPar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但是老</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兴奋之余，还是将这些结果写了两篇短文给</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《Nature》</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，分别于</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1912</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年</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10</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月</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24</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日及</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11</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月</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28</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日刊出。</a:t>
            </a:r>
            <a:endPar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小</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投寄的第一篇论文在先，但是出版在老</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第一篇论文之后，而小</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发表论文刊物的发行面又远不如</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《Nature》</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，因此给人的印象是父子二人亲密无间合作的结果。</a:t>
            </a:r>
            <a:endPar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此外，一个是功成名就的著名学者，另一个是初出茅庐的无名小子，尽管老</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一再在国内外的学术会议上说这是他儿子的功劳，</a:t>
            </a:r>
            <a:r>
              <a:rPr kumimoji="1" lang="en-US" altLang="zh-CN" sz="2600" dirty="0" err="1">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Sommerfeld</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Curie</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Laue</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Einstein</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Lorentz</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Rutherford</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等名人为此向小</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发了贺卡，但是一般人还是认为这是老</a:t>
            </a:r>
            <a:r>
              <a:rPr kumimoji="1" lang="en-US" altLang="zh-CN"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谦虚宽容，爱子心切。</a:t>
            </a:r>
            <a:endParaRPr kumimoji="1" lang="zh-CN" altLang="en-US" sz="26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486441D-73B2-4300-883B-8FC5FEE08090}" type="slidenum">
              <a:rPr lang="zh-CN" altLang="en-US" smtClean="0"/>
            </a:fld>
            <a:endParaRPr lang="en-US" altLang="zh-CN" dirty="0"/>
          </a:p>
        </p:txBody>
      </p:sp>
      <p:sp>
        <p:nvSpPr>
          <p:cNvPr id="3" name="Text Box 2"/>
          <p:cNvSpPr txBox="1">
            <a:spLocks noChangeArrowheads="1"/>
          </p:cNvSpPr>
          <p:nvPr/>
        </p:nvSpPr>
        <p:spPr bwMode="auto">
          <a:xfrm>
            <a:off x="179388" y="697323"/>
            <a:ext cx="8785225" cy="4832093"/>
          </a:xfrm>
          <a:prstGeom prst="rect">
            <a:avLst/>
          </a:prstGeom>
          <a:noFill/>
          <a:ln>
            <a:noFill/>
          </a:ln>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Arial" panose="020B0604020202020204" pitchFamily="34" charset="0"/>
              </a:defRPr>
            </a:lvl5pPr>
            <a:lvl6pPr marL="22860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6pPr>
            <a:lvl7pPr marL="27432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7pPr>
            <a:lvl8pPr marL="32004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8pPr>
            <a:lvl9pPr marL="3657600" algn="l" defTabSz="457200" rtl="0" eaLnBrk="1" latinLnBrk="0" hangingPunct="1">
              <a:defRPr kern="1200">
                <a:solidFill>
                  <a:schemeClr val="tx1"/>
                </a:solidFill>
                <a:latin typeface="Arial" panose="020B0604020202020204" pitchFamily="34" charset="0"/>
                <a:ea typeface="宋体" panose="02010600030101010101" pitchFamily="2" charset="-122"/>
                <a:cs typeface="Arial" panose="020B0604020202020204" pitchFamily="34" charset="0"/>
              </a:defRPr>
            </a:lvl9pPr>
          </a:lstStyle>
          <a:p>
            <a:pPr algn="just"/>
            <a:r>
              <a:rPr kumimoji="1" lang="zh-CN" altLang="en-US" sz="28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父子获得</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1915</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年诺奖，但这个大奖使他们父子间关系变得紧张。</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小</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为了没有明确的文字记载，说明是他而不是他们父子合作发明</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方程而苦恼终生。</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小</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Bragg</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后来埋怨说：“我父亲在英国的</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Solvay</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会议中，在横穿英国各地的讲演中，在美国，宣讲新的研究结果，而我则呆在家中。尽管我父亲充分肯定我的贡献，我还是有些烦恼。”</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a:p>
            <a:pPr algn="just"/>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     他在临终前给称他为“科学父亲”的</a:t>
            </a:r>
            <a:r>
              <a:rPr kumimoji="1" lang="en-US" altLang="zh-CN"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Perutz</a:t>
            </a:r>
            <a:r>
              <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rPr>
              <a:t>的信中写道：“我希望你的儿子在许多方面做得比你好，这才是父子关系的最好的基础。”</a:t>
            </a:r>
            <a:endParaRPr kumimoji="1" lang="zh-CN" altLang="en-US" sz="2800" dirty="0">
              <a:solidFill>
                <a:srgbClr val="000066"/>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5" name="Footer Placeholder 4"/>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fld>
            <a:endParaRPr lang="en-US" altLang="zh-CN" dirty="0"/>
          </a:p>
        </p:txBody>
      </p:sp>
      <p:sp>
        <p:nvSpPr>
          <p:cNvPr id="23" name="Text Box 3"/>
          <p:cNvSpPr txBox="1">
            <a:spLocks noChangeArrowheads="1"/>
          </p:cNvSpPr>
          <p:nvPr/>
        </p:nvSpPr>
        <p:spPr bwMode="auto">
          <a:xfrm>
            <a:off x="629653" y="1447800"/>
            <a:ext cx="798094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Arial" panose="020B0604020202020204" pitchFamily="34" charset="0"/>
              <a:buChar char="•"/>
            </a:pPr>
            <a:r>
              <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射线的发现和相关历史</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a:buFont typeface="Arial" panose="020B0604020202020204" pitchFamily="34" charset="0"/>
              <a:buChar char="•"/>
            </a:pPr>
            <a:r>
              <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射线的本质研究（波动性、偏振）</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a:buFont typeface="Arial" panose="020B0604020202020204" pitchFamily="34" charset="0"/>
              <a:buChar char="•"/>
            </a:pPr>
            <a:r>
              <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射线晶体衍射</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a:buFont typeface="Arial" panose="020B0604020202020204" pitchFamily="34" charset="0"/>
              <a:buChar char="•"/>
            </a:pPr>
            <a:r>
              <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射线谱线构成（连续谱，线状谱（特征谱））</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a:buFont typeface="Arial" panose="020B0604020202020204" pitchFamily="34" charset="0"/>
              <a:buChar char="•"/>
            </a:pP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莫塞莱定律</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a:buFont typeface="Arial" panose="020B0604020202020204" pitchFamily="34" charset="0"/>
              <a:buChar char="•"/>
            </a:pP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原子的激发和退激发</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a:p>
            <a:pPr marL="342900" indent="-342900">
              <a:buFont typeface="Arial" panose="020B0604020202020204" pitchFamily="34" charset="0"/>
              <a:buChar char="•"/>
            </a:pPr>
            <a:r>
              <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X</a:t>
            </a:r>
            <a:r>
              <a:rPr lang="zh-CN" altLang="en-US"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rPr>
              <a:t>射线的应用</a:t>
            </a:r>
            <a:endParaRPr lang="en-US" altLang="zh-CN" sz="2400" dirty="0">
              <a:solidFill>
                <a:srgbClr val="090807"/>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上节课回顾</a:t>
            </a:r>
            <a:endParaRPr lang="en-US" sz="3200" dirty="0"/>
          </a:p>
        </p:txBody>
      </p:sp>
      <p:sp>
        <p:nvSpPr>
          <p:cNvPr id="3" name="页脚占位符 2"/>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Xiaorui-l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noFill/>
      </a:spPr>
      <a:bodyPr wrap="none" rtlCol="0">
        <a:spAutoFit/>
      </a:bodyPr>
      <a:lstStyle>
        <a:defPPr>
          <a:defRPr dirty="0" smtClean="0">
            <a:solidFill>
              <a:schemeClr val="tx1"/>
            </a:solidFill>
            <a:latin typeface="+mn-ea"/>
            <a:ea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课件">
  <a:themeElements>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fontScheme name="1_zyh-uh">
      <a:majorFont>
        <a:latin typeface="华文行楷"/>
        <a:ea typeface="宋体"/>
        <a:cs typeface=""/>
      </a:majorFont>
      <a:minorFont>
        <a:latin typeface="华文新魏"/>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2075" tIns="46038" rIns="92075" bIns="46038" numCol="1" anchor="t" anchorCtr="0" compatLnSpc="1"/>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Char char="è"/>
          <a:defRPr kumimoji="1" lang="en-US" sz="3200" b="1" i="0" u="none" strike="noStrike" cap="none" normalizeH="0" baseline="0" smtClean="0">
            <a:ln>
              <a:noFill/>
            </a:ln>
            <a:solidFill>
              <a:schemeClr val="hlink"/>
            </a:solidFill>
            <a:effectLst/>
            <a:latin typeface="Arial" panose="020B0604020202020204" pitchFamily="34" charset="0"/>
            <a:ea typeface="MS PGothic" panose="020B0600070205080204" pitchFamily="34" charset="-128"/>
            <a:sym typeface="Symbol" panose="05050102010706020507" pitchFamily="18" charset="2"/>
          </a:defRPr>
        </a:defPPr>
      </a:lstStyle>
    </a:spDef>
    <a:lnDef>
      <a:spPr bwMode="auto">
        <a:xfrm>
          <a:off x="0" y="0"/>
          <a:ext cx="1" cy="1"/>
        </a:xfrm>
        <a:custGeom>
          <a:avLst/>
          <a:gdLst/>
          <a:ahLst/>
          <a:cxnLst/>
          <a:rect l="0" t="0" r="0" b="0"/>
          <a:pathLst/>
        </a:custGeom>
        <a:noFill/>
        <a:ln>
          <a:noFill/>
        </a:ln>
      </a:spPr>
      <a:bodyPr vert="horz" wrap="square" lIns="92075" tIns="46038" rIns="92075" bIns="46038" numCol="1" anchor="t" anchorCtr="0" compatLnSpc="1"/>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anose="05020102010507070707" pitchFamily="18" charset="2"/>
          <a:buChar char="è"/>
          <a:defRPr kumimoji="1" lang="en-US" sz="3200" b="1" i="0" u="none" strike="noStrike" cap="none" normalizeH="0" baseline="0" smtClean="0">
            <a:ln>
              <a:noFill/>
            </a:ln>
            <a:solidFill>
              <a:schemeClr val="hlink"/>
            </a:solidFill>
            <a:effectLst/>
            <a:latin typeface="Arial" panose="020B0604020202020204" pitchFamily="34" charset="0"/>
            <a:ea typeface="MS PGothic" panose="020B0600070205080204" pitchFamily="34" charset="-128"/>
            <a:sym typeface="Symbol" panose="05050102010706020507" pitchFamily="18" charset="2"/>
          </a:defRPr>
        </a:defPPr>
      </a:lstStyle>
    </a:lnDef>
  </a:objectDefaults>
  <a:extraClrSchemeLst>
    <a:extraClrScheme>
      <a:clrScheme name="1_zyh-uh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zyh-uh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15539</Words>
  <Application>WPS 演示</Application>
  <PresentationFormat>全屏显示(4:3)</PresentationFormat>
  <Paragraphs>1512</Paragraphs>
  <Slides>95</Slides>
  <Notes>10</Notes>
  <HiddenSlides>0</HiddenSlides>
  <MMClips>0</MMClips>
  <ScaleCrop>false</ScaleCrop>
  <HeadingPairs>
    <vt:vector size="8" baseType="variant">
      <vt:variant>
        <vt:lpstr>已用的字体</vt:lpstr>
      </vt:variant>
      <vt:variant>
        <vt:i4>25</vt:i4>
      </vt:variant>
      <vt:variant>
        <vt:lpstr>主题</vt:lpstr>
      </vt:variant>
      <vt:variant>
        <vt:i4>2</vt:i4>
      </vt:variant>
      <vt:variant>
        <vt:lpstr>嵌入 OLE 服务器</vt:lpstr>
      </vt:variant>
      <vt:variant>
        <vt:i4>15</vt:i4>
      </vt:variant>
      <vt:variant>
        <vt:lpstr>幻灯片标题</vt:lpstr>
      </vt:variant>
      <vt:variant>
        <vt:i4>95</vt:i4>
      </vt:variant>
    </vt:vector>
  </HeadingPairs>
  <TitlesOfParts>
    <vt:vector size="137" baseType="lpstr">
      <vt:lpstr>Arial</vt:lpstr>
      <vt:lpstr>宋体</vt:lpstr>
      <vt:lpstr>Wingdings</vt:lpstr>
      <vt:lpstr>MS PGothic</vt:lpstr>
      <vt:lpstr>Symbol</vt:lpstr>
      <vt:lpstr>Courier New</vt:lpstr>
      <vt:lpstr>Calibri</vt:lpstr>
      <vt:lpstr>Wingdings 2</vt:lpstr>
      <vt:lpstr>Times New Roman</vt:lpstr>
      <vt:lpstr>Arial Unicode MS</vt:lpstr>
      <vt:lpstr>华文楷体</vt:lpstr>
      <vt:lpstr>华文行楷</vt:lpstr>
      <vt:lpstr>Symbol</vt:lpstr>
      <vt:lpstr>仿宋_GB2312</vt:lpstr>
      <vt:lpstr>Calibri Light</vt:lpstr>
      <vt:lpstr>微软雅黑</vt:lpstr>
      <vt:lpstr>Arial Unicode MS</vt:lpstr>
      <vt:lpstr>楷体_GB2312</vt:lpstr>
      <vt:lpstr>新宋体</vt:lpstr>
      <vt:lpstr>Symbol</vt:lpstr>
      <vt:lpstr>Wingdings</vt:lpstr>
      <vt:lpstr>Cambria Math</vt:lpstr>
      <vt:lpstr>华文新魏</vt:lpstr>
      <vt:lpstr>Impact</vt:lpstr>
      <vt:lpstr>黑体</vt:lpstr>
      <vt:lpstr>Xiaorui-lect</vt:lpstr>
      <vt:lpstr>课件</vt:lpstr>
      <vt:lpstr>Equation.3</vt:lpstr>
      <vt:lpstr>Equation.3</vt:lpstr>
      <vt:lpstr>Equation.DSMT4</vt:lpstr>
      <vt:lpstr>Equation.3</vt:lpstr>
      <vt:lpstr>Equation.3</vt:lpstr>
      <vt:lpstr>Equation.DSMT4</vt:lpstr>
      <vt:lpstr>Equation.3</vt:lpstr>
      <vt:lpstr>Equation.3</vt:lpstr>
      <vt:lpstr>Equation.3</vt:lpstr>
      <vt:lpstr>Equation.3</vt:lpstr>
      <vt:lpstr>Equation.3</vt:lpstr>
      <vt:lpstr>Equation.3</vt:lpstr>
      <vt:lpstr>Equation.3</vt:lpstr>
      <vt:lpstr>Equation.3</vt:lpstr>
      <vt:lpstr>Equation.3</vt:lpstr>
      <vt:lpstr>第六章 X射线和激光</vt:lpstr>
      <vt:lpstr>X射线的发现及其波动性</vt:lpstr>
      <vt:lpstr>什么是X射线（电磁波谱）</vt:lpstr>
      <vt:lpstr>PowerPoint 演示文稿</vt:lpstr>
      <vt:lpstr>X射线的地位</vt:lpstr>
      <vt:lpstr>小报告题目</vt:lpstr>
      <vt:lpstr>X射线的发现</vt:lpstr>
      <vt:lpstr>PowerPoint 演示文稿</vt:lpstr>
      <vt:lpstr>伦琴（Wilhelm C. Röntgen）</vt:lpstr>
      <vt:lpstr>X射线管</vt:lpstr>
      <vt:lpstr>X射线的性质（最初的认识）</vt:lpstr>
      <vt:lpstr>X射线下…</vt:lpstr>
      <vt:lpstr> X射线的波动性  </vt:lpstr>
      <vt:lpstr>X光的偏振特性实验</vt:lpstr>
      <vt:lpstr>X射线的偏振实验示意图</vt:lpstr>
      <vt:lpstr>X射线是横波</vt:lpstr>
      <vt:lpstr>劳厄晶体X-ray衍射实验</vt:lpstr>
      <vt:lpstr>波动性－ X射线在晶体的衍射</vt:lpstr>
      <vt:lpstr>X射线的衍射</vt:lpstr>
      <vt:lpstr>PowerPoint 演示文稿</vt:lpstr>
      <vt:lpstr>PowerPoint 演示文稿</vt:lpstr>
      <vt:lpstr>X射线衍射法测量晶体结构</vt:lpstr>
      <vt:lpstr>布拉格公式推导</vt:lpstr>
      <vt:lpstr>布拉格公式的意义和应用</vt:lpstr>
      <vt:lpstr>布拉格父子</vt:lpstr>
      <vt:lpstr>上节课回顾</vt:lpstr>
      <vt:lpstr>X-ray衍射（德拜照相）</vt:lpstr>
      <vt:lpstr>德拜法的衍射图样</vt:lpstr>
      <vt:lpstr>X射线革命性意义</vt:lpstr>
      <vt:lpstr>X射线的原子起源</vt:lpstr>
      <vt:lpstr> 原子光谱的构成和 X 射线能谱</vt:lpstr>
      <vt:lpstr>X射线发射谱</vt:lpstr>
      <vt:lpstr>X 射线的连续谱</vt:lpstr>
      <vt:lpstr>X 射线的连续谱</vt:lpstr>
      <vt:lpstr>量子解释</vt:lpstr>
      <vt:lpstr>X 射线发射谱</vt:lpstr>
      <vt:lpstr>特征 X 射线谱</vt:lpstr>
      <vt:lpstr>电子跃迁时产生 X 射线的标识</vt:lpstr>
      <vt:lpstr>巴克拉（Barkla） </vt:lpstr>
      <vt:lpstr>莫塞莱（ H. G. J. Moseley）定律</vt:lpstr>
      <vt:lpstr>PowerPoint 演示文稿</vt:lpstr>
      <vt:lpstr>莫塞莱图</vt:lpstr>
      <vt:lpstr>PowerPoint 演示文稿</vt:lpstr>
      <vt:lpstr>KX 射线的阈能</vt:lpstr>
      <vt:lpstr>原子内层电子的激发与退激</vt:lpstr>
      <vt:lpstr>激发原子方法</vt:lpstr>
      <vt:lpstr>原子内层电子的激发与退激</vt:lpstr>
      <vt:lpstr>俄歇电子（Auger Electrons）</vt:lpstr>
      <vt:lpstr>原子内层电子的激发与退激总结</vt:lpstr>
      <vt:lpstr>俄歇电子、X射线荧光产额和Z的关系</vt:lpstr>
      <vt:lpstr>退激发的第三种过程</vt:lpstr>
      <vt:lpstr>X射线的应用</vt:lpstr>
      <vt:lpstr>X射线的分类</vt:lpstr>
      <vt:lpstr>DNA双螺旋结构的测定</vt:lpstr>
      <vt:lpstr>WCW：提出双螺旋结构</vt:lpstr>
      <vt:lpstr>Unsung Hero：DNA双螺旋结构的测定</vt:lpstr>
      <vt:lpstr>PowerPoint 演示文稿</vt:lpstr>
      <vt:lpstr>双螺旋结构的发现中物理学的作用与贡献</vt:lpstr>
      <vt:lpstr>相关诺贝尔奖（为什么总是X射线？）</vt:lpstr>
      <vt:lpstr>PowerPoint 演示文稿</vt:lpstr>
      <vt:lpstr>PowerPoint 演示文稿</vt:lpstr>
      <vt:lpstr>PowerPoint 演示文稿</vt:lpstr>
      <vt:lpstr>PowerPoint 演示文稿</vt:lpstr>
      <vt:lpstr>质子荧光分析（ p ─ X） </vt:lpstr>
      <vt:lpstr>越王勾践剑的质子荧光分析</vt:lpstr>
      <vt:lpstr>质子 X 荧光非真空分析实验装置示意图</vt:lpstr>
      <vt:lpstr>越王勾践剑黄花纹处的PIXE能谱</vt:lpstr>
      <vt:lpstr>越王勾践剑饰物——琉璃处的PIXE能谱</vt:lpstr>
      <vt:lpstr>大气污染分析</vt:lpstr>
      <vt:lpstr>现代先进X射线光源</vt:lpstr>
      <vt:lpstr>什么是同步辐射？</vt:lpstr>
      <vt:lpstr>同步辐射装置</vt:lpstr>
      <vt:lpstr>PowerPoint 演示文稿</vt:lpstr>
      <vt:lpstr>PowerPoint 演示文稿</vt:lpstr>
      <vt:lpstr>PowerPoint 演示文稿</vt:lpstr>
      <vt:lpstr>同步辐射的多学科应用</vt:lpstr>
      <vt:lpstr>同步辐射光源设施</vt:lpstr>
      <vt:lpstr>PowerPoint 演示文稿</vt:lpstr>
      <vt:lpstr>PowerPoint 演示文稿</vt:lpstr>
      <vt:lpstr>PowerPoint 演示文稿</vt:lpstr>
      <vt:lpstr>PowerPoint 演示文稿</vt:lpstr>
      <vt:lpstr>中国科学技术大学的同步辐射室（NSRL）</vt:lpstr>
      <vt:lpstr>上海同步辐射光源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上节课回顾</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原子物理学课件</dc:title>
  <dc:creator/>
  <cp:lastModifiedBy>&amp;.</cp:lastModifiedBy>
  <cp:revision>2659</cp:revision>
  <cp:lastPrinted>2022-05-04T02:45:00Z</cp:lastPrinted>
  <dcterms:created xsi:type="dcterms:W3CDTF">2003-04-28T21:37:00Z</dcterms:created>
  <dcterms:modified xsi:type="dcterms:W3CDTF">2026-05-27T03:51:51Z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9EBAFB7D0E3346D7B5B0EF205861C6DA_12</vt:lpwstr>
  </property>
  <property fmtid="{D5CDD505-2E9C-101B-9397-08002B2CF9AE}" pid="3" name="KSOProductBuildVer">
    <vt:lpwstr>2052-12.1.0.23542</vt:lpwstr>
  </property>
</Properties>
</file>