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641" r:id="rId3"/>
    <p:sldId id="828" r:id="rId5"/>
    <p:sldId id="829" r:id="rId6"/>
    <p:sldId id="913" r:id="rId7"/>
    <p:sldId id="830" r:id="rId8"/>
    <p:sldId id="831" r:id="rId9"/>
    <p:sldId id="832" r:id="rId10"/>
    <p:sldId id="890" r:id="rId11"/>
    <p:sldId id="833" r:id="rId12"/>
    <p:sldId id="891" r:id="rId13"/>
    <p:sldId id="834" r:id="rId14"/>
    <p:sldId id="835" r:id="rId15"/>
    <p:sldId id="836" r:id="rId16"/>
    <p:sldId id="837" r:id="rId17"/>
    <p:sldId id="838" r:id="rId18"/>
    <p:sldId id="839" r:id="rId19"/>
    <p:sldId id="840" r:id="rId20"/>
    <p:sldId id="841" r:id="rId21"/>
    <p:sldId id="842" r:id="rId22"/>
    <p:sldId id="911" r:id="rId23"/>
    <p:sldId id="843" r:id="rId24"/>
    <p:sldId id="844" r:id="rId25"/>
    <p:sldId id="845" r:id="rId26"/>
    <p:sldId id="892" r:id="rId27"/>
    <p:sldId id="893" r:id="rId28"/>
    <p:sldId id="846" r:id="rId29"/>
    <p:sldId id="847" r:id="rId30"/>
    <p:sldId id="848" r:id="rId31"/>
    <p:sldId id="849" r:id="rId32"/>
    <p:sldId id="850" r:id="rId33"/>
    <p:sldId id="894" r:id="rId34"/>
    <p:sldId id="895" r:id="rId35"/>
    <p:sldId id="896" r:id="rId36"/>
    <p:sldId id="851" r:id="rId37"/>
    <p:sldId id="897" r:id="rId38"/>
    <p:sldId id="898" r:id="rId39"/>
    <p:sldId id="852" r:id="rId40"/>
    <p:sldId id="899" r:id="rId41"/>
    <p:sldId id="900" r:id="rId42"/>
    <p:sldId id="901" r:id="rId43"/>
    <p:sldId id="853" r:id="rId44"/>
    <p:sldId id="854" r:id="rId45"/>
    <p:sldId id="902" r:id="rId46"/>
    <p:sldId id="855" r:id="rId47"/>
    <p:sldId id="903" r:id="rId48"/>
    <p:sldId id="904" r:id="rId49"/>
    <p:sldId id="759" r:id="rId50"/>
    <p:sldId id="856" r:id="rId51"/>
    <p:sldId id="905" r:id="rId52"/>
    <p:sldId id="906" r:id="rId53"/>
    <p:sldId id="908" r:id="rId54"/>
    <p:sldId id="857" r:id="rId55"/>
    <p:sldId id="858" r:id="rId56"/>
    <p:sldId id="859" r:id="rId57"/>
    <p:sldId id="910" r:id="rId58"/>
    <p:sldId id="909" r:id="rId59"/>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9pPr>
  </p:defaultTextStyle>
  <p:extLst>
    <p:ext uri="{521415D9-36F7-43E2-AB2F-B90AF26B5E84}">
      <p14:sectionLst xmlns:p14="http://schemas.microsoft.com/office/powerpoint/2010/main">
        <p14:section name="Default Section" id="{0B86CA6C-8536-5942-9473-B42DC731B750}">
          <p14:sldIdLst>
            <p14:sldId id="641"/>
          </p14:sldIdLst>
        </p14:section>
        <p14:section name="碱金属双线" id="{B4B8AE4F-0B11-DC4F-8B18-D40C2C07DFA7}">
          <p14:sldIdLst>
            <p14:sldId id="828"/>
            <p14:sldId id="829"/>
            <p14:sldId id="913"/>
            <p14:sldId id="830"/>
            <p14:sldId id="831"/>
            <p14:sldId id="832"/>
            <p14:sldId id="890"/>
            <p14:sldId id="833"/>
            <p14:sldId id="891"/>
            <p14:sldId id="834"/>
            <p14:sldId id="835"/>
            <p14:sldId id="836"/>
            <p14:sldId id="837"/>
            <p14:sldId id="838"/>
            <p14:sldId id="839"/>
            <p14:sldId id="840"/>
            <p14:sldId id="841"/>
            <p14:sldId id="842"/>
            <p14:sldId id="911"/>
            <p14:sldId id="843"/>
            <p14:sldId id="844"/>
            <p14:sldId id="845"/>
            <p14:sldId id="892"/>
            <p14:sldId id="893"/>
          </p14:sldIdLst>
        </p14:section>
        <p14:section name="氢原子光谱的精细结构" id="{C520A96A-CB71-B543-ADCC-E49FBD5C2654}">
          <p14:sldIdLst>
            <p14:sldId id="846"/>
            <p14:sldId id="847"/>
            <p14:sldId id="848"/>
            <p14:sldId id="849"/>
            <p14:sldId id="850"/>
            <p14:sldId id="894"/>
            <p14:sldId id="895"/>
            <p14:sldId id="896"/>
            <p14:sldId id="851"/>
            <p14:sldId id="897"/>
            <p14:sldId id="898"/>
            <p14:sldId id="852"/>
            <p14:sldId id="899"/>
            <p14:sldId id="900"/>
            <p14:sldId id="901"/>
            <p14:sldId id="853"/>
            <p14:sldId id="854"/>
            <p14:sldId id="902"/>
            <p14:sldId id="855"/>
            <p14:sldId id="903"/>
            <p14:sldId id="904"/>
            <p14:sldId id="759"/>
            <p14:sldId id="856"/>
            <p14:sldId id="905"/>
            <p14:sldId id="906"/>
            <p14:sldId id="908"/>
            <p14:sldId id="857"/>
            <p14:sldId id="858"/>
            <p14:sldId id="859"/>
            <p14:sldId id="910"/>
            <p14:sldId id="90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FF0000"/>
    <a:srgbClr val="000066"/>
    <a:srgbClr val="FF0066"/>
    <a:srgbClr val="BA0023"/>
    <a:srgbClr val="CC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24" autoAdjust="0"/>
    <p:restoredTop sz="92925" autoAdjust="0"/>
  </p:normalViewPr>
  <p:slideViewPr>
    <p:cSldViewPr showGuides="1">
      <p:cViewPr varScale="1">
        <p:scale>
          <a:sx n="119" d="100"/>
          <a:sy n="119" d="100"/>
        </p:scale>
        <p:origin x="5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5.vml.rels><?xml version="1.0" encoding="UTF-8" standalone="yes"?>
<Relationships xmlns="http://schemas.openxmlformats.org/package/2006/relationships"><Relationship Id="rId4" Type="http://schemas.openxmlformats.org/officeDocument/2006/relationships/image" Target="../media/image80.emf"/><Relationship Id="rId3" Type="http://schemas.openxmlformats.org/officeDocument/2006/relationships/image" Target="../media/image79.emf"/><Relationship Id="rId2" Type="http://schemas.openxmlformats.org/officeDocument/2006/relationships/image" Target="../media/image78.wmf"/><Relationship Id="rId1" Type="http://schemas.openxmlformats.org/officeDocument/2006/relationships/image" Target="../media/image77.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67.wmf"/><Relationship Id="rId1" Type="http://schemas.openxmlformats.org/officeDocument/2006/relationships/image" Target="../media/image7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9.jpe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5" Type="http://schemas.openxmlformats.org/officeDocument/2006/relationships/image" Target="../media/image112.emf"/><Relationship Id="rId4" Type="http://schemas.openxmlformats.org/officeDocument/2006/relationships/image" Target="../media/image111.wmf"/><Relationship Id="rId3" Type="http://schemas.openxmlformats.org/officeDocument/2006/relationships/image" Target="../media/image110.emf"/><Relationship Id="rId2" Type="http://schemas.openxmlformats.org/officeDocument/2006/relationships/image" Target="../media/image108.emf"/><Relationship Id="rId1" Type="http://schemas.openxmlformats.org/officeDocument/2006/relationships/image" Target="../media/image107.emf"/></Relationships>
</file>

<file path=ppt/drawings/_rels/vmlDrawing23.vml.rels><?xml version="1.0" encoding="UTF-8" standalone="yes"?>
<Relationships xmlns="http://schemas.openxmlformats.org/package/2006/relationships"><Relationship Id="rId5" Type="http://schemas.openxmlformats.org/officeDocument/2006/relationships/image" Target="../media/image117.emf"/><Relationship Id="rId4" Type="http://schemas.openxmlformats.org/officeDocument/2006/relationships/image" Target="../media/image116.emf"/><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5" Type="http://schemas.openxmlformats.org/officeDocument/2006/relationships/image" Target="../media/image24.wmf"/><Relationship Id="rId4" Type="http://schemas.openxmlformats.org/officeDocument/2006/relationships/image" Target="../media/image23.wmf"/><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4" Type="http://schemas.openxmlformats.org/officeDocument/2006/relationships/image" Target="../media/image31.wmf"/><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FD8B1D-4A50-6042-A5B7-DBB2D852303E}"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2F5DAC78-787B-9E43-B4C9-640A920E89B3}"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1D70B5-3167-D14A-945B-0668A10A718B}" type="datetime1">
              <a:rPr lang="zh-CN" altLang="en-US" smtClean="0"/>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7" name="Date Placeholder 6"/>
          <p:cNvSpPr>
            <a:spLocks noGrp="1"/>
          </p:cNvSpPr>
          <p:nvPr>
            <p:ph type="dt" sz="half" idx="10"/>
          </p:nvPr>
        </p:nvSpPr>
        <p:spPr/>
        <p:txBody>
          <a:bodyPr/>
          <a:lstStyle/>
          <a:p>
            <a:fld id="{B701F2CC-6530-5E49-965B-8576F32BD194}" type="datetime1">
              <a:rPr lang="zh-CN" altLang="en-US" smtClean="0"/>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400">
                <a:solidFill>
                  <a:srgbClr val="000066"/>
                </a:solidFill>
                <a:effectLst>
                  <a:outerShdw blurRad="38100" dist="38100" dir="2700000" rotWithShape="0">
                    <a:srgbClr val="C0C0C0"/>
                  </a:outerShdw>
                </a:effectLst>
              </a:rPr>
              <a:t>单击此处编辑母版标题样式</a:t>
            </a:r>
            <a:endParaRPr sz="4400">
              <a:solidFill>
                <a:srgbClr val="000066"/>
              </a:solidFill>
              <a:effectLst>
                <a:outerShdw blurRad="38100" dist="38100" dir="2700000" rotWithShape="0">
                  <a:srgbClr val="C0C0C0"/>
                </a:outerShdw>
              </a:effectLst>
            </a:endParaRPr>
          </a:p>
        </p:txBody>
      </p:sp>
      <p:sp>
        <p:nvSpPr>
          <p:cNvPr id="15" name="Shape 15"/>
          <p:cNvSpPr>
            <a:spLocks noGrp="1"/>
          </p:cNvSpPr>
          <p:nvPr>
            <p:ph type="body" idx="1"/>
          </p:nvPr>
        </p:nvSpPr>
        <p:spPr>
          <a:prstGeom prst="rect">
            <a:avLst/>
          </a:prstGeo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defRPr sz="1800">
                <a:solidFill>
                  <a:srgbClr val="000000"/>
                </a:solidFill>
              </a:defRPr>
            </a:pPr>
            <a:r>
              <a:rPr sz="3600" dirty="0">
                <a:solidFill>
                  <a:srgbClr val="000066"/>
                </a:solidFill>
              </a:rPr>
              <a:t>单击此处编辑母版文本样式</a:t>
            </a:r>
            <a:endParaRPr sz="3600" dirty="0">
              <a:solidFill>
                <a:srgbClr val="000066"/>
              </a:solidFill>
            </a:endParaRPr>
          </a:p>
          <a:p>
            <a:pPr lvl="1">
              <a:defRPr sz="1800">
                <a:solidFill>
                  <a:srgbClr val="000000"/>
                </a:solidFill>
              </a:defRPr>
            </a:pPr>
            <a:r>
              <a:rPr sz="3600" dirty="0">
                <a:solidFill>
                  <a:srgbClr val="000066"/>
                </a:solidFill>
              </a:rPr>
              <a:t>第二级</a:t>
            </a:r>
            <a:endParaRPr sz="3600" dirty="0">
              <a:solidFill>
                <a:srgbClr val="000066"/>
              </a:solidFill>
            </a:endParaRPr>
          </a:p>
          <a:p>
            <a:pPr lvl="2">
              <a:defRPr sz="1800">
                <a:solidFill>
                  <a:srgbClr val="000000"/>
                </a:solidFill>
              </a:defRPr>
            </a:pPr>
            <a:r>
              <a:rPr sz="3600" dirty="0">
                <a:solidFill>
                  <a:srgbClr val="000066"/>
                </a:solidFill>
              </a:rPr>
              <a:t>第三级</a:t>
            </a:r>
            <a:endParaRPr sz="3600" dirty="0">
              <a:solidFill>
                <a:srgbClr val="000066"/>
              </a:solidFill>
            </a:endParaRPr>
          </a:p>
          <a:p>
            <a:pPr lvl="3">
              <a:defRPr sz="1800">
                <a:solidFill>
                  <a:srgbClr val="000000"/>
                </a:solidFill>
              </a:defRPr>
            </a:pPr>
            <a:r>
              <a:rPr sz="3600" dirty="0">
                <a:solidFill>
                  <a:srgbClr val="000066"/>
                </a:solidFill>
              </a:rPr>
              <a:t>第四级</a:t>
            </a:r>
            <a:endParaRPr sz="3600" dirty="0">
              <a:solidFill>
                <a:srgbClr val="000066"/>
              </a:solidFill>
            </a:endParaRPr>
          </a:p>
          <a:p>
            <a:pPr lvl="4">
              <a:defRPr sz="1800">
                <a:solidFill>
                  <a:srgbClr val="000000"/>
                </a:solidFill>
              </a:defRPr>
            </a:pPr>
            <a:r>
              <a:rPr sz="3600" dirty="0">
                <a:solidFill>
                  <a:srgbClr val="000066"/>
                </a:solidFill>
              </a:rPr>
              <a:t>第五级</a:t>
            </a:r>
            <a:endParaRPr sz="3600" dirty="0">
              <a:solidFill>
                <a:srgbClr val="000066"/>
              </a:solidFill>
            </a:endParaRPr>
          </a:p>
        </p:txBody>
      </p:sp>
      <p:sp>
        <p:nvSpPr>
          <p:cNvPr id="16" name="Shape 16"/>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AndMedia">
  <p:cSld name="标题、文本和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2"/>
            <a:ext cx="4038600" cy="452596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媒体占位符 3"/>
          <p:cNvSpPr>
            <a:spLocks noGrp="1"/>
          </p:cNvSpPr>
          <p:nvPr>
            <p:ph type="media" sz="half" idx="2"/>
          </p:nvPr>
        </p:nvSpPr>
        <p:spPr>
          <a:xfrm>
            <a:off x="4648200" y="1600202"/>
            <a:ext cx="4038600" cy="4525963"/>
          </a:xfrm>
        </p:spPr>
        <p:txBody>
          <a:bodyPr rtlCol="0">
            <a:normAutofit/>
          </a:bodyPr>
          <a:lstStyle/>
          <a:p>
            <a:pPr lvl="0"/>
            <a:endParaRPr lang="zh-CN" altLang="en-US" noProof="0"/>
          </a:p>
        </p:txBody>
      </p:sp>
      <p:sp>
        <p:nvSpPr>
          <p:cNvPr id="5" name="日期占位符 4"/>
          <p:cNvSpPr>
            <a:spLocks noGrp="1"/>
          </p:cNvSpPr>
          <p:nvPr>
            <p:ph type="dt" sz="half" idx="10"/>
          </p:nvPr>
        </p:nvSpPr>
        <p:spPr>
          <a:xfrm>
            <a:off x="457200" y="6245225"/>
            <a:ext cx="2133600" cy="476250"/>
          </a:xfrm>
        </p:spPr>
        <p:txBody>
          <a:bodyPr/>
          <a:lstStyle>
            <a:lvl1pPr>
              <a:defRPr/>
            </a:lvl1pPr>
          </a:lstStyle>
          <a:p>
            <a:pPr>
              <a:defRPr/>
            </a:pPr>
            <a:fld id="{7AB875EC-464D-E943-AA9A-EE0D39D99FA7}" type="datetime1">
              <a:rPr lang="zh-CN" altLang="en-US" smtClean="0"/>
            </a:fld>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pPr>
              <a:defRPr/>
            </a:pPr>
            <a:r>
              <a:rPr lang="zh-CN" altLang="en-US" dirty="0"/>
              <a:t>原子物理</a:t>
            </a:r>
            <a:r>
              <a:rPr lang="en-US" altLang="zh-CN" dirty="0"/>
              <a:t>2026</a:t>
            </a:r>
            <a:r>
              <a:rPr lang="zh-CN" altLang="en-US" dirty="0"/>
              <a:t>年春</a:t>
            </a:r>
            <a:endParaRPr lang="en-US" altLang="zh-CN" dirty="0"/>
          </a:p>
        </p:txBody>
      </p:sp>
      <p:sp>
        <p:nvSpPr>
          <p:cNvPr id="7" name="幻灯片编号占位符 6"/>
          <p:cNvSpPr>
            <a:spLocks noGrp="1"/>
          </p:cNvSpPr>
          <p:nvPr>
            <p:ph type="sldNum" sz="quarter" idx="12"/>
          </p:nvPr>
        </p:nvSpPr>
        <p:spPr>
          <a:xfrm>
            <a:off x="6553200" y="6245225"/>
            <a:ext cx="2133600" cy="476250"/>
          </a:xfrm>
        </p:spPr>
        <p:txBody>
          <a:bodyPr/>
          <a:lstStyle>
            <a:lvl1pPr>
              <a:defRPr/>
            </a:lvl1pPr>
          </a:lstStyle>
          <a:p>
            <a:pPr>
              <a:defRPr/>
            </a:pPr>
            <a:fld id="{319D0331-1667-8644-890F-F2174E815365}"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endParaRPr lang="en-US" dirty="0"/>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843C44-8A29-1C45-B758-3353A37E0E74}" type="datetime1">
              <a:rPr lang="zh-CN" altLang="en-US" smtClean="0"/>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100000"/>
        </a:lnSpc>
        <a:spcBef>
          <a:spcPts val="0"/>
        </a:spcBef>
        <a:spcAft>
          <a:spcPts val="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100000"/>
        </a:lnSpc>
        <a:spcBef>
          <a:spcPts val="0"/>
        </a:spcBef>
        <a:spcAft>
          <a:spcPts val="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100000"/>
        </a:lnSpc>
        <a:spcBef>
          <a:spcPts val="0"/>
        </a:spcBef>
        <a:spcAft>
          <a:spcPts val="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100000"/>
        </a:lnSpc>
        <a:spcBef>
          <a:spcPts val="0"/>
        </a:spcBef>
        <a:spcAft>
          <a:spcPts val="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15.wmf"/><Relationship Id="rId7" Type="http://schemas.openxmlformats.org/officeDocument/2006/relationships/oleObject" Target="../embeddings/oleObject4.bin"/><Relationship Id="rId6" Type="http://schemas.openxmlformats.org/officeDocument/2006/relationships/image" Target="../media/image14.emf"/><Relationship Id="rId5" Type="http://schemas.openxmlformats.org/officeDocument/2006/relationships/image" Target="../media/image13.wmf"/><Relationship Id="rId4" Type="http://schemas.openxmlformats.org/officeDocument/2006/relationships/oleObject" Target="../embeddings/oleObject3.bin"/><Relationship Id="rId3" Type="http://schemas.openxmlformats.org/officeDocument/2006/relationships/image" Target="../media/image12.emf"/><Relationship Id="rId2" Type="http://schemas.openxmlformats.org/officeDocument/2006/relationships/image" Target="../media/image11.emf"/><Relationship Id="rId12" Type="http://schemas.openxmlformats.org/officeDocument/2006/relationships/vmlDrawing" Target="../drawings/vmlDrawing3.vml"/><Relationship Id="rId11" Type="http://schemas.openxmlformats.org/officeDocument/2006/relationships/slideLayout" Target="../slideLayouts/slideLayout3.xml"/><Relationship Id="rId10" Type="http://schemas.openxmlformats.org/officeDocument/2006/relationships/image" Target="../media/image16.wmf"/><Relationship Id="rId1"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9" Type="http://schemas.openxmlformats.org/officeDocument/2006/relationships/oleObject" Target="../embeddings/oleObject10.bin"/><Relationship Id="rId8" Type="http://schemas.openxmlformats.org/officeDocument/2006/relationships/image" Target="../media/image23.wmf"/><Relationship Id="rId7" Type="http://schemas.openxmlformats.org/officeDocument/2006/relationships/oleObject" Target="../embeddings/oleObject9.bin"/><Relationship Id="rId6" Type="http://schemas.openxmlformats.org/officeDocument/2006/relationships/image" Target="../media/image22.wmf"/><Relationship Id="rId5" Type="http://schemas.openxmlformats.org/officeDocument/2006/relationships/oleObject" Target="../embeddings/oleObject8.bin"/><Relationship Id="rId4" Type="http://schemas.openxmlformats.org/officeDocument/2006/relationships/image" Target="../media/image21.wmf"/><Relationship Id="rId3" Type="http://schemas.openxmlformats.org/officeDocument/2006/relationships/oleObject" Target="../embeddings/oleObject7.bin"/><Relationship Id="rId2" Type="http://schemas.openxmlformats.org/officeDocument/2006/relationships/image" Target="../media/image20.wmf"/><Relationship Id="rId14" Type="http://schemas.openxmlformats.org/officeDocument/2006/relationships/vmlDrawing" Target="../drawings/vmlDrawing4.vml"/><Relationship Id="rId13" Type="http://schemas.openxmlformats.org/officeDocument/2006/relationships/slideLayout" Target="../slideLayouts/slideLayout3.xml"/><Relationship Id="rId12" Type="http://schemas.openxmlformats.org/officeDocument/2006/relationships/image" Target="../media/image26.png"/><Relationship Id="rId11" Type="http://schemas.openxmlformats.org/officeDocument/2006/relationships/image" Target="../media/image25.png"/><Relationship Id="rId10" Type="http://schemas.openxmlformats.org/officeDocument/2006/relationships/image" Target="../media/image24.wmf"/><Relationship Id="rId1"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9" Type="http://schemas.openxmlformats.org/officeDocument/2006/relationships/image" Target="../media/image31.wmf"/><Relationship Id="rId8" Type="http://schemas.openxmlformats.org/officeDocument/2006/relationships/oleObject" Target="../embeddings/oleObject14.bin"/><Relationship Id="rId7" Type="http://schemas.openxmlformats.org/officeDocument/2006/relationships/image" Target="../media/image30.wmf"/><Relationship Id="rId6" Type="http://schemas.openxmlformats.org/officeDocument/2006/relationships/oleObject" Target="../embeddings/oleObject13.bin"/><Relationship Id="rId5" Type="http://schemas.openxmlformats.org/officeDocument/2006/relationships/image" Target="../media/image29.wmf"/><Relationship Id="rId4" Type="http://schemas.openxmlformats.org/officeDocument/2006/relationships/oleObject" Target="../embeddings/oleObject12.bin"/><Relationship Id="rId3" Type="http://schemas.openxmlformats.org/officeDocument/2006/relationships/image" Target="../media/image28.wmf"/><Relationship Id="rId2" Type="http://schemas.openxmlformats.org/officeDocument/2006/relationships/oleObject" Target="../embeddings/oleObject11.bin"/><Relationship Id="rId14" Type="http://schemas.openxmlformats.org/officeDocument/2006/relationships/vmlDrawing" Target="../drawings/vmlDrawing5.vml"/><Relationship Id="rId13" Type="http://schemas.openxmlformats.org/officeDocument/2006/relationships/slideLayout" Target="../slideLayouts/slideLayout3.xml"/><Relationship Id="rId12"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3.xml"/><Relationship Id="rId4" Type="http://schemas.openxmlformats.org/officeDocument/2006/relationships/image" Target="../media/image37.wmf"/><Relationship Id="rId3" Type="http://schemas.openxmlformats.org/officeDocument/2006/relationships/oleObject" Target="../embeddings/oleObject16.bin"/><Relationship Id="rId2" Type="http://schemas.openxmlformats.org/officeDocument/2006/relationships/image" Target="../media/image36.wmf"/><Relationship Id="rId1"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8" Type="http://schemas.openxmlformats.org/officeDocument/2006/relationships/vmlDrawing" Target="../drawings/vmlDrawing7.vml"/><Relationship Id="rId7"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wmf"/><Relationship Id="rId1"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8.vml"/><Relationship Id="rId5" Type="http://schemas.openxmlformats.org/officeDocument/2006/relationships/slideLayout" Target="../slideLayouts/slideLayout3.xml"/><Relationship Id="rId4" Type="http://schemas.openxmlformats.org/officeDocument/2006/relationships/image" Target="../media/image37.wmf"/><Relationship Id="rId3" Type="http://schemas.openxmlformats.org/officeDocument/2006/relationships/oleObject" Target="../embeddings/oleObject19.bin"/><Relationship Id="rId2" Type="http://schemas.openxmlformats.org/officeDocument/2006/relationships/image" Target="../media/image44.wmf"/><Relationship Id="rId1"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24.bin"/><Relationship Id="rId8" Type="http://schemas.openxmlformats.org/officeDocument/2006/relationships/image" Target="../media/image49.wmf"/><Relationship Id="rId7" Type="http://schemas.openxmlformats.org/officeDocument/2006/relationships/oleObject" Target="../embeddings/oleObject23.bin"/><Relationship Id="rId6" Type="http://schemas.openxmlformats.org/officeDocument/2006/relationships/image" Target="../media/image48.wmf"/><Relationship Id="rId5" Type="http://schemas.openxmlformats.org/officeDocument/2006/relationships/oleObject" Target="../embeddings/oleObject22.bin"/><Relationship Id="rId4" Type="http://schemas.openxmlformats.org/officeDocument/2006/relationships/image" Target="../media/image47.wmf"/><Relationship Id="rId3" Type="http://schemas.openxmlformats.org/officeDocument/2006/relationships/oleObject" Target="../embeddings/oleObject21.bin"/><Relationship Id="rId2" Type="http://schemas.openxmlformats.org/officeDocument/2006/relationships/image" Target="../media/image46.wmf"/><Relationship Id="rId18" Type="http://schemas.openxmlformats.org/officeDocument/2006/relationships/vmlDrawing" Target="../drawings/vmlDrawing9.vml"/><Relationship Id="rId17" Type="http://schemas.openxmlformats.org/officeDocument/2006/relationships/slideLayout" Target="../slideLayouts/slideLayout3.xml"/><Relationship Id="rId16" Type="http://schemas.openxmlformats.org/officeDocument/2006/relationships/image" Target="../media/image55.emf"/><Relationship Id="rId15" Type="http://schemas.openxmlformats.org/officeDocument/2006/relationships/image" Target="../media/image54.emf"/><Relationship Id="rId14" Type="http://schemas.openxmlformats.org/officeDocument/2006/relationships/image" Target="../media/image53.emf"/><Relationship Id="rId13" Type="http://schemas.openxmlformats.org/officeDocument/2006/relationships/image" Target="../media/image52.emf"/><Relationship Id="rId12" Type="http://schemas.openxmlformats.org/officeDocument/2006/relationships/image" Target="../media/image51.wmf"/><Relationship Id="rId11" Type="http://schemas.openxmlformats.org/officeDocument/2006/relationships/oleObject" Target="../embeddings/oleObject25.bin"/><Relationship Id="rId10" Type="http://schemas.openxmlformats.org/officeDocument/2006/relationships/image" Target="../media/image50.wmf"/><Relationship Id="rId1"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30.bin"/><Relationship Id="rId8" Type="http://schemas.openxmlformats.org/officeDocument/2006/relationships/image" Target="../media/image49.wmf"/><Relationship Id="rId7" Type="http://schemas.openxmlformats.org/officeDocument/2006/relationships/oleObject" Target="../embeddings/oleObject29.bin"/><Relationship Id="rId6" Type="http://schemas.openxmlformats.org/officeDocument/2006/relationships/image" Target="../media/image48.wmf"/><Relationship Id="rId5" Type="http://schemas.openxmlformats.org/officeDocument/2006/relationships/oleObject" Target="../embeddings/oleObject28.bin"/><Relationship Id="rId4" Type="http://schemas.openxmlformats.org/officeDocument/2006/relationships/image" Target="../media/image47.wmf"/><Relationship Id="rId3" Type="http://schemas.openxmlformats.org/officeDocument/2006/relationships/oleObject" Target="../embeddings/oleObject27.bin"/><Relationship Id="rId2" Type="http://schemas.openxmlformats.org/officeDocument/2006/relationships/image" Target="../media/image46.wmf"/><Relationship Id="rId19" Type="http://schemas.openxmlformats.org/officeDocument/2006/relationships/vmlDrawing" Target="../drawings/vmlDrawing10.vml"/><Relationship Id="rId18" Type="http://schemas.openxmlformats.org/officeDocument/2006/relationships/slideLayout" Target="../slideLayouts/slideLayout3.xml"/><Relationship Id="rId17" Type="http://schemas.openxmlformats.org/officeDocument/2006/relationships/image" Target="../media/image56.png"/><Relationship Id="rId16" Type="http://schemas.openxmlformats.org/officeDocument/2006/relationships/image" Target="../media/image55.emf"/><Relationship Id="rId15" Type="http://schemas.openxmlformats.org/officeDocument/2006/relationships/image" Target="../media/image54.emf"/><Relationship Id="rId14" Type="http://schemas.openxmlformats.org/officeDocument/2006/relationships/image" Target="../media/image53.emf"/><Relationship Id="rId13" Type="http://schemas.openxmlformats.org/officeDocument/2006/relationships/image" Target="../media/image52.emf"/><Relationship Id="rId12" Type="http://schemas.openxmlformats.org/officeDocument/2006/relationships/image" Target="../media/image51.wmf"/><Relationship Id="rId11" Type="http://schemas.openxmlformats.org/officeDocument/2006/relationships/oleObject" Target="../embeddings/oleObject31.bin"/><Relationship Id="rId10" Type="http://schemas.openxmlformats.org/officeDocument/2006/relationships/image" Target="../media/image50.wmf"/><Relationship Id="rId1" Type="http://schemas.openxmlformats.org/officeDocument/2006/relationships/oleObject" Target="../embeddings/oleObject26.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vmlDrawing" Target="../drawings/vmlDrawing11.vml"/><Relationship Id="rId7" Type="http://schemas.openxmlformats.org/officeDocument/2006/relationships/slideLayout" Target="../slideLayouts/slideLayout3.xml"/><Relationship Id="rId6" Type="http://schemas.openxmlformats.org/officeDocument/2006/relationships/image" Target="../media/image60.wmf"/><Relationship Id="rId5" Type="http://schemas.openxmlformats.org/officeDocument/2006/relationships/oleObject" Target="../embeddings/oleObject34.bin"/><Relationship Id="rId4" Type="http://schemas.openxmlformats.org/officeDocument/2006/relationships/image" Target="../media/image59.wmf"/><Relationship Id="rId3" Type="http://schemas.openxmlformats.org/officeDocument/2006/relationships/oleObject" Target="../embeddings/oleObject33.bin"/><Relationship Id="rId2" Type="http://schemas.openxmlformats.org/officeDocument/2006/relationships/image" Target="../media/image58.wmf"/><Relationship Id="rId1" Type="http://schemas.openxmlformats.org/officeDocument/2006/relationships/oleObject" Target="../embeddings/oleObject32.bin"/></Relationships>
</file>

<file path=ppt/slides/_rels/slide28.xml.rels><?xml version="1.0" encoding="UTF-8" standalone="yes"?>
<Relationships xmlns="http://schemas.openxmlformats.org/package/2006/relationships"><Relationship Id="rId8" Type="http://schemas.openxmlformats.org/officeDocument/2006/relationships/vmlDrawing" Target="../drawings/vmlDrawing12.vml"/><Relationship Id="rId7"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wmf"/><Relationship Id="rId3" Type="http://schemas.openxmlformats.org/officeDocument/2006/relationships/oleObject" Target="../embeddings/oleObject36.bin"/><Relationship Id="rId2" Type="http://schemas.openxmlformats.org/officeDocument/2006/relationships/image" Target="../media/image61.wmf"/><Relationship Id="rId1" Type="http://schemas.openxmlformats.org/officeDocument/2006/relationships/oleObject" Target="../embeddings/oleObject35.bin"/></Relationships>
</file>

<file path=ppt/slides/_rels/slide29.xml.rels><?xml version="1.0" encoding="UTF-8" standalone="yes"?>
<Relationships xmlns="http://schemas.openxmlformats.org/package/2006/relationships"><Relationship Id="rId9" Type="http://schemas.openxmlformats.org/officeDocument/2006/relationships/oleObject" Target="../embeddings/oleObject41.bin"/><Relationship Id="rId8" Type="http://schemas.openxmlformats.org/officeDocument/2006/relationships/image" Target="../media/image68.wmf"/><Relationship Id="rId7" Type="http://schemas.openxmlformats.org/officeDocument/2006/relationships/oleObject" Target="../embeddings/oleObject40.bin"/><Relationship Id="rId6" Type="http://schemas.openxmlformats.org/officeDocument/2006/relationships/image" Target="../media/image67.wmf"/><Relationship Id="rId5" Type="http://schemas.openxmlformats.org/officeDocument/2006/relationships/oleObject" Target="../embeddings/oleObject39.bin"/><Relationship Id="rId4" Type="http://schemas.openxmlformats.org/officeDocument/2006/relationships/image" Target="../media/image66.wmf"/><Relationship Id="rId3" Type="http://schemas.openxmlformats.org/officeDocument/2006/relationships/oleObject" Target="../embeddings/oleObject38.bin"/><Relationship Id="rId2" Type="http://schemas.openxmlformats.org/officeDocument/2006/relationships/image" Target="../media/image65.wmf"/><Relationship Id="rId15" Type="http://schemas.openxmlformats.org/officeDocument/2006/relationships/vmlDrawing" Target="../drawings/vmlDrawing13.vml"/><Relationship Id="rId14" Type="http://schemas.openxmlformats.org/officeDocument/2006/relationships/slideLayout" Target="../slideLayouts/slideLayout3.xml"/><Relationship Id="rId13" Type="http://schemas.openxmlformats.org/officeDocument/2006/relationships/image" Target="../media/image71.png"/><Relationship Id="rId12" Type="http://schemas.openxmlformats.org/officeDocument/2006/relationships/image" Target="../media/image70.wmf"/><Relationship Id="rId11" Type="http://schemas.openxmlformats.org/officeDocument/2006/relationships/oleObject" Target="../embeddings/oleObject42.bin"/><Relationship Id="rId10" Type="http://schemas.openxmlformats.org/officeDocument/2006/relationships/image" Target="../media/image69.wmf"/><Relationship Id="rId1" Type="http://schemas.openxmlformats.org/officeDocument/2006/relationships/oleObject" Target="../embeddings/oleObject37.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76.png"/><Relationship Id="rId7" Type="http://schemas.openxmlformats.org/officeDocument/2006/relationships/image" Target="../media/image75.wmf"/><Relationship Id="rId6" Type="http://schemas.openxmlformats.org/officeDocument/2006/relationships/oleObject" Target="../embeddings/oleObject45.bin"/><Relationship Id="rId5" Type="http://schemas.openxmlformats.org/officeDocument/2006/relationships/image" Target="../media/image74.wmf"/><Relationship Id="rId4" Type="http://schemas.openxmlformats.org/officeDocument/2006/relationships/oleObject" Target="../embeddings/oleObject44.bin"/><Relationship Id="rId3" Type="http://schemas.openxmlformats.org/officeDocument/2006/relationships/image" Target="../media/image73.wmf"/><Relationship Id="rId2" Type="http://schemas.openxmlformats.org/officeDocument/2006/relationships/oleObject" Target="../embeddings/oleObject43.bin"/><Relationship Id="rId10" Type="http://schemas.openxmlformats.org/officeDocument/2006/relationships/vmlDrawing" Target="../drawings/vmlDrawing14.vml"/><Relationship Id="rId1" Type="http://schemas.openxmlformats.org/officeDocument/2006/relationships/image" Target="../media/image72.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80.emf"/><Relationship Id="rId7" Type="http://schemas.openxmlformats.org/officeDocument/2006/relationships/oleObject" Target="../embeddings/oleObject49.bin"/><Relationship Id="rId6" Type="http://schemas.openxmlformats.org/officeDocument/2006/relationships/image" Target="../media/image79.emf"/><Relationship Id="rId5" Type="http://schemas.openxmlformats.org/officeDocument/2006/relationships/oleObject" Target="../embeddings/oleObject48.bin"/><Relationship Id="rId4" Type="http://schemas.openxmlformats.org/officeDocument/2006/relationships/image" Target="../media/image78.wmf"/><Relationship Id="rId3" Type="http://schemas.openxmlformats.org/officeDocument/2006/relationships/oleObject" Target="../embeddings/oleObject47.bin"/><Relationship Id="rId2" Type="http://schemas.openxmlformats.org/officeDocument/2006/relationships/image" Target="../media/image77.emf"/><Relationship Id="rId10" Type="http://schemas.openxmlformats.org/officeDocument/2006/relationships/vmlDrawing" Target="../drawings/vmlDrawing15.vml"/><Relationship Id="rId1" Type="http://schemas.openxmlformats.org/officeDocument/2006/relationships/oleObject" Target="../embeddings/oleObject46.bin"/></Relationships>
</file>

<file path=ppt/slides/_rels/slide32.xml.rels><?xml version="1.0" encoding="UTF-8" standalone="yes"?>
<Relationships xmlns="http://schemas.openxmlformats.org/package/2006/relationships"><Relationship Id="rId8" Type="http://schemas.openxmlformats.org/officeDocument/2006/relationships/vmlDrawing" Target="../drawings/vmlDrawing16.vml"/><Relationship Id="rId7" Type="http://schemas.openxmlformats.org/officeDocument/2006/relationships/slideLayout" Target="../slideLayouts/slideLayout3.xml"/><Relationship Id="rId6" Type="http://schemas.openxmlformats.org/officeDocument/2006/relationships/image" Target="../media/image81.wmf"/><Relationship Id="rId5" Type="http://schemas.openxmlformats.org/officeDocument/2006/relationships/oleObject" Target="../embeddings/oleObject52.bin"/><Relationship Id="rId4" Type="http://schemas.openxmlformats.org/officeDocument/2006/relationships/image" Target="../media/image67.wmf"/><Relationship Id="rId3" Type="http://schemas.openxmlformats.org/officeDocument/2006/relationships/oleObject" Target="../embeddings/oleObject51.bin"/><Relationship Id="rId2" Type="http://schemas.openxmlformats.org/officeDocument/2006/relationships/image" Target="../media/image79.emf"/><Relationship Id="rId1" Type="http://schemas.openxmlformats.org/officeDocument/2006/relationships/oleObject" Target="../embeddings/oleObject50.bin"/></Relationships>
</file>

<file path=ppt/slides/_rels/slide33.xml.rels><?xml version="1.0" encoding="UTF-8" standalone="yes"?>
<Relationships xmlns="http://schemas.openxmlformats.org/package/2006/relationships"><Relationship Id="rId5" Type="http://schemas.openxmlformats.org/officeDocument/2006/relationships/vmlDrawing" Target="../drawings/vmlDrawing17.vml"/><Relationship Id="rId4" Type="http://schemas.openxmlformats.org/officeDocument/2006/relationships/slideLayout" Target="../slideLayouts/slideLayout3.xml"/><Relationship Id="rId3" Type="http://schemas.openxmlformats.org/officeDocument/2006/relationships/image" Target="../media/image83.wmf"/><Relationship Id="rId2" Type="http://schemas.openxmlformats.org/officeDocument/2006/relationships/oleObject" Target="../embeddings/oleObject53.bin"/><Relationship Id="rId1" Type="http://schemas.openxmlformats.org/officeDocument/2006/relationships/image" Target="../media/image82.png"/></Relationships>
</file>

<file path=ppt/slides/_rels/slide34.xml.rels><?xml version="1.0" encoding="UTF-8" standalone="yes"?>
<Relationships xmlns="http://schemas.openxmlformats.org/package/2006/relationships"><Relationship Id="rId5" Type="http://schemas.openxmlformats.org/officeDocument/2006/relationships/vmlDrawing" Target="../drawings/vmlDrawing18.vml"/><Relationship Id="rId4" Type="http://schemas.openxmlformats.org/officeDocument/2006/relationships/slideLayout" Target="../slideLayouts/slideLayout3.xml"/><Relationship Id="rId3" Type="http://schemas.openxmlformats.org/officeDocument/2006/relationships/image" Target="../media/image85.png"/><Relationship Id="rId2" Type="http://schemas.openxmlformats.org/officeDocument/2006/relationships/image" Target="../media/image84.wmf"/><Relationship Id="rId1" Type="http://schemas.openxmlformats.org/officeDocument/2006/relationships/oleObject" Target="../embeddings/oleObject54.bin"/></Relationships>
</file>

<file path=ppt/slides/_rels/slide35.xml.rels><?xml version="1.0" encoding="UTF-8" standalone="yes"?>
<Relationships xmlns="http://schemas.openxmlformats.org/package/2006/relationships"><Relationship Id="rId5" Type="http://schemas.openxmlformats.org/officeDocument/2006/relationships/vmlDrawing" Target="../drawings/vmlDrawing19.vml"/><Relationship Id="rId4" Type="http://schemas.openxmlformats.org/officeDocument/2006/relationships/slideLayout" Target="../slideLayouts/slideLayout3.xml"/><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oleObject" Target="../embeddings/oleObject55.bin"/></Relationships>
</file>

<file path=ppt/slides/_rels/slide36.xml.rels><?xml version="1.0" encoding="UTF-8" standalone="yes"?>
<Relationships xmlns="http://schemas.openxmlformats.org/package/2006/relationships"><Relationship Id="rId6" Type="http://schemas.openxmlformats.org/officeDocument/2006/relationships/vmlDrawing" Target="../drawings/vmlDrawing20.vml"/><Relationship Id="rId5" Type="http://schemas.openxmlformats.org/officeDocument/2006/relationships/slideLayout" Target="../slideLayouts/slideLayout3.xml"/><Relationship Id="rId4" Type="http://schemas.openxmlformats.org/officeDocument/2006/relationships/image" Target="../media/image90.emf"/><Relationship Id="rId3" Type="http://schemas.openxmlformats.org/officeDocument/2006/relationships/image" Target="../media/image89.jpeg"/><Relationship Id="rId2" Type="http://schemas.openxmlformats.org/officeDocument/2006/relationships/image" Target="../media/image88.wmf"/><Relationship Id="rId1" Type="http://schemas.openxmlformats.org/officeDocument/2006/relationships/oleObject" Target="../embeddings/oleObject5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4.em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7.png"/><Relationship Id="rId1" Type="http://schemas.openxmlformats.org/officeDocument/2006/relationships/image" Target="../media/image96.em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6.em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hyperlink" Target="http://baike.baidu.com/item/%E9%87%8F%E5%AD%90%E7%94%B5%E5%8A%A8%E5%8A%9B%E5%AD%A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vmlDrawing" Target="../drawings/vmlDrawing21.vml"/><Relationship Id="rId7"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wmf"/><Relationship Id="rId3" Type="http://schemas.openxmlformats.org/officeDocument/2006/relationships/oleObject" Target="../embeddings/oleObject57.bin"/><Relationship Id="rId2" Type="http://schemas.openxmlformats.org/officeDocument/2006/relationships/image" Target="../media/image103.png"/><Relationship Id="rId1" Type="http://schemas.openxmlformats.org/officeDocument/2006/relationships/image" Target="../media/image102.png"/></Relationships>
</file>

<file path=ppt/slides/_rels/slide49.xml.rels><?xml version="1.0" encoding="UTF-8" standalone="yes"?>
<Relationships xmlns="http://schemas.openxmlformats.org/package/2006/relationships"><Relationship Id="rId9" Type="http://schemas.openxmlformats.org/officeDocument/2006/relationships/image" Target="../media/image111.wmf"/><Relationship Id="rId8" Type="http://schemas.openxmlformats.org/officeDocument/2006/relationships/oleObject" Target="../embeddings/oleObject61.bin"/><Relationship Id="rId7" Type="http://schemas.openxmlformats.org/officeDocument/2006/relationships/image" Target="../media/image110.emf"/><Relationship Id="rId6" Type="http://schemas.openxmlformats.org/officeDocument/2006/relationships/oleObject" Target="../embeddings/oleObject60.bin"/><Relationship Id="rId5" Type="http://schemas.openxmlformats.org/officeDocument/2006/relationships/image" Target="../media/image109.emf"/><Relationship Id="rId4" Type="http://schemas.openxmlformats.org/officeDocument/2006/relationships/image" Target="../media/image108.emf"/><Relationship Id="rId3" Type="http://schemas.openxmlformats.org/officeDocument/2006/relationships/oleObject" Target="../embeddings/oleObject59.bin"/><Relationship Id="rId2" Type="http://schemas.openxmlformats.org/officeDocument/2006/relationships/image" Target="../media/image107.emf"/><Relationship Id="rId13" Type="http://schemas.openxmlformats.org/officeDocument/2006/relationships/vmlDrawing" Target="../drawings/vmlDrawing22.vml"/><Relationship Id="rId12" Type="http://schemas.openxmlformats.org/officeDocument/2006/relationships/slideLayout" Target="../slideLayouts/slideLayout3.xml"/><Relationship Id="rId11" Type="http://schemas.openxmlformats.org/officeDocument/2006/relationships/image" Target="../media/image112.emf"/><Relationship Id="rId10" Type="http://schemas.openxmlformats.org/officeDocument/2006/relationships/oleObject" Target="../embeddings/oleObject62.bin"/><Relationship Id="rId1" Type="http://schemas.openxmlformats.org/officeDocument/2006/relationships/oleObject" Target="../embeddings/oleObject58.bin"/></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9" Type="http://schemas.openxmlformats.org/officeDocument/2006/relationships/oleObject" Target="../embeddings/oleObject67.bin"/><Relationship Id="rId8" Type="http://schemas.openxmlformats.org/officeDocument/2006/relationships/image" Target="../media/image116.emf"/><Relationship Id="rId7" Type="http://schemas.openxmlformats.org/officeDocument/2006/relationships/oleObject" Target="../embeddings/oleObject66.bin"/><Relationship Id="rId6" Type="http://schemas.openxmlformats.org/officeDocument/2006/relationships/image" Target="../media/image115.emf"/><Relationship Id="rId5" Type="http://schemas.openxmlformats.org/officeDocument/2006/relationships/oleObject" Target="../embeddings/oleObject65.bin"/><Relationship Id="rId4" Type="http://schemas.openxmlformats.org/officeDocument/2006/relationships/image" Target="../media/image114.emf"/><Relationship Id="rId3" Type="http://schemas.openxmlformats.org/officeDocument/2006/relationships/oleObject" Target="../embeddings/oleObject64.bin"/><Relationship Id="rId2" Type="http://schemas.openxmlformats.org/officeDocument/2006/relationships/image" Target="../media/image113.emf"/><Relationship Id="rId12" Type="http://schemas.openxmlformats.org/officeDocument/2006/relationships/vmlDrawing" Target="../drawings/vmlDrawing23.vml"/><Relationship Id="rId11" Type="http://schemas.openxmlformats.org/officeDocument/2006/relationships/slideLayout" Target="../slideLayouts/slideLayout3.xml"/><Relationship Id="rId10" Type="http://schemas.openxmlformats.org/officeDocument/2006/relationships/image" Target="../media/image117.emf"/><Relationship Id="rId1" Type="http://schemas.openxmlformats.org/officeDocument/2006/relationships/oleObject" Target="../embeddings/oleObject63.bin"/></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8.emf"/></Relationships>
</file>

<file path=ppt/slides/_rels/slide52.xml.rels><?xml version="1.0" encoding="UTF-8" standalone="yes"?>
<Relationships xmlns="http://schemas.openxmlformats.org/package/2006/relationships"><Relationship Id="rId9" Type="http://schemas.openxmlformats.org/officeDocument/2006/relationships/vmlDrawing" Target="../drawings/vmlDrawing24.vml"/><Relationship Id="rId8" Type="http://schemas.openxmlformats.org/officeDocument/2006/relationships/slideLayout" Target="../slideLayouts/slideLayout3.xml"/><Relationship Id="rId7" Type="http://schemas.openxmlformats.org/officeDocument/2006/relationships/image" Target="../media/image122.wmf"/><Relationship Id="rId6" Type="http://schemas.openxmlformats.org/officeDocument/2006/relationships/oleObject" Target="../embeddings/oleObject70.bin"/><Relationship Id="rId5" Type="http://schemas.openxmlformats.org/officeDocument/2006/relationships/image" Target="../media/image121.wmf"/><Relationship Id="rId4" Type="http://schemas.openxmlformats.org/officeDocument/2006/relationships/oleObject" Target="../embeddings/oleObject69.bin"/><Relationship Id="rId3" Type="http://schemas.openxmlformats.org/officeDocument/2006/relationships/image" Target="../media/image120.wmf"/><Relationship Id="rId2" Type="http://schemas.openxmlformats.org/officeDocument/2006/relationships/oleObject" Target="../embeddings/oleObject68.bin"/><Relationship Id="rId1" Type="http://schemas.openxmlformats.org/officeDocument/2006/relationships/image" Target="../media/image11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3.emf"/><Relationship Id="rId1" Type="http://schemas.openxmlformats.org/officeDocument/2006/relationships/hyperlink" Target="Na%20%E8%83%BD%E7%BA%A7%E5%9B%BE.doc"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3.xml"/><Relationship Id="rId2" Type="http://schemas.openxmlformats.org/officeDocument/2006/relationships/image" Target="../media/image3.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3.xml"/><Relationship Id="rId2" Type="http://schemas.openxmlformats.org/officeDocument/2006/relationships/image" Target="../media/image4.wmf"/><Relationship Id="rId1"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9.GIF"/><Relationship Id="rId3" Type="http://schemas.openxmlformats.org/officeDocument/2006/relationships/hyperlink" Target="http://hyperphysics.phy-astr.gsu.edu/Hbase/quantum/sodium.html" TargetMode="External"/><Relationship Id="rId2" Type="http://schemas.openxmlformats.org/officeDocument/2006/relationships/image" Target="../media/image8.GIF"/><Relationship Id="rId1" Type="http://schemas.openxmlformats.org/officeDocument/2006/relationships/hyperlink" Target="http://hyperphysics.phy-astr.gsu.edu/Hbase/quantum/lithium.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529625" y="2949575"/>
            <a:ext cx="8305800" cy="936625"/>
          </a:xfrm>
        </p:spPr>
        <p:txBody>
          <a:bodyPr>
            <a:normAutofit/>
          </a:bodyPr>
          <a:lstStyle/>
          <a:p>
            <a:pPr algn="ctr">
              <a:defRPr/>
            </a:pPr>
            <a:r>
              <a:rPr lang="zh-CN" altLang="en-US" sz="5400" dirty="0"/>
              <a:t>第四章   </a:t>
            </a:r>
            <a:r>
              <a:rPr lang="zh-CN" altLang="zh-CN" sz="5400" dirty="0"/>
              <a:t>原子中电子的自旋</a:t>
            </a:r>
            <a:endParaRPr lang="zh-CN" altLang="en-US" sz="5400" dirty="0"/>
          </a:p>
        </p:txBody>
      </p:sp>
      <p:sp>
        <p:nvSpPr>
          <p:cNvPr id="3" name="标题 1"/>
          <p:cNvSpPr txBox="1"/>
          <p:nvPr/>
        </p:nvSpPr>
        <p:spPr>
          <a:xfrm>
            <a:off x="796325" y="1062707"/>
            <a:ext cx="7772400" cy="1371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kumimoji="0" lang="en-US" altLang="zh-CN" sz="6600" b="0"/>
              <a:t>《</a:t>
            </a:r>
            <a:r>
              <a:rPr kumimoji="0" lang="zh-CN" altLang="en-US" sz="6600" b="0" dirty="0"/>
              <a:t>原子物理学</a:t>
            </a:r>
            <a:r>
              <a:rPr kumimoji="0" lang="en-US" altLang="zh-CN" sz="6600" b="0" dirty="0"/>
              <a:t>》</a:t>
            </a:r>
            <a:endParaRPr kumimoji="0" lang="zh-CN" altLang="en-US" sz="5400" b="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46249"/>
            <a:ext cx="8229600" cy="920551"/>
          </a:xfrm>
        </p:spPr>
        <p:txBody>
          <a:bodyPr vert="horz" lIns="91440" tIns="45720" rIns="91440" bIns="45720" rtlCol="0" anchor="b">
            <a:normAutofit/>
          </a:bodyPr>
          <a:lstStyle/>
          <a:p>
            <a:r>
              <a:rPr lang="zh-CN" altLang="en-US" dirty="0"/>
              <a:t>碱金属原子的能级</a:t>
            </a:r>
            <a:r>
              <a:rPr lang="en-US" altLang="zh-CN" dirty="0"/>
              <a:t>:</a:t>
            </a:r>
            <a:r>
              <a:rPr lang="zh-CN" altLang="en-US" dirty="0"/>
              <a:t> 轨道贯穿</a:t>
            </a:r>
            <a:endParaRPr lang="zh-CN" altLang="en-US" dirty="0"/>
          </a:p>
        </p:txBody>
      </p:sp>
      <p:sp>
        <p:nvSpPr>
          <p:cNvPr id="3" name="幻灯片编号占位符 2"/>
          <p:cNvSpPr>
            <a:spLocks noGrp="1"/>
          </p:cNvSpPr>
          <p:nvPr>
            <p:ph type="sldNum" sz="quarter" idx="12"/>
          </p:nvPr>
        </p:nvSpPr>
        <p:spPr/>
        <p:txBody>
          <a:bodyPr/>
          <a:lstStyle/>
          <a:p>
            <a:pPr>
              <a:defRPr/>
            </a:pPr>
            <a:fld id="{CD00D927-1FB2-9F49-A58E-8FF81659212F}" type="slidenum">
              <a:rPr lang="en-US" altLang="zh-CN" smtClean="0"/>
            </a:fld>
            <a:endParaRPr lang="en-US" altLang="zh-CN">
              <a:solidFill>
                <a:srgbClr val="AAA393"/>
              </a:solidFill>
            </a:endParaRPr>
          </a:p>
        </p:txBody>
      </p:sp>
      <p:sp>
        <p:nvSpPr>
          <p:cNvPr id="4" name="文本框 3"/>
          <p:cNvSpPr txBox="1"/>
          <p:nvPr/>
        </p:nvSpPr>
        <p:spPr>
          <a:xfrm>
            <a:off x="467544" y="1276003"/>
            <a:ext cx="2339102" cy="461665"/>
          </a:xfrm>
          <a:prstGeom prst="rect">
            <a:avLst/>
          </a:prstGeom>
          <a:noFill/>
        </p:spPr>
        <p:txBody>
          <a:bodyPr wrap="none" rtlCol="0">
            <a:spAutoFit/>
          </a:bodyPr>
          <a:lstStyle/>
          <a:p>
            <a:r>
              <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rPr>
              <a:t>价电子的能级：</a:t>
            </a:r>
            <a:endPar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5" name="图片 4" descr="latex-image-1.pdf"/>
          <p:cNvPicPr>
            <a:picLocks noChangeAspect="1"/>
          </p:cNvPicPr>
          <p:nvPr/>
        </p:nvPicPr>
        <p:blipFill>
          <a:blip r:embed="rId1"/>
          <a:stretch>
            <a:fillRect/>
          </a:stretch>
        </p:blipFill>
        <p:spPr>
          <a:xfrm>
            <a:off x="2915816" y="1203995"/>
            <a:ext cx="4170784" cy="948242"/>
          </a:xfrm>
          <a:prstGeom prst="rect">
            <a:avLst/>
          </a:prstGeom>
          <a:solidFill>
            <a:srgbClr val="FFFF00"/>
          </a:solidFill>
        </p:spPr>
      </p:pic>
      <p:pic>
        <p:nvPicPr>
          <p:cNvPr id="6" name="图片 5" descr="latex-image-1.pdf"/>
          <p:cNvPicPr>
            <a:picLocks noChangeAspect="1"/>
          </p:cNvPicPr>
          <p:nvPr/>
        </p:nvPicPr>
        <p:blipFill>
          <a:blip r:embed="rId2"/>
          <a:stretch>
            <a:fillRect/>
          </a:stretch>
        </p:blipFill>
        <p:spPr>
          <a:xfrm>
            <a:off x="1981200" y="2667000"/>
            <a:ext cx="5328592" cy="664098"/>
          </a:xfrm>
          <a:prstGeom prst="rect">
            <a:avLst/>
          </a:prstGeom>
          <a:solidFill>
            <a:srgbClr val="FFFF00"/>
          </a:solidFill>
        </p:spPr>
      </p:pic>
      <p:pic>
        <p:nvPicPr>
          <p:cNvPr id="7" name="图片 6" descr="latex-image-1.pdf"/>
          <p:cNvPicPr>
            <a:picLocks noChangeAspect="1"/>
          </p:cNvPicPr>
          <p:nvPr/>
        </p:nvPicPr>
        <p:blipFill>
          <a:blip r:embed="rId3"/>
          <a:stretch>
            <a:fillRect/>
          </a:stretch>
        </p:blipFill>
        <p:spPr>
          <a:xfrm>
            <a:off x="827584" y="2205608"/>
            <a:ext cx="3046794" cy="344744"/>
          </a:xfrm>
          <a:prstGeom prst="rect">
            <a:avLst/>
          </a:prstGeom>
        </p:spPr>
      </p:pic>
      <p:sp>
        <p:nvSpPr>
          <p:cNvPr id="8" name="文本框 7"/>
          <p:cNvSpPr txBox="1"/>
          <p:nvPr/>
        </p:nvSpPr>
        <p:spPr>
          <a:xfrm>
            <a:off x="3851920" y="2133600"/>
            <a:ext cx="4185761" cy="461665"/>
          </a:xfrm>
          <a:prstGeom prst="rect">
            <a:avLst/>
          </a:prstGeom>
          <a:noFill/>
        </p:spPr>
        <p:txBody>
          <a:bodyPr wrap="none" rtlCol="0">
            <a:spAutoFit/>
          </a:bodyPr>
          <a:lstStyle/>
          <a:p>
            <a:r>
              <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rPr>
              <a:t>称为量子数亏损，上式改写为</a:t>
            </a:r>
            <a:endPar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11" name="Object 37"/>
          <p:cNvGraphicFramePr>
            <a:graphicFrameLocks noChangeAspect="1"/>
          </p:cNvGraphicFramePr>
          <p:nvPr/>
        </p:nvGraphicFramePr>
        <p:xfrm>
          <a:off x="3851921" y="3429000"/>
          <a:ext cx="2022988" cy="901766"/>
        </p:xfrm>
        <a:graphic>
          <a:graphicData uri="http://schemas.openxmlformats.org/presentationml/2006/ole">
            <mc:AlternateContent xmlns:mc="http://schemas.openxmlformats.org/markup-compatibility/2006">
              <mc:Choice xmlns:v="urn:schemas-microsoft-com:vml" Requires="v">
                <p:oleObj spid="_x0000_s9" name="" r:id="rId4" imgW="965200" imgH="431800" progId="Equation.3">
                  <p:embed/>
                </p:oleObj>
              </mc:Choice>
              <mc:Fallback>
                <p:oleObj name="" r:id="rId4" imgW="965200" imgH="431800" progId="Equation.3">
                  <p:embed/>
                  <p:pic>
                    <p:nvPicPr>
                      <p:cNvPr id="0"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3429000"/>
                        <a:ext cx="2022988" cy="90176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文本框 11"/>
          <p:cNvSpPr txBox="1"/>
          <p:nvPr/>
        </p:nvSpPr>
        <p:spPr>
          <a:xfrm>
            <a:off x="1043608" y="3619130"/>
            <a:ext cx="1415772" cy="461665"/>
          </a:xfrm>
          <a:prstGeom prst="rect">
            <a:avLst/>
          </a:prstGeom>
          <a:solidFill>
            <a:srgbClr val="FFFF00"/>
          </a:solidFill>
        </p:spPr>
        <p:txBody>
          <a:bodyPr wrap="none" rtlCol="0">
            <a:spAutoFit/>
          </a:bodyPr>
          <a:lstStyle/>
          <a:p>
            <a:r>
              <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rPr>
              <a:t>光谱项：</a:t>
            </a:r>
            <a:endParaRPr kumimoji="1"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15" name="图片 14" descr="latex-image-1.pdf"/>
          <p:cNvPicPr>
            <a:picLocks noChangeAspect="1"/>
          </p:cNvPicPr>
          <p:nvPr/>
        </p:nvPicPr>
        <p:blipFill>
          <a:blip r:embed="rId6"/>
          <a:stretch>
            <a:fillRect/>
          </a:stretch>
        </p:blipFill>
        <p:spPr>
          <a:xfrm>
            <a:off x="971600" y="4343400"/>
            <a:ext cx="6588224" cy="1342351"/>
          </a:xfrm>
          <a:prstGeom prst="rect">
            <a:avLst/>
          </a:prstGeom>
          <a:solidFill>
            <a:srgbClr val="FFFF00"/>
          </a:solidFill>
        </p:spPr>
      </p:pic>
      <p:sp>
        <p:nvSpPr>
          <p:cNvPr id="16" name="Rectangle 24"/>
          <p:cNvSpPr>
            <a:spLocks noChangeArrowheads="1"/>
          </p:cNvSpPr>
          <p:nvPr/>
        </p:nvSpPr>
        <p:spPr bwMode="auto">
          <a:xfrm>
            <a:off x="899592" y="5791200"/>
            <a:ext cx="6438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小</a:t>
            </a:r>
            <a:r>
              <a:rPr lang="zh-CN" altLang="en-US" sz="2400" dirty="0">
                <a:solidFill>
                  <a:srgbClr val="000000"/>
                </a:solidFill>
                <a:latin typeface="宋体" panose="02010600030101010101" pitchFamily="2" charset="-122"/>
                <a:ea typeface="华文中宋" panose="02010600040101010101" charset="-122"/>
              </a:rPr>
              <a:t> </a:t>
            </a:r>
            <a:r>
              <a:rPr lang="zh-CN" altLang="en-US" sz="2400" dirty="0">
                <a:solidFill>
                  <a:srgbClr val="FF0000"/>
                </a:solidFill>
                <a:latin typeface="Gill Sans MT" charset="0"/>
                <a:ea typeface="华文中宋" panose="02010600040101010101" charset="-122"/>
                <a:sym typeface="Symbol" panose="05050102010706020507" charset="0"/>
              </a:rPr>
              <a:t></a:t>
            </a:r>
            <a:r>
              <a:rPr lang="zh-CN" altLang="en-US" sz="2400" dirty="0">
                <a:solidFill>
                  <a:srgbClr val="FF0000"/>
                </a:solidFill>
                <a:latin typeface="宋体" panose="02010600030101010101" pitchFamily="2" charset="-122"/>
                <a:ea typeface="华文中宋" panose="02010600040101010101" charset="-122"/>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贯穿几率大</a:t>
            </a:r>
            <a:r>
              <a:rPr lang="zh-CN" altLang="en-US" sz="2400" dirty="0">
                <a:solidFill>
                  <a:srgbClr val="000000"/>
                </a:solidFill>
                <a:latin typeface="宋体" panose="02010600030101010101" pitchFamily="2" charset="-122"/>
                <a:ea typeface="华文中宋" panose="02010600040101010101" charset="-122"/>
                <a:cs typeface="华文中宋" panose="02010600040101010101" charset="-122"/>
                <a:sym typeface="Symbol" panose="05050102010706020507" charset="0"/>
              </a:rPr>
              <a:t> </a:t>
            </a:r>
            <a:r>
              <a:rPr lang="zh-CN" altLang="en-US" sz="2400" dirty="0">
                <a:solidFill>
                  <a:srgbClr val="FF0000"/>
                </a:solidFill>
                <a:latin typeface="Gill Sans MT" charset="0"/>
                <a:ea typeface="华文中宋" panose="02010600040101010101" charset="-122"/>
                <a:cs typeface="华文中宋" panose="02010600040101010101" charset="-122"/>
                <a:sym typeface="Symbol" panose="05050102010706020507" charset="0"/>
              </a:rPr>
              <a:t></a:t>
            </a:r>
            <a:r>
              <a:rPr lang="zh-CN" altLang="en-US" sz="2400" dirty="0">
                <a:solidFill>
                  <a:srgbClr val="FF0000"/>
                </a:solidFill>
                <a:latin typeface="宋体" panose="02010600030101010101" pitchFamily="2" charset="-122"/>
                <a:ea typeface="华文中宋" panose="02010600040101010101" charset="-122"/>
                <a:cs typeface="华文中宋" panose="02010600040101010101" charset="-122"/>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能量低</a:t>
            </a:r>
            <a:r>
              <a:rPr lang="zh-CN" altLang="en-US" sz="2400" dirty="0">
                <a:solidFill>
                  <a:srgbClr val="000000"/>
                </a:solidFill>
                <a:latin typeface="宋体" panose="02010600030101010101" pitchFamily="2" charset="-122"/>
                <a:ea typeface="华文中宋" panose="02010600040101010101" charset="-122"/>
                <a:cs typeface="华文中宋" panose="02010600040101010101" charset="-122"/>
                <a:sym typeface="Symbol" panose="05050102010706020507" charset="0"/>
              </a:rPr>
              <a:t> </a:t>
            </a:r>
            <a:r>
              <a:rPr lang="zh-CN" altLang="en-US" sz="2400" dirty="0">
                <a:solidFill>
                  <a:srgbClr val="FF0000"/>
                </a:solidFill>
                <a:latin typeface="Gill Sans MT" charset="0"/>
                <a:ea typeface="华文中宋" panose="02010600040101010101" charset="-122"/>
                <a:cs typeface="华文中宋" panose="02010600040101010101" charset="-122"/>
                <a:sym typeface="Symbol" panose="05050102010706020507" charset="0"/>
              </a:rPr>
              <a:t></a:t>
            </a:r>
            <a:endParaRPr lang="zh-CN" altLang="en-US" sz="2400" dirty="0">
              <a:solidFill>
                <a:srgbClr val="FF0000"/>
              </a:solidFill>
              <a:latin typeface="Gill Sans MT" charset="0"/>
              <a:ea typeface="华文中宋" panose="02010600040101010101" charset="-122"/>
              <a:cs typeface="华文中宋" panose="02010600040101010101" charset="-122"/>
              <a:sym typeface="Symbol" panose="05050102010706020507" charset="0"/>
            </a:endParaRPr>
          </a:p>
        </p:txBody>
      </p:sp>
      <p:graphicFrame>
        <p:nvGraphicFramePr>
          <p:cNvPr id="17" name="Object 23"/>
          <p:cNvGraphicFramePr>
            <a:graphicFrameLocks noChangeAspect="1"/>
          </p:cNvGraphicFramePr>
          <p:nvPr/>
        </p:nvGraphicFramePr>
        <p:xfrm>
          <a:off x="469950" y="5872559"/>
          <a:ext cx="501650" cy="327025"/>
        </p:xfrm>
        <a:graphic>
          <a:graphicData uri="http://schemas.openxmlformats.org/presentationml/2006/ole">
            <mc:AlternateContent xmlns:mc="http://schemas.openxmlformats.org/markup-compatibility/2006">
              <mc:Choice xmlns:v="urn:schemas-microsoft-com:vml" Requires="v">
                <p:oleObj spid="_x0000_s10" name="" r:id="rId7" imgW="279400" imgH="177800" progId="Equation.3">
                  <p:embed/>
                </p:oleObj>
              </mc:Choice>
              <mc:Fallback>
                <p:oleObj name="" r:id="rId7" imgW="279400" imgH="177800" progId="Equation.3">
                  <p:embed/>
                  <p:pic>
                    <p:nvPicPr>
                      <p:cNvPr id="0" name="图片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50" y="5872559"/>
                        <a:ext cx="5016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21"/>
          <p:cNvGraphicFramePr>
            <a:graphicFrameLocks noChangeAspect="1"/>
          </p:cNvGraphicFramePr>
          <p:nvPr/>
        </p:nvGraphicFramePr>
        <p:xfrm>
          <a:off x="5538788" y="5830887"/>
          <a:ext cx="3452812" cy="417513"/>
        </p:xfrm>
        <a:graphic>
          <a:graphicData uri="http://schemas.openxmlformats.org/presentationml/2006/ole">
            <mc:AlternateContent xmlns:mc="http://schemas.openxmlformats.org/markup-compatibility/2006">
              <mc:Choice xmlns:v="urn:schemas-microsoft-com:vml" Requires="v">
                <p:oleObj spid="_x0000_s13" name="" r:id="rId9" imgW="1968500" imgH="241300" progId="Equation.3">
                  <p:embed/>
                </p:oleObj>
              </mc:Choice>
              <mc:Fallback>
                <p:oleObj name="" r:id="rId9" imgW="1968500" imgH="241300" progId="Equation.3">
                  <p:embed/>
                  <p:pic>
                    <p:nvPicPr>
                      <p:cNvPr id="0" name="图片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8788" y="5830887"/>
                        <a:ext cx="3452812" cy="417513"/>
                      </a:xfrm>
                      <a:prstGeom prst="rect">
                        <a:avLst/>
                      </a:prstGeom>
                      <a:solidFill>
                        <a:srgbClr val="FFFF00"/>
                      </a:solidFill>
                      <a:ln>
                        <a:noFill/>
                      </a:ln>
                    </p:spPr>
                  </p:pic>
                </p:oleObj>
              </mc:Fallback>
            </mc:AlternateContent>
          </a:graphicData>
        </a:graphic>
      </p:graphicFrame>
      <p:sp>
        <p:nvSpPr>
          <p:cNvPr id="14" name="页脚占位符 1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22" name="矩形 21"/>
          <p:cNvSpPr/>
          <p:nvPr/>
        </p:nvSpPr>
        <p:spPr>
          <a:xfrm>
            <a:off x="4191000" y="4495800"/>
            <a:ext cx="300558"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6381742" y="4495800"/>
            <a:ext cx="300558"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原子实极化</a:t>
            </a:r>
            <a:endParaRPr lang="zh-CN" altLang="en-US" dirty="0"/>
          </a:p>
        </p:txBody>
      </p:sp>
      <p:sp>
        <p:nvSpPr>
          <p:cNvPr id="20" name="Footer Placeholder 1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381000" y="3673397"/>
            <a:ext cx="8534400" cy="2656213"/>
          </a:xfrm>
        </p:spPr>
        <p:txBody>
          <a:bodyPr>
            <a:normAutofit fontScale="85000" lnSpcReduction="20000"/>
          </a:bodyPr>
          <a:lstStyle/>
          <a:p>
            <a:pPr marL="367030" indent="-354330">
              <a:lnSpc>
                <a:spcPct val="120000"/>
              </a:lnSpc>
            </a:pPr>
            <a:r>
              <a:rPr lang="zh-CN" altLang="en-US" sz="3200" dirty="0"/>
              <a:t>价电子对原子实中负电荷的排斥 </a:t>
            </a:r>
            <a:r>
              <a:rPr lang="zh-CN" altLang="en-US" sz="3200" dirty="0">
                <a:solidFill>
                  <a:srgbClr val="FF0000"/>
                </a:solidFill>
                <a:sym typeface="Symbol" panose="05050102010706020507" pitchFamily="18" charset="2"/>
              </a:rPr>
              <a:t> </a:t>
            </a:r>
            <a:r>
              <a:rPr lang="zh-CN" altLang="en-US" sz="3200" dirty="0"/>
              <a:t>负电荷的重心向远离电子方向移动 </a:t>
            </a:r>
            <a:r>
              <a:rPr lang="zh-CN" altLang="en-US" sz="3200" dirty="0">
                <a:solidFill>
                  <a:srgbClr val="FF0000"/>
                </a:solidFill>
                <a:sym typeface="Symbol" panose="05050102010706020507" pitchFamily="18" charset="2"/>
              </a:rPr>
              <a:t> </a:t>
            </a:r>
            <a:r>
              <a:rPr lang="zh-CN" altLang="en-US" sz="3200" dirty="0"/>
              <a:t>原子实的极化</a:t>
            </a:r>
            <a:endParaRPr lang="en-US" altLang="zh-CN" sz="3200" dirty="0"/>
          </a:p>
          <a:p>
            <a:pPr marL="367030" indent="-354330">
              <a:lnSpc>
                <a:spcPct val="120000"/>
              </a:lnSpc>
            </a:pPr>
            <a:r>
              <a:rPr lang="zh-CN" altLang="en-US" sz="3200" dirty="0"/>
              <a:t>原子实中所有电子电荷的和为</a:t>
            </a:r>
            <a:r>
              <a:rPr lang="en-US" altLang="zh-CN" sz="3200" dirty="0">
                <a:solidFill>
                  <a:schemeClr val="accent2">
                    <a:lumMod val="75000"/>
                  </a:schemeClr>
                </a:solidFill>
                <a:sym typeface="Symbol" panose="05050102010706020507" pitchFamily="18" charset="2"/>
              </a:rPr>
              <a:t> (</a:t>
            </a:r>
            <a:r>
              <a:rPr lang="en-US" altLang="zh-CN" sz="3200" i="1" dirty="0">
                <a:solidFill>
                  <a:schemeClr val="accent2">
                    <a:lumMod val="75000"/>
                  </a:schemeClr>
                </a:solidFill>
                <a:sym typeface="Symbol" panose="05050102010706020507" pitchFamily="18" charset="2"/>
              </a:rPr>
              <a:t>Z </a:t>
            </a:r>
            <a:r>
              <a:rPr lang="en-US" altLang="zh-CN" sz="3200" dirty="0">
                <a:solidFill>
                  <a:schemeClr val="accent2">
                    <a:lumMod val="75000"/>
                  </a:schemeClr>
                </a:solidFill>
                <a:sym typeface="Symbol" panose="05050102010706020507" pitchFamily="18" charset="2"/>
              </a:rPr>
              <a:t>1)</a:t>
            </a:r>
            <a:r>
              <a:rPr lang="en-US" altLang="zh-CN" sz="3200" i="1" dirty="0">
                <a:solidFill>
                  <a:schemeClr val="accent2">
                    <a:lumMod val="75000"/>
                  </a:schemeClr>
                </a:solidFill>
                <a:sym typeface="Symbol" panose="05050102010706020507" pitchFamily="18" charset="2"/>
              </a:rPr>
              <a:t>e</a:t>
            </a:r>
            <a:r>
              <a:rPr lang="zh-CN" altLang="en-US" sz="3200" dirty="0">
                <a:solidFill>
                  <a:schemeClr val="tx1"/>
                </a:solidFill>
                <a:sym typeface="Symbol" panose="05050102010706020507" pitchFamily="18" charset="2"/>
              </a:rPr>
              <a:t>，</a:t>
            </a:r>
            <a:r>
              <a:rPr lang="zh-CN" altLang="en-US" sz="3200" dirty="0">
                <a:sym typeface="Symbol" panose="05050102010706020507" pitchFamily="18" charset="2"/>
              </a:rPr>
              <a:t>电荷重心偏移后，</a:t>
            </a:r>
            <a:r>
              <a:rPr lang="zh-CN" altLang="en-US" sz="3200" dirty="0"/>
              <a:t>这部分负电荷与原子核中相应部分的正电荷形成了一个</a:t>
            </a:r>
            <a:r>
              <a:rPr lang="zh-CN" altLang="en-US" sz="3200" dirty="0">
                <a:solidFill>
                  <a:srgbClr val="FF0000"/>
                </a:solidFill>
              </a:rPr>
              <a:t>指向价电子的偶极子</a:t>
            </a:r>
            <a:r>
              <a:rPr lang="zh-CN" altLang="en-US" sz="3200" dirty="0"/>
              <a:t>，这使得价电子附加了一部分</a:t>
            </a:r>
            <a:r>
              <a:rPr lang="zh-CN" altLang="en-US" sz="3200" dirty="0">
                <a:solidFill>
                  <a:srgbClr val="FF0000"/>
                </a:solidFill>
              </a:rPr>
              <a:t>负</a:t>
            </a:r>
            <a:r>
              <a:rPr lang="zh-CN" altLang="en-US" sz="3200" dirty="0"/>
              <a:t>的电势能。</a:t>
            </a:r>
            <a:endParaRPr lang="zh-CN" altLang="en-US" sz="3200" dirty="0"/>
          </a:p>
        </p:txBody>
      </p:sp>
      <p:grpSp>
        <p:nvGrpSpPr>
          <p:cNvPr id="21" name="Group 20"/>
          <p:cNvGrpSpPr/>
          <p:nvPr/>
        </p:nvGrpSpPr>
        <p:grpSpPr>
          <a:xfrm>
            <a:off x="2590800" y="1209675"/>
            <a:ext cx="3852863" cy="2524125"/>
            <a:chOff x="2673495" y="1133475"/>
            <a:chExt cx="3852863" cy="2524125"/>
          </a:xfrm>
        </p:grpSpPr>
        <p:grpSp>
          <p:nvGrpSpPr>
            <p:cNvPr id="5" name="Group 5"/>
            <p:cNvGrpSpPr/>
            <p:nvPr/>
          </p:nvGrpSpPr>
          <p:grpSpPr bwMode="auto">
            <a:xfrm>
              <a:off x="2673495" y="1731963"/>
              <a:ext cx="2978150" cy="1925637"/>
              <a:chOff x="84" y="2237"/>
              <a:chExt cx="1876" cy="1213"/>
            </a:xfrm>
          </p:grpSpPr>
          <p:sp>
            <p:nvSpPr>
              <p:cNvPr id="6" name="Oval 6"/>
              <p:cNvSpPr>
                <a:spLocks noChangeArrowheads="1"/>
              </p:cNvSpPr>
              <p:nvPr/>
            </p:nvSpPr>
            <p:spPr bwMode="auto">
              <a:xfrm>
                <a:off x="930" y="2326"/>
                <a:ext cx="599" cy="607"/>
              </a:xfrm>
              <a:prstGeom prst="ellipse">
                <a:avLst/>
              </a:prstGeom>
              <a:solidFill>
                <a:srgbClr val="FFCC00"/>
              </a:solidFill>
              <a:ln w="19050">
                <a:solidFill>
                  <a:srgbClr val="008000"/>
                </a:solidFill>
                <a:round/>
              </a:ln>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7"/>
              <p:cNvSpPr txBox="1">
                <a:spLocks noChangeArrowheads="1"/>
              </p:cNvSpPr>
              <p:nvPr/>
            </p:nvSpPr>
            <p:spPr bwMode="auto">
              <a:xfrm>
                <a:off x="1109" y="2513"/>
                <a:ext cx="531" cy="477"/>
              </a:xfrm>
              <a:prstGeom prst="rect">
                <a:avLst/>
              </a:prstGeom>
              <a:noFill/>
              <a:ln w="9525">
                <a:noFill/>
                <a:miter lim="800000"/>
              </a:ln>
            </p:spPr>
            <p:txBody>
              <a:bodyPr/>
              <a:lstStyle/>
              <a:p>
                <a:pPr algn="just">
                  <a:spcBef>
                    <a:spcPct val="0"/>
                  </a:spcBef>
                </a:pPr>
                <a:r>
                  <a:rPr lang="en-US" altLang="zh-CN" sz="2000" b="1">
                    <a:solidFill>
                      <a:srgbClr val="008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b="1">
                  <a:solidFill>
                    <a:srgbClr val="008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8"/>
              <p:cNvSpPr txBox="1">
                <a:spLocks noChangeArrowheads="1"/>
              </p:cNvSpPr>
              <p:nvPr/>
            </p:nvSpPr>
            <p:spPr bwMode="auto">
              <a:xfrm>
                <a:off x="931" y="2513"/>
                <a:ext cx="531" cy="477"/>
              </a:xfrm>
              <a:prstGeom prst="rect">
                <a:avLst/>
              </a:prstGeom>
              <a:noFill/>
              <a:ln w="9525">
                <a:noFill/>
                <a:miter lim="800000"/>
              </a:ln>
            </p:spPr>
            <p:txBody>
              <a:bodyPr/>
              <a:lstStyle/>
              <a:p>
                <a:pPr algn="just">
                  <a:spcBef>
                    <a:spcPct val="0"/>
                  </a:spcBef>
                </a:pPr>
                <a:r>
                  <a:rPr lang="en-US" altLang="zh-CN" sz="2000" b="1">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b="1">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Freeform 9"/>
              <p:cNvSpPr/>
              <p:nvPr/>
            </p:nvSpPr>
            <p:spPr bwMode="auto">
              <a:xfrm>
                <a:off x="445" y="2237"/>
                <a:ext cx="118" cy="835"/>
              </a:xfrm>
              <a:custGeom>
                <a:avLst/>
                <a:gdLst/>
                <a:ahLst/>
                <a:cxnLst>
                  <a:cxn ang="0">
                    <a:pos x="360" y="0"/>
                  </a:cxn>
                  <a:cxn ang="0">
                    <a:pos x="0" y="990"/>
                  </a:cxn>
                  <a:cxn ang="0">
                    <a:pos x="360" y="1905"/>
                  </a:cxn>
                </a:cxnLst>
                <a:rect l="0" t="0" r="r" b="b"/>
                <a:pathLst>
                  <a:path w="360" h="1905">
                    <a:moveTo>
                      <a:pt x="360" y="0"/>
                    </a:moveTo>
                    <a:cubicBezTo>
                      <a:pt x="180" y="336"/>
                      <a:pt x="0" y="673"/>
                      <a:pt x="0" y="990"/>
                    </a:cubicBezTo>
                    <a:cubicBezTo>
                      <a:pt x="0" y="1307"/>
                      <a:pt x="180" y="1606"/>
                      <a:pt x="360" y="1905"/>
                    </a:cubicBezTo>
                  </a:path>
                </a:pathLst>
              </a:custGeom>
              <a:noFill/>
              <a:ln w="28575" cmpd="sng">
                <a:solidFill>
                  <a:srgbClr val="0000FF"/>
                </a:solidFill>
                <a:round/>
                <a:headEnd type="arrow" w="med" len="med"/>
                <a:tailEnd type="none" w="med" len="med"/>
              </a:ln>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10"/>
              <p:cNvSpPr txBox="1">
                <a:spLocks noChangeArrowheads="1"/>
              </p:cNvSpPr>
              <p:nvPr/>
            </p:nvSpPr>
            <p:spPr bwMode="auto">
              <a:xfrm>
                <a:off x="334" y="2586"/>
                <a:ext cx="531" cy="478"/>
              </a:xfrm>
              <a:prstGeom prst="rect">
                <a:avLst/>
              </a:prstGeom>
              <a:noFill/>
              <a:ln w="9525">
                <a:noFill/>
                <a:miter lim="800000"/>
              </a:ln>
            </p:spPr>
            <p:txBody>
              <a:bodyPr/>
              <a:lstStyle/>
              <a:p>
                <a:pPr algn="just">
                  <a:spcBef>
                    <a:spcPct val="0"/>
                  </a:spcBef>
                </a:pPr>
                <a:r>
                  <a:rPr lang="en-US" altLang="zh-CN" sz="14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4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 Box 11"/>
              <p:cNvSpPr txBox="1">
                <a:spLocks noChangeArrowheads="1"/>
              </p:cNvSpPr>
              <p:nvPr/>
            </p:nvSpPr>
            <p:spPr bwMode="auto">
              <a:xfrm>
                <a:off x="584" y="3072"/>
                <a:ext cx="1376" cy="378"/>
              </a:xfrm>
              <a:prstGeom prst="rect">
                <a:avLst/>
              </a:prstGeom>
              <a:noFill/>
              <a:ln w="9525">
                <a:noFill/>
                <a:miter lim="800000"/>
              </a:ln>
            </p:spPr>
            <p:txBody>
              <a:bodyPr/>
              <a:lstStyle/>
              <a:p>
                <a:pPr algn="just">
                  <a:spcBef>
                    <a:spcPct val="0"/>
                  </a:spcBef>
                </a:pPr>
                <a:r>
                  <a:rPr lang="zh-CN" altLang="en-US" sz="2800" b="1">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原子实极化</a:t>
                </a:r>
                <a:endParaRPr lang="zh-CN" altLang="en-US" sz="2800" b="1">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2"/>
              <p:cNvSpPr txBox="1">
                <a:spLocks noChangeArrowheads="1"/>
              </p:cNvSpPr>
              <p:nvPr/>
            </p:nvSpPr>
            <p:spPr bwMode="auto">
              <a:xfrm>
                <a:off x="84" y="2585"/>
                <a:ext cx="589" cy="467"/>
              </a:xfrm>
              <a:prstGeom prst="rect">
                <a:avLst/>
              </a:prstGeom>
              <a:noFill/>
              <a:ln w="9525">
                <a:noFill/>
                <a:miter lim="800000"/>
              </a:ln>
            </p:spPr>
            <p:txBody>
              <a:bodyPr/>
              <a:lstStyle/>
              <a:p>
                <a:pPr algn="just">
                  <a:spcBef>
                    <a:spcPct val="0"/>
                  </a:spcBef>
                </a:pPr>
                <a:r>
                  <a:rPr lang="en-US" altLang="zh-CN" sz="3200" b="1"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e</a:t>
                </a:r>
                <a:endParaRPr lang="en-US" altLang="zh-CN" sz="3200" b="1"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Oval 13"/>
              <p:cNvSpPr>
                <a:spLocks noChangeArrowheads="1"/>
              </p:cNvSpPr>
              <p:nvPr/>
            </p:nvSpPr>
            <p:spPr bwMode="auto">
              <a:xfrm>
                <a:off x="752" y="2326"/>
                <a:ext cx="599" cy="607"/>
              </a:xfrm>
              <a:prstGeom prst="ellipse">
                <a:avLst/>
              </a:prstGeom>
              <a:noFill/>
              <a:ln w="28575">
                <a:solidFill>
                  <a:srgbClr val="FF3300"/>
                </a:solidFill>
                <a:prstDash val="sysDot"/>
                <a:round/>
              </a:ln>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4" name="Group 27"/>
            <p:cNvGrpSpPr/>
            <p:nvPr/>
          </p:nvGrpSpPr>
          <p:grpSpPr bwMode="auto">
            <a:xfrm>
              <a:off x="2978295" y="1133475"/>
              <a:ext cx="1930400" cy="1236663"/>
              <a:chOff x="276" y="1836"/>
              <a:chExt cx="1216" cy="779"/>
            </a:xfrm>
          </p:grpSpPr>
          <p:sp>
            <p:nvSpPr>
              <p:cNvPr id="15" name="Text Box 28"/>
              <p:cNvSpPr txBox="1">
                <a:spLocks noChangeArrowheads="1"/>
              </p:cNvSpPr>
              <p:nvPr/>
            </p:nvSpPr>
            <p:spPr bwMode="auto">
              <a:xfrm>
                <a:off x="276" y="1836"/>
                <a:ext cx="1216" cy="348"/>
              </a:xfrm>
              <a:prstGeom prst="rect">
                <a:avLst/>
              </a:prstGeom>
              <a:noFill/>
              <a:ln w="9525">
                <a:noFill/>
                <a:miter lim="800000"/>
              </a:ln>
            </p:spPr>
            <p:txBody>
              <a:bodyPr/>
              <a:lstStyle/>
              <a:p>
                <a:pPr algn="just">
                  <a:spcBef>
                    <a:spcPct val="0"/>
                  </a:spcBef>
                </a:pPr>
                <a:r>
                  <a:rPr lang="en-US" altLang="zh-CN" sz="2800" b="1" i="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e +</a:t>
                </a:r>
                <a:r>
                  <a:rPr lang="en-US" altLang="zh-CN" sz="2800" b="1" i="1" dirty="0" err="1">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Ze</a:t>
                </a:r>
                <a:endParaRPr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Line 29"/>
              <p:cNvSpPr>
                <a:spLocks noChangeShapeType="1"/>
              </p:cNvSpPr>
              <p:nvPr/>
            </p:nvSpPr>
            <p:spPr bwMode="auto">
              <a:xfrm>
                <a:off x="769" y="2177"/>
                <a:ext cx="266" cy="438"/>
              </a:xfrm>
              <a:prstGeom prst="line">
                <a:avLst/>
              </a:prstGeom>
              <a:noFill/>
              <a:ln w="9525">
                <a:solidFill>
                  <a:srgbClr val="000000"/>
                </a:solidFill>
                <a:round/>
              </a:ln>
            </p:spPr>
            <p:txBody>
              <a:bodyPr/>
              <a:lstStyle/>
              <a:p>
                <a:endParaRPr lang="zh-CN" altLang="en-US" sz="2800"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7" name="Group 2"/>
            <p:cNvGrpSpPr/>
            <p:nvPr/>
          </p:nvGrpSpPr>
          <p:grpSpPr bwMode="auto">
            <a:xfrm>
              <a:off x="4546745" y="1465263"/>
              <a:ext cx="1979613" cy="904875"/>
              <a:chOff x="1264" y="2045"/>
              <a:chExt cx="1247" cy="570"/>
            </a:xfrm>
          </p:grpSpPr>
          <p:sp>
            <p:nvSpPr>
              <p:cNvPr id="18" name="Text Box 3"/>
              <p:cNvSpPr txBox="1">
                <a:spLocks noChangeArrowheads="1"/>
              </p:cNvSpPr>
              <p:nvPr/>
            </p:nvSpPr>
            <p:spPr bwMode="auto">
              <a:xfrm>
                <a:off x="1538" y="2045"/>
                <a:ext cx="973" cy="348"/>
              </a:xfrm>
              <a:prstGeom prst="rect">
                <a:avLst/>
              </a:prstGeom>
              <a:noFill/>
              <a:ln w="9525">
                <a:noFill/>
                <a:miter lim="800000"/>
              </a:ln>
            </p:spPr>
            <p:txBody>
              <a:bodyPr/>
              <a:lstStyle/>
              <a:p>
                <a:pPr algn="just">
                  <a:spcBef>
                    <a:spcPct val="0"/>
                  </a:spcBef>
                </a:pPr>
                <a:r>
                  <a:rPr lang="en-US" altLang="zh-CN" sz="2800" b="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800" b="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b="1" i="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sz="2800" b="1" i="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800" b="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rPr>
                  <a:t>1)</a:t>
                </a:r>
                <a:r>
                  <a:rPr lang="en-US" altLang="zh-CN" sz="2800" b="1" i="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rPr>
                  <a:t>e</a:t>
                </a:r>
                <a:endParaRPr lang="en-US" altLang="zh-CN" sz="2800" b="1" dirty="0">
                  <a:solidFill>
                    <a:srgbClr val="008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Line 4"/>
              <p:cNvSpPr>
                <a:spLocks noChangeShapeType="1"/>
              </p:cNvSpPr>
              <p:nvPr/>
            </p:nvSpPr>
            <p:spPr bwMode="auto">
              <a:xfrm flipV="1">
                <a:off x="1264" y="2417"/>
                <a:ext cx="474" cy="198"/>
              </a:xfrm>
              <a:prstGeom prst="line">
                <a:avLst/>
              </a:prstGeom>
              <a:noFill/>
              <a:ln w="9525">
                <a:solidFill>
                  <a:srgbClr val="000000"/>
                </a:solidFill>
                <a:round/>
              </a:ln>
            </p:spPr>
            <p:txBody>
              <a:bodyPr/>
              <a:lstStyle/>
              <a:p>
                <a:endParaRPr lang="zh-CN" altLang="en-US" sz="2800"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钠原子能级的量子数亏损</a:t>
            </a:r>
            <a:r>
              <a:rPr lang="zh-CN" altLang="en-US" dirty="0">
                <a:sym typeface="Symbol" panose="05050102010706020507" pitchFamily="18" charset="2"/>
              </a:rPr>
              <a:t></a:t>
            </a:r>
            <a:r>
              <a:rPr lang="en-US" altLang="zh-CN" i="1" baseline="-25000" dirty="0" err="1">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nl</a:t>
            </a:r>
            <a:endParaRPr lang="zh-CN" altLang="en-US" i="1"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ea typeface="华文楷体" panose="02010600040101010101" pitchFamily="2" charset="-122"/>
              </a:rPr>
            </a:fld>
            <a:endParaRPr lang="en-US" altLang="zh-CN" dirty="0">
              <a:ea typeface="华文楷体" panose="02010600040101010101" pitchFamily="2" charset="-122"/>
            </a:endParaRPr>
          </a:p>
        </p:txBody>
      </p:sp>
      <p:graphicFrame>
        <p:nvGraphicFramePr>
          <p:cNvPr id="5" name="表格 4"/>
          <p:cNvGraphicFramePr>
            <a:graphicFrameLocks noGrp="1"/>
          </p:cNvGraphicFramePr>
          <p:nvPr/>
        </p:nvGraphicFramePr>
        <p:xfrm>
          <a:off x="457200" y="1249364"/>
          <a:ext cx="7929559" cy="2408236"/>
        </p:xfrm>
        <a:graphic>
          <a:graphicData uri="http://schemas.openxmlformats.org/drawingml/2006/table">
            <a:tbl>
              <a:tblPr/>
              <a:tblGrid>
                <a:gridCol w="1132396"/>
                <a:gridCol w="1132396"/>
                <a:gridCol w="1132396"/>
                <a:gridCol w="1132396"/>
                <a:gridCol w="1133325"/>
                <a:gridCol w="1133325"/>
                <a:gridCol w="1133325"/>
              </a:tblGrid>
              <a:tr h="714532">
                <a:tc>
                  <a:txBody>
                    <a:bodyPr/>
                    <a:lstStyle/>
                    <a:p>
                      <a:pPr algn="r">
                        <a:spcAft>
                          <a:spcPts val="0"/>
                        </a:spcAft>
                      </a:pPr>
                      <a:r>
                        <a:rPr lang="en-US" sz="1800" b="1" i="1" kern="100" dirty="0">
                          <a:latin typeface="Times New Roman" panose="02020603050405020304" pitchFamily="18" charset="0"/>
                          <a:ea typeface="华文楷体" panose="02010600040101010101" pitchFamily="2" charset="-122"/>
                          <a:cs typeface="Times New Roman" panose="02020603050405020304" pitchFamily="18" charset="0"/>
                        </a:rPr>
                        <a:t>n</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p>
                      <a:pPr algn="just">
                        <a:spcAft>
                          <a:spcPts val="0"/>
                        </a:spcAft>
                      </a:pPr>
                      <a:r>
                        <a:rPr lang="en-US" altLang="zh-CN" sz="1800" b="1" i="1" kern="100" dirty="0">
                          <a:latin typeface="Times New Roman" panose="02020603050405020304" pitchFamily="18" charset="0"/>
                          <a:ea typeface="华文楷体" panose="02010600040101010101" pitchFamily="2" charset="-122"/>
                          <a:cs typeface="Times New Roman" panose="02020603050405020304" pitchFamily="18" charset="0"/>
                        </a:rPr>
                        <a:t>l</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3</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4</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5</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6</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7</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8</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426">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1.373</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1.358</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1.354</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1.352</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1.351</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1.351</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426">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1</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0.883</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0.867</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0.862</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0.860</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0.859</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0.858</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426">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2</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0.011</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0.0134</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0.0145</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0.0156</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0.0161</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0.0155</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426">
                <a:tc>
                  <a:txBody>
                    <a:bodyPr/>
                    <a:lstStyle/>
                    <a:p>
                      <a:pPr algn="ctr">
                        <a:spcAft>
                          <a:spcPts val="0"/>
                        </a:spcAft>
                      </a:pPr>
                      <a:r>
                        <a:rPr lang="en-US" sz="1800" b="1" kern="100">
                          <a:latin typeface="Times New Roman" panose="02020603050405020304" pitchFamily="18" charset="0"/>
                          <a:ea typeface="华文楷体" panose="02010600040101010101" pitchFamily="2" charset="-122"/>
                          <a:cs typeface="Times New Roman" panose="02020603050405020304" pitchFamily="18" charset="0"/>
                        </a:rPr>
                        <a:t>3</a:t>
                      </a:r>
                      <a:endParaRPr lang="zh-CN" sz="18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0.0019</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0.0026</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0.0029</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0.0036</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latin typeface="Times New Roman" panose="02020603050405020304" pitchFamily="18" charset="0"/>
                          <a:ea typeface="华文楷体" panose="02010600040101010101" pitchFamily="2" charset="-122"/>
                          <a:cs typeface="Times New Roman" panose="02020603050405020304" pitchFamily="18" charset="0"/>
                        </a:rPr>
                        <a:t>0.0043</a:t>
                      </a:r>
                      <a:endParaRPr lang="zh-CN" sz="18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7" name="Rectangle 80"/>
          <p:cNvSpPr>
            <a:spLocks noChangeArrowheads="1"/>
          </p:cNvSpPr>
          <p:nvPr/>
        </p:nvSpPr>
        <p:spPr bwMode="auto">
          <a:xfrm>
            <a:off x="5822415" y="3819487"/>
            <a:ext cx="1797585" cy="371513"/>
          </a:xfrm>
          <a:prstGeom prst="rect">
            <a:avLst/>
          </a:prstGeom>
          <a:solidFill>
            <a:schemeClr val="accent1">
              <a:alpha val="29019"/>
            </a:scheme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Principal Series </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Rectangle 81"/>
          <p:cNvSpPr>
            <a:spLocks noChangeArrowheads="1"/>
          </p:cNvSpPr>
          <p:nvPr/>
        </p:nvSpPr>
        <p:spPr bwMode="auto">
          <a:xfrm>
            <a:off x="5825392" y="4429087"/>
            <a:ext cx="1489808" cy="371513"/>
          </a:xfrm>
          <a:prstGeom prst="rect">
            <a:avLst/>
          </a:prstGeom>
          <a:solidFill>
            <a:srgbClr val="FF0000">
              <a:alpha val="27058"/>
            </a:srgb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en-US" altLang="zh-CN" sz="1800">
                <a:latin typeface="Times New Roman" panose="02020603050405020304" pitchFamily="18" charset="0"/>
                <a:ea typeface="华文楷体" panose="02010600040101010101" pitchFamily="2" charset="-122"/>
                <a:cs typeface="Times New Roman" panose="02020603050405020304" pitchFamily="18" charset="0"/>
              </a:rPr>
              <a:t>Sharp Series </a:t>
            </a:r>
            <a:endParaRPr lang="en-US"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9" name="Rectangle 82"/>
          <p:cNvSpPr>
            <a:spLocks noChangeArrowheads="1"/>
          </p:cNvSpPr>
          <p:nvPr/>
        </p:nvSpPr>
        <p:spPr bwMode="auto">
          <a:xfrm>
            <a:off x="5799000" y="5105400"/>
            <a:ext cx="1592400" cy="371513"/>
          </a:xfrm>
          <a:prstGeom prst="rect">
            <a:avLst/>
          </a:prstGeom>
          <a:solidFill>
            <a:srgbClr val="008080">
              <a:alpha val="12941"/>
            </a:srgb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en-US" altLang="zh-CN" sz="1800">
                <a:latin typeface="Times New Roman" panose="02020603050405020304" pitchFamily="18" charset="0"/>
                <a:ea typeface="华文楷体" panose="02010600040101010101" pitchFamily="2" charset="-122"/>
                <a:cs typeface="Times New Roman" panose="02020603050405020304" pitchFamily="18" charset="0"/>
              </a:rPr>
              <a:t>Diffuse Series </a:t>
            </a:r>
            <a:endParaRPr lang="en-US"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0" name="Rectangle 83"/>
          <p:cNvSpPr>
            <a:spLocks noChangeArrowheads="1"/>
          </p:cNvSpPr>
          <p:nvPr/>
        </p:nvSpPr>
        <p:spPr bwMode="auto">
          <a:xfrm>
            <a:off x="5791200" y="5724487"/>
            <a:ext cx="2160587" cy="371513"/>
          </a:xfrm>
          <a:prstGeom prst="rect">
            <a:avLst/>
          </a:prstGeom>
          <a:solidFill>
            <a:srgbClr val="FFFF00">
              <a:alpha val="49019"/>
            </a:srgb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en-US" altLang="zh-CN" sz="1800">
                <a:latin typeface="Times New Roman" panose="02020603050405020304" pitchFamily="18" charset="0"/>
                <a:ea typeface="华文楷体" panose="02010600040101010101" pitchFamily="2" charset="-122"/>
                <a:cs typeface="Times New Roman" panose="02020603050405020304" pitchFamily="18" charset="0"/>
              </a:rPr>
              <a:t>Fundamental Series </a:t>
            </a:r>
            <a:endParaRPr lang="en-US"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991861" y="3711246"/>
            <a:ext cx="4723139" cy="24609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钠黄线的精细和超精细结构</a:t>
            </a:r>
            <a:endParaRPr lang="zh-CN" altLang="en-US" dirty="0"/>
          </a:p>
        </p:txBody>
      </p:sp>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3505199" y="1246188"/>
            <a:ext cx="5410201" cy="2716212"/>
          </a:xfrm>
        </p:spPr>
        <p:txBody>
          <a:bodyPr>
            <a:normAutofit fontScale="85000" lnSpcReduction="20000"/>
          </a:bodyPr>
          <a:lstStyle/>
          <a:p>
            <a:r>
              <a:rPr lang="zh-CN" altLang="en-US" sz="2800" dirty="0"/>
              <a:t>对于著名的钠黄线的谱线结构，最初人们看到的是一条黄线（</a:t>
            </a:r>
            <a:r>
              <a:rPr lang="zh-CN" altLang="en-US" sz="2800" dirty="0">
                <a:solidFill>
                  <a:srgbClr val="FF0000"/>
                </a:solidFill>
              </a:rPr>
              <a:t>注意：无外磁场！</a:t>
            </a:r>
            <a:r>
              <a:rPr lang="zh-CN" altLang="en-US" sz="2800" dirty="0"/>
              <a:t>）。随着对光谱线分辨能力的提高，发现原来这一条黄线是由</a:t>
            </a:r>
            <a:r>
              <a:rPr lang="zh-CN" altLang="en-US" sz="2800" dirty="0">
                <a:solidFill>
                  <a:srgbClr val="FF0000"/>
                </a:solidFill>
              </a:rPr>
              <a:t>两条谱线</a:t>
            </a:r>
            <a:r>
              <a:rPr lang="zh-CN" altLang="en-US" sz="2800" dirty="0"/>
              <a:t>组成的。</a:t>
            </a:r>
            <a:endParaRPr lang="en-US" altLang="zh-CN" sz="2800" dirty="0"/>
          </a:p>
          <a:p>
            <a:r>
              <a:rPr lang="zh-CN" altLang="en-US" sz="2800" dirty="0"/>
              <a:t>而到了</a:t>
            </a:r>
            <a:r>
              <a:rPr lang="en-US" altLang="zh-CN" sz="2800" dirty="0"/>
              <a:t>20</a:t>
            </a:r>
            <a:r>
              <a:rPr lang="zh-CN" altLang="en-US" sz="2800" dirty="0"/>
              <a:t>世纪中叶，人们又注意到钠黄线双线中的每一条还有</a:t>
            </a:r>
            <a:r>
              <a:rPr lang="zh-CN" altLang="en-US" sz="2800" dirty="0">
                <a:solidFill>
                  <a:srgbClr val="FF0000"/>
                </a:solidFill>
              </a:rPr>
              <a:t>更精细的结构</a:t>
            </a:r>
            <a:r>
              <a:rPr lang="zh-CN" altLang="en-US" sz="2800" dirty="0"/>
              <a:t>。</a:t>
            </a:r>
            <a:endParaRPr lang="zh-CN" altLang="en-US" sz="2800" dirty="0"/>
          </a:p>
        </p:txBody>
      </p:sp>
      <p:pic>
        <p:nvPicPr>
          <p:cNvPr id="5" name="Picture 2"/>
          <p:cNvPicPr>
            <a:picLocks noChangeAspect="1" noChangeArrowheads="1"/>
          </p:cNvPicPr>
          <p:nvPr/>
        </p:nvPicPr>
        <p:blipFill>
          <a:blip r:embed="rId1" cstate="print"/>
          <a:srcRect/>
          <a:stretch>
            <a:fillRect/>
          </a:stretch>
        </p:blipFill>
        <p:spPr bwMode="auto">
          <a:xfrm>
            <a:off x="838200" y="1246188"/>
            <a:ext cx="2402936" cy="234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txBox="1"/>
          <p:nvPr/>
        </p:nvSpPr>
        <p:spPr bwMode="auto">
          <a:xfrm>
            <a:off x="196327" y="3810000"/>
            <a:ext cx="871907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FF0000"/>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9pPr>
          </a:lstStyle>
          <a:p>
            <a:r>
              <a:rPr lang="zh-CN" altLang="en-US" sz="2800" dirty="0"/>
              <a:t>磁相互作用使原子能级结构发生的细小分裂或者移动，被称为原子的精细和超精细结构</a:t>
            </a:r>
            <a:endParaRPr kumimoji="0" lang="en-US" altLang="zh-CN" sz="2800" kern="0" dirty="0"/>
          </a:p>
          <a:p>
            <a:r>
              <a:rPr kumimoji="0" lang="zh-CN" altLang="en-US" sz="2800" kern="0" dirty="0"/>
              <a:t>前面的谱线讨论忽略了</a:t>
            </a:r>
            <a:r>
              <a:rPr kumimoji="0" lang="zh-CN" altLang="en-US" sz="2800" kern="0" dirty="0">
                <a:solidFill>
                  <a:srgbClr val="FF0000"/>
                </a:solidFill>
              </a:rPr>
              <a:t>自旋磁矩</a:t>
            </a:r>
            <a:r>
              <a:rPr kumimoji="0" lang="zh-CN" altLang="en-US" sz="2800" kern="0" dirty="0"/>
              <a:t>和</a:t>
            </a:r>
            <a:r>
              <a:rPr kumimoji="0" lang="zh-CN" altLang="en-US" sz="2800" kern="0" dirty="0">
                <a:solidFill>
                  <a:srgbClr val="FF0000"/>
                </a:solidFill>
              </a:rPr>
              <a:t>轨道磁矩</a:t>
            </a:r>
            <a:r>
              <a:rPr kumimoji="0" lang="zh-CN" altLang="en-US" sz="2800" kern="0" dirty="0"/>
              <a:t>之间的相互作用（精细结构），原子</a:t>
            </a:r>
            <a:r>
              <a:rPr kumimoji="0" lang="zh-CN" altLang="en-US" sz="2800" kern="0" dirty="0">
                <a:solidFill>
                  <a:srgbClr val="FF0000"/>
                </a:solidFill>
              </a:rPr>
              <a:t>核磁矩</a:t>
            </a:r>
            <a:r>
              <a:rPr kumimoji="0" lang="zh-CN" altLang="en-US" sz="2800" kern="0" dirty="0"/>
              <a:t>和</a:t>
            </a:r>
            <a:r>
              <a:rPr kumimoji="0" lang="zh-CN" altLang="en-US" sz="2800" kern="0" dirty="0">
                <a:solidFill>
                  <a:srgbClr val="FF0000"/>
                </a:solidFill>
              </a:rPr>
              <a:t>电子磁矩</a:t>
            </a:r>
            <a:r>
              <a:rPr kumimoji="0" lang="zh-CN" altLang="en-US" sz="2800" kern="0" dirty="0"/>
              <a:t>之间的相互作用（超精细结构）。</a:t>
            </a:r>
            <a:endParaRPr kumimoji="0" lang="zh-CN" altLang="en-US" sz="2800" kern="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自旋</a:t>
            </a:r>
            <a:r>
              <a:rPr lang="en-US" altLang="zh-CN" dirty="0"/>
              <a:t>-</a:t>
            </a:r>
            <a:r>
              <a:rPr lang="zh-CN" altLang="en-US" dirty="0"/>
              <a:t>轨道相互作用</a:t>
            </a:r>
            <a:endParaRPr lang="zh-CN" altLang="en-US" dirty="0"/>
          </a:p>
        </p:txBody>
      </p:sp>
      <p:sp>
        <p:nvSpPr>
          <p:cNvPr id="14" name="Footer Placeholder 1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15" name="图片 14"/>
          <p:cNvPicPr>
            <a:picLocks noChangeAspect="1"/>
          </p:cNvPicPr>
          <p:nvPr/>
        </p:nvPicPr>
        <p:blipFill>
          <a:blip r:embed="rId1"/>
          <a:stretch>
            <a:fillRect/>
          </a:stretch>
        </p:blipFill>
        <p:spPr>
          <a:xfrm>
            <a:off x="174868" y="1020184"/>
            <a:ext cx="8845055" cy="51520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自旋</a:t>
            </a:r>
            <a:r>
              <a:rPr lang="en-US" altLang="zh-CN" dirty="0"/>
              <a:t>-</a:t>
            </a:r>
            <a:r>
              <a:rPr lang="zh-CN" altLang="en-US" dirty="0"/>
              <a:t>轨道相互作用</a:t>
            </a:r>
            <a:endParaRPr lang="zh-CN" altLang="en-US" dirty="0"/>
          </a:p>
        </p:txBody>
      </p:sp>
      <p:sp>
        <p:nvSpPr>
          <p:cNvPr id="9" name="Footer Placeholder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419100" y="3752194"/>
            <a:ext cx="8191500" cy="2420006"/>
          </a:xfrm>
        </p:spPr>
        <p:txBody>
          <a:bodyPr/>
          <a:lstStyle/>
          <a:p>
            <a:r>
              <a:rPr lang="zh-CN" altLang="en-US" sz="2800" dirty="0"/>
              <a:t>对于单电子原子（碱金属），由于电子自旋有两个方向，会使 </a:t>
            </a:r>
            <a:r>
              <a:rPr lang="en-US" altLang="zh-CN" sz="2800" i="1" dirty="0"/>
              <a:t>l </a:t>
            </a:r>
            <a:r>
              <a:rPr lang="en-US" altLang="zh-CN" sz="2800" i="1" dirty="0">
                <a:sym typeface="Symbol" panose="05050102010706020507" pitchFamily="18" charset="2"/>
              </a:rPr>
              <a:t> </a:t>
            </a:r>
            <a:r>
              <a:rPr lang="en-US" altLang="zh-CN" sz="2800" dirty="0"/>
              <a:t>0 </a:t>
            </a:r>
            <a:r>
              <a:rPr lang="zh-CN" altLang="en-US" sz="2800" dirty="0"/>
              <a:t>的能级发生分裂：</a:t>
            </a:r>
            <a:endParaRPr lang="zh-CN" altLang="en-US" sz="2800" dirty="0"/>
          </a:p>
        </p:txBody>
      </p:sp>
      <p:sp>
        <p:nvSpPr>
          <p:cNvPr id="6" name="TextBox 8"/>
          <p:cNvSpPr txBox="1">
            <a:spLocks noChangeArrowheads="1"/>
          </p:cNvSpPr>
          <p:nvPr/>
        </p:nvSpPr>
        <p:spPr bwMode="auto">
          <a:xfrm>
            <a:off x="186676" y="2986088"/>
            <a:ext cx="5155925" cy="523220"/>
          </a:xfrm>
          <a:prstGeom prst="rect">
            <a:avLst/>
          </a:prstGeom>
          <a:solidFill>
            <a:srgbClr val="FF33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None/>
            </a:pP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实际自旋轨道相互作用的能量：</a:t>
            </a:r>
            <a:endParaRPr lang="zh-CN" altLang="en-US" sz="2800" b="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Box 13"/>
          <p:cNvSpPr txBox="1">
            <a:spLocks noChangeArrowheads="1"/>
          </p:cNvSpPr>
          <p:nvPr/>
        </p:nvSpPr>
        <p:spPr bwMode="auto">
          <a:xfrm>
            <a:off x="368300" y="1143000"/>
            <a:ext cx="7937500" cy="523220"/>
          </a:xfrm>
          <a:prstGeom prst="rect">
            <a:avLst/>
          </a:prstGeom>
          <a:solidFill>
            <a:srgbClr val="FF99CC">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回到原子实静止坐标系，考虑到</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相对论变换</a:t>
            </a: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，有：</a:t>
            </a:r>
            <a:endParaRPr lang="zh-CN" altLang="en-US" sz="2800" dirty="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1" name="Group 2"/>
          <p:cNvGrpSpPr/>
          <p:nvPr/>
        </p:nvGrpSpPr>
        <p:grpSpPr bwMode="auto">
          <a:xfrm>
            <a:off x="457200" y="4572000"/>
            <a:ext cx="8496300" cy="1633537"/>
            <a:chOff x="144" y="48"/>
            <a:chExt cx="5352" cy="1029"/>
          </a:xfrm>
        </p:grpSpPr>
        <p:grpSp>
          <p:nvGrpSpPr>
            <p:cNvPr id="12" name="Group 3"/>
            <p:cNvGrpSpPr/>
            <p:nvPr/>
          </p:nvGrpSpPr>
          <p:grpSpPr bwMode="auto">
            <a:xfrm>
              <a:off x="144" y="48"/>
              <a:ext cx="1124" cy="576"/>
              <a:chOff x="144" y="48"/>
              <a:chExt cx="1124" cy="576"/>
            </a:xfrm>
          </p:grpSpPr>
          <p:sp>
            <p:nvSpPr>
              <p:cNvPr id="28" name="Rectangle 4"/>
              <p:cNvSpPr>
                <a:spLocks noChangeArrowheads="1"/>
              </p:cNvSpPr>
              <p:nvPr/>
            </p:nvSpPr>
            <p:spPr bwMode="auto">
              <a:xfrm>
                <a:off x="144" y="192"/>
                <a:ext cx="676" cy="327"/>
              </a:xfrm>
              <a:prstGeom prst="rect">
                <a:avLst/>
              </a:prstGeom>
              <a:noFill/>
              <a:ln w="9525">
                <a:noFill/>
                <a:miter lim="800000"/>
              </a:ln>
            </p:spPr>
            <p:txBody>
              <a:bodyPr wrap="none" anchor="ctr">
                <a:spAutoFit/>
              </a:bodyPr>
              <a:lstStyle/>
              <a:p>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由于  </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29" name="Object 6"/>
              <p:cNvGraphicFramePr>
                <a:graphicFrameLocks noChangeAspect="1"/>
              </p:cNvGraphicFramePr>
              <p:nvPr/>
            </p:nvGraphicFramePr>
            <p:xfrm>
              <a:off x="720" y="48"/>
              <a:ext cx="548" cy="576"/>
            </p:xfrm>
            <a:graphic>
              <a:graphicData uri="http://schemas.openxmlformats.org/presentationml/2006/ole">
                <mc:AlternateContent xmlns:mc="http://schemas.openxmlformats.org/markup-compatibility/2006">
                  <mc:Choice xmlns:v="urn:schemas-microsoft-com:vml" Requires="v">
                    <p:oleObj spid="_x0000_s5" name="Microsoft 公式 3.0" r:id="rId1" imgW="368300" imgH="393700" progId="Equation.3">
                      <p:embed/>
                    </p:oleObj>
                  </mc:Choice>
                  <mc:Fallback>
                    <p:oleObj name="Microsoft 公式 3.0" r:id="rId1" imgW="368300" imgH="393700" progId="Equation.3">
                      <p:embed/>
                      <p:pic>
                        <p:nvPicPr>
                          <p:cNvPr id="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48"/>
                            <a:ext cx="548" cy="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 name="Group 6"/>
            <p:cNvGrpSpPr/>
            <p:nvPr/>
          </p:nvGrpSpPr>
          <p:grpSpPr bwMode="auto">
            <a:xfrm>
              <a:off x="1404" y="48"/>
              <a:ext cx="3460" cy="600"/>
              <a:chOff x="1632" y="120"/>
              <a:chExt cx="3460" cy="600"/>
            </a:xfrm>
          </p:grpSpPr>
          <p:graphicFrame>
            <p:nvGraphicFramePr>
              <p:cNvPr id="22" name="Object 16"/>
              <p:cNvGraphicFramePr>
                <a:graphicFrameLocks noChangeAspect="1"/>
              </p:cNvGraphicFramePr>
              <p:nvPr/>
            </p:nvGraphicFramePr>
            <p:xfrm>
              <a:off x="3014" y="120"/>
              <a:ext cx="922" cy="600"/>
            </p:xfrm>
            <a:graphic>
              <a:graphicData uri="http://schemas.openxmlformats.org/presentationml/2006/ole">
                <mc:AlternateContent xmlns:mc="http://schemas.openxmlformats.org/markup-compatibility/2006">
                  <mc:Choice xmlns:v="urn:schemas-microsoft-com:vml" Requires="v">
                    <p:oleObj spid="_x0000_s8" name="Microsoft 公式 3.0" r:id="rId3" imgW="596900" imgH="393700" progId="Equation.3">
                      <p:embed/>
                    </p:oleObj>
                  </mc:Choice>
                  <mc:Fallback>
                    <p:oleObj name="Microsoft 公式 3.0" r:id="rId3" imgW="596900" imgH="3937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 y="120"/>
                            <a:ext cx="922" cy="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Group 8"/>
              <p:cNvGrpSpPr/>
              <p:nvPr/>
            </p:nvGrpSpPr>
            <p:grpSpPr bwMode="auto">
              <a:xfrm>
                <a:off x="1632" y="240"/>
                <a:ext cx="1548" cy="336"/>
                <a:chOff x="1632" y="240"/>
                <a:chExt cx="1548" cy="336"/>
              </a:xfrm>
            </p:grpSpPr>
            <p:graphicFrame>
              <p:nvGraphicFramePr>
                <p:cNvPr id="25" name="Object 15"/>
                <p:cNvGraphicFramePr>
                  <a:graphicFrameLocks noChangeAspect="1"/>
                </p:cNvGraphicFramePr>
                <p:nvPr/>
              </p:nvGraphicFramePr>
              <p:xfrm>
                <a:off x="2160" y="272"/>
                <a:ext cx="528" cy="304"/>
              </p:xfrm>
              <a:graphic>
                <a:graphicData uri="http://schemas.openxmlformats.org/presentationml/2006/ole">
                  <mc:AlternateContent xmlns:mc="http://schemas.openxmlformats.org/markup-compatibility/2006">
                    <mc:Choice xmlns:v="urn:schemas-microsoft-com:vml" Requires="v">
                      <p:oleObj spid="_x0000_s10" name="Microsoft 公式 3.0" r:id="rId5" imgW="316865" imgH="177800" progId="Equation.3">
                        <p:embed/>
                      </p:oleObj>
                    </mc:Choice>
                    <mc:Fallback>
                      <p:oleObj name="Microsoft 公式 3.0" r:id="rId5" imgW="316865" imgH="177800" progId="Equation.3">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272"/>
                              <a:ext cx="528" cy="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10"/>
                <p:cNvSpPr>
                  <a:spLocks noChangeArrowheads="1"/>
                </p:cNvSpPr>
                <p:nvPr/>
              </p:nvSpPr>
              <p:spPr bwMode="auto">
                <a:xfrm>
                  <a:off x="1632" y="240"/>
                  <a:ext cx="340" cy="327"/>
                </a:xfrm>
                <a:prstGeom prst="rect">
                  <a:avLst/>
                </a:prstGeom>
                <a:noFill/>
                <a:ln w="9525">
                  <a:noFill/>
                  <a:miter lim="800000"/>
                </a:ln>
              </p:spPr>
              <p:txBody>
                <a:bodyPr wrap="none" anchor="ctr">
                  <a:spAutoFit/>
                </a:bodyPr>
                <a:lstStyle/>
                <a:p>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当</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Rectangle 11"/>
                <p:cNvSpPr>
                  <a:spLocks noChangeArrowheads="1"/>
                </p:cNvSpPr>
                <p:nvPr/>
              </p:nvSpPr>
              <p:spPr bwMode="auto">
                <a:xfrm>
                  <a:off x="2448" y="240"/>
                  <a:ext cx="732" cy="327"/>
                </a:xfrm>
                <a:prstGeom prst="rect">
                  <a:avLst/>
                </a:prstGeom>
                <a:noFill/>
                <a:ln w="9525">
                  <a:noFill/>
                  <a:miter lim="800000"/>
                </a:ln>
              </p:spPr>
              <p:txBody>
                <a:bodyPr wrap="none" anchor="ctr">
                  <a:spAutoFit/>
                </a:bodyPr>
                <a:lstStyle/>
                <a:p>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时，</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4" name="Rectangle 12"/>
              <p:cNvSpPr>
                <a:spLocks noChangeArrowheads="1"/>
              </p:cNvSpPr>
              <p:nvPr/>
            </p:nvSpPr>
            <p:spPr bwMode="auto">
              <a:xfrm>
                <a:off x="3744" y="255"/>
                <a:ext cx="1348" cy="327"/>
              </a:xfrm>
              <a:prstGeom prst="rect">
                <a:avLst/>
              </a:prstGeom>
              <a:noFill/>
              <a:ln w="9525">
                <a:noFill/>
                <a:miter lim="800000"/>
              </a:ln>
            </p:spPr>
            <p:txBody>
              <a:bodyPr wrap="none" anchor="ctr">
                <a:spAutoFit/>
              </a:bodyPr>
              <a:lstStyle/>
              <a:p>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一个值</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4" name="Group 13"/>
            <p:cNvGrpSpPr/>
            <p:nvPr/>
          </p:nvGrpSpPr>
          <p:grpSpPr bwMode="auto">
            <a:xfrm>
              <a:off x="1404" y="480"/>
              <a:ext cx="4092" cy="597"/>
              <a:chOff x="672" y="672"/>
              <a:chExt cx="4092" cy="597"/>
            </a:xfrm>
          </p:grpSpPr>
          <p:grpSp>
            <p:nvGrpSpPr>
              <p:cNvPr id="15" name="Group 14"/>
              <p:cNvGrpSpPr/>
              <p:nvPr/>
            </p:nvGrpSpPr>
            <p:grpSpPr bwMode="auto">
              <a:xfrm>
                <a:off x="672" y="816"/>
                <a:ext cx="1956" cy="369"/>
                <a:chOff x="672" y="768"/>
                <a:chExt cx="1956" cy="369"/>
              </a:xfrm>
            </p:grpSpPr>
            <p:graphicFrame>
              <p:nvGraphicFramePr>
                <p:cNvPr id="19" name="Object 18"/>
                <p:cNvGraphicFramePr>
                  <a:graphicFrameLocks noChangeAspect="1"/>
                </p:cNvGraphicFramePr>
                <p:nvPr/>
              </p:nvGraphicFramePr>
              <p:xfrm>
                <a:off x="1200" y="816"/>
                <a:ext cx="1056" cy="321"/>
              </p:xfrm>
              <a:graphic>
                <a:graphicData uri="http://schemas.openxmlformats.org/presentationml/2006/ole">
                  <mc:AlternateContent xmlns:mc="http://schemas.openxmlformats.org/markup-compatibility/2006">
                    <mc:Choice xmlns:v="urn:schemas-microsoft-com:vml" Requires="v">
                      <p:oleObj spid="_x0000_s16" name="Microsoft 公式 3.0" r:id="rId7" imgW="659765" imgH="203200" progId="Equation.3">
                        <p:embed/>
                      </p:oleObj>
                    </mc:Choice>
                    <mc:Fallback>
                      <p:oleObj name="Microsoft 公式 3.0" r:id="rId7" imgW="659765" imgH="203200" progId="Equation.3">
                        <p:embed/>
                        <p:pic>
                          <p:nvPicPr>
                            <p:cNvPr id="0" name="图片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0" y="816"/>
                              <a:ext cx="1056"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6"/>
                <p:cNvSpPr>
                  <a:spLocks noChangeArrowheads="1"/>
                </p:cNvSpPr>
                <p:nvPr/>
              </p:nvSpPr>
              <p:spPr bwMode="auto">
                <a:xfrm>
                  <a:off x="672" y="768"/>
                  <a:ext cx="340" cy="327"/>
                </a:xfrm>
                <a:prstGeom prst="rect">
                  <a:avLst/>
                </a:prstGeom>
                <a:noFill/>
                <a:ln w="9525">
                  <a:noFill/>
                  <a:miter lim="800000"/>
                </a:ln>
              </p:spPr>
              <p:txBody>
                <a:bodyPr wrap="none" anchor="ctr">
                  <a:spAutoFit/>
                </a:bodyPr>
                <a:lstStyle/>
                <a:p>
                  <a:r>
                    <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当</a:t>
                  </a:r>
                  <a:endPar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Rectangle 17"/>
                <p:cNvSpPr>
                  <a:spLocks noChangeArrowheads="1"/>
                </p:cNvSpPr>
                <p:nvPr/>
              </p:nvSpPr>
              <p:spPr bwMode="auto">
                <a:xfrm>
                  <a:off x="2064" y="768"/>
                  <a:ext cx="564" cy="327"/>
                </a:xfrm>
                <a:prstGeom prst="rect">
                  <a:avLst/>
                </a:prstGeom>
                <a:noFill/>
                <a:ln w="9525">
                  <a:noFill/>
                  <a:miter lim="800000"/>
                </a:ln>
              </p:spPr>
              <p:txBody>
                <a:bodyPr wrap="none" anchor="ctr">
                  <a:spAutoFit/>
                </a:bodyPr>
                <a:lstStyle/>
                <a:p>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时，</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7" name="Group 18"/>
              <p:cNvGrpSpPr/>
              <p:nvPr/>
            </p:nvGrpSpPr>
            <p:grpSpPr bwMode="auto">
              <a:xfrm>
                <a:off x="2736" y="672"/>
                <a:ext cx="2028" cy="597"/>
                <a:chOff x="2736" y="672"/>
                <a:chExt cx="2028" cy="597"/>
              </a:xfrm>
            </p:grpSpPr>
            <p:graphicFrame>
              <p:nvGraphicFramePr>
                <p:cNvPr id="18" name="Object 19"/>
                <p:cNvGraphicFramePr>
                  <a:graphicFrameLocks noChangeAspect="1"/>
                </p:cNvGraphicFramePr>
                <p:nvPr/>
              </p:nvGraphicFramePr>
              <p:xfrm>
                <a:off x="2736" y="672"/>
                <a:ext cx="874" cy="597"/>
              </p:xfrm>
              <a:graphic>
                <a:graphicData uri="http://schemas.openxmlformats.org/presentationml/2006/ole">
                  <mc:AlternateContent xmlns:mc="http://schemas.openxmlformats.org/markup-compatibility/2006">
                    <mc:Choice xmlns:v="urn:schemas-microsoft-com:vml" Requires="v">
                      <p:oleObj spid="_x0000_s30" name="Microsoft 公式 3.0" r:id="rId9" imgW="571500" imgH="393065" progId="Equation.3">
                        <p:embed/>
                      </p:oleObj>
                    </mc:Choice>
                    <mc:Fallback>
                      <p:oleObj name="Microsoft 公式 3.0" r:id="rId9" imgW="571500" imgH="393065" progId="Equation.3">
                        <p:embed/>
                        <p:pic>
                          <p:nvPicPr>
                            <p:cNvPr id="0" name="图片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 y="672"/>
                              <a:ext cx="874" cy="5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20"/>
                <p:cNvSpPr>
                  <a:spLocks noChangeArrowheads="1"/>
                </p:cNvSpPr>
                <p:nvPr/>
              </p:nvSpPr>
              <p:spPr bwMode="auto">
                <a:xfrm>
                  <a:off x="3360" y="825"/>
                  <a:ext cx="1404" cy="327"/>
                </a:xfrm>
                <a:prstGeom prst="rect">
                  <a:avLst/>
                </a:prstGeom>
                <a:noFill/>
                <a:ln w="9525">
                  <a:noFill/>
                  <a:miter lim="800000"/>
                </a:ln>
              </p:spPr>
              <p:txBody>
                <a:bodyPr wrap="none" anchor="ctr">
                  <a:spAutoFit/>
                </a:bodyPr>
                <a:lstStyle/>
                <a:p>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两个值</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pic>
        <p:nvPicPr>
          <p:cNvPr id="32" name="Picture 9"/>
          <p:cNvPicPr>
            <a:picLocks noChangeAspect="1"/>
          </p:cNvPicPr>
          <p:nvPr/>
        </p:nvPicPr>
        <p:blipFill>
          <a:blip r:embed="rId11"/>
          <a:stretch>
            <a:fillRect/>
          </a:stretch>
        </p:blipFill>
        <p:spPr>
          <a:xfrm>
            <a:off x="2675601" y="1828474"/>
            <a:ext cx="2743200" cy="889000"/>
          </a:xfrm>
          <a:prstGeom prst="rect">
            <a:avLst/>
          </a:prstGeom>
        </p:spPr>
      </p:pic>
      <p:pic>
        <p:nvPicPr>
          <p:cNvPr id="33" name="Picture 29"/>
          <p:cNvPicPr>
            <a:picLocks noChangeAspect="1"/>
          </p:cNvPicPr>
          <p:nvPr/>
        </p:nvPicPr>
        <p:blipFill>
          <a:blip r:embed="rId12"/>
          <a:stretch>
            <a:fillRect/>
          </a:stretch>
        </p:blipFill>
        <p:spPr>
          <a:xfrm>
            <a:off x="5418801" y="2857500"/>
            <a:ext cx="3086100" cy="8763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自旋</a:t>
            </a:r>
            <a:r>
              <a:rPr lang="en-US" altLang="zh-CN" dirty="0"/>
              <a:t>−</a:t>
            </a:r>
            <a:r>
              <a:rPr lang="zh-CN" altLang="en-US" dirty="0"/>
              <a:t>轨道相互作用引入的势能</a:t>
            </a:r>
            <a:endParaRPr lang="zh-CN" altLang="en-US" dirty="0"/>
          </a:p>
        </p:txBody>
      </p:sp>
      <p:sp>
        <p:nvSpPr>
          <p:cNvPr id="17" name="Footer Placeholder 1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type="body" idx="4294967295"/>
              </p:nvPr>
            </p:nvSpPr>
            <p:spPr>
              <a:xfrm>
                <a:off x="762000" y="3505200"/>
                <a:ext cx="8001000" cy="2014799"/>
              </a:xfrm>
            </p:spPr>
            <p:txBody>
              <a:bodyPr>
                <a:normAutofit/>
              </a:bodyPr>
              <a:lstStyle/>
              <a:p>
                <a14:m>
                  <m:oMath xmlns:m="http://schemas.openxmlformats.org/officeDocument/2006/math">
                    <m:r>
                      <a:rPr lang="en-US" altLang="zh-CN" sz="2400" b="0" i="1" smtClean="0">
                        <a:latin typeface="Cambria Math" panose="02040503050406030204" charset="0"/>
                      </a:rPr>
                      <m:t>𝑟</m:t>
                    </m:r>
                  </m:oMath>
                </a14:m>
                <a:r>
                  <a:rPr lang="zh-CN" altLang="en-US" sz="2400" dirty="0"/>
                  <a:t>是一个变量，需用平均值代替：</a:t>
                </a:r>
                <a:endParaRPr lang="en-US" altLang="zh-CN" sz="2400" dirty="0"/>
              </a:p>
              <a:p>
                <a:endParaRPr lang="en-US" altLang="zh-CN" sz="2400" dirty="0"/>
              </a:p>
              <a:p>
                <a:endParaRPr lang="en-US" altLang="zh-CN" sz="2400" dirty="0"/>
              </a:p>
              <a:p>
                <a:endParaRPr lang="en-US" altLang="zh-CN" sz="2400" dirty="0"/>
              </a:p>
              <a:p>
                <a:r>
                  <a:rPr lang="zh-CN" altLang="en-US" sz="2400" dirty="0"/>
                  <a:t>代入得到自旋</a:t>
                </a:r>
                <a:r>
                  <a:rPr lang="en-US" altLang="zh-CN" sz="2400" dirty="0"/>
                  <a:t>—</a:t>
                </a:r>
                <a:r>
                  <a:rPr lang="zh-CN" altLang="en-US" sz="2400" dirty="0"/>
                  <a:t>轨道耦合能量</a:t>
                </a:r>
                <a14:m>
                  <m:oMath xmlns:m="http://schemas.openxmlformats.org/officeDocument/2006/math">
                    <m:sSub>
                      <m:sSubPr>
                        <m:ctrlPr>
                          <a:rPr lang="en-US" altLang="zh-CN" sz="2400" b="0" i="1" smtClean="0">
                            <a:latin typeface="Cambria Math" panose="02040503050406030204" charset="0"/>
                          </a:rPr>
                        </m:ctrlPr>
                      </m:sSubPr>
                      <m:e>
                        <m:r>
                          <a:rPr lang="en-US" altLang="zh-CN" sz="2400" b="0" i="1" smtClean="0">
                            <a:latin typeface="Cambria Math" panose="02040503050406030204" charset="0"/>
                          </a:rPr>
                          <m:t>𝐸</m:t>
                        </m:r>
                      </m:e>
                      <m:sub>
                        <m:r>
                          <a:rPr lang="en-US" altLang="zh-CN" sz="2400" b="0" i="1" smtClean="0">
                            <a:latin typeface="Cambria Math" panose="02040503050406030204" charset="0"/>
                          </a:rPr>
                          <m:t>𝑙</m:t>
                        </m:r>
                        <m:r>
                          <a:rPr lang="en-US" altLang="zh-CN" sz="2400" b="0" i="1" smtClean="0">
                            <a:latin typeface="Cambria Math" panose="02040503050406030204" charset="0"/>
                          </a:rPr>
                          <m:t>,</m:t>
                        </m:r>
                        <m:r>
                          <a:rPr lang="en-US" altLang="zh-CN" sz="2400" b="0" i="1" smtClean="0">
                            <a:latin typeface="Cambria Math" panose="02040503050406030204" charset="0"/>
                          </a:rPr>
                          <m:t>𝑠</m:t>
                        </m:r>
                      </m:sub>
                    </m:sSub>
                  </m:oMath>
                </a14:m>
                <a:r>
                  <a:rPr lang="zh-CN" altLang="en-US" sz="2400" dirty="0"/>
                  <a:t>为：</a:t>
                </a:r>
                <a:endParaRPr lang="en-US" altLang="zh-CN" sz="2400" dirty="0"/>
              </a:p>
            </p:txBody>
          </p:sp>
        </mc:Choice>
        <mc:Fallback>
          <p:sp>
            <p:nvSpPr>
              <p:cNvPr id="3" name="内容占位符 2"/>
              <p:cNvSpPr>
                <a:spLocks noRot="1" noChangeAspect="1" noMove="1" noResize="1" noEditPoints="1" noAdjustHandles="1" noChangeArrowheads="1" noChangeShapeType="1" noTextEdit="1"/>
              </p:cNvSpPr>
              <p:nvPr>
                <p:ph type="body" idx="4294967295"/>
              </p:nvPr>
            </p:nvSpPr>
            <p:spPr>
              <a:xfrm>
                <a:off x="762000" y="3505200"/>
                <a:ext cx="8001000" cy="2014799"/>
              </a:xfrm>
              <a:blipFill rotWithShape="1">
                <a:blip r:embed="rId1"/>
                <a:stretch>
                  <a:fillRect b="29"/>
                </a:stretch>
              </a:blipFill>
            </p:spPr>
            <p:txBody>
              <a:bodyPr/>
              <a:lstStyle/>
              <a:p>
                <a:r>
                  <a:rPr lang="zh-CN" altLang="en-US">
                    <a:noFill/>
                  </a:rPr>
                  <a:t> </a:t>
                </a:r>
              </a:p>
            </p:txBody>
          </p:sp>
        </mc:Fallback>
      </mc:AlternateContent>
      <p:sp>
        <p:nvSpPr>
          <p:cNvPr id="6" name="TextBox 8"/>
          <p:cNvSpPr txBox="1">
            <a:spLocks noChangeArrowheads="1"/>
          </p:cNvSpPr>
          <p:nvPr/>
        </p:nvSpPr>
        <p:spPr bwMode="auto">
          <a:xfrm>
            <a:off x="674363" y="2133600"/>
            <a:ext cx="2754637" cy="830997"/>
          </a:xfrm>
          <a:prstGeom prst="rect">
            <a:avLst/>
          </a:prstGeom>
          <a:solidFill>
            <a:srgbClr val="00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自旋</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轨道相互作用引入的势能为：</a:t>
            </a:r>
            <a:endParaRPr lang="zh-CN" altLang="en-US" sz="2400" b="0" dirty="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7" name="Object 5"/>
          <p:cNvGraphicFramePr>
            <a:graphicFrameLocks noChangeAspect="1"/>
          </p:cNvGraphicFramePr>
          <p:nvPr/>
        </p:nvGraphicFramePr>
        <p:xfrm>
          <a:off x="3557477" y="2035270"/>
          <a:ext cx="4359876" cy="1409442"/>
        </p:xfrm>
        <a:graphic>
          <a:graphicData uri="http://schemas.openxmlformats.org/presentationml/2006/ole">
            <mc:AlternateContent xmlns:mc="http://schemas.openxmlformats.org/markup-compatibility/2006">
              <mc:Choice xmlns:v="urn:schemas-microsoft-com:vml" Requires="v">
                <p:oleObj spid="_x0000_s5" name="公式" r:id="rId2" imgW="2832100" imgH="914400" progId="Equation.3">
                  <p:embed/>
                </p:oleObj>
              </mc:Choice>
              <mc:Fallback>
                <p:oleObj name="公式" r:id="rId2" imgW="2832100" imgH="914400" progId="Equation.3">
                  <p:embed/>
                  <p:pic>
                    <p:nvPicPr>
                      <p:cNvPr id="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477" y="2035270"/>
                        <a:ext cx="4359876" cy="1409442"/>
                      </a:xfrm>
                      <a:prstGeom prst="rect">
                        <a:avLst/>
                      </a:prstGeom>
                      <a:noFill/>
                      <a:ln>
                        <a:noFill/>
                      </a:ln>
                    </p:spPr>
                  </p:pic>
                </p:oleObj>
              </mc:Fallback>
            </mc:AlternateContent>
          </a:graphicData>
        </a:graphic>
      </p:graphicFrame>
      <p:grpSp>
        <p:nvGrpSpPr>
          <p:cNvPr id="8" name="Group 16"/>
          <p:cNvGrpSpPr/>
          <p:nvPr/>
        </p:nvGrpSpPr>
        <p:grpSpPr bwMode="auto">
          <a:xfrm>
            <a:off x="750563" y="1324520"/>
            <a:ext cx="2297437" cy="461963"/>
            <a:chOff x="540" y="765"/>
            <a:chExt cx="1538" cy="291"/>
          </a:xfrm>
        </p:grpSpPr>
        <p:sp>
          <p:nvSpPr>
            <p:cNvPr id="9" name="TextBox 3"/>
            <p:cNvSpPr txBox="1">
              <a:spLocks noChangeArrowheads="1"/>
            </p:cNvSpPr>
            <p:nvPr/>
          </p:nvSpPr>
          <p:spPr bwMode="auto">
            <a:xfrm>
              <a:off x="540" y="765"/>
              <a:ext cx="1538" cy="291"/>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由                  得：</a:t>
              </a: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0" name="Object 1"/>
            <p:cNvGraphicFramePr>
              <a:graphicFrameLocks noChangeAspect="1"/>
            </p:cNvGraphicFramePr>
            <p:nvPr/>
          </p:nvGraphicFramePr>
          <p:xfrm>
            <a:off x="905" y="807"/>
            <a:ext cx="765" cy="240"/>
          </p:xfrm>
          <a:graphic>
            <a:graphicData uri="http://schemas.openxmlformats.org/presentationml/2006/ole">
              <mc:AlternateContent xmlns:mc="http://schemas.openxmlformats.org/markup-compatibility/2006">
                <mc:Choice xmlns:v="urn:schemas-microsoft-com:vml" Requires="v">
                  <p:oleObj spid="_x0000_s11" name="公式" r:id="rId4" imgW="635000" imgH="203200" progId="Equation.3">
                    <p:embed/>
                  </p:oleObj>
                </mc:Choice>
                <mc:Fallback>
                  <p:oleObj name="公式" r:id="rId4" imgW="635000" imgH="203200" progId="Equation.3">
                    <p:embed/>
                    <p:pic>
                      <p:nvPicPr>
                        <p:cNvPr id="0"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 y="807"/>
                          <a:ext cx="7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2" name="Group 6"/>
          <p:cNvGrpSpPr/>
          <p:nvPr/>
        </p:nvGrpSpPr>
        <p:grpSpPr bwMode="auto">
          <a:xfrm>
            <a:off x="1795068" y="3968519"/>
            <a:ext cx="5023413" cy="956063"/>
            <a:chOff x="765" y="508"/>
            <a:chExt cx="3488" cy="626"/>
          </a:xfrm>
        </p:grpSpPr>
        <p:graphicFrame>
          <p:nvGraphicFramePr>
            <p:cNvPr id="13" name="Object 5"/>
            <p:cNvGraphicFramePr>
              <a:graphicFrameLocks noChangeAspect="1"/>
            </p:cNvGraphicFramePr>
            <p:nvPr/>
          </p:nvGraphicFramePr>
          <p:xfrm>
            <a:off x="765" y="508"/>
            <a:ext cx="1558" cy="626"/>
          </p:xfrm>
          <a:graphic>
            <a:graphicData uri="http://schemas.openxmlformats.org/presentationml/2006/ole">
              <mc:AlternateContent xmlns:mc="http://schemas.openxmlformats.org/markup-compatibility/2006">
                <mc:Choice xmlns:v="urn:schemas-microsoft-com:vml" Requires="v">
                  <p:oleObj spid="_x0000_s14" name="Equation" r:id="rId6" imgW="36271200" imgH="14630400" progId="Equation.DSMT4">
                    <p:embed/>
                  </p:oleObj>
                </mc:Choice>
                <mc:Fallback>
                  <p:oleObj name="Equation" r:id="rId6" imgW="36271200" imgH="14630400" progId="Equation.DSMT4">
                    <p:embed/>
                    <p:pic>
                      <p:nvPicPr>
                        <p:cNvPr id="0" name="图片 13"/>
                        <p:cNvPicPr>
                          <a:picLocks noChangeAspect="1" noChangeArrowheads="1"/>
                        </p:cNvPicPr>
                        <p:nvPr/>
                      </p:nvPicPr>
                      <p:blipFill>
                        <a:blip r:embed="rId7"/>
                        <a:srcRect/>
                        <a:stretch>
                          <a:fillRect/>
                        </a:stretch>
                      </p:blipFill>
                      <p:spPr bwMode="auto">
                        <a:xfrm>
                          <a:off x="765" y="508"/>
                          <a:ext cx="1558" cy="626"/>
                        </a:xfrm>
                        <a:prstGeom prst="rect">
                          <a:avLst/>
                        </a:prstGeom>
                        <a:noFill/>
                      </p:spPr>
                    </p:pic>
                  </p:oleObj>
                </mc:Fallback>
              </mc:AlternateContent>
            </a:graphicData>
          </a:graphic>
        </p:graphicFrame>
        <p:grpSp>
          <p:nvGrpSpPr>
            <p:cNvPr id="15" name="Group 8"/>
            <p:cNvGrpSpPr/>
            <p:nvPr/>
          </p:nvGrpSpPr>
          <p:grpSpPr bwMode="auto">
            <a:xfrm>
              <a:off x="2448" y="539"/>
              <a:ext cx="1805" cy="536"/>
              <a:chOff x="2448" y="731"/>
              <a:chExt cx="1805" cy="536"/>
            </a:xfrm>
          </p:grpSpPr>
          <p:graphicFrame>
            <p:nvGraphicFramePr>
              <p:cNvPr id="16" name="Object 6"/>
              <p:cNvGraphicFramePr>
                <a:graphicFrameLocks noChangeAspect="1"/>
              </p:cNvGraphicFramePr>
              <p:nvPr/>
            </p:nvGraphicFramePr>
            <p:xfrm>
              <a:off x="3251" y="731"/>
              <a:ext cx="1002" cy="536"/>
            </p:xfrm>
            <a:graphic>
              <a:graphicData uri="http://schemas.openxmlformats.org/presentationml/2006/ole">
                <mc:AlternateContent xmlns:mc="http://schemas.openxmlformats.org/markup-compatibility/2006">
                  <mc:Choice xmlns:v="urn:schemas-microsoft-com:vml" Requires="v">
                    <p:oleObj spid="_x0000_s18" name="Microsoft 公式 3.0" r:id="rId8" imgW="837565" imgH="444500" progId="Equation.3">
                      <p:embed/>
                    </p:oleObj>
                  </mc:Choice>
                  <mc:Fallback>
                    <p:oleObj name="Microsoft 公式 3.0" r:id="rId8" imgW="837565" imgH="444500" progId="Equation.3">
                      <p:embed/>
                      <p:pic>
                        <p:nvPicPr>
                          <p:cNvPr id="0" name="图片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1" y="731"/>
                            <a:ext cx="1002" cy="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0"/>
              <p:cNvSpPr>
                <a:spLocks noChangeArrowheads="1"/>
              </p:cNvSpPr>
              <p:nvPr/>
            </p:nvSpPr>
            <p:spPr bwMode="auto">
              <a:xfrm>
                <a:off x="2448" y="864"/>
                <a:ext cx="884" cy="327"/>
              </a:xfrm>
              <a:prstGeom prst="rect">
                <a:avLst/>
              </a:prstGeom>
              <a:noFill/>
              <a:ln w="9525">
                <a:noFill/>
                <a:miter lim="800000"/>
              </a:ln>
            </p:spPr>
            <p:txBody>
              <a:bodyPr wrap="none" anchor="ctr">
                <a:spAutoFit/>
              </a:bodyPr>
              <a:lstStyle/>
              <a:p>
                <a:r>
                  <a:rPr lang="en-US" altLang="zh-CN" sz="12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其中：</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pic>
        <p:nvPicPr>
          <p:cNvPr id="20" name="Picture 17"/>
          <p:cNvPicPr>
            <a:picLocks noChangeAspect="1"/>
          </p:cNvPicPr>
          <p:nvPr/>
        </p:nvPicPr>
        <p:blipFill>
          <a:blip r:embed="rId10"/>
          <a:stretch>
            <a:fillRect/>
          </a:stretch>
        </p:blipFill>
        <p:spPr>
          <a:xfrm>
            <a:off x="3505200" y="1281169"/>
            <a:ext cx="2601058" cy="623831"/>
          </a:xfrm>
          <a:prstGeom prst="rect">
            <a:avLst/>
          </a:prstGeom>
        </p:spPr>
      </p:pic>
      <p:pic>
        <p:nvPicPr>
          <p:cNvPr id="21" name="图片 20"/>
          <p:cNvPicPr>
            <a:picLocks noChangeAspect="1"/>
          </p:cNvPicPr>
          <p:nvPr/>
        </p:nvPicPr>
        <p:blipFill>
          <a:blip r:embed="rId11"/>
          <a:stretch>
            <a:fillRect/>
          </a:stretch>
        </p:blipFill>
        <p:spPr>
          <a:xfrm>
            <a:off x="1600200" y="5394605"/>
            <a:ext cx="5557471" cy="929995"/>
          </a:xfrm>
          <a:prstGeom prst="rect">
            <a:avLst/>
          </a:prstGeom>
        </p:spPr>
      </p:pic>
      <mc:AlternateContent xmlns:mc="http://schemas.openxmlformats.org/markup-compatibility/2006">
        <mc:Choice xmlns:a14="http://schemas.microsoft.com/office/drawing/2010/main" Requires="a14">
          <p:sp>
            <p:nvSpPr>
              <p:cNvPr id="22" name="文本框 21"/>
              <p:cNvSpPr txBox="1"/>
              <p:nvPr/>
            </p:nvSpPr>
            <p:spPr>
              <a:xfrm>
                <a:off x="6864421" y="4205161"/>
                <a:ext cx="876843" cy="52706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zh-CN" sz="2000" b="0" i="1" smtClean="0">
                          <a:solidFill>
                            <a:schemeClr val="tx1"/>
                          </a:solidFill>
                          <a:latin typeface="Cambria Math" panose="02040503050406030204" charset="0"/>
                          <a:ea typeface="+mn-ea"/>
                        </a:rPr>
                        <m:t>=</m:t>
                      </m:r>
                      <m:r>
                        <a:rPr kumimoji="1" lang="zh-CN" altLang="en-US" sz="2000" b="0" i="1" smtClean="0">
                          <a:solidFill>
                            <a:schemeClr val="tx1"/>
                          </a:solidFill>
                          <a:latin typeface="Cambria Math" panose="02040503050406030204" charset="0"/>
                          <a:ea typeface="+mn-ea"/>
                        </a:rPr>
                        <m:t> </m:t>
                      </m:r>
                      <m:f>
                        <m:fPr>
                          <m:ctrlPr>
                            <a:rPr kumimoji="1" lang="en-US" altLang="zh-CN" sz="2000" b="0" i="1" smtClean="0">
                              <a:solidFill>
                                <a:schemeClr val="tx1"/>
                              </a:solidFill>
                              <a:latin typeface="Cambria Math" panose="02040503050406030204" charset="0"/>
                              <a:ea typeface="+mn-ea"/>
                            </a:rPr>
                          </m:ctrlPr>
                        </m:fPr>
                        <m:num>
                          <m:sSub>
                            <m:sSubPr>
                              <m:ctrlPr>
                                <a:rPr kumimoji="1" lang="en-US" altLang="zh-CN" sz="2000" b="0" i="1" smtClean="0">
                                  <a:solidFill>
                                    <a:schemeClr val="tx1"/>
                                  </a:solidFill>
                                  <a:latin typeface="Cambria Math" panose="02040503050406030204" charset="0"/>
                                  <a:ea typeface="+mn-ea"/>
                                </a:rPr>
                              </m:ctrlPr>
                            </m:sSubPr>
                            <m:e>
                              <m:r>
                                <a:rPr kumimoji="1" lang="en-US" altLang="zh-CN" sz="2000" b="0" i="1" smtClean="0">
                                  <a:solidFill>
                                    <a:schemeClr val="tx1"/>
                                  </a:solidFill>
                                  <a:latin typeface="Cambria Math" panose="02040503050406030204" charset="0"/>
                                  <a:ea typeface="+mn-ea"/>
                                </a:rPr>
                                <m:t>𝑎</m:t>
                              </m:r>
                            </m:e>
                            <m:sub>
                              <m:r>
                                <a:rPr kumimoji="1" lang="en-US" altLang="zh-CN" sz="2000" b="0" i="1" smtClean="0">
                                  <a:solidFill>
                                    <a:schemeClr val="tx1"/>
                                  </a:solidFill>
                                  <a:latin typeface="Cambria Math" panose="02040503050406030204" charset="0"/>
                                  <a:ea typeface="+mn-ea"/>
                                </a:rPr>
                                <m:t>0</m:t>
                              </m:r>
                            </m:sub>
                          </m:sSub>
                        </m:num>
                        <m:den>
                          <m:r>
                            <a:rPr kumimoji="1" lang="en-US" altLang="zh-CN" sz="2000" b="0" i="1" smtClean="0">
                              <a:solidFill>
                                <a:schemeClr val="tx1"/>
                              </a:solidFill>
                              <a:latin typeface="Cambria Math" panose="02040503050406030204" charset="0"/>
                              <a:ea typeface="+mn-ea"/>
                            </a:rPr>
                            <m:t>4</m:t>
                          </m:r>
                          <m:sSup>
                            <m:sSupPr>
                              <m:ctrlPr>
                                <a:rPr kumimoji="1" lang="en-US" altLang="zh-CN" sz="2000" b="0" i="1" smtClean="0">
                                  <a:solidFill>
                                    <a:schemeClr val="tx1"/>
                                  </a:solidFill>
                                  <a:latin typeface="Cambria Math" panose="02040503050406030204" charset="0"/>
                                  <a:ea typeface="+mn-ea"/>
                                </a:rPr>
                              </m:ctrlPr>
                            </m:sSupPr>
                            <m:e>
                              <m:r>
                                <a:rPr kumimoji="1" lang="en-US" altLang="zh-CN" sz="2000" b="0" i="1" smtClean="0">
                                  <a:solidFill>
                                    <a:schemeClr val="tx1"/>
                                  </a:solidFill>
                                  <a:latin typeface="Cambria Math" panose="02040503050406030204" charset="0"/>
                                  <a:ea typeface="+mn-ea"/>
                                </a:rPr>
                                <m:t>𝜋</m:t>
                              </m:r>
                            </m:e>
                            <m:sup>
                              <m:r>
                                <a:rPr kumimoji="1" lang="en-US" altLang="zh-CN" sz="2000" b="0" i="1" smtClean="0">
                                  <a:solidFill>
                                    <a:schemeClr val="tx1"/>
                                  </a:solidFill>
                                  <a:latin typeface="Cambria Math" panose="02040503050406030204" charset="0"/>
                                  <a:ea typeface="+mn-ea"/>
                                </a:rPr>
                                <m:t>2</m:t>
                              </m:r>
                            </m:sup>
                          </m:sSup>
                        </m:den>
                      </m:f>
                    </m:oMath>
                  </m:oMathPara>
                </a14:m>
                <a:endParaRPr kumimoji="1" lang="zh-CN" altLang="en-US" sz="2000" b="0" dirty="0">
                  <a:solidFill>
                    <a:schemeClr val="tx1"/>
                  </a:solidFill>
                  <a:latin typeface="+mn-ea"/>
                  <a:ea typeface="+mn-ea"/>
                </a:endParaRPr>
              </a:p>
            </p:txBody>
          </p:sp>
        </mc:Choice>
        <mc:Fallback>
          <p:sp>
            <p:nvSpPr>
              <p:cNvPr id="22" name="文本框 21"/>
              <p:cNvSpPr txBox="1">
                <a:spLocks noRot="1" noChangeAspect="1" noMove="1" noResize="1" noEditPoints="1" noAdjustHandles="1" noChangeArrowheads="1" noChangeShapeType="1" noTextEdit="1"/>
              </p:cNvSpPr>
              <p:nvPr/>
            </p:nvSpPr>
            <p:spPr>
              <a:xfrm>
                <a:off x="6864421" y="4205161"/>
                <a:ext cx="876843" cy="527067"/>
              </a:xfrm>
              <a:prstGeom prst="rect">
                <a:avLst/>
              </a:prstGeom>
              <a:blipFill rotWithShape="1">
                <a:blip r:embed="rId12"/>
                <a:stretch>
                  <a:fillRect l="-8" t="-36" r="-8186" b="39"/>
                </a:stretch>
              </a:blipFill>
            </p:spPr>
            <p:txBody>
              <a:bodyPr/>
              <a:lstStyle/>
              <a:p>
                <a:r>
                  <a:rPr lang="zh-CN" alt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碱金属原子能级的分裂</a:t>
            </a:r>
            <a:endParaRPr lang="zh-CN" altLang="en-US" dirty="0"/>
          </a:p>
        </p:txBody>
      </p:sp>
      <p:sp>
        <p:nvSpPr>
          <p:cNvPr id="26" name="Footer Placeholder 2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3" name="图片 2"/>
          <p:cNvPicPr>
            <a:picLocks noChangeAspect="1"/>
          </p:cNvPicPr>
          <p:nvPr/>
        </p:nvPicPr>
        <p:blipFill>
          <a:blip r:embed="rId1"/>
          <a:stretch>
            <a:fillRect/>
          </a:stretch>
        </p:blipFill>
        <p:spPr>
          <a:xfrm>
            <a:off x="144952" y="977153"/>
            <a:ext cx="8694247" cy="53204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自旋</a:t>
            </a:r>
            <a:r>
              <a:rPr lang="en-US" altLang="zh-CN" sz="3600" dirty="0"/>
              <a:t>−</a:t>
            </a:r>
            <a:r>
              <a:rPr lang="zh-CN" altLang="en-US" sz="3600" dirty="0"/>
              <a:t>轨道耦合对</a:t>
            </a:r>
            <a:r>
              <a:rPr lang="en-US" altLang="zh-CN" sz="3600" i="1" dirty="0">
                <a:latin typeface="Times New Roman" panose="02020603050405020304" pitchFamily="18" charset="0"/>
                <a:ea typeface="Times New Roman" panose="02020603050405020304" pitchFamily="18" charset="0"/>
                <a:cs typeface="Times New Roman" panose="02020603050405020304" pitchFamily="18" charset="0"/>
              </a:rPr>
              <a:t>n</a:t>
            </a:r>
            <a:r>
              <a:rPr lang="zh-CN" alt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600" i="1" dirty="0">
                <a:latin typeface="Times New Roman" panose="02020603050405020304" pitchFamily="18" charset="0"/>
                <a:ea typeface="Times New Roman" panose="02020603050405020304" pitchFamily="18" charset="0"/>
                <a:cs typeface="Times New Roman" panose="02020603050405020304" pitchFamily="18" charset="0"/>
              </a:rPr>
              <a:t>l</a:t>
            </a:r>
            <a:r>
              <a:rPr lang="zh-CN" altLang="en-US" sz="3600" dirty="0"/>
              <a:t>的依赖关系的讨论</a:t>
            </a:r>
            <a:endParaRPr lang="zh-CN" altLang="en-US" sz="3600" dirty="0"/>
          </a:p>
        </p:txBody>
      </p:sp>
      <p:sp>
        <p:nvSpPr>
          <p:cNvPr id="15" name="Footer Placeholder 1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ea typeface="华文楷体" panose="02010600040101010101" pitchFamily="2" charset="-122"/>
              </a:rPr>
            </a:fld>
            <a:endParaRPr lang="en-US" altLang="zh-CN" dirty="0">
              <a:ea typeface="华文楷体" panose="02010600040101010101" pitchFamily="2" charset="-122"/>
            </a:endParaRPr>
          </a:p>
        </p:txBody>
      </p:sp>
      <p:sp>
        <p:nvSpPr>
          <p:cNvPr id="5" name="TextBox 5"/>
          <p:cNvSpPr txBox="1">
            <a:spLocks noChangeArrowheads="1"/>
          </p:cNvSpPr>
          <p:nvPr/>
        </p:nvSpPr>
        <p:spPr bwMode="auto">
          <a:xfrm>
            <a:off x="3774249" y="1205805"/>
            <a:ext cx="4074352" cy="1200329"/>
          </a:xfrm>
          <a:prstGeom prst="rect">
            <a:avLst/>
          </a:prstGeom>
          <a:solidFill>
            <a:srgbClr val="CC99F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U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反比于</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sz="2400"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，而</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r</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与</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有关</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spcBef>
                <a:spcPct val="0"/>
              </a:spcBef>
              <a:buFont typeface="Wingdings" panose="05000000000000000000" pitchFamily="2" charset="2"/>
              <a:buNone/>
            </a:pP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相同时，</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越大，</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越小</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spcBef>
                <a:spcPct val="0"/>
              </a:spcBef>
              <a:buFont typeface="Wingdings" panose="05000000000000000000" pitchFamily="2" charset="2"/>
              <a:buNone/>
            </a:pP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相同时，</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越大，</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越小</a:t>
            </a:r>
            <a:endParaRPr lang="zh-CN" altLang="en-US" sz="2400" b="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6" name="表格 5"/>
          <p:cNvGraphicFramePr>
            <a:graphicFrameLocks noGrp="1"/>
          </p:cNvGraphicFramePr>
          <p:nvPr/>
        </p:nvGraphicFramePr>
        <p:xfrm>
          <a:off x="928688" y="2943225"/>
          <a:ext cx="6643687" cy="1252539"/>
        </p:xfrm>
        <a:graphic>
          <a:graphicData uri="http://schemas.openxmlformats.org/drawingml/2006/table">
            <a:tbl>
              <a:tblPr/>
              <a:tblGrid>
                <a:gridCol w="1107022"/>
                <a:gridCol w="1107022"/>
                <a:gridCol w="1107800"/>
                <a:gridCol w="1106243"/>
                <a:gridCol w="1107800"/>
                <a:gridCol w="1107800"/>
              </a:tblGrid>
              <a:tr h="304800">
                <a:tc>
                  <a:txBody>
                    <a:bodyPr/>
                    <a:lstStyle/>
                    <a:p>
                      <a:pPr algn="just">
                        <a:spcAft>
                          <a:spcPts val="0"/>
                        </a:spcAft>
                      </a:pPr>
                      <a:r>
                        <a:rPr lang="en-US" sz="2000" b="1" i="1" kern="100" dirty="0">
                          <a:latin typeface="Times New Roman" panose="02020603050405020304" pitchFamily="18" charset="0"/>
                          <a:ea typeface="华文楷体" panose="02010600040101010101" pitchFamily="2" charset="-122"/>
                          <a:cs typeface="Times New Roman" panose="02020603050405020304" pitchFamily="18" charset="0"/>
                        </a:rPr>
                        <a:t>n         l</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1</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latin typeface="Times New Roman" panose="02020603050405020304" pitchFamily="18" charset="0"/>
                          <a:ea typeface="华文楷体" panose="02010600040101010101" pitchFamily="2" charset="-122"/>
                          <a:cs typeface="Times New Roman" panose="02020603050405020304" pitchFamily="18" charset="0"/>
                        </a:rPr>
                        <a:t>2</a:t>
                      </a:r>
                      <a:endParaRPr lang="zh-CN" sz="20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latin typeface="Times New Roman" panose="02020603050405020304" pitchFamily="18" charset="0"/>
                          <a:ea typeface="华文楷体" panose="02010600040101010101" pitchFamily="2" charset="-122"/>
                          <a:cs typeface="Times New Roman" panose="02020603050405020304" pitchFamily="18" charset="0"/>
                        </a:rPr>
                        <a:t>3</a:t>
                      </a:r>
                      <a:endParaRPr lang="zh-CN" sz="20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4</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139">
                <a:tc>
                  <a:txBody>
                    <a:bodyPr/>
                    <a:lstStyle/>
                    <a:p>
                      <a:pPr algn="l">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3</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17.19594</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0.050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latin typeface="Times New Roman" panose="02020603050405020304" pitchFamily="18" charset="0"/>
                          <a:ea typeface="华文楷体" panose="02010600040101010101" pitchFamily="2" charset="-122"/>
                          <a:cs typeface="Times New Roman" panose="02020603050405020304" pitchFamily="18" charset="0"/>
                        </a:rPr>
                        <a:t>-</a:t>
                      </a:r>
                      <a:endParaRPr lang="zh-CN" sz="20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latin typeface="Times New Roman" panose="02020603050405020304" pitchFamily="18" charset="0"/>
                          <a:ea typeface="华文楷体" panose="02010600040101010101" pitchFamily="2" charset="-122"/>
                          <a:cs typeface="Times New Roman" panose="02020603050405020304" pitchFamily="18" charset="0"/>
                        </a:rPr>
                        <a:t>-</a:t>
                      </a:r>
                      <a:endParaRPr lang="zh-CN" sz="2000" b="1" kern="10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4</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5.59</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0.035</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5</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2.47</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0.020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latin typeface="Times New Roman" panose="02020603050405020304" pitchFamily="18" charset="0"/>
                          <a:ea typeface="华文楷体" panose="02010600040101010101" pitchFamily="2" charset="-122"/>
                          <a:cs typeface="Times New Roman" panose="02020603050405020304" pitchFamily="18" charset="0"/>
                        </a:rPr>
                        <a:t>≈0</a:t>
                      </a:r>
                      <a:endParaRPr lang="zh-CN" sz="2000" b="1" kern="100" dirty="0">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7"/>
          <p:cNvSpPr txBox="1">
            <a:spLocks noChangeArrowheads="1"/>
          </p:cNvSpPr>
          <p:nvPr/>
        </p:nvSpPr>
        <p:spPr bwMode="auto">
          <a:xfrm>
            <a:off x="1500188" y="2514600"/>
            <a:ext cx="578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a:t>
            </a:r>
            <a:r>
              <a:rPr lang="zh-CN" altLang="en-US"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原子不同</a:t>
            </a:r>
            <a:r>
              <a:rPr lang="en-US" altLang="zh-CN" sz="2000"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 </a:t>
            </a:r>
            <a:r>
              <a:rPr lang="zh-CN" altLang="en-US"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时的能级分裂（以</a:t>
            </a:r>
            <a:r>
              <a:rPr lang="en-US" altLang="zh-CN"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cm</a:t>
            </a:r>
            <a:r>
              <a:rPr lang="en-US" altLang="zh-CN" sz="2000" baseline="30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为单位）</a:t>
            </a:r>
            <a:endParaRPr lang="zh-CN" altLang="en-US" sz="2000" b="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Box 8"/>
          <p:cNvSpPr txBox="1">
            <a:spLocks noChangeArrowheads="1"/>
          </p:cNvSpPr>
          <p:nvPr/>
        </p:nvSpPr>
        <p:spPr bwMode="auto">
          <a:xfrm>
            <a:off x="380999" y="4262735"/>
            <a:ext cx="3393249" cy="461665"/>
          </a:xfrm>
          <a:prstGeom prst="rect">
            <a:avLst/>
          </a:prstGeom>
          <a:solidFill>
            <a:srgbClr val="800080">
              <a:alpha val="1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类似地</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还正比于</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a:t>
            </a:r>
            <a:r>
              <a:rPr lang="zh-CN" altLang="en-US"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4</a:t>
            </a:r>
            <a:endParaRPr lang="zh-CN" altLang="en-US" sz="2400" b="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9" name="Group 79"/>
          <p:cNvGraphicFramePr>
            <a:graphicFrameLocks noGrp="1"/>
          </p:cNvGraphicFramePr>
          <p:nvPr/>
        </p:nvGraphicFramePr>
        <p:xfrm>
          <a:off x="987425" y="5081588"/>
          <a:ext cx="7318375" cy="1143001"/>
        </p:xfrm>
        <a:graphic>
          <a:graphicData uri="http://schemas.openxmlformats.org/drawingml/2006/table">
            <a:tbl>
              <a:tblPr/>
              <a:tblGrid>
                <a:gridCol w="1219200"/>
                <a:gridCol w="1220788"/>
                <a:gridCol w="1217612"/>
                <a:gridCol w="1219200"/>
                <a:gridCol w="1220788"/>
                <a:gridCol w="1220787"/>
              </a:tblGrid>
              <a:tr h="3905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原子</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Li</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Na</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K</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Rb</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Cs</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能级</a:t>
                      </a:r>
                      <a:r>
                        <a:rPr kumimoji="0" lang="en-US" altLang="zh-CN" sz="2000" b="1" i="1" u="none" strike="noStrike" cap="none" normalizeH="0" baseline="0" dirty="0" err="1">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n</a:t>
                      </a:r>
                      <a:r>
                        <a:rPr kumimoji="0" lang="en-US" altLang="zh-CN" sz="2000" b="1" i="1" u="none" strike="noStrike" cap="none" normalizeH="0" baseline="-25000" dirty="0" err="1">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i</a:t>
                      </a:r>
                      <a:r>
                        <a:rPr kumimoji="0" lang="en-US" altLang="zh-CN" sz="2000" b="1" i="1" u="none" strike="noStrike" cap="none" normalizeH="0" baseline="0" dirty="0" err="1">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l</a:t>
                      </a:r>
                      <a:r>
                        <a:rPr kumimoji="0" lang="en-US" altLang="zh-CN" sz="2000" b="1" i="1" u="none" strike="noStrike" cap="none" normalizeH="0" baseline="-25000" dirty="0" err="1">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i</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2p</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3p</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4p</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5p</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6p</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能级分裂</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0.34</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17.2</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57.7</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237.6</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554.1</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TextBox 10"/>
          <p:cNvSpPr txBox="1">
            <a:spLocks noChangeArrowheads="1"/>
          </p:cNvSpPr>
          <p:nvPr/>
        </p:nvSpPr>
        <p:spPr bwMode="auto">
          <a:xfrm>
            <a:off x="2376488" y="4724400"/>
            <a:ext cx="5357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碱金属共振线的分裂（以</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cm</a:t>
            </a:r>
            <a:r>
              <a:rPr lang="en-US" altLang="zh-CN" sz="2000"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为单位）</a:t>
            </a:r>
            <a:endParaRPr lang="zh-CN" altLang="en-US" sz="2000" b="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1" name="Group 17"/>
          <p:cNvGrpSpPr/>
          <p:nvPr/>
        </p:nvGrpSpPr>
        <p:grpSpPr bwMode="auto">
          <a:xfrm>
            <a:off x="116910" y="1171574"/>
            <a:ext cx="3221038" cy="1311275"/>
            <a:chOff x="277" y="2410"/>
            <a:chExt cx="2029" cy="826"/>
          </a:xfrm>
        </p:grpSpPr>
        <p:graphicFrame>
          <p:nvGraphicFramePr>
            <p:cNvPr id="12" name="Object 2"/>
            <p:cNvGraphicFramePr>
              <a:graphicFrameLocks noChangeAspect="1"/>
            </p:cNvGraphicFramePr>
            <p:nvPr/>
          </p:nvGraphicFramePr>
          <p:xfrm>
            <a:off x="535" y="2745"/>
            <a:ext cx="1261" cy="491"/>
          </p:xfrm>
          <a:graphic>
            <a:graphicData uri="http://schemas.openxmlformats.org/presentationml/2006/ole">
              <mc:AlternateContent xmlns:mc="http://schemas.openxmlformats.org/markup-compatibility/2006">
                <mc:Choice xmlns:v="urn:schemas-microsoft-com:vml" Requires="v">
                  <p:oleObj spid="_x0000_s3" name="Equation" r:id="rId1" imgW="27127200" imgH="10668000" progId="Equation.DSMT4">
                    <p:embed/>
                  </p:oleObj>
                </mc:Choice>
                <mc:Fallback>
                  <p:oleObj name="Equation" r:id="rId1" imgW="27127200" imgH="10668000" progId="Equation.DSMT4">
                    <p:embed/>
                    <p:pic>
                      <p:nvPicPr>
                        <p:cNvPr id="0" name="图片 2"/>
                        <p:cNvPicPr>
                          <a:picLocks noChangeAspect="1" noChangeArrowheads="1"/>
                        </p:cNvPicPr>
                        <p:nvPr/>
                      </p:nvPicPr>
                      <p:blipFill>
                        <a:blip r:embed="rId2"/>
                        <a:srcRect/>
                        <a:stretch>
                          <a:fillRect/>
                        </a:stretch>
                      </p:blipFill>
                      <p:spPr bwMode="auto">
                        <a:xfrm>
                          <a:off x="535" y="2745"/>
                          <a:ext cx="1261" cy="491"/>
                        </a:xfrm>
                        <a:prstGeom prst="rect">
                          <a:avLst/>
                        </a:prstGeom>
                        <a:noFill/>
                      </p:spPr>
                    </p:pic>
                  </p:oleObj>
                </mc:Fallback>
              </mc:AlternateContent>
            </a:graphicData>
          </a:graphic>
        </p:graphicFrame>
        <p:graphicFrame>
          <p:nvGraphicFramePr>
            <p:cNvPr id="13" name="Object 3"/>
            <p:cNvGraphicFramePr>
              <a:graphicFrameLocks noChangeAspect="1"/>
            </p:cNvGraphicFramePr>
            <p:nvPr/>
          </p:nvGraphicFramePr>
          <p:xfrm>
            <a:off x="1883" y="2824"/>
            <a:ext cx="423" cy="243"/>
          </p:xfrm>
          <a:graphic>
            <a:graphicData uri="http://schemas.openxmlformats.org/presentationml/2006/ole">
              <mc:AlternateContent xmlns:mc="http://schemas.openxmlformats.org/markup-compatibility/2006">
                <mc:Choice xmlns:v="urn:schemas-microsoft-com:vml" Requires="v">
                  <p:oleObj spid="_x0000_s14" name="Microsoft 公式 3.0" r:id="rId3" imgW="316865" imgH="177800" progId="Equation.3">
                    <p:embed/>
                  </p:oleObj>
                </mc:Choice>
                <mc:Fallback>
                  <p:oleObj name="Microsoft 公式 3.0" r:id="rId3" imgW="316865" imgH="177800" progId="Equation.3">
                    <p:embed/>
                    <p:pic>
                      <p:nvPicPr>
                        <p:cNvPr id="0" name="图片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 y="2824"/>
                          <a:ext cx="423" cy="243"/>
                        </a:xfrm>
                        <a:prstGeom prst="rect">
                          <a:avLst/>
                        </a:prstGeom>
                        <a:noFill/>
                      </p:spPr>
                    </p:pic>
                  </p:oleObj>
                </mc:Fallback>
              </mc:AlternateContent>
            </a:graphicData>
          </a:graphic>
        </p:graphicFrame>
        <p:sp>
          <p:nvSpPr>
            <p:cNvPr id="16" name="Rectangle 20"/>
            <p:cNvSpPr>
              <a:spLocks noChangeArrowheads="1"/>
            </p:cNvSpPr>
            <p:nvPr/>
          </p:nvSpPr>
          <p:spPr bwMode="auto">
            <a:xfrm>
              <a:off x="277" y="2410"/>
              <a:ext cx="1667" cy="291"/>
            </a:xfrm>
            <a:prstGeom prst="rect">
              <a:avLst/>
            </a:prstGeom>
            <a:noFill/>
            <a:ln w="9525">
              <a:noFill/>
              <a:miter lim="800000"/>
            </a:ln>
          </p:spPr>
          <p:txBody>
            <a:bodyPr wrap="none" anchor="ctr">
              <a:spAutoFit/>
            </a:bodyPr>
            <a:lstStyle/>
            <a:p>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双层能级的间隔：</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原子内部磁场强度的估算</a:t>
            </a:r>
            <a:endParaRPr lang="zh-CN" altLang="en-US" dirty="0"/>
          </a:p>
        </p:txBody>
      </p:sp>
      <p:sp>
        <p:nvSpPr>
          <p:cNvPr id="19" name="Footer Placeholder 1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ea typeface="华文楷体" panose="02010600040101010101" pitchFamily="2" charset="-122"/>
              </a:rPr>
            </a:fld>
            <a:endParaRPr lang="en-US" altLang="zh-CN" dirty="0">
              <a:ea typeface="华文楷体" panose="02010600040101010101" pitchFamily="2" charset="-122"/>
            </a:endParaRPr>
          </a:p>
        </p:txBody>
      </p:sp>
      <p:graphicFrame>
        <p:nvGraphicFramePr>
          <p:cNvPr id="12" name="Group 54"/>
          <p:cNvGraphicFramePr>
            <a:graphicFrameLocks noGrp="1"/>
          </p:cNvGraphicFramePr>
          <p:nvPr/>
        </p:nvGraphicFramePr>
        <p:xfrm>
          <a:off x="685800" y="4209907"/>
          <a:ext cx="7929563" cy="1339851"/>
        </p:xfrm>
        <a:graphic>
          <a:graphicData uri="http://schemas.openxmlformats.org/drawingml/2006/table">
            <a:tbl>
              <a:tblPr/>
              <a:tblGrid>
                <a:gridCol w="1608138"/>
                <a:gridCol w="1263650"/>
                <a:gridCol w="1263650"/>
                <a:gridCol w="1265237"/>
                <a:gridCol w="1263650"/>
                <a:gridCol w="1265238"/>
              </a:tblGrid>
              <a:tr h="3730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原子</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Li</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Na</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K</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Rb</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Cs</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能级分裂（</a:t>
                      </a: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cm</a:t>
                      </a:r>
                      <a:r>
                        <a:rPr kumimoji="0" lang="en-US" altLang="zh-CN" sz="2000" b="1" i="0" u="none" strike="noStrike" cap="none" normalizeH="0" baseline="3000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a:t>
                      </a: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0.34</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17.2</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57.7</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237.6</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554.1</a:t>
                      </a:r>
                      <a:endParaRPr kumimoji="0" lang="zh-CN" altLang="zh-CN" sz="20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1"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B</a:t>
                      </a:r>
                      <a:r>
                        <a:rPr kumimoji="0" lang="zh-CN" altLang="en-US" sz="2000" b="1" i="0" u="none" strike="noStrike" cap="none" normalizeH="0" baseline="-2500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内</a:t>
                      </a: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T</a:t>
                      </a:r>
                      <a:r>
                        <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0.728</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38.8</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121</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509.0</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1187</a:t>
                      </a:r>
                      <a:endParaRPr kumimoji="0" lang="zh-CN" altLang="zh-CN" sz="20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 name="TextBox 23"/>
          <p:cNvSpPr txBox="1">
            <a:spLocks noChangeArrowheads="1"/>
          </p:cNvSpPr>
          <p:nvPr/>
        </p:nvSpPr>
        <p:spPr bwMode="auto">
          <a:xfrm>
            <a:off x="571500" y="3748242"/>
            <a:ext cx="6000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碱金属原子最外层电子感受到的内磁场</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400" b="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TextBox 3"/>
          <p:cNvSpPr txBox="1">
            <a:spLocks noChangeArrowheads="1"/>
          </p:cNvSpPr>
          <p:nvPr/>
        </p:nvSpPr>
        <p:spPr bwMode="auto">
          <a:xfrm>
            <a:off x="722671" y="1279334"/>
            <a:ext cx="3498850" cy="457200"/>
          </a:xfrm>
          <a:prstGeom prst="rect">
            <a:avLst/>
          </a:prstGeom>
          <a:solidFill>
            <a:srgbClr val="008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自旋</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轨道耦合能量公式</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5" name="Group 53"/>
          <p:cNvGrpSpPr/>
          <p:nvPr/>
        </p:nvGrpSpPr>
        <p:grpSpPr bwMode="auto">
          <a:xfrm>
            <a:off x="685800" y="2514600"/>
            <a:ext cx="5257800" cy="500063"/>
            <a:chOff x="540" y="1482"/>
            <a:chExt cx="4995" cy="315"/>
          </a:xfrm>
        </p:grpSpPr>
        <p:sp>
          <p:nvSpPr>
            <p:cNvPr id="16" name="TextBox 15"/>
            <p:cNvSpPr txBox="1">
              <a:spLocks noChangeArrowheads="1"/>
            </p:cNvSpPr>
            <p:nvPr/>
          </p:nvSpPr>
          <p:spPr bwMode="auto">
            <a:xfrm>
              <a:off x="540" y="1482"/>
              <a:ext cx="4995" cy="288"/>
            </a:xfrm>
            <a:prstGeom prst="rect">
              <a:avLst/>
            </a:prstGeom>
            <a:solidFill>
              <a:schemeClr val="accent1">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由于</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，可知能级分裂值为：</a:t>
              </a:r>
              <a:endParaRPr lang="zh-CN" altLang="en-US" sz="2400" b="0" dirty="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7" name="Object 10"/>
            <p:cNvGraphicFramePr>
              <a:graphicFrameLocks noChangeAspect="1"/>
            </p:cNvGraphicFramePr>
            <p:nvPr/>
          </p:nvGraphicFramePr>
          <p:xfrm>
            <a:off x="1264" y="1482"/>
            <a:ext cx="1251" cy="315"/>
          </p:xfrm>
          <a:graphic>
            <a:graphicData uri="http://schemas.openxmlformats.org/presentationml/2006/ole">
              <mc:AlternateContent xmlns:mc="http://schemas.openxmlformats.org/markup-compatibility/2006">
                <mc:Choice xmlns:v="urn:schemas-microsoft-com:vml" Requires="v">
                  <p:oleObj spid="_x0000_s3" name="公式" r:id="rId1" imgW="673100" imgH="228600" progId="Equation.3">
                    <p:embed/>
                  </p:oleObj>
                </mc:Choice>
                <mc:Fallback>
                  <p:oleObj name="公式" r:id="rId1" imgW="673100" imgH="228600" progId="Equation.3">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 y="1482"/>
                          <a:ext cx="1251" cy="315"/>
                        </a:xfrm>
                        <a:prstGeom prst="rect">
                          <a:avLst/>
                        </a:prstGeom>
                        <a:solidFill>
                          <a:schemeClr val="accent1">
                            <a:alpha val="0"/>
                          </a:schemeClr>
                        </a:solidFill>
                        <a:ln>
                          <a:noFill/>
                        </a:ln>
                      </p:spPr>
                    </p:pic>
                  </p:oleObj>
                </mc:Fallback>
              </mc:AlternateContent>
            </a:graphicData>
          </a:graphic>
        </p:graphicFrame>
      </p:grpSp>
      <p:sp>
        <p:nvSpPr>
          <p:cNvPr id="18" name="TextBox 3"/>
          <p:cNvSpPr txBox="1">
            <a:spLocks noChangeArrowheads="1"/>
          </p:cNvSpPr>
          <p:nvPr/>
        </p:nvSpPr>
        <p:spPr bwMode="auto">
          <a:xfrm>
            <a:off x="2309263" y="5680702"/>
            <a:ext cx="4601673" cy="5847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原子内的有效场非常大！</a:t>
            </a:r>
            <a:endParaRPr lang="en-US" altLang="zh-CN"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Picture 2"/>
          <p:cNvPicPr>
            <a:picLocks noChangeAspect="1"/>
          </p:cNvPicPr>
          <p:nvPr/>
        </p:nvPicPr>
        <p:blipFill>
          <a:blip r:embed="rId3"/>
          <a:stretch>
            <a:fillRect/>
          </a:stretch>
        </p:blipFill>
        <p:spPr>
          <a:xfrm>
            <a:off x="2472096" y="1860757"/>
            <a:ext cx="3242904" cy="429659"/>
          </a:xfrm>
          <a:prstGeom prst="rect">
            <a:avLst/>
          </a:prstGeom>
        </p:spPr>
      </p:pic>
      <mc:AlternateContent xmlns:mc="http://schemas.openxmlformats.org/markup-compatibility/2006">
        <mc:Choice xmlns:a14="http://schemas.microsoft.com/office/drawing/2010/main" Requires="a14">
          <p:sp>
            <p:nvSpPr>
              <p:cNvPr id="6" name="TextBox 4"/>
              <p:cNvSpPr txBox="1"/>
              <p:nvPr/>
            </p:nvSpPr>
            <p:spPr>
              <a:xfrm>
                <a:off x="5569852" y="3076569"/>
                <a:ext cx="3095398" cy="66377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zh-CN" sz="1800" b="1" i="1" smtClean="0">
                              <a:solidFill>
                                <a:schemeClr val="tx1"/>
                              </a:solidFill>
                              <a:latin typeface="Cambria Math" panose="02040503050406030204" charset="0"/>
                              <a:ea typeface="+mn-ea"/>
                            </a:rPr>
                          </m:ctrlPr>
                        </m:sSubPr>
                        <m:e>
                          <m:r>
                            <a:rPr lang="en-US" altLang="zh-CN" sz="1800" b="1" i="1" smtClean="0">
                              <a:solidFill>
                                <a:schemeClr val="tx1"/>
                              </a:solidFill>
                              <a:latin typeface="Cambria Math" panose="02040503050406030204" charset="0"/>
                              <a:ea typeface="+mn-ea"/>
                            </a:rPr>
                            <m:t>𝑩</m:t>
                          </m:r>
                        </m:e>
                        <m:sub>
                          <m:r>
                            <a:rPr lang="zh-CN" altLang="en-US" sz="1800" b="1" i="1" smtClean="0">
                              <a:solidFill>
                                <a:schemeClr val="tx1"/>
                              </a:solidFill>
                              <a:latin typeface="Cambria Math" panose="02040503050406030204" charset="0"/>
                              <a:ea typeface="+mn-ea"/>
                            </a:rPr>
                            <m:t>内</m:t>
                          </m:r>
                        </m:sub>
                      </m:sSub>
                      <m:r>
                        <a:rPr lang="en-US" altLang="zh-CN" sz="1800" b="1" i="1" smtClean="0">
                          <a:solidFill>
                            <a:schemeClr val="tx1"/>
                          </a:solidFill>
                          <a:latin typeface="Cambria Math" panose="02040503050406030204" charset="0"/>
                          <a:ea typeface="+mn-ea"/>
                        </a:rPr>
                        <m:t>=</m:t>
                      </m:r>
                      <m:f>
                        <m:fPr>
                          <m:ctrlPr>
                            <a:rPr lang="en-US" altLang="zh-CN" sz="1800" b="1" i="1" smtClean="0">
                              <a:solidFill>
                                <a:schemeClr val="tx1"/>
                              </a:solidFill>
                              <a:latin typeface="Cambria Math" panose="02040503050406030204" charset="0"/>
                              <a:ea typeface="+mn-ea"/>
                            </a:rPr>
                          </m:ctrlPr>
                        </m:fPr>
                        <m:num>
                          <m:r>
                            <a:rPr lang="en-US" altLang="zh-CN" sz="1800" b="1" i="0" smtClean="0">
                              <a:solidFill>
                                <a:schemeClr val="tx1"/>
                              </a:solidFill>
                              <a:latin typeface="Cambria Math" panose="02040503050406030204" charset="0"/>
                              <a:ea typeface="+mn-ea"/>
                            </a:rPr>
                            <m:t>𝚫</m:t>
                          </m:r>
                          <m:r>
                            <a:rPr lang="en-US" altLang="zh-CN" sz="1800" b="1" i="0" smtClean="0">
                              <a:solidFill>
                                <a:schemeClr val="tx1"/>
                              </a:solidFill>
                              <a:latin typeface="Cambria Math" panose="02040503050406030204" charset="0"/>
                              <a:ea typeface="+mn-ea"/>
                            </a:rPr>
                            <m:t>𝐄</m:t>
                          </m:r>
                        </m:num>
                        <m:den>
                          <m:r>
                            <a:rPr lang="en-US" altLang="zh-CN" sz="1800" b="1" i="0" smtClean="0">
                              <a:solidFill>
                                <a:schemeClr val="tx1"/>
                              </a:solidFill>
                              <a:latin typeface="Cambria Math" panose="02040503050406030204" charset="0"/>
                              <a:ea typeface="+mn-ea"/>
                            </a:rPr>
                            <m:t>𝟐</m:t>
                          </m:r>
                          <m:sSub>
                            <m:sSubPr>
                              <m:ctrlPr>
                                <a:rPr lang="en-US" altLang="zh-CN" sz="1800" b="1" i="1" smtClean="0">
                                  <a:solidFill>
                                    <a:schemeClr val="tx1"/>
                                  </a:solidFill>
                                  <a:latin typeface="Cambria Math" panose="02040503050406030204" charset="0"/>
                                  <a:ea typeface="+mn-ea"/>
                                </a:rPr>
                              </m:ctrlPr>
                            </m:sSubPr>
                            <m:e>
                              <m:r>
                                <a:rPr lang="en-US" altLang="zh-CN" sz="1800" b="1" i="1" smtClean="0">
                                  <a:solidFill>
                                    <a:schemeClr val="tx1"/>
                                  </a:solidFill>
                                  <a:latin typeface="Cambria Math" panose="02040503050406030204" charset="0"/>
                                  <a:ea typeface="+mn-ea"/>
                                </a:rPr>
                                <m:t>𝝁</m:t>
                              </m:r>
                            </m:e>
                            <m:sub>
                              <m:r>
                                <a:rPr lang="en-US" altLang="zh-CN" sz="1800" b="1" i="0" smtClean="0">
                                  <a:solidFill>
                                    <a:schemeClr val="tx1"/>
                                  </a:solidFill>
                                  <a:latin typeface="Cambria Math" panose="02040503050406030204" charset="0"/>
                                  <a:ea typeface="+mn-ea"/>
                                </a:rPr>
                                <m:t>𝐁</m:t>
                              </m:r>
                            </m:sub>
                          </m:sSub>
                        </m:den>
                      </m:f>
                      <m:r>
                        <a:rPr lang="en-US" altLang="zh-CN" sz="1800" b="1" i="0" smtClean="0">
                          <a:solidFill>
                            <a:schemeClr val="tx1"/>
                          </a:solidFill>
                          <a:latin typeface="Cambria Math" panose="02040503050406030204" charset="0"/>
                          <a:ea typeface="+mn-ea"/>
                        </a:rPr>
                        <m:t>=</m:t>
                      </m:r>
                      <m:f>
                        <m:fPr>
                          <m:ctrlPr>
                            <a:rPr lang="en-US" altLang="zh-CN" sz="1800" i="1">
                              <a:solidFill>
                                <a:schemeClr val="tx1"/>
                              </a:solidFill>
                              <a:latin typeface="Cambria Math" panose="02040503050406030204" charset="0"/>
                            </a:rPr>
                          </m:ctrlPr>
                        </m:fPr>
                        <m:num>
                          <m:r>
                            <a:rPr lang="en-US" altLang="zh-CN" sz="1800" b="1" i="1" smtClean="0">
                              <a:solidFill>
                                <a:schemeClr val="tx1"/>
                              </a:solidFill>
                              <a:latin typeface="Cambria Math" panose="02040503050406030204" charset="0"/>
                            </a:rPr>
                            <m:t>𝒉𝒄</m:t>
                          </m:r>
                        </m:num>
                        <m:den>
                          <m:r>
                            <a:rPr lang="en-US" altLang="zh-CN" sz="1800">
                              <a:solidFill>
                                <a:schemeClr val="tx1"/>
                              </a:solidFill>
                              <a:latin typeface="Cambria Math" panose="02040503050406030204" charset="0"/>
                            </a:rPr>
                            <m:t>𝟐</m:t>
                          </m:r>
                          <m:sSub>
                            <m:sSubPr>
                              <m:ctrlPr>
                                <a:rPr lang="en-US" altLang="zh-CN" sz="1800" i="1">
                                  <a:solidFill>
                                    <a:schemeClr val="tx1"/>
                                  </a:solidFill>
                                  <a:latin typeface="Cambria Math" panose="02040503050406030204" charset="0"/>
                                </a:rPr>
                              </m:ctrlPr>
                            </m:sSubPr>
                            <m:e>
                              <m:r>
                                <a:rPr lang="en-US" altLang="zh-CN" sz="1800" i="1">
                                  <a:solidFill>
                                    <a:schemeClr val="tx1"/>
                                  </a:solidFill>
                                  <a:latin typeface="Cambria Math" panose="02040503050406030204" charset="0"/>
                                </a:rPr>
                                <m:t>𝝁</m:t>
                              </m:r>
                            </m:e>
                            <m:sub>
                              <m:r>
                                <a:rPr lang="en-US" altLang="zh-CN" sz="1800">
                                  <a:solidFill>
                                    <a:schemeClr val="tx1"/>
                                  </a:solidFill>
                                  <a:latin typeface="Cambria Math" panose="02040503050406030204" charset="0"/>
                                </a:rPr>
                                <m:t>𝐁</m:t>
                              </m:r>
                            </m:sub>
                          </m:sSub>
                        </m:den>
                      </m:f>
                      <m:r>
                        <a:rPr lang="en-US" altLang="zh-CN" sz="1800" b="1" i="1" smtClean="0">
                          <a:solidFill>
                            <a:schemeClr val="tx1"/>
                          </a:solidFill>
                          <a:latin typeface="Cambria Math" panose="02040503050406030204" charset="0"/>
                        </a:rPr>
                        <m:t>(</m:t>
                      </m:r>
                      <m:f>
                        <m:fPr>
                          <m:ctrlPr>
                            <a:rPr lang="en-US" altLang="zh-CN" sz="1800" b="1" i="1" smtClean="0">
                              <a:solidFill>
                                <a:schemeClr val="tx1"/>
                              </a:solidFill>
                              <a:latin typeface="Cambria Math" panose="02040503050406030204" charset="0"/>
                            </a:rPr>
                          </m:ctrlPr>
                        </m:fPr>
                        <m:num>
                          <m:r>
                            <a:rPr lang="en-US" altLang="zh-CN" sz="1800" b="1" i="1" smtClean="0">
                              <a:solidFill>
                                <a:schemeClr val="tx1"/>
                              </a:solidFill>
                              <a:latin typeface="Cambria Math" panose="02040503050406030204" charset="0"/>
                            </a:rPr>
                            <m:t>𝟏</m:t>
                          </m:r>
                        </m:num>
                        <m:den>
                          <m:sSup>
                            <m:sSupPr>
                              <m:ctrlPr>
                                <a:rPr lang="en-US" altLang="zh-CN" sz="1800" b="1" i="1" smtClean="0">
                                  <a:solidFill>
                                    <a:schemeClr val="tx1"/>
                                  </a:solidFill>
                                  <a:latin typeface="Cambria Math" panose="02040503050406030204" charset="0"/>
                                </a:rPr>
                              </m:ctrlPr>
                            </m:sSupPr>
                            <m:e>
                              <m:r>
                                <a:rPr lang="en-US" altLang="zh-CN" sz="1800" b="1" i="1" smtClean="0">
                                  <a:solidFill>
                                    <a:schemeClr val="tx1"/>
                                  </a:solidFill>
                                  <a:latin typeface="Cambria Math" panose="02040503050406030204" charset="0"/>
                                </a:rPr>
                                <m:t>𝝀</m:t>
                              </m:r>
                            </m:e>
                            <m:sup>
                              <m:r>
                                <a:rPr lang="en-US" altLang="zh-CN" sz="1800" b="1" i="1" smtClean="0">
                                  <a:solidFill>
                                    <a:schemeClr val="tx1"/>
                                  </a:solidFill>
                                  <a:latin typeface="Cambria Math" panose="02040503050406030204" charset="0"/>
                                </a:rPr>
                                <m:t>′</m:t>
                              </m:r>
                            </m:sup>
                          </m:sSup>
                        </m:den>
                      </m:f>
                      <m:r>
                        <a:rPr lang="en-US" altLang="zh-CN" sz="1800" b="1" i="1" smtClean="0">
                          <a:solidFill>
                            <a:schemeClr val="tx1"/>
                          </a:solidFill>
                          <a:latin typeface="Cambria Math" panose="02040503050406030204" charset="0"/>
                        </a:rPr>
                        <m:t>−</m:t>
                      </m:r>
                      <m:f>
                        <m:fPr>
                          <m:ctrlPr>
                            <a:rPr lang="en-US" altLang="zh-CN" sz="1800" i="1">
                              <a:solidFill>
                                <a:schemeClr val="tx1"/>
                              </a:solidFill>
                              <a:latin typeface="Cambria Math" panose="02040503050406030204" charset="0"/>
                            </a:rPr>
                          </m:ctrlPr>
                        </m:fPr>
                        <m:num>
                          <m:r>
                            <a:rPr lang="en-US" altLang="zh-CN" sz="1800" i="1">
                              <a:solidFill>
                                <a:schemeClr val="tx1"/>
                              </a:solidFill>
                              <a:latin typeface="Cambria Math" panose="02040503050406030204" charset="0"/>
                            </a:rPr>
                            <m:t>𝟏</m:t>
                          </m:r>
                        </m:num>
                        <m:den>
                          <m:sSup>
                            <m:sSupPr>
                              <m:ctrlPr>
                                <a:rPr lang="en-US" altLang="zh-CN" sz="1800" i="1">
                                  <a:solidFill>
                                    <a:schemeClr val="tx1"/>
                                  </a:solidFill>
                                  <a:latin typeface="Cambria Math" panose="02040503050406030204" charset="0"/>
                                </a:rPr>
                              </m:ctrlPr>
                            </m:sSupPr>
                            <m:e>
                              <m:r>
                                <a:rPr lang="en-US" altLang="zh-CN" sz="1800" i="1">
                                  <a:solidFill>
                                    <a:schemeClr val="tx1"/>
                                  </a:solidFill>
                                  <a:latin typeface="Cambria Math" panose="02040503050406030204" charset="0"/>
                                </a:rPr>
                                <m:t>𝝀</m:t>
                              </m:r>
                            </m:e>
                            <m:sup>
                              <m:r>
                                <a:rPr lang="en-US" altLang="zh-CN" sz="1800" b="1" i="1" smtClean="0">
                                  <a:solidFill>
                                    <a:schemeClr val="tx1"/>
                                  </a:solidFill>
                                  <a:latin typeface="Cambria Math" panose="02040503050406030204" charset="0"/>
                                </a:rPr>
                                <m:t>′′</m:t>
                              </m:r>
                            </m:sup>
                          </m:sSup>
                        </m:den>
                      </m:f>
                      <m:r>
                        <a:rPr lang="en-US" altLang="zh-CN" sz="1800" b="1" i="1" smtClean="0">
                          <a:solidFill>
                            <a:schemeClr val="tx1"/>
                          </a:solidFill>
                          <a:latin typeface="Cambria Math" panose="02040503050406030204" charset="0"/>
                        </a:rPr>
                        <m:t>)</m:t>
                      </m:r>
                    </m:oMath>
                  </m:oMathPara>
                </a14:m>
                <a:endParaRPr lang="en-US" sz="1800" dirty="0">
                  <a:solidFill>
                    <a:schemeClr val="tx1"/>
                  </a:solidFill>
                  <a:latin typeface="+mn-ea"/>
                  <a:ea typeface="+mn-ea"/>
                </a:endParaRPr>
              </a:p>
            </p:txBody>
          </p:sp>
        </mc:Choice>
        <mc:Fallback>
          <p:sp>
            <p:nvSpPr>
              <p:cNvPr id="6" name="TextBox 4"/>
              <p:cNvSpPr txBox="1">
                <a:spLocks noRot="1" noChangeAspect="1" noMove="1" noResize="1" noEditPoints="1" noAdjustHandles="1" noChangeArrowheads="1" noChangeShapeType="1" noTextEdit="1"/>
              </p:cNvSpPr>
              <p:nvPr/>
            </p:nvSpPr>
            <p:spPr>
              <a:xfrm>
                <a:off x="5569852" y="3076569"/>
                <a:ext cx="3095398" cy="663771"/>
              </a:xfrm>
              <a:prstGeom prst="rect">
                <a:avLst/>
              </a:prstGeom>
              <a:blipFill rotWithShape="1">
                <a:blip r:embed="rId4"/>
                <a:stretch>
                  <a:fillRect l="-9" t="-95" r="1" b="29"/>
                </a:stretch>
              </a:blipFill>
            </p:spPr>
            <p:txBody>
              <a:bodyPr/>
              <a:lstStyle/>
              <a:p>
                <a:r>
                  <a:rPr lang="zh-CN" altLang="en-US">
                    <a:noFill/>
                  </a:rPr>
                  <a:t> </a:t>
                </a:r>
              </a:p>
            </p:txBody>
          </p:sp>
        </mc:Fallback>
      </mc:AlternateContent>
      <p:pic>
        <p:nvPicPr>
          <p:cNvPr id="7" name="Picture 5"/>
          <p:cNvPicPr>
            <a:picLocks noChangeAspect="1"/>
          </p:cNvPicPr>
          <p:nvPr/>
        </p:nvPicPr>
        <p:blipFill>
          <a:blip r:embed="rId5"/>
          <a:stretch>
            <a:fillRect/>
          </a:stretch>
        </p:blipFill>
        <p:spPr>
          <a:xfrm>
            <a:off x="6781799" y="1219200"/>
            <a:ext cx="1986417" cy="1757529"/>
          </a:xfrm>
          <a:prstGeom prst="rect">
            <a:avLst/>
          </a:prstGeom>
        </p:spPr>
      </p:pic>
      <p:pic>
        <p:nvPicPr>
          <p:cNvPr id="8" name="图片 7"/>
          <p:cNvPicPr>
            <a:picLocks noChangeAspect="1"/>
          </p:cNvPicPr>
          <p:nvPr/>
        </p:nvPicPr>
        <p:blipFill>
          <a:blip r:embed="rId6"/>
          <a:stretch>
            <a:fillRect/>
          </a:stretch>
        </p:blipFill>
        <p:spPr>
          <a:xfrm>
            <a:off x="1339850" y="3008062"/>
            <a:ext cx="3949700" cy="7588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609600" y="2590800"/>
            <a:ext cx="8305800" cy="936625"/>
          </a:xfrm>
        </p:spPr>
        <p:txBody>
          <a:bodyPr/>
          <a:lstStyle/>
          <a:p>
            <a:pPr algn="ctr"/>
            <a:r>
              <a:rPr lang="zh-CN" altLang="zh-CN" dirty="0">
                <a:effectLst/>
              </a:rPr>
              <a:t>碱金属双线</a:t>
            </a:r>
            <a:endParaRPr lang="zh-CN" altLang="en-US" dirty="0"/>
          </a:p>
        </p:txBody>
      </p:sp>
      <p:pic>
        <p:nvPicPr>
          <p:cNvPr id="6" name="Picture 14"/>
          <p:cNvPicPr>
            <a:picLocks noChangeAspect="1" noChangeArrowheads="1"/>
          </p:cNvPicPr>
          <p:nvPr/>
        </p:nvPicPr>
        <p:blipFill>
          <a:blip r:embed="rId1" cstate="screen"/>
          <a:srcRect/>
          <a:stretch>
            <a:fillRect/>
          </a:stretch>
        </p:blipFill>
        <p:spPr bwMode="auto">
          <a:xfrm>
            <a:off x="609600" y="125412"/>
            <a:ext cx="1600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日常磁场强度</a:t>
            </a:r>
            <a:endParaRPr lang="zh-CN" altLang="en-US" dirty="0"/>
          </a:p>
        </p:txBody>
      </p:sp>
      <p:sp>
        <p:nvSpPr>
          <p:cNvPr id="19" name="Footer Placeholder 1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ea typeface="华文楷体" panose="02010600040101010101" pitchFamily="2" charset="-122"/>
              </a:rPr>
            </a:fld>
            <a:endParaRPr lang="en-US" altLang="zh-CN" dirty="0">
              <a:ea typeface="华文楷体" panose="02010600040101010101" pitchFamily="2" charset="-122"/>
            </a:endParaRPr>
          </a:p>
        </p:txBody>
      </p:sp>
      <p:pic>
        <p:nvPicPr>
          <p:cNvPr id="8" name="图片 7"/>
          <p:cNvPicPr>
            <a:picLocks noChangeAspect="1"/>
          </p:cNvPicPr>
          <p:nvPr/>
        </p:nvPicPr>
        <p:blipFill>
          <a:blip r:embed="rId1"/>
          <a:stretch>
            <a:fillRect/>
          </a:stretch>
        </p:blipFill>
        <p:spPr>
          <a:xfrm>
            <a:off x="0" y="1524000"/>
            <a:ext cx="9144000" cy="404816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氢原子的类似能级分裂、</a:t>
            </a:r>
            <a:r>
              <a:rPr lang="en-US" altLang="zh-CN" dirty="0"/>
              <a:t>Z*</a:t>
            </a:r>
            <a:r>
              <a:rPr lang="zh-CN" altLang="en-US" dirty="0"/>
              <a:t>估计</a:t>
            </a:r>
            <a:endParaRPr lang="zh-CN" altLang="en-US" dirty="0"/>
          </a:p>
        </p:txBody>
      </p:sp>
      <p:sp>
        <p:nvSpPr>
          <p:cNvPr id="9" name="Footer Placeholder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471975" y="2971800"/>
            <a:ext cx="8291025" cy="3325812"/>
          </a:xfrm>
        </p:spPr>
        <p:txBody>
          <a:bodyPr>
            <a:normAutofit/>
          </a:bodyPr>
          <a:lstStyle/>
          <a:p>
            <a:r>
              <a:rPr lang="zh-CN" altLang="en-US" sz="3200" dirty="0"/>
              <a:t>氢原子最大的能级分裂：</a:t>
            </a:r>
            <a:r>
              <a:rPr lang="en-US" altLang="zh-CN" sz="3200" dirty="0"/>
              <a:t>2P</a:t>
            </a:r>
            <a:r>
              <a:rPr lang="zh-CN" altLang="en-US" sz="3200" dirty="0"/>
              <a:t>态（为什么？）（</a:t>
            </a:r>
            <a:r>
              <a:rPr lang="en-US" altLang="zh-CN" sz="3200" i="1" dirty="0"/>
              <a:t>l</a:t>
            </a:r>
            <a:r>
              <a:rPr lang="en-US" altLang="zh-CN" sz="3200" dirty="0"/>
              <a:t>=1,</a:t>
            </a:r>
            <a:r>
              <a:rPr lang="en-US" altLang="zh-CN" sz="3200" i="1" dirty="0"/>
              <a:t>n</a:t>
            </a:r>
            <a:r>
              <a:rPr lang="en-US" altLang="zh-CN" sz="3200" dirty="0"/>
              <a:t>=2) </a:t>
            </a:r>
            <a:r>
              <a:rPr lang="en-US" altLang="zh-CN" sz="3200" dirty="0">
                <a:solidFill>
                  <a:srgbClr val="FF0000"/>
                </a:solidFill>
                <a:sym typeface="Symbol" panose="05050102010706020507" pitchFamily="18" charset="2"/>
              </a:rPr>
              <a:t></a:t>
            </a:r>
            <a:r>
              <a:rPr lang="en-US" altLang="zh-CN" sz="3200" dirty="0">
                <a:sym typeface="Symbol" panose="05050102010706020507" pitchFamily="18" charset="2"/>
              </a:rPr>
              <a:t> </a:t>
            </a:r>
            <a:r>
              <a:rPr lang="en-US" altLang="zh-CN" sz="3200" i="1" dirty="0"/>
              <a:t>E </a:t>
            </a:r>
            <a:r>
              <a:rPr lang="en-US" altLang="zh-CN" sz="3200" dirty="0"/>
              <a:t>~ 4.53 </a:t>
            </a:r>
            <a:r>
              <a:rPr lang="en-US" altLang="zh-CN" sz="3200" dirty="0">
                <a:sym typeface="Symbol" panose="05050102010706020507" pitchFamily="18" charset="2"/>
              </a:rPr>
              <a:t></a:t>
            </a:r>
            <a:r>
              <a:rPr lang="en-US" altLang="zh-CN" sz="3200" dirty="0"/>
              <a:t> 10</a:t>
            </a:r>
            <a:r>
              <a:rPr lang="en-US" altLang="zh-CN" sz="3200" baseline="30000" dirty="0"/>
              <a:t>-5</a:t>
            </a:r>
            <a:r>
              <a:rPr lang="en-US" altLang="zh-CN" sz="3200" dirty="0"/>
              <a:t> eV (~0.365 cm</a:t>
            </a:r>
            <a:r>
              <a:rPr lang="en-US" altLang="zh-CN" sz="3200" baseline="30000" dirty="0"/>
              <a:t>-1</a:t>
            </a:r>
            <a:r>
              <a:rPr lang="en-US" altLang="zh-CN" sz="3200" dirty="0"/>
              <a:t>)</a:t>
            </a:r>
            <a:endParaRPr lang="en-US" altLang="zh-CN" sz="3200" dirty="0"/>
          </a:p>
          <a:p>
            <a:r>
              <a:rPr lang="zh-CN" altLang="en-US" sz="3200" dirty="0"/>
              <a:t>对于钠黄色双线：</a:t>
            </a:r>
            <a:r>
              <a:rPr lang="en-US" altLang="zh-CN" sz="3200" dirty="0">
                <a:sym typeface="Symbol" panose="05050102010706020507" pitchFamily="18" charset="2"/>
              </a:rPr>
              <a:t> </a:t>
            </a:r>
            <a:r>
              <a:rPr lang="en-US" altLang="zh-CN" sz="3200" i="1" dirty="0"/>
              <a:t>E </a:t>
            </a:r>
            <a:r>
              <a:rPr lang="en-US" altLang="zh-CN" sz="3200" dirty="0">
                <a:sym typeface="Symbol" panose="05050102010706020507" pitchFamily="18" charset="2"/>
              </a:rPr>
              <a:t> </a:t>
            </a:r>
            <a:r>
              <a:rPr lang="en-US" altLang="zh-CN" sz="3200" i="1" dirty="0">
                <a:sym typeface="Symbol" panose="05050102010706020507" pitchFamily="18" charset="2"/>
              </a:rPr>
              <a:t>Z</a:t>
            </a:r>
            <a:r>
              <a:rPr lang="en-US" altLang="zh-CN" sz="3200" dirty="0">
                <a:sym typeface="Symbol" panose="05050102010706020507" pitchFamily="18" charset="2"/>
              </a:rPr>
              <a:t>*</a:t>
            </a:r>
            <a:r>
              <a:rPr lang="en-US" altLang="zh-CN" sz="3200" baseline="30000" dirty="0">
                <a:sym typeface="Symbol" panose="05050102010706020507" pitchFamily="18" charset="2"/>
              </a:rPr>
              <a:t>4</a:t>
            </a:r>
            <a:r>
              <a:rPr lang="en-US" altLang="zh-CN" sz="3200" dirty="0"/>
              <a:t> </a:t>
            </a:r>
            <a:endParaRPr lang="en-US" altLang="zh-CN" sz="3200" dirty="0"/>
          </a:p>
          <a:p>
            <a:pPr marL="0" indent="0">
              <a:buNone/>
            </a:pPr>
            <a:r>
              <a:rPr lang="en-US" altLang="zh-CN" sz="3200" dirty="0"/>
              <a:t>   </a:t>
            </a:r>
            <a:r>
              <a:rPr lang="zh-CN" altLang="en-US" sz="3200" dirty="0"/>
              <a:t>我们测量出钠</a:t>
            </a:r>
            <a:r>
              <a:rPr lang="en-US" altLang="zh-CN" sz="3200" dirty="0"/>
              <a:t>3P</a:t>
            </a:r>
            <a:r>
              <a:rPr lang="zh-CN" altLang="en-US" sz="3200" dirty="0"/>
              <a:t>态</a:t>
            </a:r>
            <a:r>
              <a:rPr lang="en-US" altLang="zh-CN" sz="3200" dirty="0"/>
              <a:t>3</a:t>
            </a:r>
            <a:r>
              <a:rPr lang="en-US" altLang="zh-CN" sz="3200" baseline="30000" dirty="0"/>
              <a:t>2</a:t>
            </a:r>
            <a:r>
              <a:rPr lang="en-US" altLang="zh-CN" sz="3200" dirty="0"/>
              <a:t>P</a:t>
            </a:r>
            <a:r>
              <a:rPr lang="en-US" altLang="zh-CN" sz="3200" baseline="-25000" dirty="0"/>
              <a:t>3/2</a:t>
            </a:r>
            <a:r>
              <a:rPr lang="zh-CN" altLang="en-US" sz="3200" dirty="0"/>
              <a:t>和</a:t>
            </a:r>
            <a:r>
              <a:rPr lang="en-US" altLang="zh-CN" sz="3200" dirty="0"/>
              <a:t>3</a:t>
            </a:r>
            <a:r>
              <a:rPr lang="en-US" altLang="zh-CN" sz="3200" baseline="30000" dirty="0"/>
              <a:t>2</a:t>
            </a:r>
            <a:r>
              <a:rPr lang="en-US" altLang="zh-CN" sz="3200" dirty="0"/>
              <a:t>P</a:t>
            </a:r>
            <a:r>
              <a:rPr lang="en-US" altLang="zh-CN" sz="3200" baseline="-25000" dirty="0"/>
              <a:t>1/2</a:t>
            </a:r>
            <a:r>
              <a:rPr lang="zh-CN" altLang="en-US" sz="3200" dirty="0"/>
              <a:t>之间的能量分 </a:t>
            </a:r>
            <a:endParaRPr lang="en-US" altLang="zh-CN" sz="3200" dirty="0"/>
          </a:p>
          <a:p>
            <a:pPr marL="0" indent="0">
              <a:buNone/>
            </a:pPr>
            <a:r>
              <a:rPr lang="en-US" altLang="zh-CN" sz="3200" dirty="0"/>
              <a:t>   </a:t>
            </a:r>
            <a:r>
              <a:rPr lang="zh-CN" altLang="en-US" sz="3200" dirty="0"/>
              <a:t>裂为：</a:t>
            </a:r>
            <a:r>
              <a:rPr lang="en-US" altLang="zh-CN" sz="3200" dirty="0">
                <a:sym typeface="Symbol" panose="05050102010706020507" pitchFamily="18" charset="2"/>
              </a:rPr>
              <a:t> </a:t>
            </a:r>
            <a:r>
              <a:rPr lang="en-US" altLang="zh-CN" sz="3200" i="1" dirty="0"/>
              <a:t>E </a:t>
            </a:r>
            <a:r>
              <a:rPr lang="en-US" altLang="zh-CN" sz="3200" dirty="0"/>
              <a:t>~ 2.1 </a:t>
            </a:r>
            <a:r>
              <a:rPr lang="en-US" altLang="zh-CN" sz="3200" dirty="0" err="1"/>
              <a:t>meV</a:t>
            </a:r>
            <a:r>
              <a:rPr lang="en-US" altLang="zh-CN" sz="3200" dirty="0"/>
              <a:t> (</a:t>
            </a:r>
            <a:r>
              <a:rPr lang="zh-CN" altLang="en-US" sz="3200" dirty="0">
                <a:solidFill>
                  <a:srgbClr val="FF0000"/>
                </a:solidFill>
              </a:rPr>
              <a:t>注意不是</a:t>
            </a:r>
            <a:r>
              <a:rPr lang="en-US" altLang="zh-CN" sz="3200" dirty="0">
                <a:solidFill>
                  <a:srgbClr val="FF0000"/>
                </a:solidFill>
              </a:rPr>
              <a:t>MeV</a:t>
            </a:r>
            <a:r>
              <a:rPr lang="zh-CN" altLang="en-US" sz="3200" dirty="0"/>
              <a:t>）</a:t>
            </a:r>
            <a:endParaRPr lang="en-US" altLang="zh-CN" sz="3200" dirty="0"/>
          </a:p>
          <a:p>
            <a:pPr marL="0" indent="0">
              <a:buNone/>
            </a:pPr>
            <a:r>
              <a:rPr lang="en-US" altLang="zh-CN" sz="3200" dirty="0">
                <a:sym typeface="Symbol" panose="05050102010706020507" pitchFamily="18" charset="2"/>
              </a:rPr>
              <a:t>    </a:t>
            </a:r>
            <a:r>
              <a:rPr lang="zh-CN" altLang="en-US" sz="3200" dirty="0">
                <a:sym typeface="Symbol" panose="05050102010706020507" pitchFamily="18" charset="2"/>
              </a:rPr>
              <a:t> </a:t>
            </a:r>
            <a:r>
              <a:rPr lang="en-US" altLang="zh-CN" sz="3200" dirty="0">
                <a:sym typeface="Symbol" panose="05050102010706020507" pitchFamily="18" charset="2"/>
              </a:rPr>
              <a:t>Z* ~</a:t>
            </a:r>
            <a:r>
              <a:rPr lang="en-US" altLang="zh-CN" sz="3200" dirty="0">
                <a:solidFill>
                  <a:srgbClr val="FF0000"/>
                </a:solidFill>
                <a:sym typeface="Symbol" panose="05050102010706020507" pitchFamily="18" charset="2"/>
              </a:rPr>
              <a:t>3.5</a:t>
            </a:r>
            <a:r>
              <a:rPr lang="en-US" altLang="zh-CN" sz="3200" dirty="0"/>
              <a:t> </a:t>
            </a:r>
            <a:endParaRPr lang="zh-CN" altLang="en-US" sz="3200" dirty="0"/>
          </a:p>
        </p:txBody>
      </p:sp>
      <p:grpSp>
        <p:nvGrpSpPr>
          <p:cNvPr id="5" name="Group 17"/>
          <p:cNvGrpSpPr/>
          <p:nvPr/>
        </p:nvGrpSpPr>
        <p:grpSpPr bwMode="auto">
          <a:xfrm>
            <a:off x="1066800" y="1494633"/>
            <a:ext cx="6738938" cy="974726"/>
            <a:chOff x="-192" y="2591"/>
            <a:chExt cx="4245" cy="614"/>
          </a:xfrm>
        </p:grpSpPr>
        <p:graphicFrame>
          <p:nvGraphicFramePr>
            <p:cNvPr id="6" name="Object 2"/>
            <p:cNvGraphicFramePr>
              <a:graphicFrameLocks noChangeAspect="1"/>
            </p:cNvGraphicFramePr>
            <p:nvPr/>
          </p:nvGraphicFramePr>
          <p:xfrm>
            <a:off x="1646" y="2591"/>
            <a:ext cx="1573" cy="614"/>
          </p:xfrm>
          <a:graphic>
            <a:graphicData uri="http://schemas.openxmlformats.org/presentationml/2006/ole">
              <mc:AlternateContent xmlns:mc="http://schemas.openxmlformats.org/markup-compatibility/2006">
                <mc:Choice xmlns:v="urn:schemas-microsoft-com:vml" Requires="v">
                  <p:oleObj spid="_x0000_s7" name="Equation" r:id="rId1" imgW="27127200" imgH="10668000" progId="Equation.DSMT4">
                    <p:embed/>
                  </p:oleObj>
                </mc:Choice>
                <mc:Fallback>
                  <p:oleObj name="Equation" r:id="rId1" imgW="27127200" imgH="10668000" progId="Equation.DSMT4">
                    <p:embed/>
                    <p:pic>
                      <p:nvPicPr>
                        <p:cNvPr id="0" name="图片 6"/>
                        <p:cNvPicPr>
                          <a:picLocks noChangeAspect="1" noChangeArrowheads="1"/>
                        </p:cNvPicPr>
                        <p:nvPr/>
                      </p:nvPicPr>
                      <p:blipFill>
                        <a:blip r:embed="rId2"/>
                        <a:srcRect/>
                        <a:stretch>
                          <a:fillRect/>
                        </a:stretch>
                      </p:blipFill>
                      <p:spPr bwMode="auto">
                        <a:xfrm>
                          <a:off x="1646" y="2591"/>
                          <a:ext cx="1573" cy="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3573" y="2752"/>
            <a:ext cx="480" cy="276"/>
          </p:xfrm>
          <a:graphic>
            <a:graphicData uri="http://schemas.openxmlformats.org/presentationml/2006/ole">
              <mc:AlternateContent xmlns:mc="http://schemas.openxmlformats.org/markup-compatibility/2006">
                <mc:Choice xmlns:v="urn:schemas-microsoft-com:vml" Requires="v">
                  <p:oleObj spid="_x0000_s10" name="Microsoft 公式 3.0" r:id="rId3" imgW="316865" imgH="177800" progId="Equation.3">
                    <p:embed/>
                  </p:oleObj>
                </mc:Choice>
                <mc:Fallback>
                  <p:oleObj name="Microsoft 公式 3.0" r:id="rId3" imgW="316865" imgH="177800" progId="Equation.3">
                    <p:embed/>
                    <p:pic>
                      <p:nvPicPr>
                        <p:cNvPr id="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 y="2752"/>
                          <a:ext cx="480" cy="2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20"/>
            <p:cNvSpPr>
              <a:spLocks noChangeArrowheads="1"/>
            </p:cNvSpPr>
            <p:nvPr/>
          </p:nvSpPr>
          <p:spPr bwMode="auto">
            <a:xfrm>
              <a:off x="-192" y="2752"/>
              <a:ext cx="1908" cy="327"/>
            </a:xfrm>
            <a:prstGeom prst="rect">
              <a:avLst/>
            </a:prstGeom>
            <a:noFill/>
            <a:ln w="9525">
              <a:noFill/>
              <a:miter lim="800000"/>
            </a:ln>
          </p:spPr>
          <p:txBody>
            <a:bodyPr wrap="none" anchor="ctr">
              <a:spAutoFit/>
            </a:bodyPr>
            <a:lstStyle/>
            <a:p>
              <a:r>
                <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双层能级的间隔：</a:t>
              </a:r>
              <a:endPar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自旋</a:t>
            </a:r>
            <a:r>
              <a:rPr lang="en-US" altLang="zh-CN" dirty="0"/>
              <a:t>-</a:t>
            </a:r>
            <a:r>
              <a:rPr lang="zh-CN" altLang="en-US" dirty="0"/>
              <a:t>轨道耦合导致的能级分裂</a:t>
            </a:r>
            <a:endParaRPr lang="zh-CN" altLang="en-US" dirty="0"/>
          </a:p>
        </p:txBody>
      </p:sp>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10" name="图片 9"/>
          <p:cNvPicPr>
            <a:picLocks noChangeAspect="1"/>
          </p:cNvPicPr>
          <p:nvPr/>
        </p:nvPicPr>
        <p:blipFill>
          <a:blip r:embed="rId1"/>
          <a:stretch>
            <a:fillRect/>
          </a:stretch>
        </p:blipFill>
        <p:spPr>
          <a:xfrm>
            <a:off x="93732" y="1038830"/>
            <a:ext cx="9009805" cy="53062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对碱金属光谱精细结构的解释</a:t>
            </a:r>
            <a:endParaRPr lang="zh-CN" altLang="en-US" dirty="0"/>
          </a:p>
        </p:txBody>
      </p:sp>
      <p:sp>
        <p:nvSpPr>
          <p:cNvPr id="10" name="Footer Placeholder 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457200" y="1322388"/>
            <a:ext cx="8382000" cy="4773612"/>
          </a:xfrm>
        </p:spPr>
        <p:txBody>
          <a:bodyPr>
            <a:normAutofit fontScale="85000" lnSpcReduction="20000"/>
          </a:bodyPr>
          <a:lstStyle/>
          <a:p>
            <a:r>
              <a:rPr lang="zh-CN" altLang="en-US" sz="3200" dirty="0"/>
              <a:t>跃迁选择定则：</a:t>
            </a:r>
            <a:endParaRPr lang="en-US" altLang="zh-CN" sz="3200" dirty="0"/>
          </a:p>
          <a:p>
            <a:endParaRPr lang="en-US" altLang="zh-CN" sz="3200" dirty="0"/>
          </a:p>
          <a:p>
            <a:r>
              <a:rPr lang="zh-CN" altLang="en-US" sz="3200" dirty="0">
                <a:solidFill>
                  <a:srgbClr val="FF0000"/>
                </a:solidFill>
              </a:rPr>
              <a:t>主线系：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锐线系：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漫线系：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基线系：</a:t>
            </a:r>
            <a:endParaRPr lang="en-US" altLang="zh-CN" sz="3200" dirty="0">
              <a:solidFill>
                <a:srgbClr val="FF0000"/>
              </a:solidFill>
            </a:endParaRPr>
          </a:p>
        </p:txBody>
      </p:sp>
      <p:graphicFrame>
        <p:nvGraphicFramePr>
          <p:cNvPr id="5" name="Object 2"/>
          <p:cNvGraphicFramePr>
            <a:graphicFrameLocks noChangeAspect="1"/>
          </p:cNvGraphicFramePr>
          <p:nvPr/>
        </p:nvGraphicFramePr>
        <p:xfrm>
          <a:off x="3453956" y="1265646"/>
          <a:ext cx="1104856" cy="404731"/>
        </p:xfrm>
        <a:graphic>
          <a:graphicData uri="http://schemas.openxmlformats.org/presentationml/2006/ole">
            <mc:AlternateContent xmlns:mc="http://schemas.openxmlformats.org/markup-compatibility/2006">
              <mc:Choice xmlns:v="urn:schemas-microsoft-com:vml" Requires="v">
                <p:oleObj spid="_x0000_s6" name="" r:id="rId1" imgW="494665" imgH="177800" progId="Equation.3">
                  <p:embed/>
                </p:oleObj>
              </mc:Choice>
              <mc:Fallback>
                <p:oleObj name="" r:id="rId1" imgW="494665" imgH="1778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956" y="1265646"/>
                        <a:ext cx="1104856" cy="4047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nvGraphicFramePr>
        <p:xfrm>
          <a:off x="4767076" y="1235520"/>
          <a:ext cx="1381071" cy="454603"/>
        </p:xfrm>
        <a:graphic>
          <a:graphicData uri="http://schemas.openxmlformats.org/presentationml/2006/ole">
            <mc:AlternateContent xmlns:mc="http://schemas.openxmlformats.org/markup-compatibility/2006">
              <mc:Choice xmlns:v="urn:schemas-microsoft-com:vml" Requires="v">
                <p:oleObj spid="_x0000_s8" name="" r:id="rId3" imgW="608965" imgH="203200" progId="Equation.3">
                  <p:embed/>
                </p:oleObj>
              </mc:Choice>
              <mc:Fallback>
                <p:oleObj name="" r:id="rId3" imgW="608965" imgH="2032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076" y="1235520"/>
                        <a:ext cx="1381071" cy="454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nvGraphicFramePr>
        <p:xfrm>
          <a:off x="2057400" y="1934850"/>
          <a:ext cx="1485994" cy="405012"/>
        </p:xfrm>
        <a:graphic>
          <a:graphicData uri="http://schemas.openxmlformats.org/presentationml/2006/ole">
            <mc:AlternateContent xmlns:mc="http://schemas.openxmlformats.org/markup-compatibility/2006">
              <mc:Choice xmlns:v="urn:schemas-microsoft-com:vml" Requires="v">
                <p:oleObj spid="_x0000_s9" name="Microsoft 公式 3.0" r:id="rId5" imgW="736600" imgH="203200" progId="Equation.3">
                  <p:embed/>
                </p:oleObj>
              </mc:Choice>
              <mc:Fallback>
                <p:oleObj name="Microsoft 公式 3.0" r:id="rId5" imgW="736600" imgH="203200" progId="Equation.3">
                  <p:embed/>
                  <p:pic>
                    <p:nvPicPr>
                      <p:cNvPr id="0"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34850"/>
                        <a:ext cx="1485994" cy="405012"/>
                      </a:xfrm>
                      <a:prstGeom prst="rect">
                        <a:avLst/>
                      </a:prstGeom>
                      <a:noFill/>
                    </p:spPr>
                  </p:pic>
                </p:oleObj>
              </mc:Fallback>
            </mc:AlternateContent>
          </a:graphicData>
        </a:graphic>
      </p:graphicFrame>
      <p:graphicFrame>
        <p:nvGraphicFramePr>
          <p:cNvPr id="16" name="Object 16"/>
          <p:cNvGraphicFramePr>
            <a:graphicFrameLocks noChangeAspect="1"/>
          </p:cNvGraphicFramePr>
          <p:nvPr/>
        </p:nvGraphicFramePr>
        <p:xfrm>
          <a:off x="2106845" y="2887283"/>
          <a:ext cx="1646661" cy="437021"/>
        </p:xfrm>
        <a:graphic>
          <a:graphicData uri="http://schemas.openxmlformats.org/presentationml/2006/ole">
            <mc:AlternateContent xmlns:mc="http://schemas.openxmlformats.org/markup-compatibility/2006">
              <mc:Choice xmlns:v="urn:schemas-microsoft-com:vml" Requires="v">
                <p:oleObj spid="_x0000_s11" name="Microsoft 公式 3.0" r:id="rId7" imgW="748665" imgH="203200" progId="Equation.3">
                  <p:embed/>
                </p:oleObj>
              </mc:Choice>
              <mc:Fallback>
                <p:oleObj name="Microsoft 公式 3.0" r:id="rId7" imgW="748665" imgH="2032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845" y="2887283"/>
                        <a:ext cx="1646661" cy="437021"/>
                      </a:xfrm>
                      <a:prstGeom prst="rect">
                        <a:avLst/>
                      </a:prstGeom>
                      <a:noFill/>
                    </p:spPr>
                  </p:pic>
                </p:oleObj>
              </mc:Fallback>
            </mc:AlternateContent>
          </a:graphicData>
        </a:graphic>
      </p:graphicFrame>
      <p:graphicFrame>
        <p:nvGraphicFramePr>
          <p:cNvPr id="17" name="Object 13"/>
          <p:cNvGraphicFramePr>
            <a:graphicFrameLocks noChangeAspect="1"/>
          </p:cNvGraphicFramePr>
          <p:nvPr/>
        </p:nvGraphicFramePr>
        <p:xfrm>
          <a:off x="2084256" y="3934883"/>
          <a:ext cx="1690093" cy="427412"/>
        </p:xfrm>
        <a:graphic>
          <a:graphicData uri="http://schemas.openxmlformats.org/presentationml/2006/ole">
            <mc:AlternateContent xmlns:mc="http://schemas.openxmlformats.org/markup-compatibility/2006">
              <mc:Choice xmlns:v="urn:schemas-microsoft-com:vml" Requires="v">
                <p:oleObj spid="_x0000_s13" name="Microsoft 公式 3.0" r:id="rId9" imgW="786765" imgH="203200" progId="Equation.3">
                  <p:embed/>
                </p:oleObj>
              </mc:Choice>
              <mc:Fallback>
                <p:oleObj name="Microsoft 公式 3.0" r:id="rId9" imgW="786765" imgH="203200" progId="Equation.3">
                  <p:embed/>
                  <p:pic>
                    <p:nvPicPr>
                      <p:cNvPr id="0" name="图片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4256" y="3934883"/>
                        <a:ext cx="1690093" cy="427412"/>
                      </a:xfrm>
                      <a:prstGeom prst="rect">
                        <a:avLst/>
                      </a:prstGeom>
                      <a:noFill/>
                    </p:spPr>
                  </p:pic>
                </p:oleObj>
              </mc:Fallback>
            </mc:AlternateContent>
          </a:graphicData>
        </a:graphic>
      </p:graphicFrame>
      <p:graphicFrame>
        <p:nvGraphicFramePr>
          <p:cNvPr id="24" name="Object 7"/>
          <p:cNvGraphicFramePr>
            <a:graphicFrameLocks noChangeAspect="1"/>
          </p:cNvGraphicFramePr>
          <p:nvPr/>
        </p:nvGraphicFramePr>
        <p:xfrm>
          <a:off x="2071851" y="5275701"/>
          <a:ext cx="1642005" cy="436500"/>
        </p:xfrm>
        <a:graphic>
          <a:graphicData uri="http://schemas.openxmlformats.org/presentationml/2006/ole">
            <mc:AlternateContent xmlns:mc="http://schemas.openxmlformats.org/markup-compatibility/2006">
              <mc:Choice xmlns:v="urn:schemas-microsoft-com:vml" Requires="v">
                <p:oleObj spid="_x0000_s14" name="Microsoft 公式 3.0" r:id="rId11" imgW="748665" imgH="203200" progId="Equation.3">
                  <p:embed/>
                </p:oleObj>
              </mc:Choice>
              <mc:Fallback>
                <p:oleObj name="Microsoft 公式 3.0" r:id="rId11" imgW="748665" imgH="203200" progId="Equation.3">
                  <p:embed/>
                  <p:pic>
                    <p:nvPicPr>
                      <p:cNvPr id="0" name="图片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1851" y="5275701"/>
                        <a:ext cx="1642005" cy="436500"/>
                      </a:xfrm>
                      <a:prstGeom prst="rect">
                        <a:avLst/>
                      </a:prstGeom>
                      <a:noFill/>
                    </p:spPr>
                  </p:pic>
                </p:oleObj>
              </mc:Fallback>
            </mc:AlternateContent>
          </a:graphicData>
        </a:graphic>
      </p:graphicFrame>
      <p:pic>
        <p:nvPicPr>
          <p:cNvPr id="15" name="Picture 10"/>
          <p:cNvPicPr>
            <a:picLocks noChangeAspect="1"/>
          </p:cNvPicPr>
          <p:nvPr/>
        </p:nvPicPr>
        <p:blipFill>
          <a:blip r:embed="rId13"/>
          <a:stretch>
            <a:fillRect/>
          </a:stretch>
        </p:blipFill>
        <p:spPr>
          <a:xfrm>
            <a:off x="4026882" y="3830770"/>
            <a:ext cx="3879318" cy="969830"/>
          </a:xfrm>
          <a:prstGeom prst="rect">
            <a:avLst/>
          </a:prstGeom>
        </p:spPr>
      </p:pic>
      <p:pic>
        <p:nvPicPr>
          <p:cNvPr id="47" name="Picture 46"/>
          <p:cNvPicPr>
            <a:picLocks noChangeAspect="1"/>
          </p:cNvPicPr>
          <p:nvPr/>
        </p:nvPicPr>
        <p:blipFill>
          <a:blip r:embed="rId14"/>
          <a:stretch>
            <a:fillRect/>
          </a:stretch>
        </p:blipFill>
        <p:spPr>
          <a:xfrm>
            <a:off x="4134592" y="5270819"/>
            <a:ext cx="4046825" cy="882764"/>
          </a:xfrm>
          <a:prstGeom prst="rect">
            <a:avLst/>
          </a:prstGeom>
        </p:spPr>
      </p:pic>
      <p:pic>
        <p:nvPicPr>
          <p:cNvPr id="51" name="Picture 50"/>
          <p:cNvPicPr>
            <a:picLocks noChangeAspect="1"/>
          </p:cNvPicPr>
          <p:nvPr/>
        </p:nvPicPr>
        <p:blipFill>
          <a:blip r:embed="rId15"/>
          <a:stretch>
            <a:fillRect/>
          </a:stretch>
        </p:blipFill>
        <p:spPr>
          <a:xfrm>
            <a:off x="4026882" y="2846638"/>
            <a:ext cx="3890476" cy="501997"/>
          </a:xfrm>
          <a:prstGeom prst="rect">
            <a:avLst/>
          </a:prstGeom>
        </p:spPr>
      </p:pic>
      <p:pic>
        <p:nvPicPr>
          <p:cNvPr id="55" name="Picture 54"/>
          <p:cNvPicPr>
            <a:picLocks noChangeAspect="1"/>
          </p:cNvPicPr>
          <p:nvPr/>
        </p:nvPicPr>
        <p:blipFill>
          <a:blip r:embed="rId16"/>
          <a:stretch>
            <a:fillRect/>
          </a:stretch>
        </p:blipFill>
        <p:spPr>
          <a:xfrm>
            <a:off x="3886200" y="1934850"/>
            <a:ext cx="4210058" cy="47532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对碱金属光谱精细结构的解释</a:t>
            </a:r>
            <a:endParaRPr lang="zh-CN" altLang="en-US" dirty="0"/>
          </a:p>
        </p:txBody>
      </p:sp>
      <p:sp>
        <p:nvSpPr>
          <p:cNvPr id="10" name="Footer Placeholder 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457200" y="1322388"/>
            <a:ext cx="8382000" cy="4773612"/>
          </a:xfrm>
        </p:spPr>
        <p:txBody>
          <a:bodyPr>
            <a:normAutofit fontScale="85000" lnSpcReduction="20000"/>
          </a:bodyPr>
          <a:lstStyle/>
          <a:p>
            <a:r>
              <a:rPr lang="zh-CN" altLang="en-US" sz="3200" dirty="0"/>
              <a:t>跃迁选择定则：</a:t>
            </a:r>
            <a:endParaRPr lang="en-US" altLang="zh-CN" sz="3200" dirty="0"/>
          </a:p>
          <a:p>
            <a:endParaRPr lang="en-US" altLang="zh-CN" sz="3200" dirty="0"/>
          </a:p>
          <a:p>
            <a:r>
              <a:rPr lang="zh-CN" altLang="en-US" sz="3200" dirty="0">
                <a:solidFill>
                  <a:srgbClr val="FF0000"/>
                </a:solidFill>
              </a:rPr>
              <a:t>主线系：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锐线系：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漫线系：</a:t>
            </a:r>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endParaRPr lang="en-US" altLang="zh-CN" sz="3200" dirty="0">
              <a:solidFill>
                <a:srgbClr val="FF0000"/>
              </a:solidFill>
            </a:endParaRPr>
          </a:p>
          <a:p>
            <a:r>
              <a:rPr lang="zh-CN" altLang="en-US" sz="3200" dirty="0">
                <a:solidFill>
                  <a:srgbClr val="FF0000"/>
                </a:solidFill>
              </a:rPr>
              <a:t>基线系：</a:t>
            </a:r>
            <a:endParaRPr lang="en-US" altLang="zh-CN" sz="3200" dirty="0">
              <a:solidFill>
                <a:srgbClr val="FF0000"/>
              </a:solidFill>
            </a:endParaRPr>
          </a:p>
        </p:txBody>
      </p:sp>
      <p:graphicFrame>
        <p:nvGraphicFramePr>
          <p:cNvPr id="5" name="Object 2"/>
          <p:cNvGraphicFramePr>
            <a:graphicFrameLocks noChangeAspect="1"/>
          </p:cNvGraphicFramePr>
          <p:nvPr/>
        </p:nvGraphicFramePr>
        <p:xfrm>
          <a:off x="3453956" y="1265646"/>
          <a:ext cx="1104856" cy="404731"/>
        </p:xfrm>
        <a:graphic>
          <a:graphicData uri="http://schemas.openxmlformats.org/presentationml/2006/ole">
            <mc:AlternateContent xmlns:mc="http://schemas.openxmlformats.org/markup-compatibility/2006">
              <mc:Choice xmlns:v="urn:schemas-microsoft-com:vml" Requires="v">
                <p:oleObj spid="_x0000_s6" name="" r:id="rId1" imgW="494665" imgH="177800" progId="Equation.3">
                  <p:embed/>
                </p:oleObj>
              </mc:Choice>
              <mc:Fallback>
                <p:oleObj name="" r:id="rId1" imgW="494665" imgH="177800" progId="Equation.3">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956" y="1265646"/>
                        <a:ext cx="1104856" cy="4047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nvGraphicFramePr>
        <p:xfrm>
          <a:off x="4767076" y="1235520"/>
          <a:ext cx="1381071" cy="454603"/>
        </p:xfrm>
        <a:graphic>
          <a:graphicData uri="http://schemas.openxmlformats.org/presentationml/2006/ole">
            <mc:AlternateContent xmlns:mc="http://schemas.openxmlformats.org/markup-compatibility/2006">
              <mc:Choice xmlns:v="urn:schemas-microsoft-com:vml" Requires="v">
                <p:oleObj spid="_x0000_s8" name="" r:id="rId3" imgW="608965" imgH="203200" progId="Equation.3">
                  <p:embed/>
                </p:oleObj>
              </mc:Choice>
              <mc:Fallback>
                <p:oleObj name="" r:id="rId3" imgW="608965" imgH="203200" progId="Equation.3">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076" y="1235520"/>
                        <a:ext cx="1381071" cy="454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nvGraphicFramePr>
        <p:xfrm>
          <a:off x="2057400" y="1934850"/>
          <a:ext cx="1485994" cy="405012"/>
        </p:xfrm>
        <a:graphic>
          <a:graphicData uri="http://schemas.openxmlformats.org/presentationml/2006/ole">
            <mc:AlternateContent xmlns:mc="http://schemas.openxmlformats.org/markup-compatibility/2006">
              <mc:Choice xmlns:v="urn:schemas-microsoft-com:vml" Requires="v">
                <p:oleObj spid="_x0000_s9" name="Microsoft 公式 3.0" r:id="rId5" imgW="736600" imgH="203200" progId="Equation.3">
                  <p:embed/>
                </p:oleObj>
              </mc:Choice>
              <mc:Fallback>
                <p:oleObj name="Microsoft 公式 3.0" r:id="rId5" imgW="736600" imgH="203200" progId="Equation.3">
                  <p:embed/>
                  <p:pic>
                    <p:nvPicPr>
                      <p:cNvPr id="0"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34850"/>
                        <a:ext cx="1485994" cy="405012"/>
                      </a:xfrm>
                      <a:prstGeom prst="rect">
                        <a:avLst/>
                      </a:prstGeom>
                      <a:noFill/>
                    </p:spPr>
                  </p:pic>
                </p:oleObj>
              </mc:Fallback>
            </mc:AlternateContent>
          </a:graphicData>
        </a:graphic>
      </p:graphicFrame>
      <p:graphicFrame>
        <p:nvGraphicFramePr>
          <p:cNvPr id="16" name="Object 16"/>
          <p:cNvGraphicFramePr>
            <a:graphicFrameLocks noChangeAspect="1"/>
          </p:cNvGraphicFramePr>
          <p:nvPr/>
        </p:nvGraphicFramePr>
        <p:xfrm>
          <a:off x="2106845" y="2887283"/>
          <a:ext cx="1646661" cy="437021"/>
        </p:xfrm>
        <a:graphic>
          <a:graphicData uri="http://schemas.openxmlformats.org/presentationml/2006/ole">
            <mc:AlternateContent xmlns:mc="http://schemas.openxmlformats.org/markup-compatibility/2006">
              <mc:Choice xmlns:v="urn:schemas-microsoft-com:vml" Requires="v">
                <p:oleObj spid="_x0000_s11" name="Microsoft 公式 3.0" r:id="rId7" imgW="748665" imgH="203200" progId="Equation.3">
                  <p:embed/>
                </p:oleObj>
              </mc:Choice>
              <mc:Fallback>
                <p:oleObj name="Microsoft 公式 3.0" r:id="rId7" imgW="748665" imgH="203200" progId="Equation.3">
                  <p:embed/>
                  <p:pic>
                    <p:nvPicPr>
                      <p:cNvPr id="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845" y="2887283"/>
                        <a:ext cx="1646661" cy="437021"/>
                      </a:xfrm>
                      <a:prstGeom prst="rect">
                        <a:avLst/>
                      </a:prstGeom>
                      <a:noFill/>
                    </p:spPr>
                  </p:pic>
                </p:oleObj>
              </mc:Fallback>
            </mc:AlternateContent>
          </a:graphicData>
        </a:graphic>
      </p:graphicFrame>
      <p:graphicFrame>
        <p:nvGraphicFramePr>
          <p:cNvPr id="17" name="Object 13"/>
          <p:cNvGraphicFramePr>
            <a:graphicFrameLocks noChangeAspect="1"/>
          </p:cNvGraphicFramePr>
          <p:nvPr/>
        </p:nvGraphicFramePr>
        <p:xfrm>
          <a:off x="2084256" y="3934883"/>
          <a:ext cx="1690093" cy="427412"/>
        </p:xfrm>
        <a:graphic>
          <a:graphicData uri="http://schemas.openxmlformats.org/presentationml/2006/ole">
            <mc:AlternateContent xmlns:mc="http://schemas.openxmlformats.org/markup-compatibility/2006">
              <mc:Choice xmlns:v="urn:schemas-microsoft-com:vml" Requires="v">
                <p:oleObj spid="_x0000_s13" name="Microsoft 公式 3.0" r:id="rId9" imgW="786765" imgH="203200" progId="Equation.3">
                  <p:embed/>
                </p:oleObj>
              </mc:Choice>
              <mc:Fallback>
                <p:oleObj name="Microsoft 公式 3.0" r:id="rId9" imgW="786765" imgH="203200" progId="Equation.3">
                  <p:embed/>
                  <p:pic>
                    <p:nvPicPr>
                      <p:cNvPr id="0" name="图片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4256" y="3934883"/>
                        <a:ext cx="1690093" cy="427412"/>
                      </a:xfrm>
                      <a:prstGeom prst="rect">
                        <a:avLst/>
                      </a:prstGeom>
                      <a:noFill/>
                    </p:spPr>
                  </p:pic>
                </p:oleObj>
              </mc:Fallback>
            </mc:AlternateContent>
          </a:graphicData>
        </a:graphic>
      </p:graphicFrame>
      <p:graphicFrame>
        <p:nvGraphicFramePr>
          <p:cNvPr id="24" name="Object 7"/>
          <p:cNvGraphicFramePr>
            <a:graphicFrameLocks noChangeAspect="1"/>
          </p:cNvGraphicFramePr>
          <p:nvPr/>
        </p:nvGraphicFramePr>
        <p:xfrm>
          <a:off x="2071851" y="5275701"/>
          <a:ext cx="1642005" cy="436500"/>
        </p:xfrm>
        <a:graphic>
          <a:graphicData uri="http://schemas.openxmlformats.org/presentationml/2006/ole">
            <mc:AlternateContent xmlns:mc="http://schemas.openxmlformats.org/markup-compatibility/2006">
              <mc:Choice xmlns:v="urn:schemas-microsoft-com:vml" Requires="v">
                <p:oleObj spid="_x0000_s14" name="Microsoft 公式 3.0" r:id="rId11" imgW="748665" imgH="203200" progId="Equation.3">
                  <p:embed/>
                </p:oleObj>
              </mc:Choice>
              <mc:Fallback>
                <p:oleObj name="Microsoft 公式 3.0" r:id="rId11" imgW="748665" imgH="203200" progId="Equation.3">
                  <p:embed/>
                  <p:pic>
                    <p:nvPicPr>
                      <p:cNvPr id="0" name="图片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1851" y="5275701"/>
                        <a:ext cx="1642005" cy="436500"/>
                      </a:xfrm>
                      <a:prstGeom prst="rect">
                        <a:avLst/>
                      </a:prstGeom>
                      <a:noFill/>
                    </p:spPr>
                  </p:pic>
                </p:oleObj>
              </mc:Fallback>
            </mc:AlternateContent>
          </a:graphicData>
        </a:graphic>
      </p:graphicFrame>
      <p:pic>
        <p:nvPicPr>
          <p:cNvPr id="15" name="Picture 10"/>
          <p:cNvPicPr>
            <a:picLocks noChangeAspect="1"/>
          </p:cNvPicPr>
          <p:nvPr/>
        </p:nvPicPr>
        <p:blipFill>
          <a:blip r:embed="rId13"/>
          <a:stretch>
            <a:fillRect/>
          </a:stretch>
        </p:blipFill>
        <p:spPr>
          <a:xfrm>
            <a:off x="4026882" y="3830770"/>
            <a:ext cx="3879318" cy="969830"/>
          </a:xfrm>
          <a:prstGeom prst="rect">
            <a:avLst/>
          </a:prstGeom>
        </p:spPr>
      </p:pic>
      <p:pic>
        <p:nvPicPr>
          <p:cNvPr id="47" name="Picture 46"/>
          <p:cNvPicPr>
            <a:picLocks noChangeAspect="1"/>
          </p:cNvPicPr>
          <p:nvPr/>
        </p:nvPicPr>
        <p:blipFill>
          <a:blip r:embed="rId14"/>
          <a:stretch>
            <a:fillRect/>
          </a:stretch>
        </p:blipFill>
        <p:spPr>
          <a:xfrm>
            <a:off x="4134592" y="5270819"/>
            <a:ext cx="4046825" cy="882764"/>
          </a:xfrm>
          <a:prstGeom prst="rect">
            <a:avLst/>
          </a:prstGeom>
        </p:spPr>
      </p:pic>
      <p:pic>
        <p:nvPicPr>
          <p:cNvPr id="51" name="Picture 50"/>
          <p:cNvPicPr>
            <a:picLocks noChangeAspect="1"/>
          </p:cNvPicPr>
          <p:nvPr/>
        </p:nvPicPr>
        <p:blipFill>
          <a:blip r:embed="rId15"/>
          <a:stretch>
            <a:fillRect/>
          </a:stretch>
        </p:blipFill>
        <p:spPr>
          <a:xfrm>
            <a:off x="4026882" y="2846638"/>
            <a:ext cx="3890476" cy="501997"/>
          </a:xfrm>
          <a:prstGeom prst="rect">
            <a:avLst/>
          </a:prstGeom>
        </p:spPr>
      </p:pic>
      <p:pic>
        <p:nvPicPr>
          <p:cNvPr id="55" name="Picture 54"/>
          <p:cNvPicPr>
            <a:picLocks noChangeAspect="1"/>
          </p:cNvPicPr>
          <p:nvPr/>
        </p:nvPicPr>
        <p:blipFill>
          <a:blip r:embed="rId16"/>
          <a:stretch>
            <a:fillRect/>
          </a:stretch>
        </p:blipFill>
        <p:spPr>
          <a:xfrm>
            <a:off x="3886200" y="1934850"/>
            <a:ext cx="4210058" cy="475329"/>
          </a:xfrm>
          <a:prstGeom prst="rect">
            <a:avLst/>
          </a:prstGeom>
        </p:spPr>
      </p:pic>
      <p:pic>
        <p:nvPicPr>
          <p:cNvPr id="18" name="Picture 2" descr="f6"/>
          <p:cNvPicPr>
            <a:picLocks noChangeAspect="1" noChangeArrowheads="1"/>
          </p:cNvPicPr>
          <p:nvPr/>
        </p:nvPicPr>
        <p:blipFill>
          <a:blip r:embed="rId17" cstate="screen">
            <a:lum contrast="48000"/>
          </a:blip>
          <a:srcRect/>
          <a:stretch>
            <a:fillRect/>
          </a:stretch>
        </p:blipFill>
        <p:spPr bwMode="auto">
          <a:xfrm>
            <a:off x="3942457" y="2082783"/>
            <a:ext cx="5033431" cy="3704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路.png"/>
          <p:cNvPicPr>
            <a:picLocks noChangeAspect="1"/>
          </p:cNvPicPr>
          <p:nvPr/>
        </p:nvPicPr>
        <p:blipFill>
          <a:blip r:embed="rId1" cstate="screen"/>
          <a:stretch>
            <a:fillRect/>
          </a:stretch>
        </p:blipFill>
        <p:spPr>
          <a:xfrm>
            <a:off x="822961" y="609600"/>
            <a:ext cx="7908058" cy="5521661"/>
          </a:xfrm>
          <a:prstGeom prst="rect">
            <a:avLst/>
          </a:prstGeom>
        </p:spPr>
      </p:pic>
      <p:sp>
        <p:nvSpPr>
          <p:cNvPr id="3" name="幻灯片编号占位符 2"/>
          <p:cNvSpPr>
            <a:spLocks noGrp="1"/>
          </p:cNvSpPr>
          <p:nvPr>
            <p:ph type="sldNum" sz="quarter" idx="12"/>
          </p:nvPr>
        </p:nvSpPr>
        <p:spPr>
          <a:prstGeom prst="rect">
            <a:avLst/>
          </a:prstGeom>
        </p:spPr>
        <p:txBody>
          <a:bodyPr/>
          <a:lstStyle/>
          <a:p>
            <a:pPr lvl="0"/>
            <a:fld id="{86CB4B4D-7CA3-9044-876B-883B54F8677D}" type="slidenum">
              <a:rPr lang="en-US" altLang="zh-CN" smtClean="0"/>
            </a:fld>
            <a:endParaRPr lang="en-US" altLang="zh-CN"/>
          </a:p>
        </p:txBody>
      </p:sp>
      <p:sp>
        <p:nvSpPr>
          <p:cNvPr id="5" name="页脚占位符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420290" y="2743200"/>
            <a:ext cx="8305800" cy="936625"/>
          </a:xfrm>
        </p:spPr>
        <p:txBody>
          <a:bodyPr/>
          <a:lstStyle/>
          <a:p>
            <a:pPr algn="ctr"/>
            <a:r>
              <a:rPr lang="zh-CN" altLang="en-US" dirty="0">
                <a:effectLst/>
              </a:rPr>
              <a:t>氢</a:t>
            </a:r>
            <a:r>
              <a:rPr lang="zh-CN" altLang="zh-CN" dirty="0">
                <a:effectLst/>
              </a:rPr>
              <a:t>原子光谱的精细结构</a:t>
            </a:r>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相对论质量效应的修正</a:t>
            </a:r>
            <a:endParaRPr lang="zh-CN" altLang="en-US" dirty="0"/>
          </a:p>
        </p:txBody>
      </p:sp>
      <p:sp>
        <p:nvSpPr>
          <p:cNvPr id="9" name="Footer Placeholder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2" name="Slide Number Placeholder 1"/>
          <p:cNvSpPr>
            <a:spLocks noGrp="1"/>
          </p:cNvSpPr>
          <p:nvPr>
            <p:ph type="sldNum" sz="quarter" idx="12"/>
          </p:nvPr>
        </p:nvSpPr>
        <p:spPr/>
        <p:txBody>
          <a:bodyPr/>
          <a:lstStyle/>
          <a:p>
            <a:pPr lvl="0"/>
            <a:fld id="{86CB4B4D-7CA3-9044-876B-883B54F8677D}" type="slidenum">
              <a:rPr lang="uk-UA" smtClean="0"/>
            </a:fld>
            <a:endParaRPr lang="uk-UA"/>
          </a:p>
        </p:txBody>
      </p:sp>
      <p:sp>
        <p:nvSpPr>
          <p:cNvPr id="4" name="内容占位符 3"/>
          <p:cNvSpPr>
            <a:spLocks noGrp="1"/>
          </p:cNvSpPr>
          <p:nvPr>
            <p:ph type="body" idx="4294967295"/>
          </p:nvPr>
        </p:nvSpPr>
        <p:spPr>
          <a:xfrm>
            <a:off x="762000" y="1322388"/>
            <a:ext cx="7647363" cy="2393950"/>
          </a:xfrm>
        </p:spPr>
        <p:txBody>
          <a:bodyPr>
            <a:normAutofit fontScale="92500" lnSpcReduction="10000"/>
          </a:bodyPr>
          <a:lstStyle/>
          <a:p>
            <a:r>
              <a:rPr lang="zh-CN" altLang="en-US" sz="2800" dirty="0"/>
              <a:t> 除了</a:t>
            </a:r>
            <a:r>
              <a:rPr lang="zh-CN" altLang="en-US" sz="2800" dirty="0">
                <a:solidFill>
                  <a:srgbClr val="0000FF"/>
                </a:solidFill>
              </a:rPr>
              <a:t>自旋</a:t>
            </a:r>
            <a:r>
              <a:rPr lang="en-US" altLang="zh-CN" sz="2800" dirty="0">
                <a:solidFill>
                  <a:srgbClr val="0000FF"/>
                </a:solidFill>
              </a:rPr>
              <a:t>-</a:t>
            </a:r>
            <a:r>
              <a:rPr lang="zh-CN" altLang="en-US" sz="2800" dirty="0">
                <a:solidFill>
                  <a:srgbClr val="0000FF"/>
                </a:solidFill>
              </a:rPr>
              <a:t>轨道相互作用</a:t>
            </a:r>
            <a:r>
              <a:rPr lang="zh-CN" altLang="en-US" sz="2800" dirty="0"/>
              <a:t>之外，对氢原子能级的精细结构还有影响的</a:t>
            </a:r>
            <a:r>
              <a:rPr lang="zh-CN" altLang="en-US" sz="2800" dirty="0">
                <a:solidFill>
                  <a:srgbClr val="FF0000"/>
                </a:solidFill>
              </a:rPr>
              <a:t>相对论效应</a:t>
            </a:r>
            <a:r>
              <a:rPr lang="zh-CN" altLang="en-US" sz="2800" dirty="0"/>
              <a:t>包括</a:t>
            </a:r>
            <a:r>
              <a:rPr lang="zh-CN" altLang="en-US" sz="2800" dirty="0">
                <a:solidFill>
                  <a:srgbClr val="0000FF"/>
                </a:solidFill>
              </a:rPr>
              <a:t>相对论质量效应</a:t>
            </a:r>
            <a:r>
              <a:rPr lang="zh-CN" altLang="en-US" sz="2800" dirty="0"/>
              <a:t>和</a:t>
            </a:r>
            <a:r>
              <a:rPr lang="zh-CN" altLang="en-US" sz="2800" dirty="0">
                <a:solidFill>
                  <a:srgbClr val="0000FF"/>
                </a:solidFill>
              </a:rPr>
              <a:t>相对论势能项（达尔文项）</a:t>
            </a:r>
            <a:r>
              <a:rPr lang="zh-CN" altLang="en-US" sz="2800" dirty="0">
                <a:solidFill>
                  <a:schemeClr val="tx1"/>
                </a:solidFill>
              </a:rPr>
              <a:t>，</a:t>
            </a:r>
            <a:r>
              <a:rPr lang="zh-CN" altLang="en-US" sz="2800" dirty="0"/>
              <a:t>且三者的影响在同一数量级，必须全部考虑。</a:t>
            </a:r>
            <a:endParaRPr lang="en-US" altLang="zh-CN" sz="2800" dirty="0"/>
          </a:p>
          <a:p>
            <a:r>
              <a:rPr lang="zh-CN" altLang="en-US" sz="2800" dirty="0"/>
              <a:t>相对论条件下，氢原子电子的动能形式，并对电子动量作泰勒展开</a:t>
            </a:r>
            <a:r>
              <a:rPr lang="en-US" altLang="zh-CN" sz="2800" dirty="0"/>
              <a:t>:</a:t>
            </a:r>
            <a:endParaRPr lang="en-US" altLang="zh-CN" sz="2800" dirty="0"/>
          </a:p>
        </p:txBody>
      </p:sp>
      <p:graphicFrame>
        <p:nvGraphicFramePr>
          <p:cNvPr id="5" name="Object 8"/>
          <p:cNvGraphicFramePr>
            <a:graphicFrameLocks noChangeAspect="1"/>
          </p:cNvGraphicFramePr>
          <p:nvPr/>
        </p:nvGraphicFramePr>
        <p:xfrm>
          <a:off x="1090464" y="4488905"/>
          <a:ext cx="4463223" cy="816461"/>
        </p:xfrm>
        <a:graphic>
          <a:graphicData uri="http://schemas.openxmlformats.org/presentationml/2006/ole">
            <mc:AlternateContent xmlns:mc="http://schemas.openxmlformats.org/markup-compatibility/2006">
              <mc:Choice xmlns:v="urn:schemas-microsoft-com:vml" Requires="v">
                <p:oleObj spid="_x0000_s6" name="Equation" r:id="rId1" imgW="2869565" imgH="579755" progId="Equation.DSMT4">
                  <p:embed/>
                </p:oleObj>
              </mc:Choice>
              <mc:Fallback>
                <p:oleObj name="Equation" r:id="rId1" imgW="2869565" imgH="579755" progId="Equation.DSMT4">
                  <p:embed/>
                  <p:pic>
                    <p:nvPicPr>
                      <p:cNvPr id="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64" y="4488905"/>
                        <a:ext cx="4463223" cy="816461"/>
                      </a:xfrm>
                      <a:prstGeom prst="rect">
                        <a:avLst/>
                      </a:prstGeom>
                      <a:noFill/>
                      <a:ln>
                        <a:noFill/>
                      </a:ln>
                    </p:spPr>
                  </p:pic>
                </p:oleObj>
              </mc:Fallback>
            </mc:AlternateContent>
          </a:graphicData>
        </a:graphic>
      </p:graphicFrame>
      <p:graphicFrame>
        <p:nvGraphicFramePr>
          <p:cNvPr id="7" name="Object 10"/>
          <p:cNvGraphicFramePr>
            <a:graphicFrameLocks noChangeAspect="1"/>
          </p:cNvGraphicFramePr>
          <p:nvPr/>
        </p:nvGraphicFramePr>
        <p:xfrm>
          <a:off x="1090465" y="5424480"/>
          <a:ext cx="2199270" cy="806399"/>
        </p:xfrm>
        <a:graphic>
          <a:graphicData uri="http://schemas.openxmlformats.org/presentationml/2006/ole">
            <mc:AlternateContent xmlns:mc="http://schemas.openxmlformats.org/markup-compatibility/2006">
              <mc:Choice xmlns:v="urn:schemas-microsoft-com:vml" Requires="v">
                <p:oleObj spid="_x0000_s8" name="Equation" r:id="rId3" imgW="1244600" imgH="457200" progId="Equation.DSMT4">
                  <p:embed/>
                </p:oleObj>
              </mc:Choice>
              <mc:Fallback>
                <p:oleObj name="Equation" r:id="rId3" imgW="1244600" imgH="457200" progId="Equation.DSMT4">
                  <p:embed/>
                  <p:pic>
                    <p:nvPicPr>
                      <p:cNvPr id="0"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465" y="5424480"/>
                        <a:ext cx="2199270" cy="806399"/>
                      </a:xfrm>
                      <a:prstGeom prst="rect">
                        <a:avLst/>
                      </a:prstGeom>
                      <a:noFill/>
                      <a:ln>
                        <a:noFill/>
                      </a:ln>
                    </p:spPr>
                  </p:pic>
                </p:oleObj>
              </mc:Fallback>
            </mc:AlternateContent>
          </a:graphicData>
        </a:graphic>
      </p:graphicFrame>
      <p:graphicFrame>
        <p:nvGraphicFramePr>
          <p:cNvPr id="10" name="Object 16"/>
          <p:cNvGraphicFramePr>
            <a:graphicFrameLocks noChangeAspect="1"/>
          </p:cNvGraphicFramePr>
          <p:nvPr/>
        </p:nvGraphicFramePr>
        <p:xfrm>
          <a:off x="730102" y="3429129"/>
          <a:ext cx="6781800" cy="1020576"/>
        </p:xfrm>
        <a:graphic>
          <a:graphicData uri="http://schemas.openxmlformats.org/presentationml/2006/ole">
            <mc:AlternateContent xmlns:mc="http://schemas.openxmlformats.org/markup-compatibility/2006">
              <mc:Choice xmlns:v="urn:schemas-microsoft-com:vml" Requires="v">
                <p:oleObj spid="_x0000_s11" name="Equation" r:id="rId5" imgW="3378200" imgH="508000" progId="Equation.DSMT4">
                  <p:embed/>
                </p:oleObj>
              </mc:Choice>
              <mc:Fallback>
                <p:oleObj name="Equation" r:id="rId5" imgW="3378200" imgH="508000" progId="Equation.DSMT4">
                  <p:embed/>
                  <p:pic>
                    <p:nvPicPr>
                      <p:cNvPr id="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02" y="3429129"/>
                        <a:ext cx="6781800" cy="1020576"/>
                      </a:xfrm>
                      <a:prstGeom prst="rect">
                        <a:avLst/>
                      </a:prstGeom>
                      <a:noFill/>
                      <a:ln>
                        <a:noFill/>
                      </a:ln>
                      <a:effectLst/>
                    </p:spPr>
                  </p:pic>
                </p:oleObj>
              </mc:Fallback>
            </mc:AlternateContent>
          </a:graphicData>
        </a:graphic>
      </p:graphicFrame>
      <p:sp>
        <p:nvSpPr>
          <p:cNvPr id="12" name="矩形 11"/>
          <p:cNvSpPr>
            <a:spLocks noChangeArrowheads="1"/>
          </p:cNvSpPr>
          <p:nvPr/>
        </p:nvSpPr>
        <p:spPr bwMode="auto">
          <a:xfrm>
            <a:off x="4121002" y="5399882"/>
            <a:ext cx="4718198" cy="830997"/>
          </a:xfrm>
          <a:prstGeom prst="rect">
            <a:avLst/>
          </a:prstGeom>
          <a:solidFill>
            <a:srgbClr val="FF0000">
              <a:alpha val="1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400" dirty="0">
                <a:latin typeface="华文楷体" panose="02010600040101010101" pitchFamily="2" charset="-122"/>
                <a:ea typeface="华文楷体" panose="02010600040101010101" pitchFamily="2" charset="-122"/>
              </a:rPr>
              <a:t>第一项为动能的非相对论形式</a:t>
            </a:r>
            <a:r>
              <a:rPr lang="en-US" altLang="zh-CN" sz="2400" i="1" dirty="0">
                <a:latin typeface="华文楷体" panose="02010600040101010101" pitchFamily="2" charset="-122"/>
                <a:ea typeface="华文楷体" panose="02010600040101010101" pitchFamily="2" charset="-122"/>
              </a:rPr>
              <a:t>T</a:t>
            </a:r>
            <a:r>
              <a:rPr lang="en-US" altLang="zh-CN" sz="2400" i="1" baseline="-25000" dirty="0">
                <a:latin typeface="华文楷体" panose="02010600040101010101" pitchFamily="2" charset="-122"/>
                <a:ea typeface="华文楷体" panose="02010600040101010101" pitchFamily="2" charset="-122"/>
              </a:rPr>
              <a:t>0</a:t>
            </a:r>
            <a:r>
              <a:rPr lang="zh-CN" altLang="en-US" sz="2400" dirty="0">
                <a:latin typeface="华文楷体" panose="02010600040101010101" pitchFamily="2" charset="-122"/>
                <a:ea typeface="华文楷体" panose="02010600040101010101" pitchFamily="2" charset="-122"/>
              </a:rPr>
              <a:t>，</a:t>
            </a:r>
            <a:endParaRPr lang="en-US" altLang="zh-CN" sz="2400" dirty="0">
              <a:latin typeface="华文楷体" panose="02010600040101010101" pitchFamily="2" charset="-122"/>
              <a:ea typeface="华文楷体" panose="02010600040101010101" pitchFamily="2" charset="-122"/>
            </a:endParaRPr>
          </a:p>
          <a:p>
            <a:pPr eaLnBrk="1" hangingPunct="1">
              <a:spcBef>
                <a:spcPct val="0"/>
              </a:spcBef>
              <a:buFont typeface="Wingdings" panose="05000000000000000000" pitchFamily="2" charset="2"/>
              <a:buNone/>
            </a:pPr>
            <a:r>
              <a:rPr lang="zh-CN" altLang="en-US" sz="2400" dirty="0">
                <a:latin typeface="华文楷体" panose="02010600040101010101" pitchFamily="2" charset="-122"/>
                <a:ea typeface="华文楷体" panose="02010600040101010101" pitchFamily="2" charset="-122"/>
              </a:rPr>
              <a:t>第二项相对于第一项为小量</a:t>
            </a:r>
            <a:endParaRPr lang="zh-CN" altLang="en-US" sz="2400" dirty="0">
              <a:latin typeface="华文楷体" panose="02010600040101010101" pitchFamily="2" charset="-122"/>
              <a:ea typeface="华文楷体" panose="0201060004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相对论质量效应的修正</a:t>
            </a:r>
            <a:endParaRPr lang="zh-CN" altLang="en-US" dirty="0"/>
          </a:p>
        </p:txBody>
      </p:sp>
      <p:sp>
        <p:nvSpPr>
          <p:cNvPr id="8" name="Footer Placeholder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graphicFrame>
        <p:nvGraphicFramePr>
          <p:cNvPr id="5" name="Object 1"/>
          <p:cNvGraphicFramePr>
            <a:graphicFrameLocks noChangeAspect="1"/>
          </p:cNvGraphicFramePr>
          <p:nvPr/>
        </p:nvGraphicFramePr>
        <p:xfrm>
          <a:off x="974626" y="1172021"/>
          <a:ext cx="6710969" cy="780035"/>
        </p:xfrm>
        <a:graphic>
          <a:graphicData uri="http://schemas.openxmlformats.org/presentationml/2006/ole">
            <mc:AlternateContent xmlns:mc="http://schemas.openxmlformats.org/markup-compatibility/2006">
              <mc:Choice xmlns:v="urn:schemas-microsoft-com:vml" Requires="v">
                <p:oleObj spid="_x0000_s3" name="Equation" r:id="rId1" imgW="4343400" imgH="508000" progId="Equation.DSMT4">
                  <p:embed/>
                </p:oleObj>
              </mc:Choice>
              <mc:Fallback>
                <p:oleObj name="Equation" r:id="rId1" imgW="4343400" imgH="508000" progId="Equation.DSMT4">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26" y="1172021"/>
                        <a:ext cx="6710969" cy="780035"/>
                      </a:xfrm>
                      <a:prstGeom prst="rect">
                        <a:avLst/>
                      </a:prstGeom>
                      <a:noFill/>
                      <a:ln>
                        <a:noFill/>
                      </a:ln>
                    </p:spPr>
                  </p:pic>
                </p:oleObj>
              </mc:Fallback>
            </mc:AlternateContent>
          </a:graphicData>
        </a:graphic>
      </p:graphicFrame>
      <p:sp>
        <p:nvSpPr>
          <p:cNvPr id="6" name="矩形 9"/>
          <p:cNvSpPr>
            <a:spLocks noChangeArrowheads="1"/>
          </p:cNvSpPr>
          <p:nvPr/>
        </p:nvSpPr>
        <p:spPr bwMode="auto">
          <a:xfrm>
            <a:off x="446567" y="2592050"/>
            <a:ext cx="8164033" cy="1446550"/>
          </a:xfrm>
          <a:prstGeom prst="rect">
            <a:avLst/>
          </a:prstGeom>
          <a:solidFill>
            <a:srgbClr val="FFFF00">
              <a:alpha val="18000"/>
            </a:srgbClr>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 typeface="Wingdings" panose="05000000000000000000" pitchFamily="2" charset="2"/>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量子力学采用</a:t>
            </a:r>
            <a:r>
              <a:rPr lang="zh-CN" altLang="en-US" sz="22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微扰理论</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来处理</a:t>
            </a:r>
            <a:r>
              <a:rPr lang="zh-CN" altLang="en-US" sz="22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一阶小量</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。具体而言，在忽略一阶小量的情况下求解薛定谔方程，得出其</a:t>
            </a:r>
            <a:r>
              <a:rPr lang="zh-CN" altLang="en-US" sz="22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零阶近似下的能量和波函数</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。然后用零阶近似的波函数计算一阶小量的平均值，把它与零阶近似下的能量合起来就是微扰理论求解的体系能量。</a:t>
            </a:r>
            <a:endParaRPr lang="zh-CN" altLang="en-US" sz="22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Rectangle 13"/>
          <p:cNvSpPr>
            <a:spLocks noChangeArrowheads="1"/>
          </p:cNvSpPr>
          <p:nvPr/>
        </p:nvSpPr>
        <p:spPr bwMode="auto">
          <a:xfrm>
            <a:off x="0" y="429802"/>
            <a:ext cx="42381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Rectangle 16"/>
          <p:cNvSpPr>
            <a:spLocks noChangeArrowheads="1"/>
          </p:cNvSpPr>
          <p:nvPr/>
        </p:nvSpPr>
        <p:spPr bwMode="auto">
          <a:xfrm>
            <a:off x="0" y="401227"/>
            <a:ext cx="42381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3" name="Object 17"/>
          <p:cNvGraphicFramePr>
            <a:graphicFrameLocks noChangeAspect="1"/>
          </p:cNvGraphicFramePr>
          <p:nvPr/>
        </p:nvGraphicFramePr>
        <p:xfrm>
          <a:off x="1828800" y="5471593"/>
          <a:ext cx="3739357" cy="633279"/>
        </p:xfrm>
        <a:graphic>
          <a:graphicData uri="http://schemas.openxmlformats.org/presentationml/2006/ole">
            <mc:AlternateContent xmlns:mc="http://schemas.openxmlformats.org/markup-compatibility/2006">
              <mc:Choice xmlns:v="urn:schemas-microsoft-com:vml" Requires="v">
                <p:oleObj spid="_x0000_s7" name="Equation" r:id="rId3" imgW="2984500" imgH="508000" progId="Equation.DSMT4">
                  <p:embed/>
                </p:oleObj>
              </mc:Choice>
              <mc:Fallback>
                <p:oleObj name="Equation" r:id="rId3" imgW="2984500" imgH="508000" progId="Equation.DSMT4">
                  <p:embed/>
                  <p:pic>
                    <p:nvPicPr>
                      <p:cNvPr id="0"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471593"/>
                        <a:ext cx="3739357" cy="633279"/>
                      </a:xfrm>
                      <a:prstGeom prst="rect">
                        <a:avLst/>
                      </a:prstGeom>
                      <a:solidFill>
                        <a:srgbClr val="FF99CC">
                          <a:alpha val="29019"/>
                        </a:srgbClr>
                      </a:solidFill>
                      <a:ln w="25400">
                        <a:solidFill>
                          <a:srgbClr val="0000CC"/>
                        </a:solidFill>
                        <a:prstDash val="dash"/>
                        <a:miter lim="800000"/>
                        <a:headEnd/>
                        <a:tailEnd/>
                      </a:ln>
                    </p:spPr>
                  </p:pic>
                </p:oleObj>
              </mc:Fallback>
            </mc:AlternateContent>
          </a:graphicData>
        </a:graphic>
      </p:graphicFrame>
      <p:sp>
        <p:nvSpPr>
          <p:cNvPr id="14" name="Rectangle 19"/>
          <p:cNvSpPr>
            <a:spLocks noChangeArrowheads="1"/>
          </p:cNvSpPr>
          <p:nvPr/>
        </p:nvSpPr>
        <p:spPr bwMode="auto">
          <a:xfrm>
            <a:off x="0" y="372652"/>
            <a:ext cx="42381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Rectangle 6"/>
              <p:cNvSpPr>
                <a:spLocks noChangeArrowheads="1"/>
              </p:cNvSpPr>
              <p:nvPr/>
            </p:nvSpPr>
            <p:spPr bwMode="auto">
              <a:xfrm>
                <a:off x="925514" y="2134182"/>
                <a:ext cx="6770686" cy="402291"/>
              </a:xfrm>
              <a:prstGeom prst="rect">
                <a:avLst/>
              </a:prstGeom>
              <a:solidFill>
                <a:schemeClr val="accent1">
                  <a:alpha val="3098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14:m>
                  <m:oMath xmlns:m="http://schemas.openxmlformats.org/officeDocument/2006/math">
                    <m:sSub>
                      <m:sSubPr>
                        <m:ctrlPr>
                          <a:rPr lang="en-US" altLang="zh-CN" sz="2000" b="1" i="1" smtClean="0">
                            <a:latin typeface="Cambria Math" panose="02040503050406030204" charset="0"/>
                            <a:ea typeface="华文楷体" panose="02010600040101010101" pitchFamily="2" charset="-122"/>
                            <a:cs typeface="Times New Roman" panose="02020603050405020304" pitchFamily="18" charset="0"/>
                          </a:rPr>
                        </m:ctrlPr>
                      </m:sSubPr>
                      <m:e>
                        <m:r>
                          <a:rPr lang="en-US" altLang="zh-CN" sz="2000" b="1" i="1" smtClean="0">
                            <a:latin typeface="Cambria Math" panose="02040503050406030204" charset="0"/>
                            <a:ea typeface="华文楷体" panose="02010600040101010101" pitchFamily="2" charset="-122"/>
                            <a:cs typeface="Times New Roman" panose="02020603050405020304" pitchFamily="18" charset="0"/>
                          </a:rPr>
                          <m:t>𝑬</m:t>
                        </m:r>
                      </m:e>
                      <m:sub>
                        <m:r>
                          <a:rPr lang="en-US" altLang="zh-CN" sz="2000" b="1" i="1" smtClean="0">
                            <a:latin typeface="Cambria Math" panose="02040503050406030204" charset="0"/>
                            <a:ea typeface="华文楷体" panose="02010600040101010101" pitchFamily="2" charset="-122"/>
                            <a:cs typeface="Times New Roman" panose="02020603050405020304" pitchFamily="18" charset="0"/>
                          </a:rPr>
                          <m:t>𝒏</m:t>
                        </m:r>
                      </m:sub>
                    </m:sSub>
                  </m:oMath>
                </a14:m>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为零阶近似下求解薛定谔方程给出的能级，</a:t>
                </a:r>
                <a14:m>
                  <m:oMath xmlns:m="http://schemas.openxmlformats.org/officeDocument/2006/math">
                    <m:r>
                      <a:rPr lang="en-US" altLang="zh-CN" sz="2000" b="1" i="1" dirty="0" smtClean="0">
                        <a:latin typeface="Cambria Math" panose="02040503050406030204" charset="0"/>
                        <a:ea typeface="华文楷体" panose="02010600040101010101" pitchFamily="2" charset="-122"/>
                        <a:cs typeface="Times New Roman" panose="02020603050405020304" pitchFamily="18" charset="0"/>
                      </a:rPr>
                      <m:t>𝑽</m:t>
                    </m:r>
                    <m:r>
                      <a:rPr lang="en-US" altLang="zh-CN" sz="2000" b="1" i="1" dirty="0" smtClean="0">
                        <a:latin typeface="Cambria Math" panose="02040503050406030204" charset="0"/>
                        <a:ea typeface="华文楷体" panose="02010600040101010101" pitchFamily="2" charset="-122"/>
                        <a:cs typeface="Times New Roman" panose="02020603050405020304" pitchFamily="18" charset="0"/>
                      </a:rPr>
                      <m:t>(</m:t>
                    </m:r>
                    <m:r>
                      <a:rPr lang="en-US" altLang="zh-CN" sz="2000" b="1" i="1" dirty="0" smtClean="0">
                        <a:latin typeface="Cambria Math" panose="02040503050406030204" charset="0"/>
                        <a:ea typeface="华文楷体" panose="02010600040101010101" pitchFamily="2" charset="-122"/>
                        <a:cs typeface="Times New Roman" panose="02020603050405020304" pitchFamily="18" charset="0"/>
                      </a:rPr>
                      <m:t>𝒓</m:t>
                    </m:r>
                    <m:r>
                      <a:rPr lang="en-US" altLang="zh-CN" sz="2000" b="1" i="1" dirty="0" smtClean="0">
                        <a:latin typeface="Cambria Math" panose="02040503050406030204" charset="0"/>
                        <a:ea typeface="华文楷体" panose="02010600040101010101" pitchFamily="2" charset="-122"/>
                        <a:cs typeface="Times New Roman" panose="02020603050405020304" pitchFamily="18" charset="0"/>
                      </a:rPr>
                      <m:t>)</m:t>
                    </m:r>
                  </m:oMath>
                </a14:m>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为势能</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p:sp>
            <p:nvSpPr>
              <p:cNvPr id="16" name="Rectangle 6"/>
              <p:cNvSpPr>
                <a:spLocks noRot="1" noChangeAspect="1" noMove="1" noResize="1" noEditPoints="1" noAdjustHandles="1" noChangeArrowheads="1" noChangeShapeType="1" noTextEdit="1"/>
              </p:cNvSpPr>
              <p:nvPr/>
            </p:nvSpPr>
            <p:spPr bwMode="auto">
              <a:xfrm>
                <a:off x="925514" y="2134182"/>
                <a:ext cx="6770686" cy="402291"/>
              </a:xfrm>
              <a:prstGeom prst="rect">
                <a:avLst/>
              </a:prstGeom>
              <a:blipFill rotWithShape="1">
                <a:blip r:embed="rId5"/>
                <a:stretch>
                  <a:fillRect l="-5" t="-145" b="70"/>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pic>
        <p:nvPicPr>
          <p:cNvPr id="9" name="Picture 2"/>
          <p:cNvPicPr>
            <a:picLocks noChangeAspect="1"/>
          </p:cNvPicPr>
          <p:nvPr/>
        </p:nvPicPr>
        <p:blipFill>
          <a:blip r:embed="rId6"/>
          <a:stretch>
            <a:fillRect/>
          </a:stretch>
        </p:blipFill>
        <p:spPr>
          <a:xfrm>
            <a:off x="1245390" y="4121472"/>
            <a:ext cx="5467404" cy="131324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相对论修正导致的能级分裂</a:t>
            </a:r>
            <a:endParaRPr lang="zh-CN" altLang="en-US" dirty="0"/>
          </a:p>
        </p:txBody>
      </p:sp>
      <p:sp>
        <p:nvSpPr>
          <p:cNvPr id="16" name="Footer Placeholder 1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graphicFrame>
        <p:nvGraphicFramePr>
          <p:cNvPr id="5" name="Object 1"/>
          <p:cNvGraphicFramePr>
            <a:graphicFrameLocks noChangeAspect="1"/>
          </p:cNvGraphicFramePr>
          <p:nvPr/>
        </p:nvGraphicFramePr>
        <p:xfrm>
          <a:off x="1143000" y="1225550"/>
          <a:ext cx="1511300" cy="762000"/>
        </p:xfrm>
        <a:graphic>
          <a:graphicData uri="http://schemas.openxmlformats.org/presentationml/2006/ole">
            <mc:AlternateContent xmlns:mc="http://schemas.openxmlformats.org/markup-compatibility/2006">
              <mc:Choice xmlns:v="urn:schemas-microsoft-com:vml" Requires="v">
                <p:oleObj spid="_x0000_s3" name="Equation" r:id="rId1" imgW="17068800" imgH="10668000" progId="Equation.DSMT4">
                  <p:embed/>
                </p:oleObj>
              </mc:Choice>
              <mc:Fallback>
                <p:oleObj name="Equation" r:id="rId1" imgW="17068800" imgH="10668000" progId="Equation.DSMT4">
                  <p:embed/>
                  <p:pic>
                    <p:nvPicPr>
                      <p:cNvPr id="0" name="图片 2"/>
                      <p:cNvPicPr>
                        <a:picLocks noChangeAspect="1" noChangeArrowheads="1"/>
                      </p:cNvPicPr>
                      <p:nvPr/>
                    </p:nvPicPr>
                    <p:blipFill>
                      <a:blip r:embed="rId2"/>
                      <a:srcRect/>
                      <a:stretch>
                        <a:fillRect/>
                      </a:stretch>
                    </p:blipFill>
                    <p:spPr bwMode="auto">
                      <a:xfrm>
                        <a:off x="1143000" y="1225550"/>
                        <a:ext cx="1511300" cy="762000"/>
                      </a:xfrm>
                      <a:prstGeom prst="rect">
                        <a:avLst/>
                      </a:prstGeom>
                      <a:noFill/>
                      <a:ln>
                        <a:noFill/>
                      </a:ln>
                    </p:spPr>
                  </p:pic>
                </p:oleObj>
              </mc:Fallback>
            </mc:AlternateContent>
          </a:graphicData>
        </a:graphic>
      </p:graphicFrame>
      <p:graphicFrame>
        <p:nvGraphicFramePr>
          <p:cNvPr id="6" name="Object 3"/>
          <p:cNvGraphicFramePr>
            <a:graphicFrameLocks noChangeAspect="1"/>
          </p:cNvGraphicFramePr>
          <p:nvPr/>
        </p:nvGraphicFramePr>
        <p:xfrm>
          <a:off x="3429000" y="1196975"/>
          <a:ext cx="2216150" cy="762000"/>
        </p:xfrm>
        <a:graphic>
          <a:graphicData uri="http://schemas.openxmlformats.org/presentationml/2006/ole">
            <mc:AlternateContent xmlns:mc="http://schemas.openxmlformats.org/markup-compatibility/2006">
              <mc:Choice xmlns:v="urn:schemas-microsoft-com:vml" Requires="v">
                <p:oleObj spid="_x0000_s7" name="Equation" r:id="rId3" imgW="35356800" imgH="12192000" progId="Equation.DSMT4">
                  <p:embed/>
                </p:oleObj>
              </mc:Choice>
              <mc:Fallback>
                <p:oleObj name="Equation" r:id="rId3" imgW="35356800" imgH="12192000" progId="Equation.DSMT4">
                  <p:embed/>
                  <p:pic>
                    <p:nvPicPr>
                      <p:cNvPr id="0" name="图片 6"/>
                      <p:cNvPicPr>
                        <a:picLocks noChangeAspect="1" noChangeArrowheads="1"/>
                      </p:cNvPicPr>
                      <p:nvPr/>
                    </p:nvPicPr>
                    <p:blipFill>
                      <a:blip r:embed="rId4"/>
                      <a:srcRect/>
                      <a:stretch>
                        <a:fillRect/>
                      </a:stretch>
                    </p:blipFill>
                    <p:spPr bwMode="auto">
                      <a:xfrm>
                        <a:off x="3429000" y="1196975"/>
                        <a:ext cx="2216150" cy="762000"/>
                      </a:xfrm>
                      <a:prstGeom prst="rect">
                        <a:avLst/>
                      </a:prstGeom>
                      <a:noFill/>
                      <a:ln>
                        <a:noFill/>
                      </a:ln>
                    </p:spPr>
                  </p:pic>
                </p:oleObj>
              </mc:Fallback>
            </mc:AlternateContent>
          </a:graphicData>
        </a:graphic>
      </p:graphicFrame>
      <p:sp>
        <p:nvSpPr>
          <p:cNvPr id="8" name="矩形 7"/>
          <p:cNvSpPr>
            <a:spLocks noChangeArrowheads="1"/>
          </p:cNvSpPr>
          <p:nvPr/>
        </p:nvSpPr>
        <p:spPr bwMode="auto">
          <a:xfrm>
            <a:off x="428625" y="2071688"/>
            <a:ext cx="1723549" cy="400110"/>
          </a:xfrm>
          <a:prstGeom prst="rect">
            <a:avLst/>
          </a:prstGeom>
          <a:solidFill>
            <a:srgbClr val="99CC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经化简可得：</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9" name="Object 5"/>
          <p:cNvGraphicFramePr>
            <a:graphicFrameLocks noChangeAspect="1"/>
          </p:cNvGraphicFramePr>
          <p:nvPr/>
        </p:nvGraphicFramePr>
        <p:xfrm>
          <a:off x="2457652" y="2198095"/>
          <a:ext cx="3829050" cy="900112"/>
        </p:xfrm>
        <a:graphic>
          <a:graphicData uri="http://schemas.openxmlformats.org/presentationml/2006/ole">
            <mc:AlternateContent xmlns:mc="http://schemas.openxmlformats.org/markup-compatibility/2006">
              <mc:Choice xmlns:v="urn:schemas-microsoft-com:vml" Requires="v">
                <p:oleObj spid="_x0000_s10" name="Equation" r:id="rId5" imgW="1905000" imgH="444500" progId="Equation.DSMT4">
                  <p:embed/>
                </p:oleObj>
              </mc:Choice>
              <mc:Fallback>
                <p:oleObj name="Equation" r:id="rId5" imgW="1905000" imgH="444500" progId="Equation.DSMT4">
                  <p:embed/>
                  <p:pic>
                    <p:nvPicPr>
                      <p:cNvPr id="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652" y="2198095"/>
                        <a:ext cx="3829050" cy="900112"/>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矩形 10"/>
          <p:cNvSpPr>
            <a:spLocks noChangeArrowheads="1"/>
          </p:cNvSpPr>
          <p:nvPr/>
        </p:nvSpPr>
        <p:spPr bwMode="auto">
          <a:xfrm>
            <a:off x="6259880" y="2151408"/>
            <a:ext cx="22145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6600" baseline="3000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4800" baseline="3000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4000" baseline="3000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4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400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4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0</a:t>
            </a:r>
            <a:endParaRPr lang="zh-CN" altLang="en-US" sz="4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2" name="Group 26"/>
          <p:cNvGrpSpPr/>
          <p:nvPr/>
        </p:nvGrpSpPr>
        <p:grpSpPr bwMode="auto">
          <a:xfrm>
            <a:off x="4267200" y="3276600"/>
            <a:ext cx="4656138" cy="2936875"/>
            <a:chOff x="2744" y="2470"/>
            <a:chExt cx="2933" cy="1850"/>
          </a:xfrm>
        </p:grpSpPr>
        <p:sp>
          <p:nvSpPr>
            <p:cNvPr id="13" name="矩形 20"/>
            <p:cNvSpPr>
              <a:spLocks noChangeArrowheads="1"/>
            </p:cNvSpPr>
            <p:nvPr/>
          </p:nvSpPr>
          <p:spPr bwMode="auto">
            <a:xfrm>
              <a:off x="2744" y="2470"/>
              <a:ext cx="2933" cy="1850"/>
            </a:xfrm>
            <a:prstGeom prst="rect">
              <a:avLst/>
            </a:prstGeom>
            <a:solidFill>
              <a:srgbClr val="FFFF00">
                <a:alpha val="14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ts val="3200"/>
                </a:lnSpc>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无论 </a:t>
              </a:r>
              <a:r>
                <a:rPr lang="en-US" altLang="zh-CN" sz="2400" i="1" dirty="0">
                  <a:latin typeface="Times New Roman" panose="02020603050405020304" pitchFamily="18" charset="0"/>
                  <a:ea typeface="华文楷体" panose="02010600040101010101" pitchFamily="2" charset="-122"/>
                  <a:cs typeface="Times New Roman" panose="02020603050405020304" pitchFamily="18" charset="0"/>
                </a:rPr>
                <a:t>l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取任何值，</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ts val="3200"/>
                </a:lnSpc>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因此，* 式中括号内的结果为负值。再考虑到            ，则              ，也即</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相对论质量效应对能量的修正使得能级下移</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。右图给出了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H</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原子</a:t>
              </a:r>
              <a:r>
                <a:rPr lang="en-US" altLang="zh-CN" sz="2400" i="1" dirty="0">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的能级计入相对论质量效应后的能级移动情况。</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4" name="Object 16"/>
            <p:cNvGraphicFramePr/>
            <p:nvPr/>
          </p:nvGraphicFramePr>
          <p:xfrm>
            <a:off x="4362" y="2472"/>
            <a:ext cx="1247" cy="272"/>
          </p:xfrm>
          <a:graphic>
            <a:graphicData uri="http://schemas.openxmlformats.org/presentationml/2006/ole">
              <mc:AlternateContent xmlns:mc="http://schemas.openxmlformats.org/markup-compatibility/2006">
                <mc:Choice xmlns:v="urn:schemas-microsoft-com:vml" Requires="v">
                  <p:oleObj spid="_x0000_s15" name="Equation" r:id="rId7" imgW="1129665" imgH="203200" progId="Equation.DSMT4">
                    <p:embed/>
                  </p:oleObj>
                </mc:Choice>
                <mc:Fallback>
                  <p:oleObj name="Equation" r:id="rId7" imgW="1129665" imgH="203200" progId="Equation.DSMT4">
                    <p:embed/>
                    <p:pic>
                      <p:nvPicPr>
                        <p:cNvPr id="0" name="图片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2" y="2472"/>
                          <a:ext cx="124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9"/>
            <p:cNvGraphicFramePr>
              <a:graphicFrameLocks noChangeAspect="1"/>
            </p:cNvGraphicFramePr>
            <p:nvPr/>
          </p:nvGraphicFramePr>
          <p:xfrm>
            <a:off x="4004" y="3035"/>
            <a:ext cx="510" cy="272"/>
          </p:xfrm>
          <a:graphic>
            <a:graphicData uri="http://schemas.openxmlformats.org/presentationml/2006/ole">
              <mc:AlternateContent xmlns:mc="http://schemas.openxmlformats.org/markup-compatibility/2006">
                <mc:Choice xmlns:v="urn:schemas-microsoft-com:vml" Requires="v">
                  <p:oleObj spid="_x0000_s18" name="Equation" r:id="rId9" imgW="431800" imgH="228600" progId="Equation.DSMT4">
                    <p:embed/>
                  </p:oleObj>
                </mc:Choice>
                <mc:Fallback>
                  <p:oleObj name="Equation" r:id="rId9" imgW="431800" imgH="228600" progId="Equation.DSMT4">
                    <p:embed/>
                    <p:pic>
                      <p:nvPicPr>
                        <p:cNvPr id="0" name="图片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4" y="3035"/>
                          <a:ext cx="51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22"/>
            <p:cNvGraphicFramePr>
              <a:graphicFrameLocks noChangeAspect="1"/>
            </p:cNvGraphicFramePr>
            <p:nvPr/>
          </p:nvGraphicFramePr>
          <p:xfrm>
            <a:off x="4985" y="3035"/>
            <a:ext cx="612" cy="272"/>
          </p:xfrm>
          <a:graphic>
            <a:graphicData uri="http://schemas.openxmlformats.org/presentationml/2006/ole">
              <mc:AlternateContent xmlns:mc="http://schemas.openxmlformats.org/markup-compatibility/2006">
                <mc:Choice xmlns:v="urn:schemas-microsoft-com:vml" Requires="v">
                  <p:oleObj spid="_x0000_s20" name="Equation" r:id="rId11" imgW="520700" imgH="228600" progId="Equation.DSMT4">
                    <p:embed/>
                  </p:oleObj>
                </mc:Choice>
                <mc:Fallback>
                  <p:oleObj name="Equation" r:id="rId11" imgW="520700" imgH="228600" progId="Equation.DSMT4">
                    <p:embed/>
                    <p:pic>
                      <p:nvPicPr>
                        <p:cNvPr id="0" name="图片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5" y="3035"/>
                          <a:ext cx="61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1" name="图片 20"/>
          <p:cNvPicPr>
            <a:picLocks noChangeAspect="1"/>
          </p:cNvPicPr>
          <p:nvPr/>
        </p:nvPicPr>
        <p:blipFill>
          <a:blip r:embed="rId13"/>
          <a:stretch>
            <a:fillRect/>
          </a:stretch>
        </p:blipFill>
        <p:spPr>
          <a:xfrm>
            <a:off x="293688" y="3347436"/>
            <a:ext cx="3829050" cy="28717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碱金属价电子与原子实</a:t>
            </a:r>
            <a:endParaRPr lang="zh-CN" altLang="en-US" dirty="0"/>
          </a:p>
        </p:txBody>
      </p:sp>
      <p:sp>
        <p:nvSpPr>
          <p:cNvPr id="10" name="Footer Placeholder 9"/>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5" name="Rectangle 6"/>
          <p:cNvSpPr>
            <a:spLocks noChangeArrowheads="1"/>
          </p:cNvSpPr>
          <p:nvPr/>
        </p:nvSpPr>
        <p:spPr bwMode="auto">
          <a:xfrm>
            <a:off x="283144" y="1428452"/>
            <a:ext cx="459365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Li</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Z=3=2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algn="just" eaLnBrk="0" hangingPunct="0"/>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Na</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Z=11=2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algn="just" eaLnBrk="0" hangingPunct="0"/>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K</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Z=19=2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algn="just" eaLnBrk="0" hangingPunct="0"/>
            <a:r>
              <a:rPr kumimoji="0" lang="en-US" altLang="zh-CN" sz="2000"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Rb</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Z=37=2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algn="just" eaLnBrk="0" hangingPunct="0"/>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Cs</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Z=55=2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algn="just" eaLnBrk="0" hangingPunct="0"/>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Fr</a:t>
            </a:r>
            <a:r>
              <a:rPr kumimoji="0"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Z=87=2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+4</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endPar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6" name="Rectangle 7"/>
          <p:cNvSpPr>
            <a:spLocks noChangeArrowheads="1"/>
          </p:cNvSpPr>
          <p:nvPr/>
        </p:nvSpPr>
        <p:spPr bwMode="auto">
          <a:xfrm>
            <a:off x="228600" y="3588603"/>
            <a:ext cx="6465888" cy="83099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304800">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indent="12700"/>
            <a:r>
              <a:rPr kumimoji="0"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共同之处：</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最外层只有一个电子 </a:t>
            </a:r>
            <a:r>
              <a:rPr kumimoji="0"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价电子</a:t>
            </a:r>
            <a:endParaRPr kumimoji="0" lang="zh-CN" altLang="en-US"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a:p>
            <a:pPr indent="12700" eaLnBrk="0" hangingPunct="0"/>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其余部分和核形成一个紧固的团体 </a:t>
            </a:r>
            <a:r>
              <a:rPr kumimoji="0"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原子实</a:t>
            </a:r>
            <a:endParaRPr kumimoji="0"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7" name="Rectangle 8"/>
          <p:cNvSpPr>
            <a:spLocks noChangeArrowheads="1"/>
          </p:cNvSpPr>
          <p:nvPr/>
        </p:nvSpPr>
        <p:spPr bwMode="auto">
          <a:xfrm>
            <a:off x="411370" y="4476690"/>
            <a:ext cx="59894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碱金属</a:t>
            </a:r>
            <a:r>
              <a:rPr kumimoji="0" lang="zh-CN" altLang="en-US" sz="2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原子：带</a:t>
            </a:r>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一个正电荷的原子实</a:t>
            </a:r>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一个价电子</a:t>
            </a:r>
            <a:endPar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8" name="Rectangle 9"/>
          <p:cNvSpPr>
            <a:spLocks noChangeArrowheads="1"/>
          </p:cNvSpPr>
          <p:nvPr/>
        </p:nvSpPr>
        <p:spPr bwMode="auto">
          <a:xfrm>
            <a:off x="381000" y="4800600"/>
            <a:ext cx="6081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kumimoji="0"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H</a:t>
            </a:r>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原子：</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带一个正电荷的</a:t>
            </a:r>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原子核</a:t>
            </a:r>
            <a:r>
              <a:rPr kumimoji="0"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一个电子</a:t>
            </a:r>
            <a:endPar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Rectangle 10"/>
          <p:cNvSpPr>
            <a:spLocks noChangeArrowheads="1"/>
          </p:cNvSpPr>
          <p:nvPr/>
        </p:nvSpPr>
        <p:spPr bwMode="auto">
          <a:xfrm>
            <a:off x="48758" y="5181600"/>
            <a:ext cx="83606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marL="909955" indent="-605155"/>
            <a:r>
              <a:rPr kumimoji="0" lang="zh-CN" altLang="en-US" dirty="0">
                <a:solidFill>
                  <a:srgbClr val="3366FF"/>
                </a:solidFill>
                <a:latin typeface="Times New Roman" panose="02020603050405020304" pitchFamily="18" charset="0"/>
                <a:ea typeface="华文楷体" panose="02010600040101010101" pitchFamily="2" charset="-122"/>
                <a:cs typeface="Times New Roman" panose="02020603050405020304" pitchFamily="18" charset="0"/>
              </a:rPr>
              <a:t>首先是基态不同</a:t>
            </a:r>
            <a:r>
              <a:rPr kumimoji="0" lang="zh-CN" altLang="en-US" dirty="0">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Li</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Na</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Rb</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Fr</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的基态依次为</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3s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4s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5s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6s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7s</a:t>
            </a:r>
            <a:r>
              <a:rPr kumimoji="0"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zh-CN" altLang="en-US" dirty="0">
              <a:latin typeface="Times New Roman" panose="02020603050405020304" pitchFamily="18" charset="0"/>
              <a:ea typeface="华文楷体" panose="02010600040101010101" pitchFamily="2" charset="-122"/>
              <a:cs typeface="Times New Roman" panose="02020603050405020304" pitchFamily="18" charset="0"/>
            </a:endParaRPr>
          </a:p>
          <a:p>
            <a:pPr algn="just" eaLnBrk="0" hangingPunct="0"/>
            <a:r>
              <a:rPr kumimoji="0" lang="zh-CN" altLang="en-US"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其次是能量不同</a:t>
            </a:r>
            <a:endParaRPr kumimoji="0" lang="zh-CN" altLang="en-US" dirty="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1" name="Group 3"/>
          <p:cNvGrpSpPr/>
          <p:nvPr/>
        </p:nvGrpSpPr>
        <p:grpSpPr bwMode="auto">
          <a:xfrm>
            <a:off x="6502400" y="3008312"/>
            <a:ext cx="2717800" cy="2109788"/>
            <a:chOff x="688" y="410"/>
            <a:chExt cx="1712" cy="1329"/>
          </a:xfrm>
        </p:grpSpPr>
        <p:sp>
          <p:nvSpPr>
            <p:cNvPr id="12" name="Text Box 4"/>
            <p:cNvSpPr txBox="1">
              <a:spLocks noChangeArrowheads="1"/>
            </p:cNvSpPr>
            <p:nvPr/>
          </p:nvSpPr>
          <p:spPr bwMode="auto">
            <a:xfrm>
              <a:off x="1102" y="1125"/>
              <a:ext cx="425" cy="396"/>
            </a:xfrm>
            <a:prstGeom prst="rect">
              <a:avLst/>
            </a:prstGeom>
            <a:noFill/>
            <a:ln w="9525">
              <a:noFill/>
              <a:miter lim="800000"/>
            </a:ln>
          </p:spPr>
          <p:txBody>
            <a:bodyPr/>
            <a:lstStyle/>
            <a:p>
              <a:pPr algn="just">
                <a:lnSpc>
                  <a:spcPct val="96000"/>
                </a:lnSpc>
                <a:spcBef>
                  <a:spcPct val="0"/>
                </a:spcBef>
              </a:pPr>
              <a:r>
                <a:rPr lang="en-US" altLang="zh-CN" sz="1800" b="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800" b="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96000"/>
                </a:lnSpc>
                <a:spcBef>
                  <a:spcPct val="0"/>
                </a:spcBef>
              </a:pPr>
              <a:endParaRPr lang="en-US" altLang="zh-CN" sz="1800" b="0"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Oval 5"/>
            <p:cNvSpPr>
              <a:spLocks noChangeArrowheads="1"/>
            </p:cNvSpPr>
            <p:nvPr/>
          </p:nvSpPr>
          <p:spPr bwMode="auto">
            <a:xfrm>
              <a:off x="688" y="723"/>
              <a:ext cx="1036" cy="1016"/>
            </a:xfrm>
            <a:prstGeom prst="ellipse">
              <a:avLst/>
            </a:prstGeom>
            <a:noFill/>
            <a:ln w="28575">
              <a:solidFill>
                <a:srgbClr val="0000FF"/>
              </a:solidFill>
              <a:prstDash val="sysDot"/>
              <a:round/>
            </a:ln>
          </p:spPr>
          <p:txBody>
            <a:bodyPr/>
            <a:lstStyle/>
            <a:p>
              <a:endParaRPr lang="zh-CN" altLang="en-US" sz="2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Text Box 6"/>
            <p:cNvSpPr txBox="1">
              <a:spLocks noChangeArrowheads="1"/>
            </p:cNvSpPr>
            <p:nvPr/>
          </p:nvSpPr>
          <p:spPr bwMode="auto">
            <a:xfrm>
              <a:off x="1609" y="1067"/>
              <a:ext cx="575" cy="396"/>
            </a:xfrm>
            <a:prstGeom prst="rect">
              <a:avLst/>
            </a:prstGeom>
            <a:noFill/>
            <a:ln w="9525">
              <a:noFill/>
              <a:miter lim="800000"/>
            </a:ln>
          </p:spPr>
          <p:txBody>
            <a:bodyPr/>
            <a:lstStyle/>
            <a:p>
              <a:pPr algn="just">
                <a:lnSpc>
                  <a:spcPct val="96000"/>
                </a:lnSpc>
                <a:spcBef>
                  <a:spcPct val="0"/>
                </a:spcBef>
              </a:pPr>
              <a:r>
                <a:rPr lang="en-US" altLang="zh-CN" sz="1200" b="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b="0" i="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Text Box 7"/>
            <p:cNvSpPr txBox="1">
              <a:spLocks noChangeArrowheads="1"/>
            </p:cNvSpPr>
            <p:nvPr/>
          </p:nvSpPr>
          <p:spPr bwMode="auto">
            <a:xfrm>
              <a:off x="809" y="410"/>
              <a:ext cx="1116" cy="275"/>
            </a:xfrm>
            <a:prstGeom prst="rect">
              <a:avLst/>
            </a:prstGeom>
            <a:noFill/>
            <a:ln w="9525">
              <a:noFill/>
              <a:miter lim="800000"/>
            </a:ln>
          </p:spPr>
          <p:txBody>
            <a:bodyPr/>
            <a:lstStyle/>
            <a:p>
              <a:pPr algn="just">
                <a:spcBef>
                  <a:spcPct val="0"/>
                </a:spcBef>
              </a:pPr>
              <a:r>
                <a:rPr lang="en-US" altLang="zh-CN"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H</a:t>
              </a:r>
              <a:r>
                <a:rPr lang="zh-CN" altLang="en-US"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原子</a:t>
              </a:r>
              <a:endParaRPr lang="zh-CN" altLang="en-US"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Text Box 8"/>
            <p:cNvSpPr txBox="1">
              <a:spLocks noChangeArrowheads="1"/>
            </p:cNvSpPr>
            <p:nvPr/>
          </p:nvSpPr>
          <p:spPr bwMode="auto">
            <a:xfrm>
              <a:off x="921" y="1198"/>
              <a:ext cx="621" cy="330"/>
            </a:xfrm>
            <a:prstGeom prst="rect">
              <a:avLst/>
            </a:prstGeom>
            <a:noFill/>
            <a:ln w="9525">
              <a:noFill/>
              <a:miter lim="800000"/>
            </a:ln>
            <a:effectLst/>
          </p:spPr>
          <p:txBody>
            <a:bodyPr>
              <a:spAutoFit/>
            </a:bodyPr>
            <a:lstStyle/>
            <a:p>
              <a:r>
                <a:rPr lang="en-US" altLang="zh-CN" sz="2400" b="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b="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b="0"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e</a:t>
              </a:r>
              <a:endParaRPr lang="en-US" altLang="zh-CN" sz="2800" b="0"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Text Box 9"/>
            <p:cNvSpPr txBox="1">
              <a:spLocks noChangeArrowheads="1"/>
            </p:cNvSpPr>
            <p:nvPr/>
          </p:nvSpPr>
          <p:spPr bwMode="auto">
            <a:xfrm>
              <a:off x="1724" y="1088"/>
              <a:ext cx="676" cy="291"/>
            </a:xfrm>
            <a:prstGeom prst="rect">
              <a:avLst/>
            </a:prstGeom>
            <a:noFill/>
            <a:ln w="9525">
              <a:noFill/>
              <a:miter lim="800000"/>
            </a:ln>
            <a:effectLst/>
          </p:spPr>
          <p:txBody>
            <a:bodyPr>
              <a:spAutoFit/>
            </a:bodyPr>
            <a:lstStyle/>
            <a:p>
              <a:r>
                <a:rPr lang="en-US" altLang="zh-CN" sz="24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e</a:t>
              </a:r>
              <a:endParaRPr lang="en-US" altLang="zh-CN" sz="24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8" name="Group 10"/>
          <p:cNvGrpSpPr/>
          <p:nvPr/>
        </p:nvGrpSpPr>
        <p:grpSpPr bwMode="auto">
          <a:xfrm>
            <a:off x="4292600" y="1135063"/>
            <a:ext cx="4914900" cy="1828800"/>
            <a:chOff x="2226" y="347"/>
            <a:chExt cx="3096" cy="1152"/>
          </a:xfrm>
        </p:grpSpPr>
        <p:grpSp>
          <p:nvGrpSpPr>
            <p:cNvPr id="19" name="Group 11"/>
            <p:cNvGrpSpPr/>
            <p:nvPr/>
          </p:nvGrpSpPr>
          <p:grpSpPr bwMode="auto">
            <a:xfrm>
              <a:off x="2226" y="347"/>
              <a:ext cx="3096" cy="1152"/>
              <a:chOff x="2226" y="347"/>
              <a:chExt cx="3096" cy="1152"/>
            </a:xfrm>
          </p:grpSpPr>
          <p:sp>
            <p:nvSpPr>
              <p:cNvPr id="21" name="Oval 12"/>
              <p:cNvSpPr>
                <a:spLocks noChangeArrowheads="1"/>
              </p:cNvSpPr>
              <p:nvPr/>
            </p:nvSpPr>
            <p:spPr bwMode="auto">
              <a:xfrm>
                <a:off x="3360" y="695"/>
                <a:ext cx="579" cy="565"/>
              </a:xfrm>
              <a:prstGeom prst="ellipse">
                <a:avLst/>
              </a:prstGeom>
              <a:solidFill>
                <a:srgbClr val="FFCC00"/>
              </a:solidFill>
              <a:ln w="9525">
                <a:solidFill>
                  <a:srgbClr val="FFCC00"/>
                </a:solidFill>
                <a:round/>
              </a:ln>
            </p:spPr>
            <p:txBody>
              <a:bodyPr/>
              <a:lstStyle/>
              <a:p>
                <a:endParaRPr lang="zh-CN" altLang="en-US" sz="2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Oval 13"/>
              <p:cNvSpPr>
                <a:spLocks noChangeArrowheads="1"/>
              </p:cNvSpPr>
              <p:nvPr/>
            </p:nvSpPr>
            <p:spPr bwMode="auto">
              <a:xfrm>
                <a:off x="3144" y="448"/>
                <a:ext cx="1011" cy="1042"/>
              </a:xfrm>
              <a:prstGeom prst="ellipse">
                <a:avLst/>
              </a:prstGeom>
              <a:noFill/>
              <a:ln w="28575">
                <a:solidFill>
                  <a:srgbClr val="0000FF"/>
                </a:solidFill>
                <a:prstDash val="sysDot"/>
                <a:round/>
              </a:ln>
            </p:spPr>
            <p:txBody>
              <a:bodyPr/>
              <a:lstStyle/>
              <a:p>
                <a:endParaRPr lang="zh-CN" altLang="en-US" sz="2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Text Box 14"/>
              <p:cNvSpPr txBox="1">
                <a:spLocks noChangeArrowheads="1"/>
              </p:cNvSpPr>
              <p:nvPr/>
            </p:nvSpPr>
            <p:spPr bwMode="auto">
              <a:xfrm>
                <a:off x="3516" y="850"/>
                <a:ext cx="414" cy="406"/>
              </a:xfrm>
              <a:prstGeom prst="rect">
                <a:avLst/>
              </a:prstGeom>
              <a:noFill/>
              <a:ln w="9525">
                <a:noFill/>
                <a:miter lim="800000"/>
              </a:ln>
            </p:spPr>
            <p:txBody>
              <a:bodyPr/>
              <a:lstStyle/>
              <a:p>
                <a:pPr algn="just">
                  <a:lnSpc>
                    <a:spcPct val="96000"/>
                  </a:lnSpc>
                  <a:spcBef>
                    <a:spcPct val="0"/>
                  </a:spcBef>
                </a:pPr>
                <a:r>
                  <a:rPr lang="en-US" altLang="zh-CN" sz="1800" b="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800" b="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96000"/>
                  </a:lnSpc>
                  <a:spcBef>
                    <a:spcPct val="0"/>
                  </a:spcBef>
                </a:pPr>
                <a:endParaRPr lang="en-US" altLang="zh-CN" sz="1800" b="0"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4" name="Text Box 15"/>
              <p:cNvSpPr txBox="1">
                <a:spLocks noChangeArrowheads="1"/>
              </p:cNvSpPr>
              <p:nvPr/>
            </p:nvSpPr>
            <p:spPr bwMode="auto">
              <a:xfrm>
                <a:off x="3952" y="466"/>
                <a:ext cx="562" cy="494"/>
              </a:xfrm>
              <a:prstGeom prst="rect">
                <a:avLst/>
              </a:prstGeom>
              <a:noFill/>
              <a:ln w="9525">
                <a:noFill/>
                <a:miter lim="800000"/>
              </a:ln>
            </p:spPr>
            <p:txBody>
              <a:bodyPr/>
              <a:lstStyle/>
              <a:p>
                <a:pPr algn="just">
                  <a:lnSpc>
                    <a:spcPct val="96000"/>
                  </a:lnSpc>
                  <a:spcBef>
                    <a:spcPct val="0"/>
                  </a:spcBef>
                </a:pPr>
                <a:endParaRPr lang="en-US" altLang="zh-CN" sz="1200" b="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96000"/>
                  </a:lnSpc>
                  <a:spcBef>
                    <a:spcPct val="0"/>
                  </a:spcBef>
                </a:pPr>
                <a:r>
                  <a:rPr lang="en-US" altLang="zh-CN" sz="1200" b="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b="0" i="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Text Box 16"/>
              <p:cNvSpPr txBox="1">
                <a:spLocks noChangeArrowheads="1"/>
              </p:cNvSpPr>
              <p:nvPr/>
            </p:nvSpPr>
            <p:spPr bwMode="auto">
              <a:xfrm>
                <a:off x="2226" y="347"/>
                <a:ext cx="1348" cy="537"/>
              </a:xfrm>
              <a:prstGeom prst="rect">
                <a:avLst/>
              </a:prstGeom>
              <a:noFill/>
              <a:ln w="9525">
                <a:noFill/>
                <a:miter lim="800000"/>
              </a:ln>
            </p:spPr>
            <p:txBody>
              <a:bodyPr/>
              <a:lstStyle/>
              <a:p>
                <a:pPr algn="just">
                  <a:spcBef>
                    <a:spcPct val="0"/>
                  </a:spcBef>
                </a:pPr>
                <a:r>
                  <a:rPr lang="zh-CN" altLang="en-US"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碱金属原子</a:t>
                </a:r>
                <a:endParaRPr lang="zh-CN" altLang="en-US"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6" name="Text Box 17"/>
              <p:cNvSpPr txBox="1">
                <a:spLocks noChangeArrowheads="1"/>
              </p:cNvSpPr>
              <p:nvPr/>
            </p:nvSpPr>
            <p:spPr bwMode="auto">
              <a:xfrm>
                <a:off x="4129" y="1154"/>
                <a:ext cx="1101" cy="345"/>
              </a:xfrm>
              <a:prstGeom prst="rect">
                <a:avLst/>
              </a:prstGeom>
              <a:noFill/>
              <a:ln w="9525">
                <a:noFill/>
                <a:miter lim="800000"/>
              </a:ln>
            </p:spPr>
            <p:txBody>
              <a:bodyPr/>
              <a:lstStyle/>
              <a:p>
                <a:pPr algn="just">
                  <a:spcBef>
                    <a:spcPct val="0"/>
                  </a:spcBef>
                </a:pP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原子实 </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b="1"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e</a:t>
                </a:r>
                <a:endPar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Line 18"/>
              <p:cNvSpPr>
                <a:spLocks noChangeShapeType="1"/>
              </p:cNvSpPr>
              <p:nvPr/>
            </p:nvSpPr>
            <p:spPr bwMode="auto">
              <a:xfrm>
                <a:off x="3853" y="1101"/>
                <a:ext cx="345" cy="212"/>
              </a:xfrm>
              <a:prstGeom prst="line">
                <a:avLst/>
              </a:prstGeom>
              <a:noFill/>
              <a:ln w="9525">
                <a:solidFill>
                  <a:srgbClr val="000000"/>
                </a:solidFill>
                <a:round/>
              </a:ln>
            </p:spPr>
            <p:txBody>
              <a:bodyPr/>
              <a:lstStyle/>
              <a:p>
                <a:endParaRPr lang="zh-CN" altLang="en-US" sz="2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Text Box 19"/>
              <p:cNvSpPr txBox="1">
                <a:spLocks noChangeArrowheads="1"/>
              </p:cNvSpPr>
              <p:nvPr/>
            </p:nvSpPr>
            <p:spPr bwMode="auto">
              <a:xfrm>
                <a:off x="4034" y="719"/>
                <a:ext cx="1288" cy="336"/>
              </a:xfrm>
              <a:prstGeom prst="rect">
                <a:avLst/>
              </a:prstGeom>
              <a:noFill/>
              <a:ln w="9525">
                <a:noFill/>
                <a:miter lim="800000"/>
              </a:ln>
            </p:spPr>
            <p:txBody>
              <a:bodyPr/>
              <a:lstStyle/>
              <a:p>
                <a:pPr algn="just">
                  <a:spcBef>
                    <a:spcPct val="0"/>
                  </a:spcBef>
                </a:pPr>
                <a:r>
                  <a:rPr lang="zh-CN" altLang="en-US" sz="24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（价电子）</a:t>
                </a:r>
                <a:endParaRPr lang="zh-CN" altLang="en-US"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0" name="Text Box 20"/>
            <p:cNvSpPr txBox="1">
              <a:spLocks noChangeArrowheads="1"/>
            </p:cNvSpPr>
            <p:nvPr/>
          </p:nvSpPr>
          <p:spPr bwMode="auto">
            <a:xfrm>
              <a:off x="4078" y="476"/>
              <a:ext cx="578" cy="291"/>
            </a:xfrm>
            <a:prstGeom prst="rect">
              <a:avLst/>
            </a:prstGeom>
            <a:noFill/>
            <a:ln w="9525">
              <a:noFill/>
              <a:miter lim="800000"/>
            </a:ln>
            <a:effectLst/>
          </p:spPr>
          <p:txBody>
            <a:bodyPr>
              <a:spAutoFit/>
            </a:bodyPr>
            <a:lstStyle/>
            <a:p>
              <a:r>
                <a:rPr lang="en-US" altLang="zh-CN" sz="24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-e </a:t>
              </a:r>
              <a:endParaRPr lang="en-US" altLang="zh-CN" sz="24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9" name="文本框 26"/>
          <p:cNvSpPr txBox="1"/>
          <p:nvPr/>
        </p:nvSpPr>
        <p:spPr>
          <a:xfrm>
            <a:off x="6872288" y="-45879"/>
            <a:ext cx="2345461" cy="1077218"/>
          </a:xfrm>
          <a:prstGeom prst="rect">
            <a:avLst/>
          </a:prstGeom>
          <a:noFill/>
        </p:spPr>
        <p:txBody>
          <a:bodyPr wrap="none" rtlCol="0">
            <a:spAutoFit/>
          </a:bodyPr>
          <a:lstStyle/>
          <a:p>
            <a:r>
              <a:rPr kumimoji="1" lang="zh-CN" altLang="en-US"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第五章：每个壳层</a:t>
            </a:r>
            <a:r>
              <a:rPr kumimoji="1" lang="en-US" altLang="zh-CN"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n</a:t>
            </a:r>
            <a:r>
              <a:rPr kumimoji="1" lang="zh-CN" altLang="en-US"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最多</a:t>
            </a:r>
            <a:endParaRPr kumimoji="1" lang="en-US" altLang="zh-CN"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r>
              <a:rPr kumimoji="1" lang="zh-CN" altLang="en-US"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可容纳的电子数</a:t>
            </a:r>
            <a:r>
              <a:rPr kumimoji="1" lang="en-US" altLang="zh-CN"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2n</a:t>
            </a:r>
            <a:r>
              <a:rPr kumimoji="1" lang="en-US" altLang="zh-CN" sz="1600" baseline="30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2</a:t>
            </a:r>
            <a:endParaRPr kumimoji="1" lang="en-US" altLang="zh-CN" sz="1600" baseline="30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r>
              <a:rPr kumimoji="1" lang="zh-CN" altLang="en-US"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以及电子的填充规则。</a:t>
            </a:r>
            <a:endParaRPr kumimoji="1" lang="en-US" altLang="zh-CN"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endParaRPr kumimoji="1" lang="zh-CN" altLang="en-US" sz="1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联合自旋−轨道耦合的修正</a:t>
            </a:r>
            <a:endParaRPr lang="zh-CN" altLang="en-US" dirty="0"/>
          </a:p>
        </p:txBody>
      </p:sp>
      <p:sp>
        <p:nvSpPr>
          <p:cNvPr id="8" name="Footer Placeholder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type="body" idx="4294967295"/>
              </p:nvPr>
            </p:nvSpPr>
            <p:spPr>
              <a:xfrm>
                <a:off x="476083" y="1233429"/>
                <a:ext cx="8382000" cy="3100132"/>
              </a:xfrm>
            </p:spPr>
            <p:txBody>
              <a:bodyPr/>
              <a:lstStyle/>
              <a:p>
                <a:r>
                  <a:rPr lang="zh-CN" altLang="en-US" sz="3200" dirty="0"/>
                  <a:t>对于氢原子来说，由于相对论修正能量的大小与自旋</a:t>
                </a:r>
                <a:r>
                  <a:rPr lang="en-US" altLang="zh-CN" sz="3200" dirty="0"/>
                  <a:t>-</a:t>
                </a:r>
                <a:r>
                  <a:rPr lang="zh-CN" altLang="en-US" sz="3200" dirty="0"/>
                  <a:t>轨道耦合能级分裂</a:t>
                </a:r>
                <a:r>
                  <a:rPr lang="en-US" altLang="zh-CN" sz="3200" dirty="0"/>
                  <a:t>(</a:t>
                </a:r>
                <a14:m>
                  <m:oMath xmlns:m="http://schemas.openxmlformats.org/officeDocument/2006/math">
                    <m:r>
                      <a:rPr lang="en-US" altLang="zh-CN" sz="3200" b="0" i="1" smtClean="0">
                        <a:latin typeface="Cambria Math" panose="02040503050406030204" charset="0"/>
                      </a:rPr>
                      <m:t>𝑙</m:t>
                    </m:r>
                    <m:r>
                      <a:rPr lang="en-US" altLang="zh-CN" sz="3200" b="0" i="1" smtClean="0">
                        <a:latin typeface="Cambria Math" panose="02040503050406030204" charset="0"/>
                        <a:ea typeface="Cambria Math" panose="02040503050406030204" charset="0"/>
                        <a:cs typeface="Cambria Math" panose="02040503050406030204" charset="0"/>
                      </a:rPr>
                      <m:t>≠</m:t>
                    </m:r>
                    <m:r>
                      <a:rPr lang="en-US" altLang="zh-CN" sz="3200" b="0" i="1" smtClean="0">
                        <a:latin typeface="Cambria Math" panose="02040503050406030204" charset="0"/>
                        <a:ea typeface="Cambria Math" panose="02040503050406030204" charset="0"/>
                        <a:cs typeface="Cambria Math" panose="02040503050406030204" charset="0"/>
                      </a:rPr>
                      <m:t>0</m:t>
                    </m:r>
                  </m:oMath>
                </a14:m>
                <a:r>
                  <a:rPr lang="en-US" altLang="zh-CN" sz="3200" dirty="0"/>
                  <a:t>)</a:t>
                </a:r>
                <a:r>
                  <a:rPr lang="zh-CN" altLang="en-US" sz="3200" dirty="0"/>
                  <a:t>的大小在量级上接近，因此总的能量修正为：</a:t>
                </a:r>
                <a:endParaRPr lang="zh-CN" altLang="en-US" sz="3200" dirty="0"/>
              </a:p>
            </p:txBody>
          </p:sp>
        </mc:Choice>
        <mc:Fallback>
          <p:sp>
            <p:nvSpPr>
              <p:cNvPr id="3" name="内容占位符 2"/>
              <p:cNvSpPr>
                <a:spLocks noRot="1" noChangeAspect="1" noMove="1" noResize="1" noEditPoints="1" noAdjustHandles="1" noChangeArrowheads="1" noChangeShapeType="1" noTextEdit="1"/>
              </p:cNvSpPr>
              <p:nvPr>
                <p:ph type="body" idx="4294967295"/>
              </p:nvPr>
            </p:nvSpPr>
            <p:spPr>
              <a:xfrm>
                <a:off x="476083" y="1233429"/>
                <a:ext cx="8382000" cy="3100132"/>
              </a:xfrm>
              <a:blipFill rotWithShape="1">
                <a:blip r:embed="rId1"/>
                <a:stretch>
                  <a:fillRect l="-6" t="-8" r="6" b="10"/>
                </a:stretch>
              </a:blipFill>
            </p:spPr>
            <p:txBody>
              <a:bodyPr/>
              <a:lstStyle/>
              <a:p>
                <a:r>
                  <a:rPr lang="zh-CN" altLang="en-US">
                    <a:noFill/>
                  </a:rPr>
                  <a:t> </a:t>
                </a:r>
              </a:p>
            </p:txBody>
          </p:sp>
        </mc:Fallback>
      </mc:AlternateContent>
      <p:graphicFrame>
        <p:nvGraphicFramePr>
          <p:cNvPr id="5" name="Object 1"/>
          <p:cNvGraphicFramePr>
            <a:graphicFrameLocks noChangeAspect="1"/>
          </p:cNvGraphicFramePr>
          <p:nvPr/>
        </p:nvGraphicFramePr>
        <p:xfrm>
          <a:off x="887413" y="2819400"/>
          <a:ext cx="2451100" cy="528638"/>
        </p:xfrm>
        <a:graphic>
          <a:graphicData uri="http://schemas.openxmlformats.org/presentationml/2006/ole">
            <mc:AlternateContent xmlns:mc="http://schemas.openxmlformats.org/markup-compatibility/2006">
              <mc:Choice xmlns:v="urn:schemas-microsoft-com:vml" Requires="v">
                <p:oleObj spid="_x0000_s6" name="Equation" r:id="rId2" imgW="26822400" imgH="5791200" progId="Equation.DSMT4">
                  <p:embed/>
                </p:oleObj>
              </mc:Choice>
              <mc:Fallback>
                <p:oleObj name="Equation" r:id="rId2" imgW="26822400" imgH="5791200" progId="Equation.DSMT4">
                  <p:embed/>
                  <p:pic>
                    <p:nvPicPr>
                      <p:cNvPr id="0" name="图片 5"/>
                      <p:cNvPicPr>
                        <a:picLocks noChangeAspect="1" noChangeArrowheads="1"/>
                      </p:cNvPicPr>
                      <p:nvPr/>
                    </p:nvPicPr>
                    <p:blipFill>
                      <a:blip r:embed="rId3"/>
                      <a:srcRect/>
                      <a:stretch>
                        <a:fillRect/>
                      </a:stretch>
                    </p:blipFill>
                    <p:spPr bwMode="auto">
                      <a:xfrm>
                        <a:off x="887413" y="2819400"/>
                        <a:ext cx="24511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4"/>
          <p:cNvGraphicFramePr>
            <a:graphicFrameLocks noChangeAspect="1"/>
          </p:cNvGraphicFramePr>
          <p:nvPr/>
        </p:nvGraphicFramePr>
        <p:xfrm>
          <a:off x="1587500" y="3333436"/>
          <a:ext cx="6946900" cy="1000125"/>
        </p:xfrm>
        <a:graphic>
          <a:graphicData uri="http://schemas.openxmlformats.org/presentationml/2006/ole">
            <mc:AlternateContent xmlns:mc="http://schemas.openxmlformats.org/markup-compatibility/2006">
              <mc:Choice xmlns:v="urn:schemas-microsoft-com:vml" Requires="v">
                <p:oleObj spid="_x0000_s9" name="Equation" r:id="rId4" imgW="3708400" imgH="533400" progId="Equation.DSMT4">
                  <p:embed/>
                </p:oleObj>
              </mc:Choice>
              <mc:Fallback>
                <p:oleObj name="Equation" r:id="rId4" imgW="3708400" imgH="533400" progId="Equation.DSMT4">
                  <p:embed/>
                  <p:pic>
                    <p:nvPicPr>
                      <p:cNvPr id="0"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0" y="3333436"/>
                        <a:ext cx="69469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7"/>
          <p:cNvGraphicFramePr>
            <a:graphicFrameLocks noChangeAspect="1"/>
          </p:cNvGraphicFramePr>
          <p:nvPr/>
        </p:nvGraphicFramePr>
        <p:xfrm>
          <a:off x="1381125" y="4659536"/>
          <a:ext cx="3857625" cy="1547813"/>
        </p:xfrm>
        <a:graphic>
          <a:graphicData uri="http://schemas.openxmlformats.org/presentationml/2006/ole">
            <mc:AlternateContent xmlns:mc="http://schemas.openxmlformats.org/markup-compatibility/2006">
              <mc:Choice xmlns:v="urn:schemas-microsoft-com:vml" Requires="v">
                <p:oleObj spid="_x0000_s11" name="Equation" r:id="rId6" imgW="1905000" imgH="787400" progId="Equation.DSMT4">
                  <p:embed/>
                </p:oleObj>
              </mc:Choice>
              <mc:Fallback>
                <p:oleObj name="Equation" r:id="rId6" imgW="1905000" imgH="787400" progId="Equation.DSMT4">
                  <p:embed/>
                  <p:pic>
                    <p:nvPicPr>
                      <p:cNvPr id="0" name="图片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25" y="4659536"/>
                        <a:ext cx="3857625" cy="154781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13" name="TextBox 12"/>
              <p:cNvSpPr txBox="1"/>
              <p:nvPr/>
            </p:nvSpPr>
            <p:spPr>
              <a:xfrm>
                <a:off x="6112050" y="5130225"/>
                <a:ext cx="1203150" cy="58477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0" lang="en-US" altLang="zh-CN" b="0" i="1" smtClean="0">
                          <a:solidFill>
                            <a:srgbClr val="000000">
                              <a:lumMod val="75000"/>
                              <a:lumOff val="25000"/>
                            </a:srgbClr>
                          </a:solidFill>
                          <a:latin typeface="Cambria Math" panose="02040503050406030204"/>
                          <a:ea typeface="+mn-ea"/>
                        </a:rPr>
                        <m:t>𝑙</m:t>
                      </m:r>
                      <m:r>
                        <a:rPr kumimoji="0" lang="en-US" altLang="zh-CN" b="0" i="1">
                          <a:solidFill>
                            <a:srgbClr val="000000">
                              <a:lumMod val="75000"/>
                              <a:lumOff val="25000"/>
                            </a:srgbClr>
                          </a:solidFill>
                          <a:latin typeface="Cambria Math" panose="02040503050406030204"/>
                          <a:ea typeface="+mn-ea"/>
                          <a:cs typeface="Cambria Math" panose="02040503050406030204" charset="0"/>
                        </a:rPr>
                        <m:t>≠</m:t>
                      </m:r>
                      <m:r>
                        <a:rPr kumimoji="0" lang="en-US" altLang="zh-CN" b="0" i="1">
                          <a:solidFill>
                            <a:srgbClr val="000000">
                              <a:lumMod val="75000"/>
                              <a:lumOff val="25000"/>
                            </a:srgbClr>
                          </a:solidFill>
                          <a:latin typeface="Cambria Math" panose="02040503050406030204"/>
                          <a:ea typeface="+mn-ea"/>
                          <a:cs typeface="Cambria Math" panose="02040503050406030204" charset="0"/>
                        </a:rPr>
                        <m:t>0</m:t>
                      </m:r>
                    </m:oMath>
                  </m:oMathPara>
                </a14:m>
                <a:endParaRPr lang="en-US" dirty="0">
                  <a:solidFill>
                    <a:schemeClr val="tx1"/>
                  </a:solidFill>
                  <a:latin typeface="+mn-ea"/>
                  <a:ea typeface="+mn-ea"/>
                </a:endParaRPr>
              </a:p>
            </p:txBody>
          </p:sp>
        </mc:Choice>
        <mc:Fallback>
          <p:sp>
            <p:nvSpPr>
              <p:cNvPr id="13" name="TextBox 12"/>
              <p:cNvSpPr txBox="1">
                <a:spLocks noRot="1" noChangeAspect="1" noMove="1" noResize="1" noEditPoints="1" noAdjustHandles="1" noChangeArrowheads="1" noChangeShapeType="1" noTextEdit="1"/>
              </p:cNvSpPr>
              <p:nvPr/>
            </p:nvSpPr>
            <p:spPr>
              <a:xfrm>
                <a:off x="6112050" y="5130225"/>
                <a:ext cx="1203150" cy="584775"/>
              </a:xfrm>
              <a:prstGeom prst="rect">
                <a:avLst/>
              </a:prstGeom>
              <a:blipFill rotWithShape="1">
                <a:blip r:embed="rId8"/>
                <a:stretch>
                  <a:fillRect l="-15" t="-10"/>
                </a:stretch>
              </a:blipFill>
            </p:spPr>
            <p:txBody>
              <a:bodyPr/>
              <a:lstStyle/>
              <a:p>
                <a:r>
                  <a:rPr lang="zh-CN"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65541" name="Rectangle 4"/>
          <p:cNvSpPr>
            <a:spLocks noChangeArrowheads="1"/>
          </p:cNvSpPr>
          <p:nvPr/>
        </p:nvSpPr>
        <p:spPr bwMode="auto">
          <a:xfrm>
            <a:off x="0" y="247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6554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graphicFrame>
        <p:nvGraphicFramePr>
          <p:cNvPr id="111624" name="Object 5"/>
          <p:cNvGraphicFramePr>
            <a:graphicFrameLocks noChangeAspect="1"/>
          </p:cNvGraphicFramePr>
          <p:nvPr/>
        </p:nvGraphicFramePr>
        <p:xfrm>
          <a:off x="811212" y="3040661"/>
          <a:ext cx="3529013" cy="903287"/>
        </p:xfrm>
        <a:graphic>
          <a:graphicData uri="http://schemas.openxmlformats.org/presentationml/2006/ole">
            <mc:AlternateContent xmlns:mc="http://schemas.openxmlformats.org/markup-compatibility/2006">
              <mc:Choice xmlns:v="urn:schemas-microsoft-com:vml" Requires="v">
                <p:oleObj spid="_x0000_s2" name="公式" r:id="rId1" imgW="1737360" imgH="438785" progId="Equation.3">
                  <p:embed/>
                </p:oleObj>
              </mc:Choice>
              <mc:Fallback>
                <p:oleObj name="公式" r:id="rId1" imgW="1737360" imgH="438785" progId="Equation.3">
                  <p:embed/>
                  <p:pic>
                    <p:nvPicPr>
                      <p:cNvPr id="0" name="图片 1"/>
                      <p:cNvPicPr>
                        <a:picLocks noChangeAspect="1" noChangeArrowheads="1"/>
                      </p:cNvPicPr>
                      <p:nvPr/>
                    </p:nvPicPr>
                    <p:blipFill>
                      <a:blip r:embed="rId2"/>
                      <a:srcRect/>
                      <a:stretch>
                        <a:fillRect/>
                      </a:stretch>
                    </p:blipFill>
                    <p:spPr bwMode="auto">
                      <a:xfrm>
                        <a:off x="811212" y="3040661"/>
                        <a:ext cx="352901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25" name="矩形 9"/>
          <p:cNvSpPr>
            <a:spLocks noChangeArrowheads="1"/>
          </p:cNvSpPr>
          <p:nvPr/>
        </p:nvSpPr>
        <p:spPr bwMode="auto">
          <a:xfrm>
            <a:off x="240347" y="4314108"/>
            <a:ext cx="4099878" cy="461665"/>
          </a:xfrm>
          <a:prstGeom prst="rect">
            <a:avLst/>
          </a:prstGeom>
          <a:solidFill>
            <a:srgbClr val="FFFF99">
              <a:alpha val="30196"/>
            </a:srgbClr>
          </a:solidFill>
          <a:ln>
            <a:noFill/>
          </a:ln>
        </p:spPr>
        <p:txBody>
          <a:bodyPr wrap="square">
            <a:spAutoFit/>
          </a:bodyPr>
          <a:lstStyle/>
          <a:p>
            <a:pPr>
              <a:buFont typeface="Wingdings" panose="05000000000000000000" charset="0"/>
              <a:buNone/>
            </a:pP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代入</a:t>
            </a:r>
            <a:r>
              <a:rPr lang="en-US" altLang="zh-C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电子在</a:t>
            </a:r>
            <a:r>
              <a:rPr lang="en-US" altLang="zh-C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=0</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处波函数：</a:t>
            </a:r>
            <a:endPar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554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6554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65549" name="Rectangle 11"/>
          <p:cNvSpPr>
            <a:spLocks noChangeArrowheads="1"/>
          </p:cNvSpPr>
          <p:nvPr/>
        </p:nvSpPr>
        <p:spPr bwMode="auto">
          <a:xfrm>
            <a:off x="0" y="228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6555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zh-CN" altLang="en-US">
              <a:latin typeface="Arial" panose="020B0604020202020204" pitchFamily="34" charset="0"/>
            </a:endParaRPr>
          </a:p>
        </p:txBody>
      </p:sp>
      <p:sp>
        <p:nvSpPr>
          <p:cNvPr id="3" name="文本框 2"/>
          <p:cNvSpPr txBox="1"/>
          <p:nvPr/>
        </p:nvSpPr>
        <p:spPr>
          <a:xfrm>
            <a:off x="240347" y="1371600"/>
            <a:ext cx="8675053" cy="1292662"/>
          </a:xfrm>
          <a:prstGeom prst="rect">
            <a:avLst/>
          </a:prstGeom>
          <a:noFill/>
        </p:spPr>
        <p:txBody>
          <a:bodyPr wrap="square" rtlCol="0">
            <a:spAutoFit/>
          </a:bodyPr>
          <a:lstStyle/>
          <a:p>
            <a:pPr>
              <a:lnSpc>
                <a:spcPts val="3580"/>
              </a:lnSpc>
            </a:pP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对 </a:t>
            </a:r>
            <a:r>
              <a:rPr lang="en-US" altLang="zh-C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 = </a:t>
            </a:r>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0 </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的波函数，它在 </a:t>
            </a:r>
            <a:r>
              <a:rPr lang="en-US" altLang="zh-C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=0 </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处不为零。而恰恰是在 </a:t>
            </a:r>
            <a:r>
              <a:rPr lang="en-US" altLang="zh-C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=0 </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附近</a:t>
            </a:r>
            <a:endPar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altLang="zh-C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的条件不再满足，必须要做相对论效应的修正，而这一修正是相对论量子力学特有的，没有经典效应相对应</a:t>
            </a:r>
            <a:r>
              <a:rPr lang="zh-CN"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1" lang="zh-CN"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4" name="Object 2"/>
          <p:cNvGraphicFramePr>
            <a:graphicFrameLocks noChangeAspect="1"/>
          </p:cNvGraphicFramePr>
          <p:nvPr/>
        </p:nvGraphicFramePr>
        <p:xfrm>
          <a:off x="457200" y="1848394"/>
          <a:ext cx="1730812" cy="495288"/>
        </p:xfrm>
        <a:graphic>
          <a:graphicData uri="http://schemas.openxmlformats.org/presentationml/2006/ole">
            <mc:AlternateContent xmlns:mc="http://schemas.openxmlformats.org/markup-compatibility/2006">
              <mc:Choice xmlns:v="urn:schemas-microsoft-com:vml" Requires="v">
                <p:oleObj spid="_x0000_s4" name="Equation" r:id="rId3" imgW="812165" imgH="241300" progId="Equation.DSMT4">
                  <p:embed/>
                </p:oleObj>
              </mc:Choice>
              <mc:Fallback>
                <p:oleObj name="Equation" r:id="rId3" imgW="812165" imgH="241300" progId="Equation.DSMT4">
                  <p:embed/>
                  <p:pic>
                    <p:nvPicPr>
                      <p:cNvPr id="0"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48394"/>
                        <a:ext cx="1730812" cy="495288"/>
                      </a:xfrm>
                      <a:prstGeom prst="rect">
                        <a:avLst/>
                      </a:prstGeom>
                      <a:noFill/>
                      <a:ln>
                        <a:noFill/>
                      </a:ln>
                    </p:spPr>
                  </p:pic>
                </p:oleObj>
              </mc:Fallback>
            </mc:AlternateContent>
          </a:graphicData>
        </a:graphic>
      </p:graphicFrame>
      <p:graphicFrame>
        <p:nvGraphicFramePr>
          <p:cNvPr id="25" name="Object 4"/>
          <p:cNvGraphicFramePr>
            <a:graphicFrameLocks noChangeAspect="1"/>
          </p:cNvGraphicFramePr>
          <p:nvPr/>
        </p:nvGraphicFramePr>
        <p:xfrm>
          <a:off x="4884737" y="3657600"/>
          <a:ext cx="3629025" cy="817562"/>
        </p:xfrm>
        <a:graphic>
          <a:graphicData uri="http://schemas.openxmlformats.org/presentationml/2006/ole">
            <mc:AlternateContent xmlns:mc="http://schemas.openxmlformats.org/markup-compatibility/2006">
              <mc:Choice xmlns:v="urn:schemas-microsoft-com:vml" Requires="v">
                <p:oleObj spid="_x0000_s5" name="公式" r:id="rId5" imgW="1581785" imgH="420370" progId="Equation.3">
                  <p:embed/>
                </p:oleObj>
              </mc:Choice>
              <mc:Fallback>
                <p:oleObj name="公式" r:id="rId5" imgW="1581785" imgH="420370" progId="Equation.3">
                  <p:embed/>
                  <p:pic>
                    <p:nvPicPr>
                      <p:cNvPr id="0" name="图片 4"/>
                      <p:cNvPicPr>
                        <a:picLocks noChangeAspect="1" noChangeArrowheads="1"/>
                      </p:cNvPicPr>
                      <p:nvPr/>
                    </p:nvPicPr>
                    <p:blipFill>
                      <a:blip r:embed="rId6"/>
                      <a:srcRect/>
                      <a:stretch>
                        <a:fillRect/>
                      </a:stretch>
                    </p:blipFill>
                    <p:spPr bwMode="auto">
                      <a:xfrm>
                        <a:off x="4884737" y="3657600"/>
                        <a:ext cx="3629025" cy="817562"/>
                      </a:xfrm>
                      <a:prstGeom prst="rect">
                        <a:avLst/>
                      </a:prstGeom>
                      <a:noFill/>
                      <a:ln>
                        <a:noFill/>
                      </a:ln>
                      <a:effectLst/>
                    </p:spPr>
                  </p:pic>
                </p:oleObj>
              </mc:Fallback>
            </mc:AlternateContent>
          </a:graphicData>
        </a:graphic>
      </p:graphicFrame>
      <p:graphicFrame>
        <p:nvGraphicFramePr>
          <p:cNvPr id="26" name="对象 25"/>
          <p:cNvGraphicFramePr>
            <a:graphicFrameLocks noChangeAspect="1"/>
          </p:cNvGraphicFramePr>
          <p:nvPr/>
        </p:nvGraphicFramePr>
        <p:xfrm>
          <a:off x="4891087" y="4632325"/>
          <a:ext cx="3598863" cy="495300"/>
        </p:xfrm>
        <a:graphic>
          <a:graphicData uri="http://schemas.openxmlformats.org/presentationml/2006/ole">
            <mc:AlternateContent xmlns:mc="http://schemas.openxmlformats.org/markup-compatibility/2006">
              <mc:Choice xmlns:v="urn:schemas-microsoft-com:vml" Requires="v">
                <p:oleObj spid="_x0000_s6" name="公式" r:id="rId7" imgW="1572895" imgH="247015" progId="Equation.3">
                  <p:embed/>
                </p:oleObj>
              </mc:Choice>
              <mc:Fallback>
                <p:oleObj name="公式" r:id="rId7" imgW="1572895" imgH="247015" progId="Equation.3">
                  <p:embed/>
                  <p:pic>
                    <p:nvPicPr>
                      <p:cNvPr id="0" name="图片 5"/>
                      <p:cNvPicPr>
                        <a:picLocks noChangeAspect="1" noChangeArrowheads="1"/>
                      </p:cNvPicPr>
                      <p:nvPr/>
                    </p:nvPicPr>
                    <p:blipFill>
                      <a:blip r:embed="rId8"/>
                      <a:srcRect/>
                      <a:stretch>
                        <a:fillRect/>
                      </a:stretch>
                    </p:blipFill>
                    <p:spPr bwMode="auto">
                      <a:xfrm>
                        <a:off x="4891087" y="4632325"/>
                        <a:ext cx="35988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左大括号 26"/>
          <p:cNvSpPr/>
          <p:nvPr/>
        </p:nvSpPr>
        <p:spPr>
          <a:xfrm>
            <a:off x="4340225" y="3944303"/>
            <a:ext cx="369252" cy="1097280"/>
          </a:xfrm>
          <a:prstGeom prst="lef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TextBox 8"/>
          <p:cNvSpPr txBox="1"/>
          <p:nvPr/>
        </p:nvSpPr>
        <p:spPr>
          <a:xfrm>
            <a:off x="5321393" y="5427334"/>
            <a:ext cx="2738250" cy="477054"/>
          </a:xfrm>
          <a:prstGeom prst="rect">
            <a:avLst/>
          </a:prstGeom>
          <a:solidFill>
            <a:srgbClr val="EEECE1"/>
          </a:solidFill>
        </p:spPr>
        <p:txBody>
          <a:bodyPr wrap="none" rtlCol="0">
            <a:spAutoFit/>
          </a:bodyPr>
          <a:lstStyle/>
          <a:p>
            <a:r>
              <a:rPr lang="zh-CN" altLang="en-US" sz="2500" b="1" dirty="0">
                <a:latin typeface="隶书" panose="02010509060101010101" pitchFamily="49" charset="-122"/>
                <a:ea typeface="隶书" panose="02010509060101010101" pitchFamily="49" charset="-122"/>
                <a:sym typeface="Symbol" panose="05050102010706020507"/>
              </a:rPr>
              <a:t> </a:t>
            </a:r>
            <a:r>
              <a:rPr lang="en-US" altLang="zh-CN" sz="2500" b="1" dirty="0">
                <a:latin typeface="隶书" panose="02010509060101010101" pitchFamily="49" charset="-122"/>
                <a:ea typeface="隶书" panose="02010509060101010101" pitchFamily="49" charset="-122"/>
                <a:sym typeface="Symbol" panose="05050102010706020507"/>
              </a:rPr>
              <a:t>E</a:t>
            </a:r>
            <a:r>
              <a:rPr lang="en-US" altLang="zh-CN" sz="2500" b="1" baseline="-25000" dirty="0">
                <a:latin typeface="隶书" panose="02010509060101010101" pitchFamily="49" charset="-122"/>
                <a:ea typeface="隶书" panose="02010509060101010101" pitchFamily="49" charset="-122"/>
                <a:sym typeface="Symbol" panose="05050102010706020507"/>
              </a:rPr>
              <a:t>V</a:t>
            </a:r>
            <a:r>
              <a:rPr lang="en-US" altLang="zh-CN" sz="2500" b="1" dirty="0">
                <a:latin typeface="隶书" panose="02010509060101010101" pitchFamily="49" charset="-122"/>
                <a:ea typeface="隶书" panose="02010509060101010101" pitchFamily="49" charset="-122"/>
                <a:sym typeface="Symbol" panose="05050102010706020507"/>
              </a:rPr>
              <a:t> </a:t>
            </a:r>
            <a:r>
              <a:rPr lang="zh-CN" altLang="en-US" sz="2500" b="1" dirty="0">
                <a:latin typeface="隶书" panose="02010509060101010101" pitchFamily="49" charset="-122"/>
                <a:ea typeface="隶书" panose="02010509060101010101" pitchFamily="49" charset="-122"/>
                <a:sym typeface="Symbol" panose="05050102010706020507"/>
              </a:rPr>
              <a:t>与</a:t>
            </a:r>
            <a:r>
              <a:rPr lang="en-US" altLang="zh-CN" sz="2500" b="1" dirty="0" err="1">
                <a:latin typeface="隶书" panose="02010509060101010101" pitchFamily="49" charset="-122"/>
                <a:ea typeface="隶书" panose="02010509060101010101" pitchFamily="49" charset="-122"/>
                <a:sym typeface="Symbol" panose="05050102010706020507"/>
              </a:rPr>
              <a:t>n,</a:t>
            </a:r>
            <a:r>
              <a:rPr lang="en-US" altLang="zh-CN" sz="2500" b="1" dirty="0" err="1">
                <a:latin typeface="华文行楷" panose="02010800040101010101" pitchFamily="2" charset="-122"/>
                <a:ea typeface="华文行楷" panose="02010800040101010101" pitchFamily="2" charset="-122"/>
                <a:sym typeface="Symbol" panose="05050102010706020507"/>
              </a:rPr>
              <a:t>l</a:t>
            </a:r>
            <a:r>
              <a:rPr lang="en-US" altLang="zh-CN" sz="2500" b="1" dirty="0">
                <a:latin typeface="华文行楷" panose="02010800040101010101" pitchFamily="2" charset="-122"/>
                <a:ea typeface="华文行楷" panose="02010800040101010101" pitchFamily="2" charset="-122"/>
                <a:sym typeface="Symbol" panose="05050102010706020507"/>
              </a:rPr>
              <a:t> </a:t>
            </a:r>
            <a:r>
              <a:rPr lang="zh-CN" altLang="en-US" sz="2500" b="1" dirty="0">
                <a:latin typeface="隶书" panose="02010509060101010101" pitchFamily="49" charset="-122"/>
                <a:ea typeface="隶书" panose="02010509060101010101" pitchFamily="49" charset="-122"/>
                <a:sym typeface="Symbol" panose="05050102010706020507"/>
              </a:rPr>
              <a:t>有关！</a:t>
            </a:r>
            <a:endParaRPr lang="zh-CN" altLang="en-US" sz="2500" b="1" dirty="0">
              <a:latin typeface="隶书" panose="02010509060101010101" pitchFamily="49" charset="-122"/>
              <a:ea typeface="隶书" panose="02010509060101010101" pitchFamily="49" charset="-122"/>
            </a:endParaRPr>
          </a:p>
        </p:txBody>
      </p:sp>
      <p:sp>
        <p:nvSpPr>
          <p:cNvPr id="7" name="Title 4"/>
          <p:cNvSpPr>
            <a:spLocks noGrp="1"/>
          </p:cNvSpPr>
          <p:nvPr>
            <p:ph type="title"/>
          </p:nvPr>
        </p:nvSpPr>
        <p:spPr/>
        <p:txBody>
          <a:bodyPr vert="horz" lIns="91440" tIns="45720" rIns="91440" bIns="45720" rtlCol="0" anchor="b">
            <a:normAutofit fontScale="90000"/>
          </a:bodyPr>
          <a:lstStyle/>
          <a:p>
            <a:r>
              <a:rPr lang="zh-CN" altLang="en-US" dirty="0"/>
              <a:t>相对论势能</a:t>
            </a:r>
            <a:r>
              <a:rPr lang="zh-CN" altLang="en-US"/>
              <a:t>修正项</a:t>
            </a:r>
            <a:r>
              <a:rPr lang="zh-CN" altLang="en-US">
                <a:sym typeface="Symbol" panose="05050102010706020507"/>
              </a:rPr>
              <a:t></a:t>
            </a:r>
            <a:r>
              <a:rPr lang="en-US" altLang="zh-CN" dirty="0">
                <a:sym typeface="Symbol" panose="05050102010706020507"/>
              </a:rPr>
              <a:t>E</a:t>
            </a:r>
            <a:r>
              <a:rPr lang="en-US" altLang="zh-CN" baseline="-25000" dirty="0">
                <a:sym typeface="Symbol" panose="05050102010706020507"/>
              </a:rPr>
              <a:t>V</a:t>
            </a:r>
            <a:r>
              <a:rPr lang="zh-CN" altLang="en-US" dirty="0">
                <a:sym typeface="Symbol" panose="05050102010706020507"/>
              </a:rPr>
              <a:t>（达尔文项）</a:t>
            </a:r>
            <a:endParaRPr lang="en-US" dirty="0"/>
          </a:p>
        </p:txBody>
      </p:sp>
      <p:sp>
        <p:nvSpPr>
          <p:cNvPr id="8" name="幻灯片编号占位符 3"/>
          <p:cNvSpPr>
            <a:spLocks noGrp="1"/>
          </p:cNvSpPr>
          <p:nvPr>
            <p:ph type="sldNum" sz="quarter" idx="12"/>
          </p:nvPr>
        </p:nvSpPr>
        <p:spPr/>
        <p:txBody>
          <a:bodyPr/>
          <a:lstStyle/>
          <a:p>
            <a:pPr>
              <a:defRPr/>
            </a:pPr>
            <a:fld id="{34CF0DB0-835C-4707-AE11-569FB349AEAD}" type="slidenum">
              <a:rPr lang="en-US" smtClean="0"/>
            </a:fld>
            <a:endParaRPr lang="en-US"/>
          </a:p>
        </p:txBody>
      </p:sp>
      <p:sp>
        <p:nvSpPr>
          <p:cNvPr id="9" name="页脚占位符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zh-CN" altLang="en-US"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 = </a:t>
            </a:r>
            <a:r>
              <a:rPr lang="en-US" altLang="zh-C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0</a:t>
            </a:r>
            <a:r>
              <a:rPr lang="zh-CN" altLang="en-US"/>
              <a:t>相对论</a:t>
            </a:r>
            <a:r>
              <a:rPr lang="zh-CN" altLang="en-US" dirty="0"/>
              <a:t>修正</a:t>
            </a:r>
            <a:endParaRPr lang="en-US" dirty="0"/>
          </a:p>
        </p:txBody>
      </p:sp>
      <p:sp>
        <p:nvSpPr>
          <p:cNvPr id="7" name="幻灯片编号占位符 6"/>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graphicFrame>
        <p:nvGraphicFramePr>
          <p:cNvPr id="16" name="Object 4"/>
          <p:cNvGraphicFramePr>
            <a:graphicFrameLocks noChangeAspect="1"/>
          </p:cNvGraphicFramePr>
          <p:nvPr/>
        </p:nvGraphicFramePr>
        <p:xfrm>
          <a:off x="5133975" y="1828800"/>
          <a:ext cx="3629025" cy="817562"/>
        </p:xfrm>
        <a:graphic>
          <a:graphicData uri="http://schemas.openxmlformats.org/presentationml/2006/ole">
            <mc:AlternateContent xmlns:mc="http://schemas.openxmlformats.org/markup-compatibility/2006">
              <mc:Choice xmlns:v="urn:schemas-microsoft-com:vml" Requires="v">
                <p:oleObj spid="_x0000_s3" name="公式" r:id="rId1" imgW="1581785" imgH="420370" progId="Equation.3">
                  <p:embed/>
                </p:oleObj>
              </mc:Choice>
              <mc:Fallback>
                <p:oleObj name="公式" r:id="rId1" imgW="1581785" imgH="420370" progId="Equation.3">
                  <p:embed/>
                  <p:pic>
                    <p:nvPicPr>
                      <p:cNvPr id="0" name="图片 2"/>
                      <p:cNvPicPr>
                        <a:picLocks noChangeAspect="1" noChangeArrowheads="1"/>
                      </p:cNvPicPr>
                      <p:nvPr/>
                    </p:nvPicPr>
                    <p:blipFill>
                      <a:blip r:embed="rId2"/>
                      <a:srcRect/>
                      <a:stretch>
                        <a:fillRect/>
                      </a:stretch>
                    </p:blipFill>
                    <p:spPr bwMode="auto">
                      <a:xfrm>
                        <a:off x="5133975" y="1828800"/>
                        <a:ext cx="3629025" cy="817562"/>
                      </a:xfrm>
                      <a:prstGeom prst="rect">
                        <a:avLst/>
                      </a:prstGeom>
                      <a:noFill/>
                      <a:ln>
                        <a:noFill/>
                      </a:ln>
                      <a:effectLst/>
                    </p:spPr>
                  </p:pic>
                </p:oleObj>
              </mc:Fallback>
            </mc:AlternateContent>
          </a:graphicData>
        </a:graphic>
      </p:graphicFrame>
      <p:graphicFrame>
        <p:nvGraphicFramePr>
          <p:cNvPr id="4" name="对象 3"/>
          <p:cNvGraphicFramePr>
            <a:graphicFrameLocks noChangeAspect="1"/>
          </p:cNvGraphicFramePr>
          <p:nvPr/>
        </p:nvGraphicFramePr>
        <p:xfrm>
          <a:off x="457200" y="1752600"/>
          <a:ext cx="3829050" cy="900112"/>
        </p:xfrm>
        <a:graphic>
          <a:graphicData uri="http://schemas.openxmlformats.org/presentationml/2006/ole">
            <mc:AlternateContent xmlns:mc="http://schemas.openxmlformats.org/markup-compatibility/2006">
              <mc:Choice xmlns:v="urn:schemas-microsoft-com:vml" Requires="v">
                <p:oleObj spid="_x0000_s5" name="Equation" r:id="rId3" imgW="1905000" imgH="444500" progId="Equation.DSMT4">
                  <p:embed/>
                </p:oleObj>
              </mc:Choice>
              <mc:Fallback>
                <p:oleObj name="Equation" r:id="rId3" imgW="1905000" imgH="4445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3829050" cy="900112"/>
                      </a:xfrm>
                      <a:prstGeom prst="rect">
                        <a:avLst/>
                      </a:prstGeom>
                      <a:noFill/>
                      <a:ln w="25400">
                        <a:solidFill>
                          <a:schemeClr val="bg1"/>
                        </a:solidFill>
                        <a:miter lim="800000"/>
                        <a:headEnd/>
                        <a:tailEnd/>
                      </a:ln>
                    </p:spPr>
                  </p:pic>
                </p:oleObj>
              </mc:Fallback>
            </mc:AlternateContent>
          </a:graphicData>
        </a:graphic>
      </p:graphicFrame>
      <p:graphicFrame>
        <p:nvGraphicFramePr>
          <p:cNvPr id="6" name="对象 5"/>
          <p:cNvGraphicFramePr>
            <a:graphicFrameLocks noChangeAspect="1"/>
          </p:cNvGraphicFramePr>
          <p:nvPr/>
        </p:nvGraphicFramePr>
        <p:xfrm>
          <a:off x="1600200" y="3581400"/>
          <a:ext cx="5426075" cy="1547813"/>
        </p:xfrm>
        <a:graphic>
          <a:graphicData uri="http://schemas.openxmlformats.org/presentationml/2006/ole">
            <mc:AlternateContent xmlns:mc="http://schemas.openxmlformats.org/markup-compatibility/2006">
              <mc:Choice xmlns:v="urn:schemas-microsoft-com:vml" Requires="v">
                <p:oleObj spid="_x0000_s8" name="Equation" r:id="rId5" imgW="64312800" imgH="18897600" progId="Equation.DSMT4">
                  <p:embed/>
                </p:oleObj>
              </mc:Choice>
              <mc:Fallback>
                <p:oleObj name="Equation" r:id="rId5" imgW="64312800" imgH="18897600" progId="Equation.DSMT4">
                  <p:embed/>
                  <p:pic>
                    <p:nvPicPr>
                      <p:cNvPr id="0" name="Object 7"/>
                      <p:cNvPicPr>
                        <a:picLocks noChangeAspect="1" noChangeArrowheads="1"/>
                      </p:cNvPicPr>
                      <p:nvPr/>
                    </p:nvPicPr>
                    <p:blipFill>
                      <a:blip r:embed="rId6"/>
                      <a:srcRect/>
                      <a:stretch>
                        <a:fillRect/>
                      </a:stretch>
                    </p:blipFill>
                    <p:spPr bwMode="auto">
                      <a:xfrm>
                        <a:off x="1600200" y="3581400"/>
                        <a:ext cx="5426075" cy="154781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页脚占位符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40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能级精细结构修正项</a:t>
            </a:r>
            <a:r>
              <a:rPr kumimoji="1" lang="en-US" altLang="zh-CN" sz="40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endParaRPr kumimoji="1" lang="zh-CN" altLang="en-US" sz="4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幻灯片编号占位符 7"/>
          <p:cNvSpPr>
            <a:spLocks noGrp="1"/>
          </p:cNvSpPr>
          <p:nvPr>
            <p:ph type="sldNum" sz="quarter" idx="12"/>
          </p:nvPr>
        </p:nvSpPr>
        <p:spPr>
          <a:prstGeom prst="rect">
            <a:avLst/>
          </a:prstGeom>
        </p:spPr>
        <p:txBody>
          <a:bodyPr/>
          <a:lstStyle/>
          <a:p>
            <a:pPr lvl="0"/>
            <a:fld id="{86CB4B4D-7CA3-9044-876B-883B54F8677D}" type="slidenum">
              <a:rPr lang="en-US" altLang="zh-CN" smtClean="0"/>
            </a:fld>
            <a:endParaRPr lang="en-US" altLang="zh-CN"/>
          </a:p>
        </p:txBody>
      </p:sp>
      <p:pic>
        <p:nvPicPr>
          <p:cNvPr id="4" name="图片 3" descr="录.png"/>
          <p:cNvPicPr>
            <a:picLocks noChangeAspect="1"/>
          </p:cNvPicPr>
          <p:nvPr/>
        </p:nvPicPr>
        <p:blipFill rotWithShape="1">
          <a:blip r:embed="rId1"/>
          <a:srcRect/>
          <a:stretch>
            <a:fillRect/>
          </a:stretch>
        </p:blipFill>
        <p:spPr>
          <a:xfrm>
            <a:off x="1124914" y="1600201"/>
            <a:ext cx="6944576" cy="3435824"/>
          </a:xfrm>
          <a:prstGeom prst="rect">
            <a:avLst/>
          </a:prstGeom>
        </p:spPr>
      </p:pic>
      <p:graphicFrame>
        <p:nvGraphicFramePr>
          <p:cNvPr id="9" name="对象 8"/>
          <p:cNvGraphicFramePr>
            <a:graphicFrameLocks noChangeAspect="1"/>
          </p:cNvGraphicFramePr>
          <p:nvPr/>
        </p:nvGraphicFramePr>
        <p:xfrm>
          <a:off x="1676400" y="5324475"/>
          <a:ext cx="6172200" cy="500063"/>
        </p:xfrm>
        <a:graphic>
          <a:graphicData uri="http://schemas.openxmlformats.org/presentationml/2006/ole">
            <mc:AlternateContent xmlns:mc="http://schemas.openxmlformats.org/markup-compatibility/2006">
              <mc:Choice xmlns:v="urn:schemas-microsoft-com:vml" Requires="v">
                <p:oleObj spid="_x0000_s3" name="Equation" r:id="rId2" imgW="73152000" imgH="6096000" progId="Equation.DSMT4">
                  <p:embed/>
                </p:oleObj>
              </mc:Choice>
              <mc:Fallback>
                <p:oleObj name="Equation" r:id="rId2" imgW="73152000" imgH="6096000" progId="Equation.DSMT4">
                  <p:embed/>
                  <p:pic>
                    <p:nvPicPr>
                      <p:cNvPr id="0" name="对象 3"/>
                      <p:cNvPicPr>
                        <a:picLocks noChangeAspect="1" noChangeArrowheads="1"/>
                      </p:cNvPicPr>
                      <p:nvPr/>
                    </p:nvPicPr>
                    <p:blipFill>
                      <a:blip r:embed="rId3"/>
                      <a:srcRect/>
                      <a:stretch>
                        <a:fillRect/>
                      </a:stretch>
                    </p:blipFill>
                    <p:spPr bwMode="auto">
                      <a:xfrm>
                        <a:off x="1676400" y="5324475"/>
                        <a:ext cx="6172200" cy="50006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页脚占位符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氢原子能级的精细结构</a:t>
            </a:r>
            <a:endParaRPr lang="zh-CN" altLang="en-US" dirty="0"/>
          </a:p>
        </p:txBody>
      </p:sp>
      <p:sp>
        <p:nvSpPr>
          <p:cNvPr id="8" name="Footer Placeholder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graphicFrame>
        <p:nvGraphicFramePr>
          <p:cNvPr id="5" name="Object 4"/>
          <p:cNvGraphicFramePr>
            <a:graphicFrameLocks noChangeAspect="1"/>
          </p:cNvGraphicFramePr>
          <p:nvPr/>
        </p:nvGraphicFramePr>
        <p:xfrm>
          <a:off x="2438400" y="1307984"/>
          <a:ext cx="3581400" cy="1277808"/>
        </p:xfrm>
        <a:graphic>
          <a:graphicData uri="http://schemas.openxmlformats.org/presentationml/2006/ole">
            <mc:AlternateContent xmlns:mc="http://schemas.openxmlformats.org/markup-compatibility/2006">
              <mc:Choice xmlns:v="urn:schemas-microsoft-com:vml" Requires="v">
                <p:oleObj spid="_x0000_s3" name="Equation" r:id="rId1" imgW="2006600" imgH="787400" progId="Equation.DSMT4">
                  <p:embed/>
                </p:oleObj>
              </mc:Choice>
              <mc:Fallback>
                <p:oleObj name="Equation" r:id="rId1" imgW="2006600" imgH="787400" progId="Equation.DSMT4">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07984"/>
                        <a:ext cx="3581400" cy="1277808"/>
                      </a:xfrm>
                      <a:prstGeom prst="rect">
                        <a:avLst/>
                      </a:prstGeom>
                      <a:noFill/>
                      <a:ln w="25400">
                        <a:solidFill>
                          <a:srgbClr val="0000FF"/>
                        </a:solidFill>
                        <a:miter lim="800000"/>
                        <a:headEnd/>
                        <a:tailEnd/>
                      </a:ln>
                    </p:spPr>
                  </p:pic>
                </p:oleObj>
              </mc:Fallback>
            </mc:AlternateContent>
          </a:graphicData>
        </a:graphic>
      </p:graphicFrame>
      <p:sp>
        <p:nvSpPr>
          <p:cNvPr id="7" name="Rectangle 11"/>
          <p:cNvSpPr>
            <a:spLocks noChangeArrowheads="1"/>
          </p:cNvSpPr>
          <p:nvPr/>
        </p:nvSpPr>
        <p:spPr bwMode="auto">
          <a:xfrm>
            <a:off x="457200" y="2773977"/>
            <a:ext cx="8534400" cy="894733"/>
          </a:xfrm>
          <a:prstGeom prst="rect">
            <a:avLst/>
          </a:prstGeom>
          <a:solidFill>
            <a:srgbClr val="FFFF00">
              <a:alpha val="2509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600" dirty="0">
                <a:latin typeface="华文楷体" panose="02010600040101010101" pitchFamily="2" charset="-122"/>
                <a:ea typeface="华文楷体" panose="02010600040101010101" pitchFamily="2" charset="-122"/>
                <a:cs typeface="华文楷体" panose="02010600040101010101" pitchFamily="2" charset="-122"/>
              </a:rPr>
              <a:t>虽然修正项分别都与</a:t>
            </a:r>
            <a:r>
              <a:rPr lang="zh-CN" altLang="en-US" sz="2600" dirty="0">
                <a:latin typeface="隶书" panose="02010509060101010101" pitchFamily="49" charset="-122"/>
                <a:ea typeface="隶书" panose="02010509060101010101" pitchFamily="49" charset="-122"/>
              </a:rPr>
              <a:t> </a:t>
            </a:r>
            <a:r>
              <a:rPr lang="en-US" altLang="zh-CN" sz="26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600" dirty="0">
                <a:latin typeface="华文楷体" panose="02010600040101010101" pitchFamily="2" charset="-122"/>
                <a:ea typeface="华文楷体" panose="02010600040101010101" pitchFamily="2" charset="-122"/>
                <a:cs typeface="华文楷体" panose="02010600040101010101" pitchFamily="2" charset="-122"/>
              </a:rPr>
              <a:t>有关， 但总的修正</a:t>
            </a:r>
            <a:r>
              <a:rPr lang="zh-CN" altLang="en-US" sz="2600" dirty="0">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a:t>
            </a:r>
            <a:r>
              <a:rPr lang="en-US" altLang="zh-CN" sz="2600" dirty="0" err="1">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E</a:t>
            </a:r>
            <a:r>
              <a:rPr lang="en-US" altLang="zh-CN" sz="2600" baseline="-25000" dirty="0" err="1">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nj</a:t>
            </a:r>
            <a:r>
              <a:rPr lang="zh-CN" altLang="en-US" sz="2600" dirty="0">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仅与</a:t>
            </a:r>
            <a:r>
              <a:rPr lang="en-US" altLang="zh-CN" sz="2600" dirty="0" err="1">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n,j</a:t>
            </a:r>
            <a:r>
              <a:rPr lang="zh-CN" altLang="en-US" sz="2600" dirty="0">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有关，</a:t>
            </a:r>
            <a:r>
              <a:rPr lang="zh-CN" altLang="en-US"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与 </a:t>
            </a:r>
            <a:r>
              <a:rPr lang="en-US" altLang="zh-CN" sz="26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无关</a:t>
            </a:r>
            <a:r>
              <a:rPr lang="zh-CN" altLang="en-US" sz="2600" dirty="0">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 </a:t>
            </a:r>
            <a:r>
              <a:rPr lang="zh-CN" altLang="en-US" sz="2600" dirty="0">
                <a:latin typeface="Times New Roman" panose="02020603050405020304" pitchFamily="18" charset="0"/>
                <a:ea typeface="华文楷体" panose="02010600040101010101" pitchFamily="2" charset="-122"/>
                <a:cs typeface="Times New Roman" panose="02020603050405020304" pitchFamily="18" charset="0"/>
              </a:rPr>
              <a:t>氢原子能级的精细结构对 </a:t>
            </a:r>
            <a:r>
              <a:rPr lang="en-US" altLang="zh-CN" sz="2600"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600" i="1"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600" dirty="0">
                <a:latin typeface="Times New Roman" panose="02020603050405020304" pitchFamily="18" charset="0"/>
                <a:ea typeface="华文楷体" panose="02010600040101010101" pitchFamily="2" charset="-122"/>
                <a:cs typeface="Times New Roman" panose="02020603050405020304" pitchFamily="18" charset="0"/>
              </a:rPr>
              <a:t>部分简并。</a:t>
            </a:r>
            <a:endParaRPr lang="zh-CN" altLang="en-US" sz="2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1762129" y="3723618"/>
            <a:ext cx="5695942" cy="244858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氢原子能级的精细结构</a:t>
            </a:r>
            <a:endParaRPr lang="en-US" dirty="0"/>
          </a:p>
        </p:txBody>
      </p:sp>
      <p:sp>
        <p:nvSpPr>
          <p:cNvPr id="57" name="幻灯片编号占位符 3"/>
          <p:cNvSpPr>
            <a:spLocks noGrp="1"/>
          </p:cNvSpPr>
          <p:nvPr>
            <p:ph type="sldNum" sz="quarter" idx="12"/>
          </p:nvPr>
        </p:nvSpPr>
        <p:spPr>
          <a:prstGeom prst="rect">
            <a:avLst/>
          </a:prstGeom>
        </p:spPr>
        <p:txBody>
          <a:bodyPr/>
          <a:lstStyle/>
          <a:p>
            <a:fld id="{7BBDB730-3AB3-DC40-B513-0E1C7F59F3B8}" type="slidenum">
              <a:rPr lang="en-US" altLang="zh-CN"/>
            </a:fld>
            <a:endParaRPr lang="en-US" altLang="zh-CN"/>
          </a:p>
        </p:txBody>
      </p:sp>
      <p:graphicFrame>
        <p:nvGraphicFramePr>
          <p:cNvPr id="342027" name="Object 11" descr="羊皮纸"/>
          <p:cNvGraphicFramePr>
            <a:graphicFrameLocks noChangeAspect="1"/>
          </p:cNvGraphicFramePr>
          <p:nvPr/>
        </p:nvGraphicFramePr>
        <p:xfrm>
          <a:off x="2109787" y="5239347"/>
          <a:ext cx="5000625" cy="931863"/>
        </p:xfrm>
        <a:graphic>
          <a:graphicData uri="http://schemas.openxmlformats.org/presentationml/2006/ole">
            <mc:AlternateContent xmlns:mc="http://schemas.openxmlformats.org/markup-compatibility/2006">
              <mc:Choice xmlns:v="urn:schemas-microsoft-com:vml" Requires="v">
                <p:oleObj spid="_x0000_s2" name="公式" r:id="rId1" imgW="2523490" imgH="466090" progId="Equation.3">
                  <p:embed/>
                </p:oleObj>
              </mc:Choice>
              <mc:Fallback>
                <p:oleObj name="公式" r:id="rId1" imgW="2523490" imgH="466090" progId="Equation.3">
                  <p:embed/>
                  <p:pic>
                    <p:nvPicPr>
                      <p:cNvPr id="0" name="图片 1"/>
                      <p:cNvPicPr>
                        <a:picLocks noChangeAspect="1" noChangeArrowheads="1"/>
                      </p:cNvPicPr>
                      <p:nvPr/>
                    </p:nvPicPr>
                    <p:blipFill>
                      <a:blip r:embed="rId2"/>
                      <a:srcRect/>
                      <a:stretch>
                        <a:fillRect/>
                      </a:stretch>
                    </p:blipFill>
                    <p:spPr bwMode="auto">
                      <a:xfrm>
                        <a:off x="2109787" y="5239347"/>
                        <a:ext cx="5000625" cy="931863"/>
                      </a:xfrm>
                      <a:prstGeom prst="rect">
                        <a:avLst/>
                      </a:prstGeom>
                      <a:solidFill>
                        <a:srgbClr val="FFFF99"/>
                      </a:solidFill>
                      <a:ln w="28575">
                        <a:solidFill>
                          <a:schemeClr val="hlink"/>
                        </a:solidFill>
                        <a:miter lim="800000"/>
                        <a:headEnd/>
                        <a:tailEnd/>
                      </a:ln>
                      <a:effectLst>
                        <a:outerShdw blurRad="63500" dist="107763" dir="2700000" algn="ctr" rotWithShape="0">
                          <a:schemeClr val="tx1">
                            <a:alpha val="50000"/>
                          </a:schemeClr>
                        </a:outerShdw>
                      </a:effectLst>
                    </p:spPr>
                  </p:pic>
                </p:oleObj>
              </mc:Fallback>
            </mc:AlternateContent>
          </a:graphicData>
        </a:graphic>
      </p:graphicFrame>
      <p:sp>
        <p:nvSpPr>
          <p:cNvPr id="342168" name="Rectangle 152"/>
          <p:cNvSpPr>
            <a:spLocks noChangeArrowheads="1"/>
          </p:cNvSpPr>
          <p:nvPr/>
        </p:nvSpPr>
        <p:spPr bwMode="auto">
          <a:xfrm>
            <a:off x="152400" y="2362200"/>
            <a:ext cx="3581400" cy="2308324"/>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nSpc>
                <a:spcPct val="120000"/>
              </a:lnSpc>
            </a:pP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氢原子的能级图如右。</a:t>
            </a:r>
            <a:endPar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20000"/>
              </a:lnSpc>
            </a:pP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注意：能级有</a:t>
            </a:r>
            <a:r>
              <a:rPr kumimoji="1"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简并</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情况</a:t>
            </a:r>
            <a:b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b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与</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能量相同；</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D</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能量相同；</a:t>
            </a:r>
            <a:endPar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20000"/>
              </a:lnSpc>
            </a:pP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4</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D</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5/2</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4</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F</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5/2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能量相同。</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5" name="Picture 4"/>
          <p:cNvPicPr>
            <a:picLocks noChangeAspect="1"/>
          </p:cNvPicPr>
          <p:nvPr/>
        </p:nvPicPr>
        <p:blipFill>
          <a:blip r:embed="rId3"/>
          <a:stretch>
            <a:fillRect/>
          </a:stretch>
        </p:blipFill>
        <p:spPr>
          <a:xfrm>
            <a:off x="3873912" y="1363021"/>
            <a:ext cx="5000625" cy="3587750"/>
          </a:xfrm>
          <a:prstGeom prst="rect">
            <a:avLst/>
          </a:prstGeom>
        </p:spPr>
      </p:pic>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117" name="Rectangle 77"/>
          <p:cNvSpPr>
            <a:spLocks noChangeArrowheads="1"/>
          </p:cNvSpPr>
          <p:nvPr/>
        </p:nvSpPr>
        <p:spPr bwMode="auto">
          <a:xfrm>
            <a:off x="381000" y="1683704"/>
            <a:ext cx="3402012" cy="1990288"/>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lnSpc>
                <a:spcPts val="3680"/>
              </a:lnSpc>
            </a:pP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根据宇称守恒及总角动量守恒，给出单电子原子</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能级之间的跃迁应满足选择定则：</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343118" name="Object 78" descr="羊皮纸"/>
          <p:cNvGraphicFramePr>
            <a:graphicFrameLocks noChangeAspect="1"/>
          </p:cNvGraphicFramePr>
          <p:nvPr/>
        </p:nvGraphicFramePr>
        <p:xfrm>
          <a:off x="1058068" y="4382129"/>
          <a:ext cx="1644651" cy="1141742"/>
        </p:xfrm>
        <a:graphic>
          <a:graphicData uri="http://schemas.openxmlformats.org/presentationml/2006/ole">
            <mc:AlternateContent xmlns:mc="http://schemas.openxmlformats.org/markup-compatibility/2006">
              <mc:Choice xmlns:v="urn:schemas-microsoft-com:vml" Requires="v">
                <p:oleObj spid="_x0000_s2" name="公式" r:id="rId1" imgW="622300" imgH="431800" progId="Equation.3">
                  <p:embed/>
                </p:oleObj>
              </mc:Choice>
              <mc:Fallback>
                <p:oleObj name="公式" r:id="rId1" imgW="622300" imgH="431800" progId="Equation.3">
                  <p:embed/>
                  <p:pic>
                    <p:nvPicPr>
                      <p:cNvPr id="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068" y="4382129"/>
                        <a:ext cx="1644651" cy="1141742"/>
                      </a:xfrm>
                      <a:prstGeom prst="rect">
                        <a:avLst/>
                      </a:prstGeom>
                      <a:blipFill dpi="0" rotWithShape="1">
                        <a:blip r:embed="rId3"/>
                        <a:srcRect/>
                        <a:tile tx="0" ty="0" sx="100000" sy="100000" flip="none" algn="tl"/>
                      </a:blipFill>
                      <a:ln w="28575">
                        <a:solidFill>
                          <a:schemeClr val="hlink"/>
                        </a:solidFill>
                        <a:miter lim="800000"/>
                        <a:headEnd/>
                        <a:tailEnd/>
                      </a:ln>
                      <a:effectLst>
                        <a:outerShdw blurRad="63500" dist="107763" dir="2700000" algn="ctr" rotWithShape="0">
                          <a:schemeClr val="tx1">
                            <a:alpha val="50000"/>
                          </a:schemeClr>
                        </a:outerShdw>
                      </a:effectLst>
                    </p:spPr>
                  </p:pic>
                </p:oleObj>
              </mc:Fallback>
            </mc:AlternateContent>
          </a:graphicData>
        </a:graphic>
      </p:graphicFrame>
      <p:sp>
        <p:nvSpPr>
          <p:cNvPr id="343119" name="Rectangle 79"/>
          <p:cNvSpPr>
            <a:spLocks noChangeArrowheads="1"/>
          </p:cNvSpPr>
          <p:nvPr/>
        </p:nvSpPr>
        <p:spPr bwMode="auto">
          <a:xfrm>
            <a:off x="3706437" y="5257800"/>
            <a:ext cx="4827963" cy="528350"/>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ctr">
              <a:lnSpc>
                <a:spcPts val="3380"/>
              </a:lnSpc>
            </a:pP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各线系对应的能级跃迁情况</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Title 1"/>
          <p:cNvSpPr>
            <a:spLocks noGrp="1"/>
          </p:cNvSpPr>
          <p:nvPr>
            <p:ph type="title"/>
          </p:nvPr>
        </p:nvSpPr>
        <p:spPr/>
        <p:txBody>
          <a:bodyPr>
            <a:normAutofit/>
          </a:bodyPr>
          <a:lstStyle/>
          <a:p>
            <a:r>
              <a:rPr lang="zh-CN" altLang="en-US" dirty="0"/>
              <a:t>氢原子光谱的精细结构</a:t>
            </a:r>
            <a:endParaRPr lang="en-US" dirty="0"/>
          </a:p>
        </p:txBody>
      </p:sp>
      <p:sp>
        <p:nvSpPr>
          <p:cNvPr id="4" name="幻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pic>
        <p:nvPicPr>
          <p:cNvPr id="249" name="Picture 248"/>
          <p:cNvPicPr>
            <a:picLocks noChangeAspect="1"/>
          </p:cNvPicPr>
          <p:nvPr/>
        </p:nvPicPr>
        <p:blipFill>
          <a:blip r:embed="rId4"/>
          <a:stretch>
            <a:fillRect/>
          </a:stretch>
        </p:blipFill>
        <p:spPr>
          <a:xfrm>
            <a:off x="3886200" y="1380597"/>
            <a:ext cx="5029200" cy="3572403"/>
          </a:xfrm>
          <a:prstGeom prst="rect">
            <a:avLst/>
          </a:prstGeom>
        </p:spPr>
      </p:pic>
      <p:sp>
        <p:nvSpPr>
          <p:cNvPr id="5" name="页脚占位符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3117"/>
                                        </p:tgtEl>
                                        <p:attrNameLst>
                                          <p:attrName>style.visibility</p:attrName>
                                        </p:attrNameLst>
                                      </p:cBhvr>
                                      <p:to>
                                        <p:strVal val="visible"/>
                                      </p:to>
                                    </p:set>
                                    <p:animEffect transition="in" filter="wipe(up)">
                                      <p:cBhvr>
                                        <p:cTn id="7" dur="2000"/>
                                        <p:tgtEl>
                                          <p:spTgt spid="3431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43118"/>
                                        </p:tgtEl>
                                        <p:attrNameLst>
                                          <p:attrName>style.visibility</p:attrName>
                                        </p:attrNameLst>
                                      </p:cBhvr>
                                      <p:to>
                                        <p:strVal val="visible"/>
                                      </p:to>
                                    </p:set>
                                    <p:anim calcmode="lin" valueType="num">
                                      <p:cBhvr>
                                        <p:cTn id="12" dur="500" fill="hold"/>
                                        <p:tgtEl>
                                          <p:spTgt spid="343118"/>
                                        </p:tgtEl>
                                        <p:attrNameLst>
                                          <p:attrName>ppt_w</p:attrName>
                                        </p:attrNameLst>
                                      </p:cBhvr>
                                      <p:tavLst>
                                        <p:tav tm="0">
                                          <p:val>
                                            <p:fltVal val="0"/>
                                          </p:val>
                                        </p:tav>
                                        <p:tav tm="100000">
                                          <p:val>
                                            <p:strVal val="#ppt_w"/>
                                          </p:val>
                                        </p:tav>
                                      </p:tavLst>
                                    </p:anim>
                                    <p:anim calcmode="lin" valueType="num">
                                      <p:cBhvr>
                                        <p:cTn id="13" dur="500" fill="hold"/>
                                        <p:tgtEl>
                                          <p:spTgt spid="34311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43119"/>
                                        </p:tgtEl>
                                        <p:attrNameLst>
                                          <p:attrName>style.visibility</p:attrName>
                                        </p:attrNameLst>
                                      </p:cBhvr>
                                      <p:to>
                                        <p:strVal val="visible"/>
                                      </p:to>
                                    </p:set>
                                    <p:animEffect transition="in" filter="wipe(left)">
                                      <p:cBhvr>
                                        <p:cTn id="18" dur="500"/>
                                        <p:tgtEl>
                                          <p:spTgt spid="34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117" grpId="0" animBg="1"/>
      <p:bldP spid="3431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氢原子精细结构的解释</a:t>
            </a:r>
            <a:endParaRPr lang="zh-CN" altLang="en-US" dirty="0"/>
          </a:p>
        </p:txBody>
      </p:sp>
      <p:sp>
        <p:nvSpPr>
          <p:cNvPr id="15" name="Footer Placeholder 1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7" name="图片 6"/>
          <p:cNvPicPr>
            <a:picLocks noChangeAspect="1"/>
          </p:cNvPicPr>
          <p:nvPr/>
        </p:nvPicPr>
        <p:blipFill>
          <a:blip r:embed="rId1"/>
          <a:stretch>
            <a:fillRect/>
          </a:stretch>
        </p:blipFill>
        <p:spPr>
          <a:xfrm>
            <a:off x="114300" y="962809"/>
            <a:ext cx="8915400" cy="533221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kumimoji="1" lang="zh-CN" altLang="en-US" b="1" dirty="0">
                <a:solidFill>
                  <a:schemeClr val="tx1"/>
                </a:solidFill>
                <a:latin typeface="Times New Roman" panose="02020603050405020304"/>
                <a:cs typeface="Times New Roman" panose="02020603050405020304"/>
              </a:rPr>
              <a:t>氢原子光谱精细结构的观察</a:t>
            </a:r>
            <a:endParaRPr lang="en-US" dirty="0"/>
          </a:p>
        </p:txBody>
      </p:sp>
      <p:sp>
        <p:nvSpPr>
          <p:cNvPr id="73" name="幻灯片编号占位符 3"/>
          <p:cNvSpPr>
            <a:spLocks noGrp="1"/>
          </p:cNvSpPr>
          <p:nvPr>
            <p:ph type="sldNum" sz="quarter" idx="12"/>
          </p:nvPr>
        </p:nvSpPr>
        <p:spPr>
          <a:prstGeom prst="rect">
            <a:avLst/>
          </a:prstGeom>
        </p:spPr>
        <p:txBody>
          <a:bodyPr/>
          <a:lstStyle/>
          <a:p>
            <a:fld id="{7118933D-D6DE-FB40-AF73-D95833CF5FFC}" type="slidenum">
              <a:rPr lang="en-US" altLang="zh-CN">
                <a:latin typeface="Times New Roman" panose="02020603050405020304"/>
                <a:ea typeface="+mn-ea"/>
                <a:cs typeface="Times New Roman" panose="02020603050405020304"/>
              </a:rPr>
            </a:fld>
            <a:endParaRPr lang="en-US" altLang="zh-CN">
              <a:latin typeface="Times New Roman" panose="02020603050405020304"/>
              <a:ea typeface="+mn-ea"/>
              <a:cs typeface="Times New Roman" panose="02020603050405020304"/>
            </a:endParaRPr>
          </a:p>
        </p:txBody>
      </p:sp>
      <p:sp>
        <p:nvSpPr>
          <p:cNvPr id="344082" name="Rectangle 18"/>
          <p:cNvSpPr>
            <a:spLocks noChangeArrowheads="1"/>
          </p:cNvSpPr>
          <p:nvPr/>
        </p:nvSpPr>
        <p:spPr bwMode="auto">
          <a:xfrm>
            <a:off x="236954" y="1698026"/>
            <a:ext cx="4397530" cy="3046988"/>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r>
              <a:rPr kumimoji="1" lang="en-US" altLang="zh-CN" sz="2400" b="1" dirty="0">
                <a:solidFill>
                  <a:srgbClr val="0000FF"/>
                </a:solidFill>
                <a:latin typeface="Times New Roman" panose="02020603050405020304"/>
                <a:ea typeface="+mn-ea"/>
                <a:cs typeface="Times New Roman" panose="02020603050405020304"/>
              </a:rPr>
              <a:t>      </a:t>
            </a:r>
            <a:r>
              <a:rPr kumimoji="1" lang="zh-CN" altLang="en-US" sz="2400" b="1" dirty="0">
                <a:solidFill>
                  <a:srgbClr val="0000FF"/>
                </a:solidFill>
                <a:latin typeface="Times New Roman" panose="02020603050405020304"/>
                <a:ea typeface="+mn-ea"/>
                <a:cs typeface="Times New Roman" panose="02020603050405020304"/>
              </a:rPr>
              <a:t>对于氢原子光谱巴耳末系谱线第一条的精细结构作了许多的实验观察，并进行了测量。</a:t>
            </a:r>
            <a:endParaRPr kumimoji="1" lang="en-US" altLang="zh-CN" sz="2400" b="1" dirty="0">
              <a:solidFill>
                <a:srgbClr val="0000FF"/>
              </a:solidFill>
              <a:latin typeface="Times New Roman" panose="02020603050405020304"/>
              <a:ea typeface="+mn-ea"/>
              <a:cs typeface="Times New Roman" panose="02020603050405020304"/>
            </a:endParaRPr>
          </a:p>
          <a:p>
            <a:pPr algn="just"/>
            <a:r>
              <a:rPr lang="zh-CN" altLang="en-US" sz="2400" dirty="0">
                <a:solidFill>
                  <a:srgbClr val="0000FF"/>
                </a:solidFill>
                <a:latin typeface="Times New Roman" panose="02020603050405020304"/>
                <a:ea typeface="+mn-ea"/>
                <a:cs typeface="Times New Roman" panose="02020603050405020304"/>
              </a:rPr>
              <a:t>     </a:t>
            </a:r>
            <a:r>
              <a:rPr kumimoji="1" lang="zh-CN" altLang="en-US" sz="2400" b="1" dirty="0">
                <a:solidFill>
                  <a:srgbClr val="0000FF"/>
                </a:solidFill>
                <a:latin typeface="Times New Roman" panose="02020603050405020304"/>
                <a:ea typeface="+mn-ea"/>
                <a:cs typeface="Times New Roman" panose="02020603050405020304"/>
              </a:rPr>
              <a:t>最早，迈克尔逊和莫雷利用干涉仪测出了该谱线的双线结构如图</a:t>
            </a:r>
            <a:r>
              <a:rPr lang="en-US" altLang="zh-CN" sz="2400" dirty="0">
                <a:solidFill>
                  <a:srgbClr val="0000FF"/>
                </a:solidFill>
                <a:latin typeface="Times New Roman" panose="02020603050405020304"/>
                <a:ea typeface="+mn-ea"/>
                <a:cs typeface="Times New Roman" panose="02020603050405020304"/>
              </a:rPr>
              <a:t>(</a:t>
            </a:r>
            <a:r>
              <a:rPr lang="zh-CN" altLang="en-US" sz="2400" dirty="0">
                <a:solidFill>
                  <a:srgbClr val="0000FF"/>
                </a:solidFill>
                <a:latin typeface="+mn-ea"/>
                <a:ea typeface="+mn-ea"/>
                <a:cs typeface="Times New Roman" panose="02020603050405020304"/>
              </a:rPr>
              <a:t>由于</a:t>
            </a:r>
            <a:r>
              <a:rPr lang="zh-CN" altLang="en-US" sz="2400" dirty="0">
                <a:solidFill>
                  <a:srgbClr val="0000FF"/>
                </a:solidFill>
                <a:latin typeface="+mn-ea"/>
                <a:ea typeface="+mn-ea"/>
                <a:cs typeface="华文楷体" panose="02010600040101010101" pitchFamily="2" charset="-122"/>
              </a:rPr>
              <a:t>分辨率较低</a:t>
            </a:r>
            <a:r>
              <a:rPr lang="en-US" altLang="zh-CN" sz="2400" dirty="0">
                <a:solidFill>
                  <a:srgbClr val="0000FF"/>
                </a:solidFill>
                <a:latin typeface="Times New Roman" panose="02020603050405020304"/>
                <a:ea typeface="+mn-ea"/>
                <a:cs typeface="Times New Roman" panose="02020603050405020304"/>
              </a:rPr>
              <a:t>)</a:t>
            </a:r>
            <a:r>
              <a:rPr lang="zh-CN" altLang="en-US" sz="2400" dirty="0">
                <a:solidFill>
                  <a:srgbClr val="0000FF"/>
                </a:solidFill>
                <a:latin typeface="Times New Roman" panose="02020603050405020304"/>
                <a:ea typeface="+mn-ea"/>
                <a:cs typeface="Times New Roman" panose="02020603050405020304"/>
              </a:rPr>
              <a:t>。后来，许多科学家进行了这方面的实验测量。</a:t>
            </a:r>
            <a:endParaRPr kumimoji="1" lang="zh-CN" altLang="en-US" sz="2400" b="1" dirty="0">
              <a:solidFill>
                <a:srgbClr val="0000FF"/>
              </a:solidFill>
              <a:latin typeface="Times New Roman" panose="02020603050405020304"/>
              <a:ea typeface="+mn-ea"/>
              <a:cs typeface="Times New Roman" panose="02020603050405020304"/>
            </a:endParaRPr>
          </a:p>
        </p:txBody>
      </p:sp>
      <p:sp>
        <p:nvSpPr>
          <p:cNvPr id="344100" name="Rectangle 36"/>
          <p:cNvSpPr>
            <a:spLocks noChangeArrowheads="1"/>
          </p:cNvSpPr>
          <p:nvPr/>
        </p:nvSpPr>
        <p:spPr bwMode="auto">
          <a:xfrm>
            <a:off x="2573022" y="5452440"/>
            <a:ext cx="4397530" cy="461665"/>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r>
              <a:rPr kumimoji="1" lang="zh-CN" altLang="en-US" sz="2400" b="1" dirty="0">
                <a:solidFill>
                  <a:srgbClr val="0000FF"/>
                </a:solidFill>
                <a:latin typeface="Times New Roman" panose="02020603050405020304"/>
                <a:ea typeface="+mn-ea"/>
                <a:cs typeface="Times New Roman" panose="02020603050405020304"/>
              </a:rPr>
              <a:t>测出</a:t>
            </a:r>
            <a:r>
              <a:rPr lang="zh-CN" altLang="en-US" sz="2400" dirty="0">
                <a:solidFill>
                  <a:srgbClr val="0000FF"/>
                </a:solidFill>
                <a:latin typeface="Times New Roman" panose="02020603050405020304"/>
                <a:ea typeface="+mn-ea"/>
                <a:cs typeface="Times New Roman" panose="02020603050405020304"/>
              </a:rPr>
              <a:t>双</a:t>
            </a:r>
            <a:r>
              <a:rPr kumimoji="1" lang="zh-CN" altLang="en-US" sz="2400" b="1" dirty="0">
                <a:solidFill>
                  <a:srgbClr val="0000FF"/>
                </a:solidFill>
                <a:latin typeface="Times New Roman" panose="02020603050405020304"/>
                <a:ea typeface="+mn-ea"/>
                <a:cs typeface="Times New Roman" panose="02020603050405020304"/>
              </a:rPr>
              <a:t>线的间隔为</a:t>
            </a:r>
            <a:r>
              <a:rPr kumimoji="1" lang="en-US" altLang="zh-CN" sz="2400" b="1" dirty="0">
                <a:solidFill>
                  <a:srgbClr val="0000FF"/>
                </a:solidFill>
                <a:effectLst>
                  <a:outerShdw blurRad="38100" dist="38100" dir="2700000" algn="tl">
                    <a:srgbClr val="000000"/>
                  </a:outerShdw>
                </a:effectLst>
                <a:latin typeface="Times New Roman" panose="02020603050405020304"/>
                <a:ea typeface="+mn-ea"/>
                <a:cs typeface="Times New Roman" panose="02020603050405020304"/>
              </a:rPr>
              <a:t>0.318cm</a:t>
            </a:r>
            <a:r>
              <a:rPr kumimoji="1" lang="en-US" altLang="zh-CN" sz="2400" b="1" baseline="30000" dirty="0">
                <a:solidFill>
                  <a:srgbClr val="0000FF"/>
                </a:solidFill>
                <a:effectLst>
                  <a:outerShdw blurRad="38100" dist="38100" dir="2700000" algn="tl">
                    <a:srgbClr val="000000"/>
                  </a:outerShdw>
                </a:effectLst>
                <a:latin typeface="Times New Roman" panose="02020603050405020304"/>
                <a:ea typeface="+mn-ea"/>
                <a:cs typeface="Times New Roman" panose="02020603050405020304"/>
              </a:rPr>
              <a:t>-1</a:t>
            </a:r>
            <a:r>
              <a:rPr kumimoji="1" lang="zh-CN" altLang="en-US" sz="2400" b="1" dirty="0">
                <a:solidFill>
                  <a:srgbClr val="0000FF"/>
                </a:solidFill>
                <a:latin typeface="Times New Roman" panose="02020603050405020304"/>
                <a:ea typeface="+mn-ea"/>
                <a:cs typeface="Times New Roman" panose="02020603050405020304"/>
              </a:rPr>
              <a:t>。</a:t>
            </a:r>
            <a:endParaRPr kumimoji="1" lang="zh-CN" altLang="en-US" sz="2400" b="1" dirty="0">
              <a:solidFill>
                <a:srgbClr val="0000FF"/>
              </a:solidFill>
              <a:latin typeface="Times New Roman" panose="02020603050405020304"/>
              <a:ea typeface="+mn-ea"/>
              <a:cs typeface="Times New Roman" panose="02020603050405020304"/>
            </a:endParaRPr>
          </a:p>
        </p:txBody>
      </p:sp>
      <p:sp>
        <p:nvSpPr>
          <p:cNvPr id="4" name="页脚占位符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2" name="图片 1"/>
          <p:cNvPicPr>
            <a:picLocks noChangeAspect="1"/>
          </p:cNvPicPr>
          <p:nvPr/>
        </p:nvPicPr>
        <p:blipFill>
          <a:blip r:embed="rId1"/>
          <a:stretch>
            <a:fillRect/>
          </a:stretch>
        </p:blipFill>
        <p:spPr>
          <a:xfrm>
            <a:off x="4953000" y="1828799"/>
            <a:ext cx="3977289" cy="2115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4082"/>
                                        </p:tgtEl>
                                        <p:attrNameLst>
                                          <p:attrName>style.visibility</p:attrName>
                                        </p:attrNameLst>
                                      </p:cBhvr>
                                      <p:to>
                                        <p:strVal val="visible"/>
                                      </p:to>
                                    </p:set>
                                    <p:animEffect transition="in" filter="wipe(up)">
                                      <p:cBhvr>
                                        <p:cTn id="7" dur="2000"/>
                                        <p:tgtEl>
                                          <p:spTgt spid="3440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4100"/>
                                        </p:tgtEl>
                                        <p:attrNameLst>
                                          <p:attrName>style.visibility</p:attrName>
                                        </p:attrNameLst>
                                      </p:cBhvr>
                                      <p:to>
                                        <p:strVal val="visible"/>
                                      </p:to>
                                    </p:set>
                                    <p:animEffect transition="in" filter="wipe(up)">
                                      <p:cBhvr>
                                        <p:cTn id="12" dur="2000"/>
                                        <p:tgtEl>
                                          <p:spTgt spid="34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82" grpId="0" animBg="1"/>
      <p:bldP spid="3441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22" name="图片 21"/>
          <p:cNvPicPr>
            <a:picLocks noChangeAspect="1"/>
          </p:cNvPicPr>
          <p:nvPr/>
        </p:nvPicPr>
        <p:blipFill>
          <a:blip r:embed="rId1"/>
          <a:stretch>
            <a:fillRect/>
          </a:stretch>
        </p:blipFill>
        <p:spPr>
          <a:xfrm>
            <a:off x="2821" y="298443"/>
            <a:ext cx="9064979" cy="62206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8" name="内容占位符 2"/>
          <p:cNvSpPr>
            <a:spLocks noGrp="1"/>
          </p:cNvSpPr>
          <p:nvPr>
            <p:ph idx="1"/>
          </p:nvPr>
        </p:nvSpPr>
        <p:spPr>
          <a:xfrm>
            <a:off x="685800" y="1295400"/>
            <a:ext cx="7620000" cy="4724400"/>
          </a:xfrm>
        </p:spPr>
        <p:txBody>
          <a:bodyPr>
            <a:normAutofit/>
          </a:bodyPr>
          <a:lstStyle/>
          <a:p>
            <a:pPr>
              <a:lnSpc>
                <a:spcPct val="110000"/>
              </a:lnSpc>
            </a:pPr>
            <a:r>
              <a:rPr lang="en-US" altLang="zh-CN" sz="2400" dirty="0"/>
              <a:t>LS</a:t>
            </a:r>
            <a:r>
              <a:rPr lang="zh-CN" altLang="en-US" sz="2400" dirty="0"/>
              <a:t>耦合</a:t>
            </a:r>
            <a:endParaRPr lang="en-US" altLang="zh-CN" sz="2400" dirty="0"/>
          </a:p>
          <a:p>
            <a:pPr>
              <a:lnSpc>
                <a:spcPct val="110000"/>
              </a:lnSpc>
            </a:pPr>
            <a:r>
              <a:rPr lang="zh-CN" altLang="en-US" sz="2400" dirty="0"/>
              <a:t>朗德因子的计算</a:t>
            </a:r>
            <a:endParaRPr lang="en-US" altLang="zh-CN" sz="2400" dirty="0"/>
          </a:p>
          <a:p>
            <a:pPr>
              <a:lnSpc>
                <a:spcPct val="110000"/>
              </a:lnSpc>
            </a:pPr>
            <a:r>
              <a:rPr lang="zh-CN" altLang="en-US" sz="2400" dirty="0"/>
              <a:t>反常磁矩</a:t>
            </a:r>
            <a:endParaRPr lang="en-US" altLang="zh-CN" sz="2400" dirty="0"/>
          </a:p>
          <a:p>
            <a:pPr>
              <a:lnSpc>
                <a:spcPct val="110000"/>
              </a:lnSpc>
            </a:pPr>
            <a:r>
              <a:rPr lang="zh-CN" altLang="en-US" sz="2400" dirty="0"/>
              <a:t>碱金属的能级结构及解释</a:t>
            </a:r>
            <a:endParaRPr lang="en-US" altLang="zh-CN"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精细结构光谱的解释</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34" name="Picture 33"/>
          <p:cNvPicPr>
            <a:picLocks noChangeAspect="1"/>
          </p:cNvPicPr>
          <p:nvPr/>
        </p:nvPicPr>
        <p:blipFill>
          <a:blip r:embed="rId1"/>
          <a:stretch>
            <a:fillRect/>
          </a:stretch>
        </p:blipFill>
        <p:spPr>
          <a:xfrm>
            <a:off x="1368036" y="2513082"/>
            <a:ext cx="6556764" cy="3201918"/>
          </a:xfrm>
          <a:prstGeom prst="rect">
            <a:avLst/>
          </a:prstGeom>
        </p:spPr>
      </p:pic>
      <p:sp>
        <p:nvSpPr>
          <p:cNvPr id="39" name="Rectangle 58"/>
          <p:cNvSpPr>
            <a:spLocks noChangeArrowheads="1"/>
          </p:cNvSpPr>
          <p:nvPr/>
        </p:nvSpPr>
        <p:spPr bwMode="auto">
          <a:xfrm>
            <a:off x="307181" y="1219200"/>
            <a:ext cx="8605838" cy="10416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just">
              <a:lnSpc>
                <a:spcPts val="3960"/>
              </a:lnSpc>
            </a:pPr>
            <a:r>
              <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帕斯特耐克指出，如果</a:t>
            </a:r>
            <a:r>
              <a:rPr kumimoji="1" lang="en-US" altLang="zh-CN" sz="28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800"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8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800" b="0" baseline="-25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比</a:t>
            </a:r>
            <a:r>
              <a:rPr kumimoji="1" lang="en-US" altLang="zh-CN" sz="28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800"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8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800" b="0" baseline="-25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高出</a:t>
            </a:r>
            <a:r>
              <a:rPr kumimoji="1" lang="en-US" altLang="zh-CN" sz="28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0.03cm</a:t>
            </a:r>
            <a:r>
              <a:rPr kumimoji="1" lang="en-US" altLang="zh-CN" sz="2800"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kumimoji="1" lang="en-US" altLang="zh-CN"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，就可以</a:t>
            </a:r>
            <a:r>
              <a:rPr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解释</a:t>
            </a:r>
            <a:r>
              <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这一差别。</a:t>
            </a:r>
            <a:endParaRPr kumimoji="1" lang="zh-CN" altLang="en-US" sz="28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兰姆移位</a:t>
            </a:r>
            <a:endParaRPr lang="zh-CN" altLang="en-US" dirty="0"/>
          </a:p>
        </p:txBody>
      </p:sp>
      <p:sp>
        <p:nvSpPr>
          <p:cNvPr id="9" name="Footer Placeholder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2" name="Slide Number Placeholder 1"/>
          <p:cNvSpPr>
            <a:spLocks noGrp="1"/>
          </p:cNvSpPr>
          <p:nvPr>
            <p:ph type="sldNum" sz="quarter" idx="12"/>
          </p:nvPr>
        </p:nvSpPr>
        <p:spPr/>
        <p:txBody>
          <a:bodyPr/>
          <a:lstStyle/>
          <a:p>
            <a:pPr lvl="0"/>
            <a:fld id="{86CB4B4D-7CA3-9044-876B-883B54F8677D}" type="slidenum">
              <a:rPr lang="uk-UA" smtClean="0"/>
            </a:fld>
            <a:endParaRPr lang="uk-UA"/>
          </a:p>
        </p:txBody>
      </p:sp>
      <p:pic>
        <p:nvPicPr>
          <p:cNvPr id="5" name="Picture 2" descr="Willis E. Lamb"/>
          <p:cNvPicPr>
            <a:picLocks noChangeAspect="1" noChangeArrowheads="1"/>
          </p:cNvPicPr>
          <p:nvPr/>
        </p:nvPicPr>
        <p:blipFill>
          <a:blip r:embed="rId1"/>
          <a:srcRect/>
          <a:stretch>
            <a:fillRect/>
          </a:stretch>
        </p:blipFill>
        <p:spPr bwMode="auto">
          <a:xfrm>
            <a:off x="928688" y="2281238"/>
            <a:ext cx="2143125"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3"/>
          <p:cNvSpPr>
            <a:spLocks noChangeArrowheads="1"/>
          </p:cNvSpPr>
          <p:nvPr/>
        </p:nvSpPr>
        <p:spPr bwMode="auto">
          <a:xfrm>
            <a:off x="457200" y="5486880"/>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兰姆（</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W. E. Lamb</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1913-2008 </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b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b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1955</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年诺贝尔奖</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Rectangle 3"/>
          <p:cNvSpPr>
            <a:spLocks noChangeArrowheads="1"/>
          </p:cNvSpPr>
          <p:nvPr/>
        </p:nvSpPr>
        <p:spPr bwMode="auto">
          <a:xfrm>
            <a:off x="3654361" y="2177971"/>
            <a:ext cx="5072063" cy="2018118"/>
          </a:xfrm>
          <a:prstGeom prst="rect">
            <a:avLst/>
          </a:prstGeom>
          <a:solidFill>
            <a:srgbClr val="339966">
              <a:alpha val="2313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ts val="3000"/>
              </a:lnSpc>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他们的实验分辨率非常高，确凿无疑地表明</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H</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原子的</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S</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能级并不简并，而是前者比后者高了约</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0.033cm</a:t>
            </a:r>
            <a:r>
              <a:rPr lang="en-US" altLang="zh-CN" sz="2400" baseline="30000" dirty="0">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S</a:t>
            </a:r>
            <a:r>
              <a:rPr lang="en-US" altLang="zh-CN" sz="2400" baseline="-30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能级的这一移动被称为兰姆移位</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矩形 5"/>
          <p:cNvSpPr>
            <a:spLocks noChangeArrowheads="1"/>
          </p:cNvSpPr>
          <p:nvPr/>
        </p:nvSpPr>
        <p:spPr bwMode="auto">
          <a:xfrm>
            <a:off x="765551" y="1212850"/>
            <a:ext cx="7643812" cy="854075"/>
          </a:xfrm>
          <a:prstGeom prst="rect">
            <a:avLst/>
          </a:prstGeom>
          <a:solidFill>
            <a:srgbClr val="FFFF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3000"/>
              </a:lnSpc>
              <a:spcBef>
                <a:spcPct val="0"/>
              </a:spcBef>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兰姆（</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W. E. Lamb</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）和雷瑟福（</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R. C.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Retherford</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）于</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1947</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年测量了氢原子</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能级的精细结构。</a:t>
            </a:r>
            <a:endParaRPr lang="zh-CN" altLang="en-US" sz="22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Rectangle 3"/>
          <p:cNvSpPr/>
          <p:nvPr/>
        </p:nvSpPr>
        <p:spPr>
          <a:xfrm>
            <a:off x="3886200" y="4419600"/>
            <a:ext cx="5257800" cy="1938992"/>
          </a:xfrm>
          <a:prstGeom prst="rect">
            <a:avLst/>
          </a:prstGeom>
        </p:spPr>
        <p:txBody>
          <a:bodyPr wrap="square">
            <a:spAutoFit/>
          </a:bodyPr>
          <a:lstStyle/>
          <a:p>
            <a:pPr marL="457200" marR="0" lvl="0" indent="-457200" defTabSz="914400" eaLnBrk="1" fontAlgn="auto" latinLnBrk="0" hangingPunct="1">
              <a:lnSpc>
                <a:spcPts val="3320"/>
              </a:lnSpc>
              <a:spcBef>
                <a:spcPts val="1200"/>
              </a:spcBef>
              <a:spcAft>
                <a:spcPts val="0"/>
              </a:spcAft>
              <a:buClrTx/>
              <a:buSzTx/>
              <a:buFont typeface="Arial" panose="020B0604020202020204" pitchFamily="34" charset="0"/>
              <a:buChar char="•"/>
              <a:defRPr/>
            </a:pPr>
            <a:r>
              <a:rPr kumimoji="0" lang="zh-CN" altLang="en-US"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狄拉克的相对论量子力学理论无法解释这一现象！</a:t>
            </a:r>
            <a:endParaRPr kumimoji="0" lang="en-US" altLang="zh-CN"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endParaRPr>
          </a:p>
          <a:p>
            <a:pPr marL="457200" indent="-457200" eaLnBrk="1" fontAlgn="auto" hangingPunct="1">
              <a:lnSpc>
                <a:spcPts val="3320"/>
              </a:lnSpc>
              <a:spcBef>
                <a:spcPts val="1200"/>
              </a:spcBef>
              <a:spcAft>
                <a:spcPts val="0"/>
              </a:spcAft>
              <a:buFont typeface="Arial" panose="020B0604020202020204" pitchFamily="34" charset="0"/>
              <a:buChar char="•"/>
            </a:pPr>
            <a:r>
              <a:rPr kumimoji="0" lang="zh-CN" altLang="en-US"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促进了量子电动力学</a:t>
            </a:r>
            <a:r>
              <a:rPr kumimoji="0" lang="en-US" altLang="zh-CN"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(Quantum Electrodynamics,</a:t>
            </a:r>
            <a:r>
              <a:rPr kumimoji="0" lang="zh-CN" altLang="en-US"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 </a:t>
            </a:r>
            <a:r>
              <a:rPr kumimoji="0" lang="en-US" altLang="zh-CN"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QED)</a:t>
            </a:r>
            <a:r>
              <a:rPr kumimoji="0" lang="zh-CN" altLang="en-US" sz="2600" kern="0" dirty="0">
                <a:solidFill>
                  <a:sysClr val="windowText" lastClr="000000"/>
                </a:solidFill>
                <a:effectLst>
                  <a:outerShdw blurRad="38100" dist="38100" dir="2700000" algn="tl">
                    <a:srgbClr val="FFFFFF"/>
                  </a:outerShdw>
                </a:effectLst>
                <a:latin typeface="华文楷体" panose="02010600040101010101" pitchFamily="2" charset="-122"/>
                <a:ea typeface="华文楷体" panose="02010600040101010101" pitchFamily="2" charset="-122"/>
                <a:cs typeface="华文楷体" panose="02010600040101010101" pitchFamily="2" charset="-122"/>
                <a:sym typeface="华文新魏" panose="02010800040101010101" charset="-122"/>
              </a:rPr>
              <a:t>的发展！</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兰姆移位实验装置 </a:t>
            </a:r>
            <a:endParaRPr lang="zh-CN" altLang="en-US" dirty="0"/>
          </a:p>
        </p:txBody>
      </p:sp>
      <p:sp>
        <p:nvSpPr>
          <p:cNvPr id="8" name="Footer Placeholder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10" name="Rectangle 34"/>
          <p:cNvSpPr>
            <a:spLocks noChangeArrowheads="1"/>
          </p:cNvSpPr>
          <p:nvPr/>
        </p:nvSpPr>
        <p:spPr bwMode="auto">
          <a:xfrm>
            <a:off x="457200" y="3657600"/>
            <a:ext cx="8610600" cy="2554545"/>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如图，氢气输入</a:t>
            </a:r>
            <a:r>
              <a:rPr kumimoji="1" lang="en-US" altLang="zh-CN"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2500K</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的炉子</a:t>
            </a:r>
            <a:r>
              <a:rPr kumimoji="1" lang="en-US" altLang="zh-CN"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F</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被分解成原子输出，在</a:t>
            </a:r>
            <a:r>
              <a:rPr kumimoji="1" lang="en-US" altLang="zh-CN"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B</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处受到电子撞击，</a:t>
            </a:r>
            <a:r>
              <a:rPr kumimoji="1" lang="zh-CN" altLang="en-US" sz="20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氢原子被激发</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，最后撞在钨板</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W</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上</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。控制</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B</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处的电场，使得发出的电子能量，只能使氢原子被激发到</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n=2</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态（</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）。当它们继续前进时，</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2P</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态原子很快自发跃迁到基态，</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而</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态原子却不能跃迁到基态</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lang="en-US" altLang="zh-CN" sz="2000"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（选择定则不允许）</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，所以，</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是一个亚稳态。很快，只剩下基态和亚稳态</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的氢原子撞击钨板</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W</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，亚稳态原子把激发能量传给了钨的电子，电子逸出而到达阳极</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P</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，通过放大器可测量</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PW</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间电流强度。而基态原子不能给出电流。</a:t>
            </a:r>
            <a:r>
              <a:rPr lang="zh-CN" altLang="en-US" sz="2000"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因此</a:t>
            </a:r>
            <a:r>
              <a:rPr lang="en-US" altLang="zh-CN" sz="2000"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PW</a:t>
            </a:r>
            <a:r>
              <a:rPr lang="zh-CN" altLang="en-US" sz="2000"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电流强度反映了亚稳态氢原子的数目。</a:t>
            </a:r>
            <a:endParaRPr kumimoji="1" lang="zh-CN" altLang="en-US" sz="20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12" name="Picture 11"/>
          <p:cNvPicPr>
            <a:picLocks noChangeAspect="1" noChangeArrowheads="1"/>
          </p:cNvPicPr>
          <p:nvPr/>
        </p:nvPicPr>
        <p:blipFill>
          <a:blip r:embed="rId1" cstate="print"/>
          <a:srcRect/>
          <a:stretch>
            <a:fillRect/>
          </a:stretch>
        </p:blipFill>
        <p:spPr bwMode="auto">
          <a:xfrm>
            <a:off x="5715000" y="1381330"/>
            <a:ext cx="2600113" cy="20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stretch>
            <a:fillRect/>
          </a:stretch>
        </p:blipFill>
        <p:spPr>
          <a:xfrm>
            <a:off x="685800" y="1295400"/>
            <a:ext cx="4495800" cy="2172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兰姆移位实验：实验过程</a:t>
            </a:r>
            <a:endParaRPr lang="zh-CN" altLang="en-US" dirty="0"/>
          </a:p>
        </p:txBody>
      </p:sp>
      <p:sp>
        <p:nvSpPr>
          <p:cNvPr id="8" name="Footer Placeholder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6" name="矩形 7"/>
          <p:cNvSpPr>
            <a:spLocks noChangeArrowheads="1"/>
          </p:cNvSpPr>
          <p:nvPr/>
        </p:nvSpPr>
        <p:spPr bwMode="auto">
          <a:xfrm>
            <a:off x="6162674" y="4554735"/>
            <a:ext cx="2995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兰姆实验涉及的跃迁过程</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Rectangle 30"/>
          <p:cNvSpPr>
            <a:spLocks noChangeArrowheads="1"/>
          </p:cNvSpPr>
          <p:nvPr/>
        </p:nvSpPr>
        <p:spPr bwMode="auto">
          <a:xfrm>
            <a:off x="457200" y="1219200"/>
            <a:ext cx="8334375" cy="707886"/>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实验时，</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当射频区</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R</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发出的电磁波频率正好将</a:t>
            </a:r>
            <a:r>
              <a:rPr kumimoji="1" lang="zh-CN" altLang="en-US" sz="20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氢原子从</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2S</a:t>
            </a:r>
            <a:r>
              <a:rPr kumimoji="1" lang="zh-CN" altLang="en-US"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态</a:t>
            </a:r>
            <a:r>
              <a:rPr kumimoji="1" lang="zh-CN" altLang="en-US" sz="20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跃迁到</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2P</a:t>
            </a:r>
            <a:r>
              <a:rPr kumimoji="1" lang="zh-CN" altLang="en-US"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态</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时，</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到达钨板</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W</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而仍处于亚稳态的原子数就要减少，</a:t>
            </a:r>
            <a:r>
              <a:rPr kumimoji="1" lang="en-US" altLang="zh-CN"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PW</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间电流要降低。</a:t>
            </a:r>
            <a:endPar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14" name="Picture 13"/>
          <p:cNvPicPr>
            <a:picLocks noChangeAspect="1" noChangeArrowheads="1"/>
          </p:cNvPicPr>
          <p:nvPr/>
        </p:nvPicPr>
        <p:blipFill>
          <a:blip r:embed="rId1" cstate="print"/>
          <a:srcRect/>
          <a:stretch>
            <a:fillRect/>
          </a:stretch>
        </p:blipFill>
        <p:spPr bwMode="auto">
          <a:xfrm>
            <a:off x="6191462" y="2286000"/>
            <a:ext cx="2600113" cy="20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57200" y="2281535"/>
            <a:ext cx="5734262" cy="461665"/>
          </a:xfrm>
          <a:prstGeom prst="rect">
            <a:avLst/>
          </a:prstGeom>
        </p:spPr>
        <p:txBody>
          <a:bodyPr wrap="square">
            <a:spAutoFit/>
          </a:bodyPr>
          <a:lstStyle/>
          <a:p>
            <a:r>
              <a:rPr lang="zh-CN" altLang="en-US" sz="2400" b="0"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华文新魏" panose="02010800040101010101" charset="-122"/>
              </a:rPr>
              <a:t>电磁波频率</a:t>
            </a:r>
            <a:r>
              <a:rPr lang="en-US" altLang="zh-CN" sz="2400" b="0" i="1" kern="0" dirty="0" err="1">
                <a:solidFill>
                  <a:schemeClr val="tx1"/>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Times New Roman" panose="02020603050405020304" pitchFamily="18" charset="0"/>
                <a:sym typeface="华文新魏" panose="02010800040101010101" charset="-122"/>
              </a:rPr>
              <a:t>hv</a:t>
            </a:r>
            <a:r>
              <a:rPr lang="en-US" altLang="zh-CN" sz="2400" b="0" i="1" kern="0" dirty="0">
                <a:solidFill>
                  <a:schemeClr val="tx1"/>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Times New Roman" panose="02020603050405020304" pitchFamily="18" charset="0"/>
                <a:sym typeface="华文新魏" panose="02010800040101010101" charset="-122"/>
              </a:rPr>
              <a:t> </a:t>
            </a:r>
            <a:r>
              <a:rPr lang="zh-CN" altLang="en-US" sz="2400" b="0" kern="0" dirty="0">
                <a:solidFill>
                  <a:schemeClr val="tx1"/>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Times New Roman" panose="02020603050405020304" pitchFamily="18" charset="0"/>
                <a:sym typeface="华文新魏" panose="02010800040101010101" charset="-122"/>
              </a:rPr>
              <a:t>等于</a:t>
            </a:r>
            <a:r>
              <a:rPr lang="en-US" altLang="zh-CN" sz="24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400"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4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lang="en-US" altLang="zh-CN" sz="2400" b="0" baseline="-25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a:t>
            </a:r>
            <a:r>
              <a:rPr lang="zh-CN" altLang="en-US" sz="24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和</a:t>
            </a:r>
            <a:r>
              <a:rPr lang="en-US" altLang="zh-CN" sz="24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400"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400"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400" b="0" baseline="-25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4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的能量差</a:t>
            </a:r>
            <a:endParaRPr lang="en-US"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5"/>
          <p:cNvSpPr>
            <a:spLocks noChangeArrowheads="1"/>
          </p:cNvSpPr>
          <p:nvPr/>
        </p:nvSpPr>
        <p:spPr bwMode="auto">
          <a:xfrm>
            <a:off x="304800" y="3005078"/>
            <a:ext cx="5705474" cy="2862322"/>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wrap="square">
            <a:spAutoFit/>
          </a:bodyPr>
          <a:lstStyle/>
          <a:p>
            <a:pPr algn="just"/>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0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和</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0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的间隔是</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0.365cm</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，如果</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0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和</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0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重合，</a:t>
            </a:r>
            <a:r>
              <a:rPr kumimoji="1" lang="zh-CN" altLang="en-US" sz="20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要激发氢原子从</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000" b="1"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0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跃迁到</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0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000" b="1"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3/2</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，就需要吸收波数为</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0.365cm</a:t>
            </a:r>
            <a:r>
              <a:rPr kumimoji="1" lang="en-US" altLang="zh-CN" sz="20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的电磁辐射（对应频率为</a:t>
            </a:r>
            <a:r>
              <a:rPr kumimoji="1" lang="en-US" altLang="zh-CN" sz="20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10950MHz</a:t>
            </a:r>
            <a:r>
              <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en-US" altLang="zh-CN"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兰姆</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(Lamb)</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和他的学生雷瑟福</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000" dirty="0" err="1">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Retherford</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实验发现，发生吸收跃迁的频率不是</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10950MHz</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，而是低了</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1000MHz</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说明</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在</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lang="en-US" altLang="zh-CN" sz="2000" baseline="-25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之上</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，且高约</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1000MHz</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，即</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0.033cm</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。这种</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en-US" altLang="zh-CN" sz="2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lang="en-US" altLang="zh-CN" sz="2000"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较原理论位置升高的现象，</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称为</a:t>
            </a:r>
            <a:r>
              <a:rPr lang="zh-CN" altLang="en-US" sz="2000"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兰姆移位</a:t>
            </a: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zh-CN" altLang="en-US" sz="20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计入兰姆移位后的能级图及跃迁（氢） </a:t>
            </a:r>
            <a:endParaRPr lang="zh-CN" altLang="en-US" sz="4000" dirty="0"/>
          </a:p>
        </p:txBody>
      </p:sp>
      <p:sp>
        <p:nvSpPr>
          <p:cNvPr id="14" name="Footer Placeholder 1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6" name="Rectangle 6"/>
          <p:cNvSpPr>
            <a:spLocks noChangeArrowheads="1"/>
          </p:cNvSpPr>
          <p:nvPr/>
        </p:nvSpPr>
        <p:spPr bwMode="auto">
          <a:xfrm>
            <a:off x="6096000" y="1524000"/>
            <a:ext cx="2262456"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①</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a:t>
            </a:r>
            <a:r>
              <a:rPr lang="en-US" altLang="zh-CN" sz="2400" baseline="-25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1/2</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P</a:t>
            </a:r>
            <a:r>
              <a:rPr lang="en-US" altLang="zh-CN" sz="2400" baseline="-250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3/2</a:t>
            </a: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endPar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7" name="Rectangle 7"/>
          <p:cNvSpPr>
            <a:spLocks noChangeArrowheads="1"/>
          </p:cNvSpPr>
          <p:nvPr/>
        </p:nvSpPr>
        <p:spPr bwMode="auto">
          <a:xfrm>
            <a:off x="6100762" y="2244725"/>
            <a:ext cx="2352224"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②</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D</a:t>
            </a:r>
            <a:r>
              <a:rPr lang="en-US" altLang="zh-CN" sz="2400" baseline="-250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3/2</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P</a:t>
            </a:r>
            <a:r>
              <a:rPr lang="en-US" altLang="zh-CN" sz="2400" baseline="-250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3/2</a:t>
            </a:r>
            <a:r>
              <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endParaRPr lang="en-US" altLang="zh-CN" sz="2400">
              <a:solidFill>
                <a:srgbClr val="0066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8" name="Rectangle 8"/>
          <p:cNvSpPr>
            <a:spLocks noChangeArrowheads="1"/>
          </p:cNvSpPr>
          <p:nvPr/>
        </p:nvSpPr>
        <p:spPr bwMode="auto">
          <a:xfrm>
            <a:off x="6096000" y="2965450"/>
            <a:ext cx="2352224"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③</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D</a:t>
            </a:r>
            <a:r>
              <a:rPr lang="en-US" altLang="zh-CN" sz="2400" baseline="-250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5/2</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P</a:t>
            </a:r>
            <a:r>
              <a:rPr lang="en-US" altLang="zh-CN" sz="2400" baseline="-250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3/2</a:t>
            </a:r>
            <a:r>
              <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endParaRPr lang="en-US" altLang="zh-CN" sz="2400">
              <a:solidFill>
                <a:srgbClr val="CC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9" name="Rectangle 9"/>
          <p:cNvSpPr>
            <a:spLocks noChangeArrowheads="1"/>
          </p:cNvSpPr>
          <p:nvPr/>
        </p:nvSpPr>
        <p:spPr bwMode="auto">
          <a:xfrm>
            <a:off x="6096000" y="3613150"/>
            <a:ext cx="2262456"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④</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sz="2400" baseline="-25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1/2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S</a:t>
            </a:r>
            <a:r>
              <a:rPr lang="en-US" altLang="zh-CN" sz="2400" baseline="-25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endPar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10" name="Rectangle 10"/>
          <p:cNvSpPr>
            <a:spLocks noChangeArrowheads="1"/>
          </p:cNvSpPr>
          <p:nvPr/>
        </p:nvSpPr>
        <p:spPr bwMode="auto">
          <a:xfrm>
            <a:off x="6096000" y="4260850"/>
            <a:ext cx="2236808"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⑤</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S</a:t>
            </a:r>
            <a:r>
              <a:rPr lang="en-US" altLang="zh-CN" sz="2400" baseline="-25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1/2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P</a:t>
            </a:r>
            <a:r>
              <a:rPr lang="en-US" altLang="zh-CN" sz="2400" baseline="-25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1/2 </a:t>
            </a:r>
            <a:endParaRPr lang="en-US" altLang="zh-CN" sz="2400" baseline="-25000">
              <a:solidFill>
                <a:schemeClr val="accent2"/>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11" name="Rectangle 11"/>
          <p:cNvSpPr>
            <a:spLocks noChangeArrowheads="1"/>
          </p:cNvSpPr>
          <p:nvPr/>
        </p:nvSpPr>
        <p:spPr bwMode="auto">
          <a:xfrm>
            <a:off x="6096000" y="4837113"/>
            <a:ext cx="2236808"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⑥</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sz="2400" baseline="-25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3/2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S</a:t>
            </a:r>
            <a:r>
              <a:rPr lang="en-US" altLang="zh-CN" sz="2400" baseline="-25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1/2 </a:t>
            </a:r>
            <a:endParaRPr lang="en-US" altLang="zh-CN" sz="2400" baseline="-25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12" name="Rectangle 12"/>
          <p:cNvSpPr>
            <a:spLocks noChangeArrowheads="1"/>
          </p:cNvSpPr>
          <p:nvPr/>
        </p:nvSpPr>
        <p:spPr bwMode="auto">
          <a:xfrm>
            <a:off x="6096000" y="5413375"/>
            <a:ext cx="2352224" cy="463846"/>
          </a:xfrm>
          <a:prstGeom prst="rect">
            <a:avLst/>
          </a:prstGeom>
          <a:noFill/>
          <a:ln>
            <a:noFill/>
          </a:ln>
          <a:effectLst/>
          <a:extLst>
            <a:ext uri="{909E8E84-426E-40DD-AFC4-6F175D3DCCD1}">
              <a14:hiddenFill xmlns:a14="http://schemas.microsoft.com/office/drawing/2010/main">
                <a:solidFill>
                  <a:schemeClr val="accent1">
                    <a:alpha val="49019"/>
                  </a:schemeClr>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zh-CN" altLang="en-US"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⑦</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D</a:t>
            </a:r>
            <a:r>
              <a:rPr lang="en-US" altLang="zh-CN" sz="2400" baseline="-25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3/2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P</a:t>
            </a:r>
            <a:r>
              <a:rPr lang="en-US" altLang="zh-CN" sz="2400" baseline="-250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1/2</a:t>
            </a:r>
            <a:r>
              <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endParaRPr lang="en-US" altLang="zh-CN" sz="2400">
              <a:solidFill>
                <a:srgbClr val="9933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endParaRPr>
          </a:p>
        </p:txBody>
      </p:sp>
      <p:sp>
        <p:nvSpPr>
          <p:cNvPr id="13" name="矩形 7"/>
          <p:cNvSpPr>
            <a:spLocks noChangeArrowheads="1"/>
          </p:cNvSpPr>
          <p:nvPr/>
        </p:nvSpPr>
        <p:spPr bwMode="auto">
          <a:xfrm>
            <a:off x="223309" y="5063477"/>
            <a:ext cx="51475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与</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Dirac</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理论有微小差异 </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eaLnBrk="1" hangingPunct="1">
              <a:spcBef>
                <a:spcPct val="0"/>
              </a:spcBef>
            </a:pP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需要考虑</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电子与量子化的电磁场相互作用</a:t>
            </a:r>
            <a:endPar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eaLnBrk="1" hangingPunct="1">
              <a:spcBef>
                <a:spcPct val="0"/>
              </a:spcBef>
            </a:pP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 发展量子电动力学</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23308" y="1251380"/>
            <a:ext cx="5339291" cy="37535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兰姆移位实验结果的分析与说明</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 name="Rectangle 3"/>
          <p:cNvSpPr>
            <a:spLocks noChangeArrowheads="1"/>
          </p:cNvSpPr>
          <p:nvPr/>
        </p:nvSpPr>
        <p:spPr bwMode="auto">
          <a:xfrm>
            <a:off x="250825" y="3429000"/>
            <a:ext cx="8642350" cy="2677656"/>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a:spAutoFit/>
          </a:bodyPr>
          <a:lstStyle/>
          <a:p>
            <a:pPr algn="just"/>
            <a:r>
              <a:rPr kumimoji="1" lang="en-US" altLang="zh-CN" sz="2400" b="1" dirty="0">
                <a:solidFill>
                  <a:srgbClr val="0000FF"/>
                </a:solidFill>
                <a:latin typeface="Times New Roman" panose="02020603050405020304"/>
                <a:ea typeface="+mn-ea"/>
                <a:cs typeface="Times New Roman" panose="02020603050405020304"/>
              </a:rPr>
              <a:t>       </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理论上如何解释</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兰姆</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移位呢？这是因为，前面的理论中只考虑了电子受原子核的静电场的作用，而实际上，通过量子电动力学（</a:t>
            </a:r>
            <a:r>
              <a:rPr lang="en-US" altLang="zh-CN" sz="2400" b="1" u="sng"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QED</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）的研究发现，作用在电子上的还有辐射场的力，</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即电子和它自己发出的辐射（光子）之间也存在着相互作用</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。另外，原子核对电子还有真空极化作用。</a:t>
            </a:r>
            <a:endPar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这些，都影响电子的能量，而</a:t>
            </a:r>
            <a:r>
              <a:rPr kumimoji="1"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S</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态影响最大，所以能级显出微小的移动</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兰姆移位实际上</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是对量子电动力学的有力验证。</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Rectangle 4"/>
          <p:cNvSpPr>
            <a:spLocks noChangeArrowheads="1"/>
          </p:cNvSpPr>
          <p:nvPr/>
        </p:nvSpPr>
        <p:spPr bwMode="auto">
          <a:xfrm>
            <a:off x="287339" y="1250966"/>
            <a:ext cx="8642350" cy="1938992"/>
          </a:xfrm>
          <a:prstGeom prst="rect">
            <a:avLst/>
          </a:prstGeom>
          <a:solidFill>
            <a:srgbClr val="FFFF66"/>
          </a:solidFill>
          <a:ln w="31750" cap="flat" cmpd="sng">
            <a:solidFill>
              <a:schemeClr val="bg2"/>
            </a:solidFill>
            <a:prstDash val="solid"/>
            <a:miter lim="800000"/>
          </a:ln>
          <a:effectLst>
            <a:outerShdw blurRad="63500" dist="107763" dir="2700000" algn="ctr" rotWithShape="0">
              <a:schemeClr val="tx1">
                <a:alpha val="50000"/>
              </a:schemeClr>
            </a:outerShdw>
          </a:effectLst>
        </p:spPr>
        <p:txBody>
          <a:bodyPr>
            <a:spAutoFit/>
          </a:bodyPr>
          <a:lstStyle/>
          <a:p>
            <a:pPr algn="just"/>
            <a:r>
              <a:rPr kumimoji="1" lang="en-US" altLang="zh-CN" sz="2400" b="1" dirty="0">
                <a:solidFill>
                  <a:srgbClr val="0000FF"/>
                </a:solidFill>
                <a:latin typeface="Times New Roman" panose="02020603050405020304"/>
                <a:ea typeface="+mn-ea"/>
                <a:cs typeface="Times New Roman" panose="02020603050405020304"/>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现在，可以确定</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在</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之上。这会引出一个问题：为什么</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S</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不自发跃迁到</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P</a:t>
            </a:r>
            <a:r>
              <a:rPr kumimoji="1" lang="en-US" altLang="zh-CN" sz="2400" b="1" baseline="-25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而仍有</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亚稳态</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的性质。</a:t>
            </a:r>
            <a:endPar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这是因为自发跃迁的几率与所发辐射频率的</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立方</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成正比，而这两个能级很接近，所发辐射的频率（</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1000MHz</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）很低（相对于光频区</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10</a:t>
            </a:r>
            <a:r>
              <a:rPr kumimoji="1" lang="en-US" altLang="zh-CN" sz="2400" b="1" baseline="300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14</a:t>
            </a:r>
            <a:r>
              <a:rPr kumimoji="1"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Hz</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来说），</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因而自发辐射几率极小</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zh-CN" altLang="en-US" sz="3200" dirty="0">
                <a:solidFill>
                  <a:schemeClr val="tx1"/>
                </a:solidFill>
                <a:latin typeface="+mn-ea"/>
                <a:ea typeface="+mn-ea"/>
                <a:cs typeface="华文楷体" panose="02010600040101010101" pitchFamily="2" charset="-122"/>
              </a:rPr>
              <a:t>量子电动力学：</a:t>
            </a:r>
            <a:r>
              <a:rPr lang="zh-CN" altLang="en-US" sz="3200" dirty="0">
                <a:solidFill>
                  <a:schemeClr val="tx1"/>
                </a:solidFill>
                <a:latin typeface="+mn-ea"/>
                <a:ea typeface="+mn-ea"/>
              </a:rPr>
              <a:t> </a:t>
            </a:r>
            <a:r>
              <a:rPr lang="en-US" altLang="zh-CN" sz="3200" dirty="0">
                <a:solidFill>
                  <a:schemeClr val="tx1"/>
                </a:solidFill>
                <a:latin typeface="+mn-ea"/>
                <a:ea typeface="+mn-ea"/>
              </a:rPr>
              <a:t>1965</a:t>
            </a:r>
            <a:r>
              <a:rPr lang="zh-CN" altLang="en-US" sz="3200" dirty="0">
                <a:solidFill>
                  <a:schemeClr val="tx1"/>
                </a:solidFill>
                <a:latin typeface="+mn-ea"/>
                <a:ea typeface="+mn-ea"/>
              </a:rPr>
              <a:t>年诺贝尔奖</a:t>
            </a:r>
            <a:endParaRPr kumimoji="1" lang="zh-CN" altLang="en-US" sz="3200" dirty="0">
              <a:solidFill>
                <a:schemeClr val="tx1"/>
              </a:solidFill>
              <a:latin typeface="+mn-ea"/>
              <a:ea typeface="+mn-ea"/>
              <a:cs typeface="华文楷体" panose="02010600040101010101" pitchFamily="2" charset="-122"/>
            </a:endParaRPr>
          </a:p>
        </p:txBody>
      </p:sp>
      <p:sp>
        <p:nvSpPr>
          <p:cNvPr id="6" name="幻灯片编号占位符 5"/>
          <p:cNvSpPr>
            <a:spLocks noGrp="1"/>
          </p:cNvSpPr>
          <p:nvPr>
            <p:ph type="sldNum" sz="quarter" idx="12"/>
          </p:nvPr>
        </p:nvSpPr>
        <p:spPr>
          <a:prstGeom prst="rect">
            <a:avLst/>
          </a:prstGeom>
        </p:spPr>
        <p:txBody>
          <a:bodyPr/>
          <a:lstStyle/>
          <a:p>
            <a:pPr lvl="0"/>
            <a:fld id="{86CB4B4D-7CA3-9044-876B-883B54F8677D}" type="slidenum">
              <a:rPr lang="en-US" altLang="zh-CN" smtClean="0"/>
            </a:fld>
            <a:endParaRPr lang="en-US" altLang="zh-CN"/>
          </a:p>
        </p:txBody>
      </p:sp>
      <p:sp>
        <p:nvSpPr>
          <p:cNvPr id="7" name="矩形 6"/>
          <p:cNvSpPr/>
          <p:nvPr/>
        </p:nvSpPr>
        <p:spPr>
          <a:xfrm>
            <a:off x="909121" y="5083081"/>
            <a:ext cx="7514529" cy="1200329"/>
          </a:xfrm>
          <a:prstGeom prst="rect">
            <a:avLst/>
          </a:prstGeom>
        </p:spPr>
        <p:txBody>
          <a:bodyPr wrap="square">
            <a:spAutoFit/>
          </a:bodyPr>
          <a:lstStyle/>
          <a:p>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“他们在</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hlinkClick r:id="rId1"/>
              </a:rPr>
              <a:t>量子电动力学方面的基础性工作，这些工作对粒子物理学产生深远影响”</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而电子反常磁矩的精细测量和兰姆移位的精细测量是这一理论的基础。</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endPar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10" name="Group 9"/>
          <p:cNvGrpSpPr/>
          <p:nvPr/>
        </p:nvGrpSpPr>
        <p:grpSpPr>
          <a:xfrm>
            <a:off x="1250311" y="1295400"/>
            <a:ext cx="6217289" cy="2925247"/>
            <a:chOff x="1250311" y="1295400"/>
            <a:chExt cx="6217289" cy="2925247"/>
          </a:xfrm>
        </p:grpSpPr>
        <p:pic>
          <p:nvPicPr>
            <p:cNvPr id="4" name="图片 3"/>
            <p:cNvPicPr>
              <a:picLocks noChangeAspect="1"/>
            </p:cNvPicPr>
            <p:nvPr/>
          </p:nvPicPr>
          <p:blipFill>
            <a:blip r:embed="rId2"/>
            <a:stretch>
              <a:fillRect/>
            </a:stretch>
          </p:blipFill>
          <p:spPr>
            <a:xfrm>
              <a:off x="3346602" y="1320310"/>
              <a:ext cx="2050898" cy="2900337"/>
            </a:xfrm>
            <a:prstGeom prst="rect">
              <a:avLst/>
            </a:prstGeom>
          </p:spPr>
        </p:pic>
        <p:pic>
          <p:nvPicPr>
            <p:cNvPr id="5" name="图片 4"/>
            <p:cNvPicPr>
              <a:picLocks noChangeAspect="1"/>
            </p:cNvPicPr>
            <p:nvPr/>
          </p:nvPicPr>
          <p:blipFill>
            <a:blip r:embed="rId3"/>
            <a:stretch>
              <a:fillRect/>
            </a:stretch>
          </p:blipFill>
          <p:spPr>
            <a:xfrm>
              <a:off x="5397500" y="1295400"/>
              <a:ext cx="2070100" cy="2900777"/>
            </a:xfrm>
            <a:prstGeom prst="rect">
              <a:avLst/>
            </a:prstGeom>
          </p:spPr>
        </p:pic>
        <p:pic>
          <p:nvPicPr>
            <p:cNvPr id="9" name="图片 8"/>
            <p:cNvPicPr>
              <a:picLocks noChangeAspect="1"/>
            </p:cNvPicPr>
            <p:nvPr/>
          </p:nvPicPr>
          <p:blipFill>
            <a:blip r:embed="rId4"/>
            <a:stretch>
              <a:fillRect/>
            </a:stretch>
          </p:blipFill>
          <p:spPr>
            <a:xfrm>
              <a:off x="1250311" y="1295400"/>
              <a:ext cx="2102489" cy="2900777"/>
            </a:xfrm>
            <a:prstGeom prst="rect">
              <a:avLst/>
            </a:prstGeom>
          </p:spPr>
        </p:pic>
      </p:grpSp>
      <p:sp>
        <p:nvSpPr>
          <p:cNvPr id="8" name="Rectangle 7"/>
          <p:cNvSpPr/>
          <p:nvPr/>
        </p:nvSpPr>
        <p:spPr>
          <a:xfrm>
            <a:off x="5638800" y="4321933"/>
            <a:ext cx="2046276" cy="584775"/>
          </a:xfrm>
          <a:prstGeom prst="rect">
            <a:avLst/>
          </a:prstGeom>
        </p:spPr>
        <p:txBody>
          <a:bodyPr wrap="square">
            <a:spAutoFit/>
          </a:bodyPr>
          <a:lstStyle/>
          <a:p>
            <a:r>
              <a:rPr lang="de-DE" sz="1600" b="0" dirty="0">
                <a:solidFill>
                  <a:srgbClr val="0000FF"/>
                </a:solidFill>
                <a:latin typeface="Arial" panose="020B0604020202020204" pitchFamily="34" charset="0"/>
              </a:rPr>
              <a:t>施温格（Schwinger，1918－1994</a:t>
            </a:r>
            <a:r>
              <a:rPr lang="zh-CN" altLang="en-US" sz="1600" b="0" dirty="0">
                <a:solidFill>
                  <a:srgbClr val="0000FF"/>
                </a:solidFill>
                <a:latin typeface="Arial" panose="020B0604020202020204" pitchFamily="34" charset="0"/>
              </a:rPr>
              <a:t>，</a:t>
            </a:r>
            <a:r>
              <a:rPr lang="de-DE" sz="1600" b="0" dirty="0" err="1">
                <a:solidFill>
                  <a:srgbClr val="0000FF"/>
                </a:solidFill>
                <a:latin typeface="Arial" panose="020B0604020202020204" pitchFamily="34" charset="0"/>
              </a:rPr>
              <a:t>美国</a:t>
            </a:r>
            <a:r>
              <a:rPr lang="zh-CN" altLang="en-US" sz="1600" b="0" dirty="0">
                <a:solidFill>
                  <a:srgbClr val="0000FF"/>
                </a:solidFill>
                <a:latin typeface="Arial" panose="020B0604020202020204" pitchFamily="34" charset="0"/>
              </a:rPr>
              <a:t>）</a:t>
            </a:r>
            <a:endParaRPr lang="en-US" sz="1600" dirty="0">
              <a:solidFill>
                <a:srgbClr val="0000FF"/>
              </a:solidFill>
            </a:endParaRPr>
          </a:p>
        </p:txBody>
      </p:sp>
      <p:sp>
        <p:nvSpPr>
          <p:cNvPr id="11" name="Rectangle 10"/>
          <p:cNvSpPr/>
          <p:nvPr/>
        </p:nvSpPr>
        <p:spPr>
          <a:xfrm>
            <a:off x="1301598" y="4321932"/>
            <a:ext cx="2279802" cy="584775"/>
          </a:xfrm>
          <a:prstGeom prst="rect">
            <a:avLst/>
          </a:prstGeom>
        </p:spPr>
        <p:txBody>
          <a:bodyPr wrap="square">
            <a:spAutoFit/>
          </a:bodyPr>
          <a:lstStyle/>
          <a:p>
            <a:r>
              <a:rPr lang="zh-CN" altLang="en-US" sz="1600" b="0" dirty="0">
                <a:solidFill>
                  <a:srgbClr val="0000FF"/>
                </a:solidFill>
                <a:latin typeface="Arial" panose="020B0604020202020204" pitchFamily="34" charset="0"/>
              </a:rPr>
              <a:t>费曼（</a:t>
            </a:r>
            <a:r>
              <a:rPr lang="en-US" altLang="zh-CN" sz="1600" b="0" dirty="0">
                <a:solidFill>
                  <a:srgbClr val="0000FF"/>
                </a:solidFill>
                <a:latin typeface="Arial" panose="020B0604020202020204" pitchFamily="34" charset="0"/>
              </a:rPr>
              <a:t>Feynman</a:t>
            </a:r>
            <a:r>
              <a:rPr lang="zh-CN" altLang="en-US" sz="1600" b="0" dirty="0">
                <a:solidFill>
                  <a:srgbClr val="0000FF"/>
                </a:solidFill>
                <a:latin typeface="Arial" panose="020B0604020202020204" pitchFamily="34" charset="0"/>
              </a:rPr>
              <a:t>，</a:t>
            </a:r>
            <a:r>
              <a:rPr lang="en-US" altLang="zh-CN" sz="1600" b="0" dirty="0">
                <a:solidFill>
                  <a:srgbClr val="0000FF"/>
                </a:solidFill>
                <a:latin typeface="Arial" panose="020B0604020202020204" pitchFamily="34" charset="0"/>
              </a:rPr>
              <a:t>1918—1988</a:t>
            </a:r>
            <a:r>
              <a:rPr lang="zh-CN" altLang="en-US" sz="1600" b="0" dirty="0">
                <a:solidFill>
                  <a:srgbClr val="0000FF"/>
                </a:solidFill>
                <a:latin typeface="Arial" panose="020B0604020202020204" pitchFamily="34" charset="0"/>
              </a:rPr>
              <a:t>，美国）</a:t>
            </a:r>
            <a:endParaRPr lang="en-US" sz="1600" b="0" dirty="0">
              <a:solidFill>
                <a:srgbClr val="0000FF"/>
              </a:solidFill>
              <a:latin typeface="Arial" panose="020B0604020202020204" pitchFamily="34" charset="0"/>
            </a:endParaRPr>
          </a:p>
        </p:txBody>
      </p:sp>
      <p:sp>
        <p:nvSpPr>
          <p:cNvPr id="12" name="Rectangle 11"/>
          <p:cNvSpPr/>
          <p:nvPr/>
        </p:nvSpPr>
        <p:spPr>
          <a:xfrm>
            <a:off x="3387801" y="4303871"/>
            <a:ext cx="2279802" cy="830997"/>
          </a:xfrm>
          <a:prstGeom prst="rect">
            <a:avLst/>
          </a:prstGeom>
        </p:spPr>
        <p:txBody>
          <a:bodyPr wrap="square">
            <a:spAutoFit/>
          </a:bodyPr>
          <a:lstStyle/>
          <a:p>
            <a:r>
              <a:rPr lang="zh-CN" altLang="en-US" sz="1600" b="0" dirty="0">
                <a:solidFill>
                  <a:srgbClr val="0000FF"/>
                </a:solidFill>
                <a:latin typeface="Arial" panose="020B0604020202020204" pitchFamily="34" charset="0"/>
              </a:rPr>
              <a:t>朝永振一郎（</a:t>
            </a:r>
            <a:r>
              <a:rPr lang="en-US" altLang="zh-CN" sz="1600" b="0" dirty="0" err="1">
                <a:solidFill>
                  <a:srgbClr val="0000FF"/>
                </a:solidFill>
                <a:latin typeface="Arial" panose="020B0604020202020204" pitchFamily="34" charset="0"/>
              </a:rPr>
              <a:t>Sinitiro</a:t>
            </a:r>
            <a:r>
              <a:rPr lang="en-US" altLang="zh-CN" sz="1600" b="0" dirty="0">
                <a:solidFill>
                  <a:srgbClr val="0000FF"/>
                </a:solidFill>
                <a:latin typeface="Arial" panose="020B0604020202020204" pitchFamily="34" charset="0"/>
              </a:rPr>
              <a:t> </a:t>
            </a:r>
            <a:r>
              <a:rPr lang="en-US" altLang="zh-CN" sz="1600" b="0" dirty="0" err="1">
                <a:solidFill>
                  <a:srgbClr val="0000FF"/>
                </a:solidFill>
                <a:latin typeface="Arial" panose="020B0604020202020204" pitchFamily="34" charset="0"/>
              </a:rPr>
              <a:t>Tomonaga</a:t>
            </a:r>
            <a:r>
              <a:rPr lang="zh-CN" altLang="en-US" sz="1600" b="0" dirty="0">
                <a:solidFill>
                  <a:srgbClr val="0000FF"/>
                </a:solidFill>
                <a:latin typeface="Arial" panose="020B0604020202020204" pitchFamily="34" charset="0"/>
              </a:rPr>
              <a:t>，</a:t>
            </a:r>
            <a:r>
              <a:rPr lang="en-US" altLang="zh-CN" sz="1600" b="0" dirty="0">
                <a:solidFill>
                  <a:srgbClr val="0000FF"/>
                </a:solidFill>
                <a:latin typeface="Arial" panose="020B0604020202020204" pitchFamily="34" charset="0"/>
              </a:rPr>
              <a:t>1906—1979</a:t>
            </a:r>
            <a:r>
              <a:rPr lang="zh-CN" altLang="en-US" sz="1600" b="0" dirty="0">
                <a:solidFill>
                  <a:srgbClr val="0000FF"/>
                </a:solidFill>
                <a:latin typeface="Arial" panose="020B0604020202020204" pitchFamily="34" charset="0"/>
              </a:rPr>
              <a:t>，日本）</a:t>
            </a:r>
            <a:endParaRPr lang="en-US" sz="1600" b="0" dirty="0">
              <a:solidFill>
                <a:srgbClr val="0000FF"/>
              </a:solidFill>
              <a:latin typeface="Arial" panose="020B0604020202020204" pitchFamily="34" charset="0"/>
            </a:endParaRPr>
          </a:p>
        </p:txBody>
      </p:sp>
      <p:sp>
        <p:nvSpPr>
          <p:cNvPr id="13" name="页脚占位符 1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3" name="Text Box 3"/>
          <p:cNvSpPr txBox="1">
            <a:spLocks noChangeArrowheads="1"/>
          </p:cNvSpPr>
          <p:nvPr/>
        </p:nvSpPr>
        <p:spPr bwMode="auto">
          <a:xfrm>
            <a:off x="629653" y="1447800"/>
            <a:ext cx="79809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碱金属原子的能级分裂（轨道贯穿和自旋轨道耦合）</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碱金属原子的光谱结构和选择规则</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氢原子的精细结构（自旋轨道耦合、相对论质量项和势能项）</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氢原子的光谱结构（巴尔末系的第一条谱学）</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兰姆移位</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上节课回顾</a:t>
            </a:r>
            <a:endParaRPr lang="en-US" sz="3200" dirty="0"/>
          </a:p>
        </p:txBody>
      </p:sp>
      <p:sp>
        <p:nvSpPr>
          <p:cNvPr id="3" name="页脚占位符 2"/>
          <p:cNvSpPr>
            <a:spLocks noGrp="1"/>
          </p:cNvSpPr>
          <p:nvPr>
            <p:ph type="ftr" sz="quarter" idx="11"/>
          </p:nvPr>
        </p:nvSpPr>
        <p:spPr/>
        <p:txBody>
          <a:bodyPr/>
          <a:lstStyle/>
          <a:p>
            <a:r>
              <a:rPr lang="zh-CN" altLang="en-US"/>
              <a:t>原子物理</a:t>
            </a:r>
            <a:r>
              <a:rPr lang="en-US" altLang="zh-CN"/>
              <a:t>2021</a:t>
            </a:r>
            <a:r>
              <a:rPr lang="zh-CN" altLang="en-US"/>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超精细结构</a:t>
            </a:r>
            <a:endParaRPr lang="zh-CN" altLang="en-US" dirty="0"/>
          </a:p>
        </p:txBody>
      </p:sp>
      <p:sp>
        <p:nvSpPr>
          <p:cNvPr id="13" name="Footer Placeholder 1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mc:AlternateContent xmlns:mc="http://schemas.openxmlformats.org/markup-compatibility/2006">
        <mc:Choice xmlns:a14="http://schemas.microsoft.com/office/drawing/2010/main" Requires="a14">
          <p:sp>
            <p:nvSpPr>
              <p:cNvPr id="3" name="内容占位符 2"/>
              <p:cNvSpPr>
                <a:spLocks noGrp="1"/>
              </p:cNvSpPr>
              <p:nvPr>
                <p:ph type="body" idx="4294967295"/>
              </p:nvPr>
            </p:nvSpPr>
            <p:spPr>
              <a:xfrm>
                <a:off x="762000" y="1322388"/>
                <a:ext cx="7647363" cy="1825103"/>
              </a:xfrm>
            </p:spPr>
            <p:txBody>
              <a:bodyPr>
                <a:noAutofit/>
              </a:bodyPr>
              <a:lstStyle/>
              <a:p>
                <a:r>
                  <a:rPr lang="zh-CN" altLang="en-US" sz="2400" dirty="0"/>
                  <a:t>比精细结构小了三个数量级的能级移动或分裂，它源自原子核的自旋角动量</a:t>
                </a:r>
                <a14:m>
                  <m:oMath xmlns:m="http://schemas.openxmlformats.org/officeDocument/2006/math">
                    <m:acc>
                      <m:accPr>
                        <m:chr m:val="⃗"/>
                        <m:ctrlPr>
                          <a:rPr lang="zh-CN" altLang="en-US" sz="2400" i="1" smtClean="0">
                            <a:latin typeface="Cambria Math" panose="02040503050406030204" charset="0"/>
                          </a:rPr>
                        </m:ctrlPr>
                      </m:accPr>
                      <m:e>
                        <m:r>
                          <a:rPr lang="en-US" altLang="zh-CN" sz="2400" b="1" i="1" smtClean="0">
                            <a:latin typeface="Cambria Math" panose="02040503050406030204" charset="0"/>
                          </a:rPr>
                          <m:t>𝑰</m:t>
                        </m:r>
                      </m:e>
                    </m:acc>
                  </m:oMath>
                </a14:m>
                <a:r>
                  <a:rPr lang="zh-CN" altLang="en-US" sz="2400" dirty="0"/>
                  <a:t>，电四极矩</a:t>
                </a:r>
                <a14:m>
                  <m:oMath xmlns:m="http://schemas.openxmlformats.org/officeDocument/2006/math">
                    <m:acc>
                      <m:accPr>
                        <m:chr m:val="⃗"/>
                        <m:ctrlPr>
                          <a:rPr lang="zh-CN" altLang="en-US" sz="2400" i="1" smtClean="0">
                            <a:latin typeface="Cambria Math" panose="02040503050406030204" charset="0"/>
                          </a:rPr>
                        </m:ctrlPr>
                      </m:accPr>
                      <m:e>
                        <m:r>
                          <a:rPr lang="en-US" altLang="zh-CN" sz="2400" b="1" i="1" smtClean="0">
                            <a:latin typeface="Cambria Math" panose="02040503050406030204" charset="0"/>
                          </a:rPr>
                          <m:t>𝑸</m:t>
                        </m:r>
                      </m:e>
                    </m:acc>
                  </m:oMath>
                </a14:m>
                <a:r>
                  <a:rPr lang="zh-CN" altLang="en-US" sz="2400" dirty="0"/>
                  <a:t>及同位素效应的影响，其数值只有</a:t>
                </a:r>
                <a14:m>
                  <m:oMath xmlns:m="http://schemas.openxmlformats.org/officeDocument/2006/math">
                    <m:sSup>
                      <m:sSupPr>
                        <m:ctrlPr>
                          <a:rPr lang="en-US" altLang="zh-CN" sz="2400" i="1" smtClean="0">
                            <a:latin typeface="Cambria Math" panose="02040503050406030204" charset="0"/>
                          </a:rPr>
                        </m:ctrlPr>
                      </m:sSupPr>
                      <m:e>
                        <m:r>
                          <a:rPr lang="en-US" altLang="zh-CN" sz="2400" b="1" i="1" smtClean="0">
                            <a:latin typeface="Cambria Math" panose="02040503050406030204" charset="0"/>
                          </a:rPr>
                          <m:t>𝟏𝟎</m:t>
                        </m:r>
                      </m:e>
                      <m:sup>
                        <m:r>
                          <a:rPr lang="en-US" altLang="zh-CN" sz="2400" b="1" i="1" smtClean="0">
                            <a:latin typeface="Cambria Math" panose="02040503050406030204" charset="0"/>
                          </a:rPr>
                          <m:t>−</m:t>
                        </m:r>
                        <m:r>
                          <a:rPr lang="en-US" altLang="zh-CN" sz="2400" b="1" i="1" smtClean="0">
                            <a:latin typeface="Cambria Math" panose="02040503050406030204" charset="0"/>
                          </a:rPr>
                          <m:t>𝟏</m:t>
                        </m:r>
                      </m:sup>
                    </m:sSup>
                    <m:r>
                      <a:rPr lang="en-US" altLang="zh-CN" sz="2400" i="1" smtClean="0">
                        <a:latin typeface="Cambria Math" panose="02040503050406030204" charset="0"/>
                        <a:ea typeface="Cambria Math" panose="02040503050406030204" charset="0"/>
                      </a:rPr>
                      <m:t>~</m:t>
                    </m:r>
                    <m:sSup>
                      <m:sSupPr>
                        <m:ctrlPr>
                          <a:rPr lang="en-US" altLang="zh-CN" sz="2400" i="1" smtClean="0">
                            <a:latin typeface="Cambria Math" panose="02040503050406030204" charset="0"/>
                            <a:ea typeface="Cambria Math" panose="02040503050406030204" charset="0"/>
                          </a:rPr>
                        </m:ctrlPr>
                      </m:sSupPr>
                      <m:e>
                        <m:r>
                          <a:rPr lang="en-US" altLang="zh-CN" sz="2400" b="1" i="1" smtClean="0">
                            <a:latin typeface="Cambria Math" panose="02040503050406030204" charset="0"/>
                            <a:ea typeface="Cambria Math" panose="02040503050406030204" charset="0"/>
                          </a:rPr>
                          <m:t>𝟏𝟎</m:t>
                        </m:r>
                      </m:e>
                      <m:sup>
                        <m:r>
                          <a:rPr lang="en-US" altLang="zh-CN" sz="2400" b="1" i="1" smtClean="0">
                            <a:latin typeface="Cambria Math" panose="02040503050406030204" charset="0"/>
                            <a:ea typeface="Cambria Math" panose="02040503050406030204" charset="0"/>
                          </a:rPr>
                          <m:t>−</m:t>
                        </m:r>
                        <m:r>
                          <a:rPr lang="en-US" altLang="zh-CN" sz="2400" b="1" i="1" smtClean="0">
                            <a:latin typeface="Cambria Math" panose="02040503050406030204" charset="0"/>
                            <a:ea typeface="Cambria Math" panose="02040503050406030204" charset="0"/>
                          </a:rPr>
                          <m:t>𝟐</m:t>
                        </m:r>
                      </m:sup>
                    </m:sSup>
                    <m:r>
                      <a:rPr lang="en-US" altLang="zh-CN" sz="2400" b="1" i="1" smtClean="0">
                        <a:latin typeface="Cambria Math" panose="02040503050406030204" charset="0"/>
                        <a:ea typeface="Cambria Math" panose="02040503050406030204" charset="0"/>
                      </a:rPr>
                      <m:t> </m:t>
                    </m:r>
                  </m:oMath>
                </a14:m>
                <a:r>
                  <a:rPr lang="en-US" altLang="zh-CN" sz="2400" dirty="0"/>
                  <a:t>m</a:t>
                </a:r>
                <a:r>
                  <a:rPr lang="en-US" altLang="zh-CN" sz="2400" baseline="30000" dirty="0"/>
                  <a:t>-1</a:t>
                </a:r>
                <a:r>
                  <a:rPr lang="zh-CN" altLang="en-US" sz="2400" dirty="0"/>
                  <a:t>。这里我们</a:t>
                </a:r>
                <a:r>
                  <a:rPr lang="zh-CN" altLang="en-US" sz="2400"/>
                  <a:t>只简单介绍</a:t>
                </a:r>
                <a:r>
                  <a:rPr lang="zh-CN" altLang="en-US" sz="2400">
                    <a:solidFill>
                      <a:srgbClr val="FF0000"/>
                    </a:solidFill>
                  </a:rPr>
                  <a:t>原子</a:t>
                </a:r>
                <a:r>
                  <a:rPr lang="zh-CN" altLang="en-US" sz="2400" dirty="0">
                    <a:solidFill>
                      <a:srgbClr val="FF0000"/>
                    </a:solidFill>
                  </a:rPr>
                  <a:t>核磁矩</a:t>
                </a:r>
                <a:r>
                  <a:rPr lang="zh-CN" altLang="en-US" sz="2400" dirty="0"/>
                  <a:t>导致的超精细结构。</a:t>
                </a:r>
                <a:endParaRPr lang="zh-CN" altLang="en-US" sz="2400" dirty="0"/>
              </a:p>
            </p:txBody>
          </p:sp>
        </mc:Choice>
        <mc:Fallback>
          <p:sp>
            <p:nvSpPr>
              <p:cNvPr id="3" name="内容占位符 2"/>
              <p:cNvSpPr>
                <a:spLocks noRot="1" noChangeAspect="1" noMove="1" noResize="1" noEditPoints="1" noAdjustHandles="1" noChangeArrowheads="1" noChangeShapeType="1" noTextEdit="1"/>
              </p:cNvSpPr>
              <p:nvPr>
                <p:ph type="body" idx="4294967295"/>
              </p:nvPr>
            </p:nvSpPr>
            <p:spPr>
              <a:xfrm>
                <a:off x="762000" y="1322388"/>
                <a:ext cx="7647363" cy="1825103"/>
              </a:xfrm>
              <a:blipFill rotWithShape="1">
                <a:blip r:embed="rId1"/>
                <a:stretch>
                  <a:fillRect t="-17" r="-3844" b="2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矩形 17"/>
              <p:cNvSpPr>
                <a:spLocks noChangeArrowheads="1"/>
              </p:cNvSpPr>
              <p:nvPr/>
            </p:nvSpPr>
            <p:spPr bwMode="auto">
              <a:xfrm>
                <a:off x="574675" y="4263504"/>
                <a:ext cx="8035925" cy="477054"/>
              </a:xfrm>
              <a:prstGeom prst="rect">
                <a:avLst/>
              </a:prstGeom>
              <a:solidFill>
                <a:srgbClr val="FFFF00">
                  <a:alpha val="3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000"/>
                  </a:lnSpc>
                  <a:spcBef>
                    <a:spcPct val="0"/>
                  </a:spcBef>
                  <a:buFont typeface="Wingdings" panose="05000000000000000000" pitchFamily="2" charset="2"/>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原子核磁矩</a:t>
                </a:r>
                <a14:m>
                  <m:oMath xmlns:m="http://schemas.openxmlformats.org/officeDocument/2006/math">
                    <m:sSub>
                      <m:sSubPr>
                        <m:ctrlPr>
                          <a:rPr lang="en-US" altLang="zh-CN" sz="2400" b="1" i="1" dirty="0" smtClean="0">
                            <a:latin typeface="Cambria Math" panose="02040503050406030204" charset="0"/>
                            <a:ea typeface="华文楷体" panose="02010600040101010101" pitchFamily="2" charset="-122"/>
                            <a:cs typeface="Times New Roman" panose="02020603050405020304" pitchFamily="18" charset="0"/>
                          </a:rPr>
                        </m:ctrlPr>
                      </m:sSubPr>
                      <m:e>
                        <m:acc>
                          <m:accPr>
                            <m:chr m:val="⃗"/>
                            <m:ctrlPr>
                              <a:rPr lang="en-US" altLang="zh-CN" sz="2400" b="1" i="1" smtClean="0">
                                <a:latin typeface="Cambria Math" panose="02040503050406030204" charset="0"/>
                                <a:ea typeface="华文楷体" panose="02010600040101010101" pitchFamily="2" charset="-122"/>
                                <a:cs typeface="Times New Roman" panose="02020603050405020304" pitchFamily="18" charset="0"/>
                              </a:rPr>
                            </m:ctrlPr>
                          </m:accPr>
                          <m:e>
                            <m:r>
                              <a:rPr lang="en-US" altLang="zh-CN" sz="2400" b="1" i="1" smtClean="0">
                                <a:latin typeface="Cambria Math" panose="02040503050406030204" charset="0"/>
                                <a:ea typeface="华文楷体" panose="02010600040101010101" pitchFamily="2" charset="-122"/>
                                <a:cs typeface="Times New Roman" panose="02020603050405020304" pitchFamily="18" charset="0"/>
                              </a:rPr>
                              <m:t>𝝁</m:t>
                            </m:r>
                          </m:e>
                        </m:acc>
                      </m:e>
                      <m:sub>
                        <m:r>
                          <a:rPr lang="en-US" altLang="zh-CN" sz="2400" b="1" i="1" dirty="0" smtClean="0">
                            <a:latin typeface="Cambria Math" panose="02040503050406030204" charset="0"/>
                            <a:ea typeface="华文楷体" panose="02010600040101010101" pitchFamily="2" charset="-122"/>
                            <a:cs typeface="Times New Roman" panose="02020603050405020304" pitchFamily="18" charset="0"/>
                          </a:rPr>
                          <m:t>𝑰</m:t>
                        </m:r>
                      </m:sub>
                    </m:sSub>
                  </m:oMath>
                </a14:m>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和电子产生的磁场相耦合引起的能量变化为：</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p:sp>
            <p:nvSpPr>
              <p:cNvPr id="6" name="矩形 17"/>
              <p:cNvSpPr>
                <a:spLocks noRot="1" noChangeAspect="1" noMove="1" noResize="1" noEditPoints="1" noAdjustHandles="1" noChangeArrowheads="1" noChangeShapeType="1" noTextEdit="1"/>
              </p:cNvSpPr>
              <p:nvPr/>
            </p:nvSpPr>
            <p:spPr bwMode="auto">
              <a:xfrm>
                <a:off x="574675" y="4263504"/>
                <a:ext cx="8035925" cy="477054"/>
              </a:xfrm>
              <a:prstGeom prst="rect">
                <a:avLst/>
              </a:prstGeom>
              <a:blipFill rotWithShape="1">
                <a:blip r:embed="rId2"/>
                <a:stretch>
                  <a:fillRect t="-24" b="59"/>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aphicFrame>
        <p:nvGraphicFramePr>
          <p:cNvPr id="9" name="Object 25"/>
          <p:cNvGraphicFramePr>
            <a:graphicFrameLocks noChangeAspect="1"/>
          </p:cNvGraphicFramePr>
          <p:nvPr/>
        </p:nvGraphicFramePr>
        <p:xfrm>
          <a:off x="3446676" y="5942985"/>
          <a:ext cx="1233274" cy="368229"/>
        </p:xfrm>
        <a:graphic>
          <a:graphicData uri="http://schemas.openxmlformats.org/presentationml/2006/ole">
            <mc:AlternateContent xmlns:mc="http://schemas.openxmlformats.org/markup-compatibility/2006">
              <mc:Choice xmlns:v="urn:schemas-microsoft-com:vml" Requires="v">
                <p:oleObj spid="_x0000_s5" name="Equation" r:id="rId3" imgW="635000" imgH="190500" progId="Equation.DSMT4">
                  <p:embed/>
                </p:oleObj>
              </mc:Choice>
              <mc:Fallback>
                <p:oleObj name="Equation" r:id="rId3" imgW="635000" imgH="190500" progId="Equation.DSMT4">
                  <p:embed/>
                  <p:pic>
                    <p:nvPicPr>
                      <p:cNvPr id="0"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676" y="5942985"/>
                        <a:ext cx="1233274" cy="368229"/>
                      </a:xfrm>
                      <a:prstGeom prst="rect">
                        <a:avLst/>
                      </a:prstGeom>
                      <a:noFill/>
                      <a:ln>
                        <a:noFill/>
                      </a:ln>
                    </p:spPr>
                  </p:pic>
                </p:oleObj>
              </mc:Fallback>
            </mc:AlternateContent>
          </a:graphicData>
        </a:graphic>
      </p:graphicFrame>
      <p:sp>
        <p:nvSpPr>
          <p:cNvPr id="10" name="矩形 17"/>
          <p:cNvSpPr>
            <a:spLocks noChangeArrowheads="1"/>
          </p:cNvSpPr>
          <p:nvPr/>
        </p:nvSpPr>
        <p:spPr bwMode="auto">
          <a:xfrm>
            <a:off x="636587" y="5339059"/>
            <a:ext cx="7974013" cy="473075"/>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000"/>
              </a:lnSpc>
              <a:spcBef>
                <a:spcPct val="0"/>
              </a:spcBef>
              <a:buFont typeface="Wingdings" panose="05000000000000000000" pitchFamily="2" charset="2"/>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核自旋角动量和电子的总角动量会耦合出一个新的角动量：</a:t>
            </a:r>
            <a:endParaRPr lang="en-US" altLang="zh-CN" sz="24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Box 8"/>
          <p:cNvSpPr txBox="1">
            <a:spLocks noChangeArrowheads="1"/>
          </p:cNvSpPr>
          <p:nvPr/>
        </p:nvSpPr>
        <p:spPr bwMode="auto">
          <a:xfrm>
            <a:off x="647700" y="2943474"/>
            <a:ext cx="4864100" cy="457200"/>
          </a:xfrm>
          <a:prstGeom prst="rect">
            <a:avLst/>
          </a:prstGeom>
          <a:solidFill>
            <a:srgbClr val="FF33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自旋轨道相互作用引起的能量变化：</a:t>
            </a:r>
            <a:endParaRPr lang="zh-CN" altLang="en-US" sz="2400" b="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3200399" y="4768577"/>
            <a:ext cx="2076275" cy="469745"/>
          </a:xfrm>
          <a:prstGeom prst="rect">
            <a:avLst/>
          </a:prstGeom>
        </p:spPr>
      </p:pic>
      <p:pic>
        <p:nvPicPr>
          <p:cNvPr id="15" name="Picture 14"/>
          <p:cNvPicPr>
            <a:picLocks noChangeAspect="1"/>
          </p:cNvPicPr>
          <p:nvPr/>
        </p:nvPicPr>
        <p:blipFill>
          <a:blip r:embed="rId6"/>
          <a:stretch>
            <a:fillRect/>
          </a:stretch>
        </p:blipFill>
        <p:spPr>
          <a:xfrm>
            <a:off x="3048000" y="3445171"/>
            <a:ext cx="2479514" cy="70701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原子核的自旋</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7" name="TextBox 6"/>
          <p:cNvSpPr txBox="1"/>
          <p:nvPr/>
        </p:nvSpPr>
        <p:spPr>
          <a:xfrm>
            <a:off x="700373" y="1277344"/>
            <a:ext cx="6596678" cy="477054"/>
          </a:xfrm>
          <a:prstGeom prst="rect">
            <a:avLst/>
          </a:prstGeom>
          <a:noFill/>
        </p:spPr>
        <p:txBody>
          <a:bodyPr wrap="none" rtlCol="0">
            <a:spAutoFit/>
          </a:bodyPr>
          <a:lstStyle/>
          <a:p>
            <a:r>
              <a:rPr kumimoji="1" lang="zh-CN" altLang="en-US" sz="2500" dirty="0">
                <a:solidFill>
                  <a:srgbClr val="000000"/>
                </a:solidFill>
                <a:latin typeface="+mn-ea"/>
                <a:ea typeface="+mn-ea"/>
                <a:cs typeface="Times New Roman" panose="02020603050405020304"/>
              </a:rPr>
              <a:t>原子核有自旋，自旋角动量为</a:t>
            </a:r>
            <a:r>
              <a:rPr kumimoji="1" lang="en-US" altLang="zh-CN" sz="2500" dirty="0">
                <a:solidFill>
                  <a:srgbClr val="000000"/>
                </a:solidFill>
                <a:latin typeface="+mn-ea"/>
                <a:ea typeface="+mn-ea"/>
                <a:cs typeface="Times New Roman" panose="02020603050405020304"/>
              </a:rPr>
              <a:t>I</a:t>
            </a:r>
            <a:r>
              <a:rPr kumimoji="1" lang="zh-CN" altLang="en-US" sz="2500" dirty="0">
                <a:solidFill>
                  <a:srgbClr val="000000"/>
                </a:solidFill>
                <a:latin typeface="+mn-ea"/>
                <a:ea typeface="+mn-ea"/>
                <a:cs typeface="Times New Roman" panose="02020603050405020304"/>
              </a:rPr>
              <a:t>，是量子化的</a:t>
            </a:r>
            <a:r>
              <a:rPr kumimoji="1" lang="en-US" altLang="zh-CN" sz="2500" dirty="0">
                <a:solidFill>
                  <a:srgbClr val="000000"/>
                </a:solidFill>
                <a:latin typeface="+mn-ea"/>
                <a:ea typeface="+mn-ea"/>
                <a:cs typeface="Times New Roman" panose="02020603050405020304"/>
              </a:rPr>
              <a:t>.</a:t>
            </a:r>
            <a:endParaRPr lang="zh-CN" altLang="en-US" sz="2500" dirty="0">
              <a:solidFill>
                <a:srgbClr val="000000"/>
              </a:solidFill>
              <a:latin typeface="+mn-ea"/>
              <a:ea typeface="+mn-ea"/>
              <a:cs typeface="Times New Roman" panose="02020603050405020304"/>
            </a:endParaRPr>
          </a:p>
        </p:txBody>
      </p:sp>
      <p:graphicFrame>
        <p:nvGraphicFramePr>
          <p:cNvPr id="8" name="对象 8"/>
          <p:cNvGraphicFramePr>
            <a:graphicFrameLocks noChangeAspect="1"/>
          </p:cNvGraphicFramePr>
          <p:nvPr/>
        </p:nvGraphicFramePr>
        <p:xfrm>
          <a:off x="822325" y="1905000"/>
          <a:ext cx="2178050" cy="482600"/>
        </p:xfrm>
        <a:graphic>
          <a:graphicData uri="http://schemas.openxmlformats.org/presentationml/2006/ole">
            <mc:AlternateContent xmlns:mc="http://schemas.openxmlformats.org/markup-compatibility/2006">
              <mc:Choice xmlns:v="urn:schemas-microsoft-com:vml" Requires="v">
                <p:oleObj spid="_x0000_s5" name="公式" r:id="rId1" imgW="1088390" imgH="237490" progId="Equation.3">
                  <p:embed/>
                </p:oleObj>
              </mc:Choice>
              <mc:Fallback>
                <p:oleObj name="公式" r:id="rId1" imgW="1088390" imgH="237490" progId="Equation.3">
                  <p:embed/>
                  <p:pic>
                    <p:nvPicPr>
                      <p:cNvPr id="0" name="图片 4"/>
                      <p:cNvPicPr/>
                      <p:nvPr/>
                    </p:nvPicPr>
                    <p:blipFill>
                      <a:blip r:embed="rId2"/>
                      <a:stretch>
                        <a:fillRect/>
                      </a:stretch>
                    </p:blipFill>
                    <p:spPr>
                      <a:xfrm>
                        <a:off x="822325" y="1905000"/>
                        <a:ext cx="2178050" cy="482600"/>
                      </a:xfrm>
                      <a:prstGeom prst="rect">
                        <a:avLst/>
                      </a:prstGeom>
                    </p:spPr>
                  </p:pic>
                </p:oleObj>
              </mc:Fallback>
            </mc:AlternateContent>
          </a:graphicData>
        </a:graphic>
      </p:graphicFrame>
      <p:sp>
        <p:nvSpPr>
          <p:cNvPr id="9" name="TextBox 8"/>
          <p:cNvSpPr txBox="1"/>
          <p:nvPr/>
        </p:nvSpPr>
        <p:spPr>
          <a:xfrm>
            <a:off x="3500842" y="1905000"/>
            <a:ext cx="3826689" cy="461665"/>
          </a:xfrm>
          <a:prstGeom prst="rect">
            <a:avLst/>
          </a:prstGeom>
          <a:noFill/>
        </p:spPr>
        <p:txBody>
          <a:bodyPr wrap="none" rtlCol="0">
            <a:spAutoFit/>
          </a:bodyPr>
          <a:lstStyle/>
          <a:p>
            <a:r>
              <a:rPr lang="zh-CN" altLang="en-US" sz="2400" dirty="0">
                <a:solidFill>
                  <a:srgbClr val="000000"/>
                </a:solidFill>
                <a:latin typeface="Times New Roman" panose="02020603050405020304"/>
                <a:ea typeface="隶书" panose="02010509060101010101" pitchFamily="49" charset="-122"/>
                <a:cs typeface="Times New Roman" panose="02020603050405020304"/>
              </a:rPr>
              <a:t>其中 </a:t>
            </a:r>
            <a:r>
              <a:rPr lang="en-US" altLang="zh-CN" sz="2400" dirty="0">
                <a:solidFill>
                  <a:srgbClr val="000000"/>
                </a:solidFill>
                <a:latin typeface="Times New Roman" panose="02020603050405020304"/>
                <a:ea typeface="隶书" panose="02010509060101010101" pitchFamily="49" charset="-122"/>
                <a:cs typeface="Times New Roman" panose="02020603050405020304"/>
              </a:rPr>
              <a:t>I </a:t>
            </a:r>
            <a:r>
              <a:rPr lang="zh-CN" altLang="en-US" sz="2400" dirty="0">
                <a:solidFill>
                  <a:srgbClr val="000000"/>
                </a:solidFill>
                <a:latin typeface="Times New Roman" panose="02020603050405020304"/>
                <a:ea typeface="隶书" panose="02010509060101010101" pitchFamily="49" charset="-122"/>
                <a:cs typeface="Times New Roman" panose="02020603050405020304"/>
              </a:rPr>
              <a:t>称为核的自旋量子数</a:t>
            </a:r>
            <a:endParaRPr lang="zh-CN" altLang="en-US" sz="2400" dirty="0">
              <a:solidFill>
                <a:srgbClr val="000000"/>
              </a:solidFill>
              <a:latin typeface="Times New Roman" panose="02020603050405020304"/>
              <a:ea typeface="隶书" panose="02010509060101010101" pitchFamily="49" charset="-122"/>
              <a:cs typeface="Times New Roman" panose="02020603050405020304"/>
            </a:endParaRPr>
          </a:p>
        </p:txBody>
      </p:sp>
      <p:graphicFrame>
        <p:nvGraphicFramePr>
          <p:cNvPr id="10" name="对象 10"/>
          <p:cNvGraphicFramePr>
            <a:graphicFrameLocks noChangeAspect="1"/>
          </p:cNvGraphicFramePr>
          <p:nvPr/>
        </p:nvGraphicFramePr>
        <p:xfrm>
          <a:off x="822325" y="2455371"/>
          <a:ext cx="5349875" cy="463550"/>
        </p:xfrm>
        <a:graphic>
          <a:graphicData uri="http://schemas.openxmlformats.org/presentationml/2006/ole">
            <mc:AlternateContent xmlns:mc="http://schemas.openxmlformats.org/markup-compatibility/2006">
              <mc:Choice xmlns:v="urn:schemas-microsoft-com:vml" Requires="v">
                <p:oleObj spid="_x0000_s6" name="公式" r:id="rId3" imgW="2788920" imgH="237490" progId="Equation.3">
                  <p:embed/>
                </p:oleObj>
              </mc:Choice>
              <mc:Fallback>
                <p:oleObj name="公式" r:id="rId3" imgW="2788920" imgH="237490" progId="Equation.3">
                  <p:embed/>
                  <p:pic>
                    <p:nvPicPr>
                      <p:cNvPr id="0" name="图片 5"/>
                      <p:cNvPicPr/>
                      <p:nvPr/>
                    </p:nvPicPr>
                    <p:blipFill>
                      <a:blip r:embed="rId4"/>
                      <a:stretch>
                        <a:fillRect/>
                      </a:stretch>
                    </p:blipFill>
                    <p:spPr>
                      <a:xfrm>
                        <a:off x="822325" y="2455371"/>
                        <a:ext cx="5349875" cy="463550"/>
                      </a:xfrm>
                      <a:prstGeom prst="rect">
                        <a:avLst/>
                      </a:prstGeom>
                    </p:spPr>
                  </p:pic>
                </p:oleObj>
              </mc:Fallback>
            </mc:AlternateContent>
          </a:graphicData>
        </a:graphic>
      </p:graphicFrame>
      <p:sp>
        <p:nvSpPr>
          <p:cNvPr id="11" name="TextBox 10"/>
          <p:cNvSpPr txBox="1"/>
          <p:nvPr/>
        </p:nvSpPr>
        <p:spPr>
          <a:xfrm>
            <a:off x="6381742" y="2451160"/>
            <a:ext cx="2441694" cy="461665"/>
          </a:xfrm>
          <a:prstGeom prst="rect">
            <a:avLst/>
          </a:prstGeom>
          <a:noFill/>
        </p:spPr>
        <p:txBody>
          <a:bodyPr wrap="none" rtlCol="0">
            <a:spAutoFit/>
          </a:bodyPr>
          <a:lstStyle/>
          <a:p>
            <a:r>
              <a:rPr lang="en-US" altLang="zh-CN" sz="2400" dirty="0" err="1">
                <a:solidFill>
                  <a:srgbClr val="000000"/>
                </a:solidFill>
                <a:latin typeface="Times New Roman" panose="02020603050405020304"/>
                <a:ea typeface="隶书" panose="02010509060101010101" pitchFamily="49" charset="-122"/>
                <a:cs typeface="Times New Roman" panose="02020603050405020304"/>
              </a:rPr>
              <a:t>m</a:t>
            </a:r>
            <a:r>
              <a:rPr lang="en-US" altLang="zh-CN" sz="2400" baseline="-25000" dirty="0" err="1">
                <a:solidFill>
                  <a:srgbClr val="000000"/>
                </a:solidFill>
                <a:latin typeface="Times New Roman" panose="02020603050405020304"/>
                <a:ea typeface="隶书" panose="02010509060101010101" pitchFamily="49" charset="-122"/>
                <a:cs typeface="Times New Roman" panose="02020603050405020304"/>
              </a:rPr>
              <a:t>I</a:t>
            </a:r>
            <a:r>
              <a:rPr lang="en-US" altLang="zh-CN" sz="2400" dirty="0">
                <a:solidFill>
                  <a:srgbClr val="000000"/>
                </a:solidFill>
                <a:latin typeface="Times New Roman" panose="02020603050405020304"/>
                <a:ea typeface="隶书" panose="02010509060101010101" pitchFamily="49" charset="-122"/>
                <a:cs typeface="Times New Roman" panose="02020603050405020304"/>
              </a:rPr>
              <a:t> </a:t>
            </a:r>
            <a:r>
              <a:rPr lang="zh-CN" altLang="en-US" sz="2400" dirty="0">
                <a:solidFill>
                  <a:srgbClr val="000000"/>
                </a:solidFill>
                <a:latin typeface="Times New Roman" panose="02020603050405020304"/>
                <a:ea typeface="隶书" panose="02010509060101010101" pitchFamily="49" charset="-122"/>
                <a:cs typeface="Times New Roman" panose="02020603050405020304"/>
              </a:rPr>
              <a:t>为核磁量子数</a:t>
            </a:r>
            <a:endParaRPr lang="zh-CN" altLang="en-US" sz="2400" dirty="0">
              <a:solidFill>
                <a:srgbClr val="000000"/>
              </a:solidFill>
              <a:latin typeface="Times New Roman" panose="02020603050405020304"/>
              <a:ea typeface="隶书" panose="02010509060101010101" pitchFamily="49" charset="-122"/>
              <a:cs typeface="Times New Roman" panose="02020603050405020304"/>
            </a:endParaRPr>
          </a:p>
        </p:txBody>
      </p:sp>
      <p:pic>
        <p:nvPicPr>
          <p:cNvPr id="28" name="Picture 27"/>
          <p:cNvPicPr>
            <a:picLocks noChangeAspect="1"/>
          </p:cNvPicPr>
          <p:nvPr/>
        </p:nvPicPr>
        <p:blipFill rotWithShape="1">
          <a:blip r:embed="rId5"/>
          <a:srcRect t="15555"/>
          <a:stretch>
            <a:fillRect/>
          </a:stretch>
        </p:blipFill>
        <p:spPr>
          <a:xfrm>
            <a:off x="76200" y="3276600"/>
            <a:ext cx="3869246" cy="2707252"/>
          </a:xfrm>
          <a:prstGeom prst="rect">
            <a:avLst/>
          </a:prstGeom>
        </p:spPr>
      </p:pic>
      <p:sp>
        <p:nvSpPr>
          <p:cNvPr id="29" name="TextBox 28"/>
          <p:cNvSpPr txBox="1"/>
          <p:nvPr/>
        </p:nvSpPr>
        <p:spPr>
          <a:xfrm>
            <a:off x="4206764" y="3082878"/>
            <a:ext cx="4784836" cy="430887"/>
          </a:xfrm>
          <a:prstGeom prst="rect">
            <a:avLst/>
          </a:prstGeom>
          <a:noFill/>
        </p:spPr>
        <p:txBody>
          <a:bodyPr wrap="square" rtlCol="0">
            <a:spAutoFit/>
          </a:bodyPr>
          <a:lstStyle/>
          <a:p>
            <a:r>
              <a:rPr lang="zh-CN" altLang="en-US" sz="2200" b="1" dirty="0">
                <a:solidFill>
                  <a:srgbClr val="0000CC"/>
                </a:solidFill>
                <a:latin typeface="+mn-ea"/>
                <a:ea typeface="+mn-ea"/>
              </a:rPr>
              <a:t>原子核的</a:t>
            </a:r>
            <a:r>
              <a:rPr lang="zh-CN" altLang="en-US" sz="2200" b="1">
                <a:solidFill>
                  <a:srgbClr val="0000CC"/>
                </a:solidFill>
                <a:latin typeface="+mn-ea"/>
                <a:ea typeface="+mn-ea"/>
              </a:rPr>
              <a:t>磁矩与核自</a:t>
            </a:r>
            <a:r>
              <a:rPr lang="zh-CN" altLang="en-US" sz="2200" b="1" dirty="0">
                <a:solidFill>
                  <a:srgbClr val="0000CC"/>
                </a:solidFill>
                <a:latin typeface="+mn-ea"/>
                <a:ea typeface="+mn-ea"/>
              </a:rPr>
              <a:t>旋角动量的关系</a:t>
            </a:r>
            <a:endParaRPr lang="zh-CN" altLang="en-US" sz="2200" b="1" dirty="0">
              <a:solidFill>
                <a:srgbClr val="0000CC"/>
              </a:solidFill>
              <a:latin typeface="+mn-ea"/>
              <a:ea typeface="+mn-ea"/>
            </a:endParaRPr>
          </a:p>
        </p:txBody>
      </p:sp>
      <p:graphicFrame>
        <p:nvGraphicFramePr>
          <p:cNvPr id="30" name="对象 21"/>
          <p:cNvGraphicFramePr>
            <a:graphicFrameLocks noChangeAspect="1"/>
          </p:cNvGraphicFramePr>
          <p:nvPr/>
        </p:nvGraphicFramePr>
        <p:xfrm>
          <a:off x="4237244" y="3657600"/>
          <a:ext cx="2620713" cy="1927291"/>
        </p:xfrm>
        <a:graphic>
          <a:graphicData uri="http://schemas.openxmlformats.org/presentationml/2006/ole">
            <mc:AlternateContent xmlns:mc="http://schemas.openxmlformats.org/markup-compatibility/2006">
              <mc:Choice xmlns:v="urn:schemas-microsoft-com:vml" Requires="v">
                <p:oleObj spid="_x0000_s12" name="公式" r:id="rId6" imgW="1673225" imgH="1225550" progId="Equation.3">
                  <p:embed/>
                </p:oleObj>
              </mc:Choice>
              <mc:Fallback>
                <p:oleObj name="公式" r:id="rId6" imgW="1673225" imgH="1225550" progId="Equation.3">
                  <p:embed/>
                  <p:pic>
                    <p:nvPicPr>
                      <p:cNvPr id="0" name="图片 11"/>
                      <p:cNvPicPr>
                        <a:picLocks noChangeAspect="1" noChangeArrowheads="1"/>
                      </p:cNvPicPr>
                      <p:nvPr/>
                    </p:nvPicPr>
                    <p:blipFill>
                      <a:blip r:embed="rId7"/>
                      <a:srcRect/>
                      <a:stretch>
                        <a:fillRect/>
                      </a:stretch>
                    </p:blipFill>
                    <p:spPr bwMode="auto">
                      <a:xfrm>
                        <a:off x="4237244" y="3657600"/>
                        <a:ext cx="2620713" cy="1927291"/>
                      </a:xfrm>
                      <a:prstGeom prst="rect">
                        <a:avLst/>
                      </a:prstGeom>
                      <a:solidFill>
                        <a:srgbClr val="FFFF99"/>
                      </a:solidFill>
                      <a:ln>
                        <a:noFill/>
                      </a:ln>
                    </p:spPr>
                  </p:pic>
                </p:oleObj>
              </mc:Fallback>
            </mc:AlternateContent>
          </a:graphicData>
        </a:graphic>
      </p:graphicFrame>
      <p:graphicFrame>
        <p:nvGraphicFramePr>
          <p:cNvPr id="36" name="对象 23"/>
          <p:cNvGraphicFramePr>
            <a:graphicFrameLocks noChangeAspect="1"/>
          </p:cNvGraphicFramePr>
          <p:nvPr/>
        </p:nvGraphicFramePr>
        <p:xfrm>
          <a:off x="4206764" y="5584891"/>
          <a:ext cx="1660636" cy="450769"/>
        </p:xfrm>
        <a:graphic>
          <a:graphicData uri="http://schemas.openxmlformats.org/presentationml/2006/ole">
            <mc:AlternateContent xmlns:mc="http://schemas.openxmlformats.org/markup-compatibility/2006">
              <mc:Choice xmlns:v="urn:schemas-microsoft-com:vml" Requires="v">
                <p:oleObj spid="_x0000_s13" name="Equation" r:id="rId8" imgW="21336000" imgH="5791200" progId="Equation.DSMT4">
                  <p:embed/>
                </p:oleObj>
              </mc:Choice>
              <mc:Fallback>
                <p:oleObj name="Equation" r:id="rId8" imgW="21336000" imgH="5791200" progId="Equation.DSMT4">
                  <p:embed/>
                  <p:pic>
                    <p:nvPicPr>
                      <p:cNvPr id="0" name="图片 12"/>
                      <p:cNvPicPr>
                        <a:picLocks noChangeAspect="1" noChangeArrowheads="1"/>
                      </p:cNvPicPr>
                      <p:nvPr/>
                    </p:nvPicPr>
                    <p:blipFill>
                      <a:blip r:embed="rId9"/>
                      <a:srcRect/>
                      <a:stretch>
                        <a:fillRect/>
                      </a:stretch>
                    </p:blipFill>
                    <p:spPr bwMode="auto">
                      <a:xfrm>
                        <a:off x="4206764" y="5584891"/>
                        <a:ext cx="1660636" cy="450769"/>
                      </a:xfrm>
                      <a:prstGeom prst="rect">
                        <a:avLst/>
                      </a:prstGeom>
                      <a:noFill/>
                      <a:ln>
                        <a:noFill/>
                      </a:ln>
                    </p:spPr>
                  </p:pic>
                </p:oleObj>
              </mc:Fallback>
            </mc:AlternateContent>
          </a:graphicData>
        </a:graphic>
      </p:graphicFrame>
      <p:graphicFrame>
        <p:nvGraphicFramePr>
          <p:cNvPr id="37" name="对象 16"/>
          <p:cNvGraphicFramePr>
            <a:graphicFrameLocks noChangeAspect="1"/>
          </p:cNvGraphicFramePr>
          <p:nvPr/>
        </p:nvGraphicFramePr>
        <p:xfrm>
          <a:off x="7490098" y="4648200"/>
          <a:ext cx="1143000" cy="812948"/>
        </p:xfrm>
        <a:graphic>
          <a:graphicData uri="http://schemas.openxmlformats.org/presentationml/2006/ole">
            <mc:AlternateContent xmlns:mc="http://schemas.openxmlformats.org/markup-compatibility/2006">
              <mc:Choice xmlns:v="urn:schemas-microsoft-com:vml" Requires="v">
                <p:oleObj spid="_x0000_s14" name="公式" r:id="rId10" imgW="658495" imgH="466090" progId="Equation.3">
                  <p:embed/>
                </p:oleObj>
              </mc:Choice>
              <mc:Fallback>
                <p:oleObj name="公式" r:id="rId10" imgW="658495" imgH="466090" progId="Equation.3">
                  <p:embed/>
                  <p:pic>
                    <p:nvPicPr>
                      <p:cNvPr id="0" name="图片 13"/>
                      <p:cNvPicPr>
                        <a:picLocks noChangeAspect="1" noChangeArrowheads="1"/>
                      </p:cNvPicPr>
                      <p:nvPr/>
                    </p:nvPicPr>
                    <p:blipFill>
                      <a:blip r:embed="rId11"/>
                      <a:srcRect/>
                      <a:stretch>
                        <a:fillRect/>
                      </a:stretch>
                    </p:blipFill>
                    <p:spPr bwMode="auto">
                      <a:xfrm>
                        <a:off x="7490098" y="4648200"/>
                        <a:ext cx="1143000" cy="812948"/>
                      </a:xfrm>
                      <a:prstGeom prst="rect">
                        <a:avLst/>
                      </a:prstGeom>
                      <a:solidFill>
                        <a:srgbClr val="FFFF99"/>
                      </a:solidFill>
                      <a:ln>
                        <a:noFill/>
                      </a:ln>
                    </p:spPr>
                  </p:pic>
                </p:oleObj>
              </mc:Fallback>
            </mc:AlternateContent>
          </a:graphicData>
        </a:graphic>
      </p:graphicFrame>
      <p:sp>
        <p:nvSpPr>
          <p:cNvPr id="38" name="TextBox 37"/>
          <p:cNvSpPr txBox="1"/>
          <p:nvPr/>
        </p:nvSpPr>
        <p:spPr>
          <a:xfrm>
            <a:off x="7520293" y="4291090"/>
            <a:ext cx="1112805" cy="461665"/>
          </a:xfrm>
          <a:prstGeom prst="rect">
            <a:avLst/>
          </a:prstGeom>
          <a:solidFill>
            <a:srgbClr val="FFFF99"/>
          </a:solidFill>
        </p:spPr>
        <p:txBody>
          <a:bodyPr wrap="none" rtlCol="0">
            <a:spAutoFit/>
          </a:bodyPr>
          <a:lstStyle/>
          <a:p>
            <a:r>
              <a:rPr lang="zh-CN" altLang="en-US" sz="2400" b="1" dirty="0">
                <a:latin typeface="隶书" panose="02010509060101010101" pitchFamily="49" charset="-122"/>
                <a:ea typeface="隶书" panose="02010509060101010101" pitchFamily="49" charset="-122"/>
              </a:rPr>
              <a:t>核磁子</a:t>
            </a:r>
            <a:endParaRPr lang="zh-CN" altLang="en-US" sz="2400" b="1" dirty="0">
              <a:latin typeface="隶书" panose="02010509060101010101" pitchFamily="49" charset="-122"/>
              <a:ea typeface="隶书" panose="020105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碱金属原子的能级结构和光谱</a:t>
            </a:r>
            <a:endParaRPr lang="zh-CN" altLang="en-US" dirty="0"/>
          </a:p>
        </p:txBody>
      </p:sp>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8" name="图片 7"/>
          <p:cNvPicPr>
            <a:picLocks noChangeAspect="1"/>
          </p:cNvPicPr>
          <p:nvPr/>
        </p:nvPicPr>
        <p:blipFill>
          <a:blip r:embed="rId1"/>
          <a:stretch>
            <a:fillRect/>
          </a:stretch>
        </p:blipFill>
        <p:spPr>
          <a:xfrm>
            <a:off x="419100" y="1219200"/>
            <a:ext cx="8305800" cy="49804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原子的总角动量</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6" name="TextBox 5"/>
          <p:cNvSpPr txBox="1"/>
          <p:nvPr/>
        </p:nvSpPr>
        <p:spPr>
          <a:xfrm>
            <a:off x="270045" y="1176270"/>
            <a:ext cx="2876108" cy="492443"/>
          </a:xfrm>
          <a:prstGeom prst="rect">
            <a:avLst/>
          </a:prstGeom>
          <a:noFill/>
        </p:spPr>
        <p:txBody>
          <a:bodyPr wrap="none" rtlCol="0">
            <a:spAutoFit/>
          </a:bodyPr>
          <a:lstStyle/>
          <a:p>
            <a:pPr marL="342900" indent="-342900">
              <a:buFont typeface="Wingdings" panose="05000000000000000000" pitchFamily="2" charset="2"/>
              <a:buChar char="Ø"/>
            </a:pPr>
            <a:r>
              <a:rPr lang="zh-CN" altLang="en-US" sz="26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原子的总角动量</a:t>
            </a:r>
            <a:endParaRPr lang="zh-CN" altLang="en-US" sz="26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7" name="对象 3"/>
          <p:cNvGraphicFramePr>
            <a:graphicFrameLocks noChangeAspect="1"/>
          </p:cNvGraphicFramePr>
          <p:nvPr/>
        </p:nvGraphicFramePr>
        <p:xfrm>
          <a:off x="3028486" y="1191224"/>
          <a:ext cx="1495425" cy="492125"/>
        </p:xfrm>
        <a:graphic>
          <a:graphicData uri="http://schemas.openxmlformats.org/presentationml/2006/ole">
            <mc:AlternateContent xmlns:mc="http://schemas.openxmlformats.org/markup-compatibility/2006">
              <mc:Choice xmlns:v="urn:schemas-microsoft-com:vml" Requires="v">
                <p:oleObj spid="_x0000_s5" name="公式" r:id="rId1" imgW="749935" imgH="201295" progId="Equation.3">
                  <p:embed/>
                </p:oleObj>
              </mc:Choice>
              <mc:Fallback>
                <p:oleObj name="公式" r:id="rId1" imgW="749935" imgH="201295" progId="Equation.3">
                  <p:embed/>
                  <p:pic>
                    <p:nvPicPr>
                      <p:cNvPr id="0" name="图片 4"/>
                      <p:cNvPicPr>
                        <a:picLocks noChangeAspect="1" noChangeArrowheads="1"/>
                      </p:cNvPicPr>
                      <p:nvPr/>
                    </p:nvPicPr>
                    <p:blipFill>
                      <a:blip r:embed="rId2"/>
                      <a:srcRect/>
                      <a:stretch>
                        <a:fillRect/>
                      </a:stretch>
                    </p:blipFill>
                    <p:spPr bwMode="auto">
                      <a:xfrm>
                        <a:off x="3028486" y="1191224"/>
                        <a:ext cx="1495425" cy="492125"/>
                      </a:xfrm>
                      <a:prstGeom prst="rect">
                        <a:avLst/>
                      </a:prstGeom>
                      <a:noFill/>
                      <a:ln>
                        <a:noFill/>
                      </a:ln>
                    </p:spPr>
                  </p:pic>
                </p:oleObj>
              </mc:Fallback>
            </mc:AlternateContent>
          </a:graphicData>
        </a:graphic>
      </p:graphicFrame>
      <p:sp>
        <p:nvSpPr>
          <p:cNvPr id="8" name="TextBox 7"/>
          <p:cNvSpPr txBox="1"/>
          <p:nvPr/>
        </p:nvSpPr>
        <p:spPr>
          <a:xfrm>
            <a:off x="457201" y="1660023"/>
            <a:ext cx="7168186" cy="492443"/>
          </a:xfrm>
          <a:prstGeom prst="rect">
            <a:avLst/>
          </a:prstGeom>
          <a:noFill/>
        </p:spPr>
        <p:txBody>
          <a:bodyPr wrap="none" rtlCol="0">
            <a:spAutoFit/>
          </a:bodyPr>
          <a:lstStyle/>
          <a:p>
            <a:r>
              <a:rPr lang="zh-CN" altLang="en-US"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   和</a:t>
            </a:r>
            <a:r>
              <a:rPr lang="en-US" altLang="zh-CN"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   的相互作用造成能级的超精细结构分裂。</a:t>
            </a:r>
            <a:endParaRPr lang="zh-CN" altLang="en-US"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9" name="对象 7"/>
          <p:cNvGraphicFramePr>
            <a:graphicFrameLocks noChangeAspect="1"/>
          </p:cNvGraphicFramePr>
          <p:nvPr/>
        </p:nvGraphicFramePr>
        <p:xfrm>
          <a:off x="515212" y="1668713"/>
          <a:ext cx="254000" cy="460375"/>
        </p:xfrm>
        <a:graphic>
          <a:graphicData uri="http://schemas.openxmlformats.org/presentationml/2006/ole">
            <mc:AlternateContent xmlns:mc="http://schemas.openxmlformats.org/markup-compatibility/2006">
              <mc:Choice xmlns:v="urn:schemas-microsoft-com:vml" Requires="v">
                <p:oleObj spid="_x0000_s10" name="公式" r:id="rId3" imgW="128270" imgH="191770" progId="Equation.3">
                  <p:embed/>
                </p:oleObj>
              </mc:Choice>
              <mc:Fallback>
                <p:oleObj name="公式" r:id="rId3" imgW="128270" imgH="191770" progId="Equation.3">
                  <p:embed/>
                  <p:pic>
                    <p:nvPicPr>
                      <p:cNvPr id="0" name="图片 9"/>
                      <p:cNvPicPr>
                        <a:picLocks noChangeAspect="1" noChangeArrowheads="1"/>
                      </p:cNvPicPr>
                      <p:nvPr/>
                    </p:nvPicPr>
                    <p:blipFill>
                      <a:blip r:embed="rId4"/>
                      <a:srcRect/>
                      <a:stretch>
                        <a:fillRect/>
                      </a:stretch>
                    </p:blipFill>
                    <p:spPr bwMode="auto">
                      <a:xfrm>
                        <a:off x="515212" y="1668713"/>
                        <a:ext cx="254000" cy="460375"/>
                      </a:xfrm>
                      <a:prstGeom prst="rect">
                        <a:avLst/>
                      </a:prstGeom>
                      <a:noFill/>
                      <a:ln>
                        <a:noFill/>
                      </a:ln>
                    </p:spPr>
                  </p:pic>
                </p:oleObj>
              </mc:Fallback>
            </mc:AlternateContent>
          </a:graphicData>
        </a:graphic>
      </p:graphicFrame>
      <p:graphicFrame>
        <p:nvGraphicFramePr>
          <p:cNvPr id="11" name="对象 8"/>
          <p:cNvGraphicFramePr>
            <a:graphicFrameLocks noChangeAspect="1"/>
          </p:cNvGraphicFramePr>
          <p:nvPr/>
        </p:nvGraphicFramePr>
        <p:xfrm>
          <a:off x="1208427" y="1640487"/>
          <a:ext cx="279400" cy="490537"/>
        </p:xfrm>
        <a:graphic>
          <a:graphicData uri="http://schemas.openxmlformats.org/presentationml/2006/ole">
            <mc:AlternateContent xmlns:mc="http://schemas.openxmlformats.org/markup-compatibility/2006">
              <mc:Choice xmlns:v="urn:schemas-microsoft-com:vml" Requires="v">
                <p:oleObj spid="_x0000_s12" name="公式" r:id="rId5" imgW="137160" imgH="201295" progId="Equation.3">
                  <p:embed/>
                </p:oleObj>
              </mc:Choice>
              <mc:Fallback>
                <p:oleObj name="公式" r:id="rId5" imgW="137160" imgH="201295" progId="Equation.3">
                  <p:embed/>
                  <p:pic>
                    <p:nvPicPr>
                      <p:cNvPr id="0" name="图片 11"/>
                      <p:cNvPicPr>
                        <a:picLocks noChangeAspect="1" noChangeArrowheads="1"/>
                      </p:cNvPicPr>
                      <p:nvPr/>
                    </p:nvPicPr>
                    <p:blipFill>
                      <a:blip r:embed="rId6"/>
                      <a:srcRect/>
                      <a:stretch>
                        <a:fillRect/>
                      </a:stretch>
                    </p:blipFill>
                    <p:spPr bwMode="auto">
                      <a:xfrm>
                        <a:off x="1208427" y="1640487"/>
                        <a:ext cx="279400" cy="490537"/>
                      </a:xfrm>
                      <a:prstGeom prst="rect">
                        <a:avLst/>
                      </a:prstGeom>
                      <a:noFill/>
                      <a:ln>
                        <a:noFill/>
                      </a:ln>
                    </p:spPr>
                  </p:pic>
                </p:oleObj>
              </mc:Fallback>
            </mc:AlternateContent>
          </a:graphicData>
        </a:graphic>
      </p:graphicFrame>
      <p:sp>
        <p:nvSpPr>
          <p:cNvPr id="13" name="TextBox 10"/>
          <p:cNvSpPr txBox="1"/>
          <p:nvPr/>
        </p:nvSpPr>
        <p:spPr>
          <a:xfrm>
            <a:off x="681525" y="2236910"/>
            <a:ext cx="5037272" cy="492443"/>
          </a:xfrm>
          <a:prstGeom prst="rect">
            <a:avLst/>
          </a:prstGeom>
          <a:noFill/>
        </p:spPr>
        <p:txBody>
          <a:bodyPr wrap="none" rtlCol="0">
            <a:spAutoFit/>
          </a:bodyPr>
          <a:lstStyle/>
          <a:p>
            <a:r>
              <a:rPr lang="zh-CN" altLang="en-US" sz="2600" b="1" dirty="0">
                <a:latin typeface="华文楷体" panose="02010600040101010101" pitchFamily="2" charset="-122"/>
                <a:ea typeface="华文楷体" panose="02010600040101010101" pitchFamily="2" charset="-122"/>
                <a:cs typeface="华文楷体" panose="02010600040101010101" pitchFamily="2" charset="-122"/>
              </a:rPr>
              <a:t>量子数 </a:t>
            </a:r>
            <a:r>
              <a:rPr lang="en-US" altLang="zh-CN" sz="2600" b="1" dirty="0">
                <a:latin typeface="华文楷体" panose="02010600040101010101" pitchFamily="2" charset="-122"/>
                <a:ea typeface="华文楷体" panose="02010600040101010101" pitchFamily="2" charset="-122"/>
                <a:cs typeface="华文楷体" panose="02010600040101010101" pitchFamily="2" charset="-122"/>
              </a:rPr>
              <a:t>F=(I+J), (I+J-1), ……, |I-J|</a:t>
            </a:r>
            <a:endParaRPr lang="zh-CN" altLang="en-US" sz="26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4" name="Text Box 5"/>
          <p:cNvSpPr txBox="1">
            <a:spLocks noChangeArrowheads="1"/>
          </p:cNvSpPr>
          <p:nvPr/>
        </p:nvSpPr>
        <p:spPr bwMode="auto">
          <a:xfrm>
            <a:off x="457200" y="2895600"/>
            <a:ext cx="8363667" cy="1160147"/>
          </a:xfrm>
          <a:prstGeom prst="rect">
            <a:avLst/>
          </a:prstGeom>
          <a:noFill/>
          <a:ln w="57150">
            <a:pattFill prst="sphere">
              <a:fgClr>
                <a:srgbClr val="000000"/>
              </a:fgClr>
              <a:bgClr>
                <a:srgbClr val="FFFFFF"/>
              </a:bgClr>
            </a:pattFill>
            <a:miter lim="800000"/>
          </a:ln>
          <a:effec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lnSpc>
                <a:spcPts val="4280"/>
              </a:lnSpc>
              <a:spcBef>
                <a:spcPct val="50000"/>
              </a:spcBef>
            </a:pP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不同</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F</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的状态具有不同能量，于是原来不考虑核自旋（</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F=J</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为定值）的能级又分裂成（</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2I+1</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）个子能级。</a:t>
            </a:r>
            <a:endPar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5" name="TextBox 12"/>
          <p:cNvSpPr txBox="1"/>
          <p:nvPr/>
        </p:nvSpPr>
        <p:spPr>
          <a:xfrm>
            <a:off x="243839" y="4191000"/>
            <a:ext cx="5556329" cy="492443"/>
          </a:xfrm>
          <a:prstGeom prst="rect">
            <a:avLst/>
          </a:prstGeom>
          <a:noFill/>
        </p:spPr>
        <p:txBody>
          <a:bodyPr wrap="none" rtlCol="0">
            <a:spAutoFit/>
          </a:bodyPr>
          <a:lstStyle/>
          <a:p>
            <a:pPr marL="342900" indent="-342900">
              <a:buFont typeface="Wingdings" panose="05000000000000000000" pitchFamily="2" charset="2"/>
              <a:buChar char="Ø"/>
            </a:pPr>
            <a:r>
              <a:rPr lang="zh-CN" altLang="en-US" sz="2600" b="1" dirty="0">
                <a:solidFill>
                  <a:srgbClr val="0000CC"/>
                </a:solidFill>
                <a:latin typeface="隶书" panose="02010509060101010101" pitchFamily="49" charset="-122"/>
                <a:ea typeface="隶书" panose="02010509060101010101" pitchFamily="49" charset="-122"/>
              </a:rPr>
              <a:t>磁性超精细效应引起的附加能量：</a:t>
            </a:r>
            <a:endParaRPr lang="zh-CN" altLang="en-US" sz="2600" b="1" dirty="0">
              <a:solidFill>
                <a:srgbClr val="0000CC"/>
              </a:solidFill>
              <a:latin typeface="隶书" panose="02010509060101010101" pitchFamily="49" charset="-122"/>
              <a:ea typeface="隶书" panose="02010509060101010101" pitchFamily="49" charset="-122"/>
            </a:endParaRPr>
          </a:p>
        </p:txBody>
      </p:sp>
      <p:graphicFrame>
        <p:nvGraphicFramePr>
          <p:cNvPr id="16" name="对象 10"/>
          <p:cNvGraphicFramePr>
            <a:graphicFrameLocks noChangeAspect="1"/>
          </p:cNvGraphicFramePr>
          <p:nvPr/>
        </p:nvGraphicFramePr>
        <p:xfrm>
          <a:off x="1708099" y="4668139"/>
          <a:ext cx="5422900" cy="722617"/>
        </p:xfrm>
        <a:graphic>
          <a:graphicData uri="http://schemas.openxmlformats.org/presentationml/2006/ole">
            <mc:AlternateContent xmlns:mc="http://schemas.openxmlformats.org/markup-compatibility/2006">
              <mc:Choice xmlns:v="urn:schemas-microsoft-com:vml" Requires="v">
                <p:oleObj spid="_x0000_s17" name="公式" r:id="rId7" imgW="3044825" imgH="402590" progId="Equation.3">
                  <p:embed/>
                </p:oleObj>
              </mc:Choice>
              <mc:Fallback>
                <p:oleObj name="公式" r:id="rId7" imgW="3044825" imgH="402590" progId="Equation.3">
                  <p:embed/>
                  <p:pic>
                    <p:nvPicPr>
                      <p:cNvPr id="0" name="图片 16"/>
                      <p:cNvPicPr>
                        <a:picLocks noChangeAspect="1" noChangeArrowheads="1"/>
                      </p:cNvPicPr>
                      <p:nvPr/>
                    </p:nvPicPr>
                    <p:blipFill>
                      <a:blip r:embed="rId8"/>
                      <a:srcRect/>
                      <a:stretch>
                        <a:fillRect/>
                      </a:stretch>
                    </p:blipFill>
                    <p:spPr bwMode="auto">
                      <a:xfrm>
                        <a:off x="1708099" y="4668139"/>
                        <a:ext cx="5422900" cy="722617"/>
                      </a:xfrm>
                      <a:prstGeom prst="rect">
                        <a:avLst/>
                      </a:prstGeom>
                      <a:solidFill>
                        <a:srgbClr val="FFFF99"/>
                      </a:solidFill>
                      <a:ln>
                        <a:noFill/>
                      </a:ln>
                    </p:spPr>
                  </p:pic>
                </p:oleObj>
              </mc:Fallback>
            </mc:AlternateContent>
          </a:graphicData>
        </a:graphic>
      </p:graphicFrame>
      <p:sp>
        <p:nvSpPr>
          <p:cNvPr id="18" name="TextBox 16"/>
          <p:cNvSpPr txBox="1"/>
          <p:nvPr/>
        </p:nvSpPr>
        <p:spPr>
          <a:xfrm>
            <a:off x="243839" y="5391003"/>
            <a:ext cx="3794761" cy="892552"/>
          </a:xfrm>
          <a:prstGeom prst="rect">
            <a:avLst/>
          </a:prstGeom>
          <a:noFill/>
        </p:spPr>
        <p:txBody>
          <a:bodyPr wrap="square" rtlCol="0">
            <a:spAutoFit/>
          </a:bodyPr>
          <a:lstStyle/>
          <a:p>
            <a:r>
              <a:rPr lang="zh-CN" altLang="en-US"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对于氢原子</a:t>
            </a:r>
            <a:r>
              <a:rPr lang="en-US" altLang="zh-CN"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类氢离子</a:t>
            </a:r>
            <a:r>
              <a:rPr lang="en-US" altLang="zh-CN"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，量子力学计算得：</a:t>
            </a:r>
            <a:endParaRPr lang="zh-CN" altLang="en-US" sz="26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19" name="对象 12"/>
          <p:cNvGraphicFramePr>
            <a:graphicFrameLocks noChangeAspect="1"/>
          </p:cNvGraphicFramePr>
          <p:nvPr/>
        </p:nvGraphicFramePr>
        <p:xfrm>
          <a:off x="3733800" y="5416884"/>
          <a:ext cx="5138270" cy="907716"/>
        </p:xfrm>
        <a:graphic>
          <a:graphicData uri="http://schemas.openxmlformats.org/presentationml/2006/ole">
            <mc:AlternateContent xmlns:mc="http://schemas.openxmlformats.org/markup-compatibility/2006">
              <mc:Choice xmlns:v="urn:schemas-microsoft-com:vml" Requires="v">
                <p:oleObj spid="_x0000_s20" name="公式" r:id="rId9" imgW="2551430" imgH="475615" progId="Equation.3">
                  <p:embed/>
                </p:oleObj>
              </mc:Choice>
              <mc:Fallback>
                <p:oleObj name="公式" r:id="rId9" imgW="2551430" imgH="475615" progId="Equation.3">
                  <p:embed/>
                  <p:pic>
                    <p:nvPicPr>
                      <p:cNvPr id="0" name="图片 19"/>
                      <p:cNvPicPr>
                        <a:picLocks noChangeAspect="1" noChangeArrowheads="1"/>
                      </p:cNvPicPr>
                      <p:nvPr/>
                    </p:nvPicPr>
                    <p:blipFill>
                      <a:blip r:embed="rId10"/>
                      <a:srcRect/>
                      <a:stretch>
                        <a:fillRect/>
                      </a:stretch>
                    </p:blipFill>
                    <p:spPr bwMode="auto">
                      <a:xfrm>
                        <a:off x="3733800" y="5416884"/>
                        <a:ext cx="5138270" cy="907716"/>
                      </a:xfrm>
                      <a:prstGeom prst="rect">
                        <a:avLst/>
                      </a:prstGeom>
                      <a:noFill/>
                      <a:ln>
                        <a:noFill/>
                      </a:ln>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超精细结构量级</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11" name="Picture 10"/>
          <p:cNvPicPr>
            <a:picLocks noChangeAspect="1"/>
          </p:cNvPicPr>
          <p:nvPr/>
        </p:nvPicPr>
        <p:blipFill>
          <a:blip r:embed="rId1"/>
          <a:stretch>
            <a:fillRect/>
          </a:stretch>
        </p:blipFill>
        <p:spPr>
          <a:xfrm>
            <a:off x="609600" y="1251108"/>
            <a:ext cx="7924800" cy="497477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氢原子的超精细结构</a:t>
            </a:r>
            <a:endParaRPr lang="zh-CN" altLang="en-US" dirty="0"/>
          </a:p>
        </p:txBody>
      </p:sp>
      <p:sp>
        <p:nvSpPr>
          <p:cNvPr id="14" name="Footer Placeholder 1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8" name="Picture 5"/>
          <p:cNvPicPr>
            <a:picLocks noChangeAspect="1" noChangeArrowheads="1"/>
          </p:cNvPicPr>
          <p:nvPr/>
        </p:nvPicPr>
        <p:blipFill>
          <a:blip r:embed="rId1" cstate="print"/>
          <a:srcRect/>
          <a:stretch>
            <a:fillRect/>
          </a:stretch>
        </p:blipFill>
        <p:spPr bwMode="auto">
          <a:xfrm>
            <a:off x="613577" y="2357527"/>
            <a:ext cx="3958423" cy="168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a:spLocks noChangeArrowheads="1"/>
          </p:cNvSpPr>
          <p:nvPr/>
        </p:nvSpPr>
        <p:spPr bwMode="auto">
          <a:xfrm>
            <a:off x="508001" y="1371600"/>
            <a:ext cx="4063999" cy="477054"/>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000"/>
              </a:lnSpc>
              <a:spcBef>
                <a:spcPct val="0"/>
              </a:spcBef>
              <a:buFont typeface="Wingdings" panose="05000000000000000000" pitchFamily="2" charset="2"/>
              <a:buNone/>
            </a:pP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 氢原子，</a:t>
            </a:r>
            <a:r>
              <a:rPr lang="en-US" altLang="zh-CN" sz="2800" i="1" dirty="0">
                <a:latin typeface="Times New Roman" panose="02020603050405020304" pitchFamily="18" charset="0"/>
                <a:ea typeface="华文楷体" panose="02010600040101010101" pitchFamily="2" charset="-122"/>
                <a:cs typeface="Times New Roman" panose="02020603050405020304" pitchFamily="18" charset="0"/>
              </a:rPr>
              <a:t>I</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i="1" dirty="0">
                <a:latin typeface="Times New Roman" panose="02020603050405020304" pitchFamily="18" charset="0"/>
                <a:ea typeface="华文楷体" panose="02010600040101010101" pitchFamily="2" charset="-122"/>
                <a:cs typeface="Times New Roman" panose="02020603050405020304" pitchFamily="18" charset="0"/>
              </a:rPr>
              <a:t>J</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800" dirty="0">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0" name="Object 6"/>
          <p:cNvGraphicFramePr>
            <a:graphicFrameLocks noChangeAspect="1"/>
          </p:cNvGraphicFramePr>
          <p:nvPr/>
        </p:nvGraphicFramePr>
        <p:xfrm>
          <a:off x="5305370" y="2351405"/>
          <a:ext cx="2290138" cy="1347910"/>
        </p:xfrm>
        <a:graphic>
          <a:graphicData uri="http://schemas.openxmlformats.org/presentationml/2006/ole">
            <mc:AlternateContent xmlns:mc="http://schemas.openxmlformats.org/markup-compatibility/2006">
              <mc:Choice xmlns:v="urn:schemas-microsoft-com:vml" Requires="v">
                <p:oleObj spid="_x0000_s3" name="Equation" r:id="rId2" imgW="1346200" imgH="787400" progId="Equation.DSMT4">
                  <p:embed/>
                </p:oleObj>
              </mc:Choice>
              <mc:Fallback>
                <p:oleObj name="Equation" r:id="rId2" imgW="1346200" imgH="787400" progId="Equation.DSMT4">
                  <p:embed/>
                  <p:pic>
                    <p:nvPicPr>
                      <p:cNvPr id="0"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370" y="2351405"/>
                        <a:ext cx="2290138" cy="1347910"/>
                      </a:xfrm>
                      <a:prstGeom prst="rect">
                        <a:avLst/>
                      </a:prstGeom>
                      <a:noFill/>
                      <a:ln>
                        <a:noFill/>
                      </a:ln>
                    </p:spPr>
                  </p:pic>
                </p:oleObj>
              </mc:Fallback>
            </mc:AlternateContent>
          </a:graphicData>
        </a:graphic>
      </p:graphicFrame>
      <p:graphicFrame>
        <p:nvGraphicFramePr>
          <p:cNvPr id="11" name="Object 8"/>
          <p:cNvGraphicFramePr>
            <a:graphicFrameLocks noChangeAspect="1"/>
          </p:cNvGraphicFramePr>
          <p:nvPr/>
        </p:nvGraphicFramePr>
        <p:xfrm>
          <a:off x="5075613" y="3833812"/>
          <a:ext cx="3333750" cy="357188"/>
        </p:xfrm>
        <a:graphic>
          <a:graphicData uri="http://schemas.openxmlformats.org/presentationml/2006/ole">
            <mc:AlternateContent xmlns:mc="http://schemas.openxmlformats.org/markup-compatibility/2006">
              <mc:Choice xmlns:v="urn:schemas-microsoft-com:vml" Requires="v">
                <p:oleObj spid="_x0000_s5" name="Equation" r:id="rId4" imgW="1867535" imgH="203200" progId="Equation.DSMT4">
                  <p:embed/>
                </p:oleObj>
              </mc:Choice>
              <mc:Fallback>
                <p:oleObj name="Equation" r:id="rId4" imgW="1867535" imgH="203200" progId="Equation.DSMT4">
                  <p:embed/>
                  <p:pic>
                    <p:nvPicPr>
                      <p:cNvPr id="0"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613" y="3833812"/>
                        <a:ext cx="33337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
          <p:cNvGraphicFramePr>
            <a:graphicFrameLocks noChangeAspect="1"/>
          </p:cNvGraphicFramePr>
          <p:nvPr/>
        </p:nvGraphicFramePr>
        <p:xfrm>
          <a:off x="4904581" y="1411259"/>
          <a:ext cx="1049338" cy="430213"/>
        </p:xfrm>
        <a:graphic>
          <a:graphicData uri="http://schemas.openxmlformats.org/presentationml/2006/ole">
            <mc:AlternateContent xmlns:mc="http://schemas.openxmlformats.org/markup-compatibility/2006">
              <mc:Choice xmlns:v="urn:schemas-microsoft-com:vml" Requires="v">
                <p:oleObj spid="_x0000_s6" name="Equation" r:id="rId6" imgW="494665" imgH="203200" progId="Equation.DSMT4">
                  <p:embed/>
                </p:oleObj>
              </mc:Choice>
              <mc:Fallback>
                <p:oleObj name="Equation" r:id="rId6" imgW="494665" imgH="203200" progId="Equation.DSMT4">
                  <p:embed/>
                  <p:pic>
                    <p:nvPicPr>
                      <p:cNvPr id="0" name="图片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4581" y="1411259"/>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5"/>
          <p:cNvSpPr>
            <a:spLocks noChangeArrowheads="1"/>
          </p:cNvSpPr>
          <p:nvPr/>
        </p:nvSpPr>
        <p:spPr bwMode="auto">
          <a:xfrm>
            <a:off x="373855" y="4635775"/>
            <a:ext cx="8472489" cy="525401"/>
          </a:xfrm>
          <a:prstGeom prst="rect">
            <a:avLst/>
          </a:prstGeom>
          <a:solidFill>
            <a:srgbClr val="FF6600">
              <a:alpha val="32156"/>
            </a:srgb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None/>
            </a:pP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1 420 405 751.7667±0.009Hz</a:t>
            </a:r>
            <a:r>
              <a:rPr lang="zh-CN" altLang="en-US" sz="2800" dirty="0">
                <a:latin typeface="Times New Roman" panose="02020603050405020304" pitchFamily="18" charset="0"/>
                <a:ea typeface="华文楷体" panose="02010600040101010101" pitchFamily="2" charset="-122"/>
                <a:cs typeface="Times New Roman" panose="02020603050405020304" pitchFamily="18" charset="0"/>
              </a:rPr>
              <a:t>，相应的波长为</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21cm </a:t>
            </a:r>
            <a:endParaRPr lang="en-US" altLang="zh-CN" sz="2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21cm</a:t>
            </a:r>
            <a:r>
              <a:rPr lang="zh-CN" altLang="en-US" dirty="0"/>
              <a:t>谱线在天文学上的应用</a:t>
            </a:r>
            <a:endParaRPr lang="zh-CN" alt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762000" y="1322388"/>
            <a:ext cx="8382000" cy="4773612"/>
          </a:xfrm>
        </p:spPr>
        <p:txBody>
          <a:bodyPr>
            <a:normAutofit lnSpcReduction="10000"/>
          </a:bodyPr>
          <a:lstStyle/>
          <a:p>
            <a:r>
              <a:rPr lang="en-US" altLang="zh-CN" sz="3200" dirty="0"/>
              <a:t>21cm</a:t>
            </a:r>
            <a:r>
              <a:rPr lang="zh-CN" altLang="en-US" sz="3200" dirty="0"/>
              <a:t>线位于电磁波谱上的微波。这个波长的辐射在无线电天文学上有重要应用，因为</a:t>
            </a:r>
            <a:r>
              <a:rPr lang="zh-CN" altLang="en-US" sz="3200" dirty="0">
                <a:solidFill>
                  <a:srgbClr val="FF0000"/>
                </a:solidFill>
              </a:rPr>
              <a:t>无线电波可以穿过对可见光是不透明的星际云等巨大星际介质区域</a:t>
            </a:r>
            <a:r>
              <a:rPr lang="zh-CN" altLang="en-US" sz="3200" dirty="0"/>
              <a:t>。在这个波段的电波可以轻易通过地球的大气层被观测到。</a:t>
            </a:r>
            <a:endParaRPr lang="zh-CN" altLang="en-US" sz="3200" dirty="0"/>
          </a:p>
          <a:p>
            <a:r>
              <a:rPr lang="zh-CN" altLang="en-US" sz="3200" dirty="0"/>
              <a:t>一般假定氢原子是规则分布在整个星系之中，在各个观测方向都可以发现到</a:t>
            </a:r>
            <a:r>
              <a:rPr lang="en-US" altLang="zh-CN" sz="3200" dirty="0"/>
              <a:t>21cm</a:t>
            </a:r>
            <a:r>
              <a:rPr lang="zh-CN" altLang="en-US" sz="3200" dirty="0"/>
              <a:t>线，唯一的不同在于每条线的多普勒效应强度。因此由射电天文望远镜观测到的</a:t>
            </a:r>
            <a:r>
              <a:rPr lang="en-US" altLang="zh-CN" sz="3200" dirty="0"/>
              <a:t>21cm</a:t>
            </a:r>
            <a:r>
              <a:rPr lang="zh-CN" altLang="en-US" sz="3200" dirty="0"/>
              <a:t>谱线，科学家可以计算出银河系每个旋臂的相对速度。</a:t>
            </a:r>
            <a:endParaRPr lang="zh-CN" altLang="en-US" sz="3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21cm</a:t>
            </a:r>
            <a:r>
              <a:rPr lang="zh-CN" altLang="en-US" dirty="0"/>
              <a:t>谱线</a:t>
            </a:r>
            <a:endParaRPr lang="zh-CN" alt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762000" y="1322388"/>
            <a:ext cx="8382000" cy="4773612"/>
          </a:xfrm>
        </p:spPr>
        <p:txBody>
          <a:bodyPr>
            <a:normAutofit lnSpcReduction="10000"/>
          </a:bodyPr>
          <a:lstStyle/>
          <a:p>
            <a:r>
              <a:rPr lang="zh-CN" altLang="en-US" dirty="0"/>
              <a:t>跃迁</a:t>
            </a:r>
            <a:endParaRPr lang="en-US" altLang="zh-CN" dirty="0"/>
          </a:p>
          <a:p>
            <a:pPr lvl="1"/>
            <a:r>
              <a:rPr lang="zh-CN" altLang="en-US" dirty="0"/>
              <a:t>自发跃迁几率低</a:t>
            </a:r>
            <a:r>
              <a:rPr lang="zh-CN" altLang="en-US" dirty="0">
                <a:sym typeface="Symbol" panose="05050102010706020507" pitchFamily="18" charset="2"/>
              </a:rPr>
              <a:t></a:t>
            </a:r>
            <a:r>
              <a:rPr lang="zh-CN" altLang="en-US" dirty="0"/>
              <a:t>寿命约</a:t>
            </a:r>
            <a:r>
              <a:rPr lang="en-US" altLang="zh-CN" dirty="0"/>
              <a:t>1</a:t>
            </a:r>
            <a:r>
              <a:rPr lang="zh-CN" altLang="en-US" dirty="0"/>
              <a:t>千万年</a:t>
            </a:r>
            <a:endParaRPr lang="en-US" altLang="zh-CN" dirty="0"/>
          </a:p>
          <a:p>
            <a:pPr lvl="1"/>
            <a:r>
              <a:rPr lang="zh-CN" altLang="en-US" dirty="0"/>
              <a:t>被宇宙尘埃吸收的几率也小</a:t>
            </a:r>
            <a:r>
              <a:rPr lang="zh-CN" altLang="en-US" dirty="0">
                <a:sym typeface="Symbol" panose="05050102010706020507" pitchFamily="18" charset="2"/>
              </a:rPr>
              <a:t>携带远古宇宙的信息</a:t>
            </a:r>
            <a:endParaRPr lang="en-US" altLang="zh-CN" dirty="0">
              <a:sym typeface="Symbol" panose="05050102010706020507" pitchFamily="18" charset="2"/>
            </a:endParaRPr>
          </a:p>
          <a:p>
            <a:pPr lvl="1"/>
            <a:r>
              <a:rPr lang="zh-CN" altLang="en-US" dirty="0">
                <a:sym typeface="Symbol" panose="05050102010706020507" pitchFamily="18" charset="2"/>
              </a:rPr>
              <a:t>低温碰撞粒子数反转</a:t>
            </a:r>
            <a:endParaRPr lang="en-US" altLang="zh-CN" dirty="0"/>
          </a:p>
          <a:p>
            <a:r>
              <a:rPr lang="zh-CN" altLang="en-US" dirty="0"/>
              <a:t>宇宙学红移</a:t>
            </a:r>
            <a:r>
              <a:rPr lang="zh-CN" altLang="en-US" dirty="0">
                <a:sym typeface="Symbol" panose="05050102010706020507" pitchFamily="18" charset="2"/>
              </a:rPr>
              <a:t>接收到的波长随产生时间变长气体云团的视向速度</a:t>
            </a:r>
            <a:endParaRPr lang="en-US" altLang="zh-CN" dirty="0">
              <a:sym typeface="Symbol" panose="05050102010706020507" pitchFamily="18" charset="2"/>
            </a:endParaRPr>
          </a:p>
          <a:p>
            <a:r>
              <a:rPr lang="zh-CN" altLang="en-US" dirty="0">
                <a:sym typeface="Symbol" panose="05050102010706020507" pitchFamily="18" charset="2"/>
              </a:rPr>
              <a:t>谱线观测氢分布图银河系旋臂结构</a:t>
            </a:r>
            <a:endParaRPr lang="en-US" altLang="zh-CN" dirty="0">
              <a:sym typeface="Symbol" panose="05050102010706020507" pitchFamily="18" charset="2"/>
            </a:endParaRPr>
          </a:p>
          <a:p>
            <a:r>
              <a:rPr lang="zh-CN" altLang="en-US" dirty="0">
                <a:sym typeface="Symbol" panose="05050102010706020507" pitchFamily="18" charset="2"/>
              </a:rPr>
              <a:t>赛曼效应星系内磁场</a:t>
            </a:r>
            <a:endParaRPr lang="en-US" altLang="zh-CN" dirty="0">
              <a:sym typeface="Symbol" panose="05050102010706020507" pitchFamily="18" charset="2"/>
            </a:endParaRPr>
          </a:p>
          <a:p>
            <a:pPr marL="0" indent="0">
              <a:buNone/>
            </a:pPr>
            <a:endParaRPr lang="zh-CN"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 </a:t>
            </a:r>
            <a:r>
              <a:rPr lang="en-US" altLang="zh-CN" dirty="0"/>
              <a:t>Na </a:t>
            </a:r>
            <a:r>
              <a:rPr lang="zh-CN" altLang="en-US" dirty="0"/>
              <a:t>原子双黄线的超精细光谱</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4" name="Rectangle 16"/>
          <p:cNvSpPr>
            <a:spLocks noChangeArrowheads="1"/>
          </p:cNvSpPr>
          <p:nvPr/>
        </p:nvSpPr>
        <p:spPr bwMode="auto">
          <a:xfrm>
            <a:off x="182880" y="1313160"/>
            <a:ext cx="6010940" cy="461665"/>
          </a:xfrm>
          <a:prstGeom prst="rect">
            <a:avLst/>
          </a:prstGeom>
          <a:solidFill>
            <a:sysClr val="window" lastClr="FFFFFF"/>
          </a:solidFill>
          <a:ln>
            <a:noFill/>
          </a:ln>
          <a:effectLst/>
        </p:spPr>
        <p:txBody>
          <a:bodyPr wrap="square">
            <a:spAutoFit/>
          </a:bodyPr>
          <a:lstStyle/>
          <a:p>
            <a:pPr eaLnBrk="1" fontAlgn="auto" hangingPunct="1">
              <a:spcBef>
                <a:spcPts val="0"/>
              </a:spcBef>
              <a:spcAft>
                <a:spcPts val="0"/>
              </a:spcAft>
            </a:pPr>
            <a:r>
              <a:rPr kumimoji="0" lang="en-US" altLang="zh-CN" sz="2400" b="0" i="0" u="none" strike="noStrike" kern="0" cap="none" spc="0" normalizeH="0" baseline="0" noProof="0" dirty="0">
                <a:ln>
                  <a:noFill/>
                </a:ln>
                <a:solidFill>
                  <a:schemeClr val="tx1"/>
                </a:solidFill>
                <a:effectLst/>
                <a:uLnTx/>
                <a:uFillTx/>
                <a:latin typeface="+mn-ea"/>
                <a:ea typeface="+mn-ea"/>
                <a:cs typeface="华文新魏" panose="02010800040101010101" charset="-122"/>
                <a:sym typeface="华文新魏" panose="02010800040101010101" charset="-122"/>
                <a:hlinkClick r:id="rId1" action="ppaction://hlinkfile"/>
              </a:rPr>
              <a:t>Na </a:t>
            </a:r>
            <a:r>
              <a:rPr kumimoji="0" lang="zh-CN" altLang="en-US" sz="2400" b="0" i="0" u="none" strike="noStrike" kern="0" cap="none" spc="0" normalizeH="0" baseline="0" noProof="0" dirty="0">
                <a:ln>
                  <a:noFill/>
                </a:ln>
                <a:solidFill>
                  <a:schemeClr val="tx1"/>
                </a:solidFill>
                <a:effectLst/>
                <a:uLnTx/>
                <a:uFillTx/>
                <a:latin typeface="+mn-ea"/>
                <a:ea typeface="+mn-ea"/>
                <a:cs typeface="华文新魏" panose="02010800040101010101" charset="-122"/>
                <a:sym typeface="华文新魏" panose="02010800040101010101" charset="-122"/>
                <a:hlinkClick r:id="rId1" action="ppaction://hlinkfile"/>
              </a:rPr>
              <a:t>原子双</a:t>
            </a:r>
            <a:r>
              <a:rPr kumimoji="0" lang="zh-CN" altLang="en-US" sz="2400" b="0" kern="0" dirty="0">
                <a:solidFill>
                  <a:srgbClr val="000000"/>
                </a:solidFill>
                <a:latin typeface="宋体" panose="02010600030101010101" pitchFamily="2" charset="-122"/>
                <a:ea typeface="宋体" panose="02010600030101010101" pitchFamily="2" charset="-122"/>
                <a:cs typeface="华文新魏" panose="02010800040101010101" charset="-122"/>
                <a:sym typeface="华文新魏" panose="02010800040101010101" charset="-122"/>
                <a:hlinkClick r:id="rId1" action="ppaction://hlinkfile"/>
              </a:rPr>
              <a:t>黄</a:t>
            </a:r>
            <a:r>
              <a:rPr kumimoji="0" lang="zh-CN" altLang="en-US" sz="2400" b="0" i="0" u="none" strike="noStrike" kern="0" cap="none" spc="0" normalizeH="0" baseline="0" noProof="0" dirty="0">
                <a:ln>
                  <a:noFill/>
                </a:ln>
                <a:solidFill>
                  <a:schemeClr val="tx1"/>
                </a:solidFill>
                <a:effectLst/>
                <a:uLnTx/>
                <a:uFillTx/>
                <a:latin typeface="+mn-ea"/>
                <a:ea typeface="+mn-ea"/>
                <a:cs typeface="华文新魏" panose="02010800040101010101" charset="-122"/>
                <a:sym typeface="华文新魏" panose="02010800040101010101" charset="-122"/>
                <a:hlinkClick r:id="rId1" action="ppaction://hlinkfile"/>
              </a:rPr>
              <a:t>线：</a:t>
            </a:r>
            <a:r>
              <a:rPr kumimoji="0" lang="zh-CN" altLang="en-US" sz="2400" b="0" i="0"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主线系 </a:t>
            </a:r>
            <a:r>
              <a:rPr kumimoji="0" lang="en-US" altLang="zh-CN" sz="2400" b="0" i="0"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3</a:t>
            </a:r>
            <a:r>
              <a:rPr kumimoji="0" lang="en-US" altLang="zh-CN" sz="2400" b="0" i="0" u="none" strike="noStrike" kern="0" cap="none" spc="0" normalizeH="0" baseline="3000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a:t>
            </a:r>
            <a:r>
              <a:rPr kumimoji="0" lang="en-US" altLang="zh-CN" sz="2400" b="0" i="1"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P</a:t>
            </a:r>
            <a:r>
              <a:rPr kumimoji="0" lang="en-US" altLang="zh-CN" sz="2400" b="0" i="0"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 3</a:t>
            </a:r>
            <a:r>
              <a:rPr kumimoji="0" lang="en-US" altLang="zh-CN" sz="2400" b="0" i="0" u="none" strike="noStrike" kern="0" cap="none" spc="0" normalizeH="0" baseline="3000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a:t>
            </a:r>
            <a:r>
              <a:rPr kumimoji="0" lang="en-US" altLang="zh-CN" sz="2400" b="0" i="1"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S</a:t>
            </a:r>
            <a:endParaRPr kumimoji="0" lang="en-US" altLang="zh-CN" sz="2400" b="0" i="1" u="none" strike="noStrike" kern="0" cap="none" spc="0" normalizeH="0" baseline="0" noProof="0" dirty="0">
              <a:ln>
                <a:noFill/>
              </a:ln>
              <a:solidFill>
                <a:srgbClr val="0000FF"/>
              </a:solidFill>
              <a:effectLst/>
              <a:uLnTx/>
              <a:uFillTx/>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55" name="Rectangle 33"/>
          <p:cNvSpPr>
            <a:spLocks noChangeArrowheads="1"/>
          </p:cNvSpPr>
          <p:nvPr/>
        </p:nvSpPr>
        <p:spPr bwMode="auto">
          <a:xfrm>
            <a:off x="393700" y="2209800"/>
            <a:ext cx="5245100" cy="1594154"/>
          </a:xfrm>
          <a:prstGeom prst="rect">
            <a:avLst/>
          </a:prstGeom>
          <a:noFill/>
          <a:ln w="25400" cmpd="dbl">
            <a:solidFill>
              <a:srgbClr val="0000CC"/>
            </a:solidFill>
            <a:prstDash val="solid"/>
            <a:miter lim="800000"/>
          </a:ln>
          <a:effectLst/>
        </p:spPr>
        <p:txBody>
          <a:bodyPr wrap="square" anchor="ctr">
            <a:spAutoFit/>
          </a:bodyPr>
          <a:lstStyle/>
          <a:p>
            <a:pPr eaLnBrk="1" fontAlgn="auto" hangingPunct="1">
              <a:lnSpc>
                <a:spcPct val="125000"/>
              </a:lnSpc>
              <a:spcBef>
                <a:spcPts val="0"/>
              </a:spcBef>
              <a:spcAft>
                <a:spcPts val="0"/>
              </a:spcAft>
            </a:pPr>
            <a:r>
              <a:rPr kumimoji="0" lang="en-US" altLang="zh-CN" sz="2000" kern="0" baseline="30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a:t>
            </a:r>
            <a:r>
              <a:rPr kumimoji="0" lang="en-US" altLang="zh-CN" sz="200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P</a:t>
            </a:r>
            <a:r>
              <a:rPr kumimoji="0" lang="en-US" altLang="zh-CN" sz="2000" kern="0" baseline="-25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3/2</a:t>
            </a:r>
            <a:r>
              <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:j=3/2; I=3/2 → F=3,2</a:t>
            </a:r>
            <a:r>
              <a:rPr kumimoji="0" lang="en-GB"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a:t>
            </a:r>
            <a:r>
              <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,0</a:t>
            </a:r>
            <a:endPar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endParaRPr>
          </a:p>
          <a:p>
            <a:pPr eaLnBrk="1" fontAlgn="auto" hangingPunct="1">
              <a:lnSpc>
                <a:spcPct val="125000"/>
              </a:lnSpc>
              <a:spcBef>
                <a:spcPts val="0"/>
              </a:spcBef>
              <a:spcAft>
                <a:spcPts val="0"/>
              </a:spcAft>
            </a:pP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rPr>
              <a:t>  </a:t>
            </a:r>
            <a:r>
              <a:rPr kumimoji="0" lang="en-US" altLang="zh-CN" sz="2000" b="0" kern="0" dirty="0" err="1">
                <a:solidFill>
                  <a:srgbClr val="0000FF"/>
                </a:solidFill>
                <a:latin typeface="隶书" panose="02010509060101010101" pitchFamily="49" charset="-122"/>
                <a:ea typeface="隶书" panose="02010509060101010101" pitchFamily="49" charset="-122"/>
                <a:cs typeface="华文新魏" panose="02010800040101010101" charset="-122"/>
              </a:rPr>
              <a:t>E</a:t>
            </a:r>
            <a:r>
              <a:rPr kumimoji="0" lang="en-US" altLang="zh-CN" sz="2000" b="0" kern="0" baseline="-25000" dirty="0" err="1">
                <a:solidFill>
                  <a:srgbClr val="0000FF"/>
                </a:solidFill>
                <a:latin typeface="隶书" panose="02010509060101010101" pitchFamily="49" charset="-122"/>
                <a:ea typeface="隶书" panose="02010509060101010101" pitchFamily="49" charset="-122"/>
                <a:cs typeface="华文新魏" panose="02010800040101010101" charset="-122"/>
              </a:rPr>
              <a:t>I,j</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rPr>
              <a:t>= ……</a:t>
            </a:r>
            <a:endParaRPr kumimoji="0" lang="en-US" altLang="zh-CN" sz="2000" b="0" kern="0" baseline="30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a:p>
            <a:pPr eaLnBrk="1" fontAlgn="auto" hangingPunct="1">
              <a:lnSpc>
                <a:spcPct val="125000"/>
              </a:lnSpc>
              <a:spcBef>
                <a:spcPts val="0"/>
              </a:spcBef>
              <a:spcAft>
                <a:spcPts val="0"/>
              </a:spcAft>
            </a:pPr>
            <a:r>
              <a:rPr kumimoji="0" lang="en-US" altLang="zh-CN" sz="2000" kern="0" baseline="30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a:t>
            </a:r>
            <a:r>
              <a:rPr kumimoji="0" lang="en-US" altLang="zh-CN" sz="200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P</a:t>
            </a:r>
            <a:r>
              <a:rPr kumimoji="0" lang="en-US" altLang="zh-CN" sz="2000" kern="0" baseline="-25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1/2</a:t>
            </a:r>
            <a:r>
              <a:rPr kumimoji="0" lang="en-GB"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r>
              <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j=1/2; I=3/2 →  F=2,1</a:t>
            </a:r>
            <a:endPar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endParaRPr>
          </a:p>
          <a:p>
            <a:pPr eaLnBrk="1" fontAlgn="auto" hangingPunct="1">
              <a:lnSpc>
                <a:spcPct val="125000"/>
              </a:lnSpc>
              <a:spcBef>
                <a:spcPts val="0"/>
              </a:spcBef>
              <a:spcAft>
                <a:spcPts val="0"/>
              </a:spcAft>
            </a:pP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rPr>
              <a:t>  </a:t>
            </a:r>
            <a:r>
              <a:rPr kumimoji="0" lang="en-US" altLang="zh-CN" sz="2000" b="0" kern="0" dirty="0" err="1">
                <a:solidFill>
                  <a:srgbClr val="0000FF"/>
                </a:solidFill>
                <a:latin typeface="隶书" panose="02010509060101010101" pitchFamily="49" charset="-122"/>
                <a:ea typeface="隶书" panose="02010509060101010101" pitchFamily="49" charset="-122"/>
                <a:cs typeface="华文新魏" panose="02010800040101010101" charset="-122"/>
              </a:rPr>
              <a:t>E</a:t>
            </a:r>
            <a:r>
              <a:rPr kumimoji="0" lang="en-US" altLang="zh-CN" sz="2000" b="0" kern="0" baseline="-25000" dirty="0" err="1">
                <a:solidFill>
                  <a:srgbClr val="0000FF"/>
                </a:solidFill>
                <a:latin typeface="隶书" panose="02010509060101010101" pitchFamily="49" charset="-122"/>
                <a:ea typeface="隶书" panose="02010509060101010101" pitchFamily="49" charset="-122"/>
                <a:cs typeface="华文新魏" panose="02010800040101010101" charset="-122"/>
              </a:rPr>
              <a:t>I,j</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rPr>
              <a:t>= </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3</a:t>
            </a:r>
            <a:r>
              <a:rPr kumimoji="0" lang="en-US" altLang="zh-CN" sz="2000" b="0" i="1"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a:t>
            </a:r>
            <a:r>
              <a:rPr kumimoji="0" lang="en-US" altLang="zh-CN" sz="2000" b="0" kern="0" baseline="-25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I,j</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 /4 , -5</a:t>
            </a:r>
            <a:r>
              <a:rPr kumimoji="0" lang="en-US" altLang="zh-CN" sz="2000" b="0" i="1"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a:t>
            </a:r>
            <a:r>
              <a:rPr kumimoji="0" lang="en-US" altLang="zh-CN" sz="2000" b="0" kern="0" baseline="-2500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I,j </a:t>
            </a:r>
            <a:r>
              <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 4</a:t>
            </a:r>
            <a:endParaRPr kumimoji="0" lang="en-US" altLang="zh-CN" sz="20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92" name="Rectangle 20"/>
          <p:cNvSpPr>
            <a:spLocks noChangeArrowheads="1"/>
          </p:cNvSpPr>
          <p:nvPr/>
        </p:nvSpPr>
        <p:spPr bwMode="auto">
          <a:xfrm>
            <a:off x="366268" y="3886200"/>
            <a:ext cx="3949700" cy="822597"/>
          </a:xfrm>
          <a:prstGeom prst="rect">
            <a:avLst/>
          </a:prstGeom>
          <a:noFill/>
          <a:ln w="25400">
            <a:solidFill>
              <a:srgbClr val="0000CC"/>
            </a:solidFill>
            <a:prstDash val="solid"/>
            <a:miter lim="800000"/>
          </a:ln>
          <a:effectLst/>
        </p:spPr>
        <p:txBody>
          <a:bodyPr wrap="square" anchor="ctr">
            <a:spAutoFit/>
          </a:bodyPr>
          <a:lstStyle/>
          <a:p>
            <a:pPr eaLnBrk="1" fontAlgn="auto" hangingPunct="1">
              <a:lnSpc>
                <a:spcPct val="125000"/>
              </a:lnSpc>
              <a:spcBef>
                <a:spcPts val="0"/>
              </a:spcBef>
              <a:spcAft>
                <a:spcPts val="0"/>
              </a:spcAft>
            </a:pPr>
            <a:r>
              <a:rPr kumimoji="0" lang="en-GB" altLang="zh-CN" sz="2000" kern="0" baseline="3000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2</a:t>
            </a:r>
            <a:r>
              <a:rPr kumimoji="0" lang="en-GB" altLang="zh-CN" sz="200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S</a:t>
            </a:r>
            <a:r>
              <a:rPr kumimoji="0" lang="en-US" altLang="zh-CN" sz="2000" kern="0" baseline="-2500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1/2</a:t>
            </a:r>
            <a:r>
              <a:rPr kumimoji="0" lang="zh-CN" altLang="en-US"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a:t>
            </a:r>
            <a:r>
              <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j=1/2; I=3/2  → F = 2,1 </a:t>
            </a:r>
            <a:endParaRPr kumimoji="0" lang="en-GB"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endParaRPr>
          </a:p>
          <a:p>
            <a:pPr eaLnBrk="1" fontAlgn="auto" hangingPunct="1">
              <a:lnSpc>
                <a:spcPct val="125000"/>
              </a:lnSpc>
              <a:spcBef>
                <a:spcPts val="0"/>
              </a:spcBef>
              <a:spcAft>
                <a:spcPts val="0"/>
              </a:spcAft>
            </a:pPr>
            <a:r>
              <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      </a:t>
            </a:r>
            <a:r>
              <a:rPr kumimoji="0" lang="en-US" altLang="zh-CN" sz="2000" b="0" kern="0" dirty="0" err="1">
                <a:solidFill>
                  <a:srgbClr val="0000FF"/>
                </a:solidFill>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E</a:t>
            </a:r>
            <a:r>
              <a:rPr kumimoji="0" lang="en-US" altLang="zh-CN" sz="2000" b="0" kern="0" baseline="-30000" dirty="0" err="1">
                <a:solidFill>
                  <a:srgbClr val="0000FF"/>
                </a:solidFill>
                <a:latin typeface="隶书" panose="02010509060101010101" pitchFamily="49" charset="-122"/>
                <a:ea typeface="隶书" panose="02010509060101010101" pitchFamily="49" charset="-122"/>
                <a:cs typeface="Times New Roman" panose="02020603050405020304" pitchFamily="18" charset="0"/>
              </a:rPr>
              <a:t>I,j</a:t>
            </a:r>
            <a:r>
              <a:rPr kumimoji="0" lang="en-US" altLang="zh-CN" sz="2000" b="0" kern="0" baseline="-3000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 </a:t>
            </a:r>
            <a:r>
              <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 3</a:t>
            </a:r>
            <a:r>
              <a:rPr kumimoji="0" lang="en-US" altLang="zh-CN" sz="2000" b="0" i="1"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a</a:t>
            </a:r>
            <a:r>
              <a:rPr kumimoji="0" lang="en-US" altLang="zh-CN" sz="2000" b="0" kern="0" baseline="-3000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I,j </a:t>
            </a:r>
            <a:r>
              <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/4</a:t>
            </a:r>
            <a:r>
              <a:rPr kumimoji="0" lang="zh-CN" altLang="en-US"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a:t>
            </a:r>
            <a:r>
              <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-5</a:t>
            </a:r>
            <a:r>
              <a:rPr kumimoji="0" lang="en-US" altLang="zh-CN" sz="2000" b="0" i="1"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a</a:t>
            </a:r>
            <a:r>
              <a:rPr kumimoji="0" lang="en-US" altLang="zh-CN" sz="2000" b="0" kern="0" baseline="-3000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I,j </a:t>
            </a:r>
            <a:r>
              <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rPr>
              <a:t>/4</a:t>
            </a:r>
            <a:endParaRPr kumimoji="0" lang="en-US" altLang="zh-CN" sz="2000" b="0" kern="0" dirty="0">
              <a:solidFill>
                <a:srgbClr val="0000FF"/>
              </a:solidFill>
              <a:latin typeface="隶书" panose="02010509060101010101" pitchFamily="49" charset="-122"/>
              <a:ea typeface="隶书" panose="02010509060101010101" pitchFamily="49" charset="-122"/>
              <a:cs typeface="Times New Roman" panose="02020603050405020304" pitchFamily="18" charset="0"/>
            </a:endParaRPr>
          </a:p>
        </p:txBody>
      </p:sp>
      <p:pic>
        <p:nvPicPr>
          <p:cNvPr id="182" name="Picture 181"/>
          <p:cNvPicPr>
            <a:picLocks noChangeAspect="1"/>
          </p:cNvPicPr>
          <p:nvPr/>
        </p:nvPicPr>
        <p:blipFill>
          <a:blip r:embed="rId2"/>
          <a:stretch>
            <a:fillRect/>
          </a:stretch>
        </p:blipFill>
        <p:spPr>
          <a:xfrm>
            <a:off x="3319384" y="1219200"/>
            <a:ext cx="5672216" cy="4893677"/>
          </a:xfrm>
          <a:prstGeom prst="rect">
            <a:avLst/>
          </a:prstGeom>
        </p:spPr>
      </p:pic>
      <p:sp>
        <p:nvSpPr>
          <p:cNvPr id="184" name="Rectangle 183"/>
          <p:cNvSpPr/>
          <p:nvPr/>
        </p:nvSpPr>
        <p:spPr>
          <a:xfrm>
            <a:off x="76200" y="5094982"/>
            <a:ext cx="6580124" cy="1200329"/>
          </a:xfrm>
          <a:prstGeom prst="rect">
            <a:avLst/>
          </a:prstGeom>
        </p:spPr>
        <p:txBody>
          <a:bodyPr wrap="square">
            <a:spAutoFit/>
          </a:bodyPr>
          <a:lstStyle/>
          <a:p>
            <a:pPr marL="457200" marR="0" lvl="0" indent="-457200" defTabSz="914400" eaLnBrk="1" fontAlgn="auto" latinLnBrk="0" hangingPunct="1">
              <a:spcBef>
                <a:spcPts val="0"/>
              </a:spcBef>
              <a:spcAft>
                <a:spcPts val="0"/>
              </a:spcAft>
              <a:buClrTx/>
              <a:buSzTx/>
              <a:buFont typeface="Wingdings" panose="05000000000000000000" pitchFamily="2" charset="2"/>
              <a:buChar char="Ø"/>
              <a:defRPr/>
            </a:pPr>
            <a:r>
              <a:rPr kumimoji="0" lang="zh-CN" altLang="en-US" sz="24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对</a:t>
            </a:r>
            <a:r>
              <a:rPr kumimoji="0" lang="en-US" altLang="zh-CN" sz="24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S</a:t>
            </a:r>
            <a:r>
              <a:rPr kumimoji="0" lang="zh-CN" altLang="en-US" sz="2400" b="0" kern="0" dirty="0">
                <a:solidFill>
                  <a:srgbClr val="0000FF"/>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能级：靠近核，受核自旋的影响大</a:t>
            </a:r>
            <a:endParaRPr kumimoji="0" lang="en-US" altLang="zh-CN" sz="2400" b="0" kern="0" dirty="0">
              <a:solidFill>
                <a:srgbClr val="FF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a:p>
            <a:pPr marL="457200" marR="0" lvl="0" indent="-457200" defTabSz="914400" eaLnBrk="1" fontAlgn="auto" latinLnBrk="0" hangingPunct="1">
              <a:spcBef>
                <a:spcPts val="0"/>
              </a:spcBef>
              <a:spcAft>
                <a:spcPts val="0"/>
              </a:spcAft>
              <a:buClrTx/>
              <a:buSzTx/>
              <a:buFont typeface="Wingdings" panose="05000000000000000000" pitchFamily="2" charset="2"/>
              <a:buChar char="Ø"/>
              <a:defRPr/>
            </a:pPr>
            <a:r>
              <a:rPr kumimoji="0" lang="zh-CN" altLang="en-US" sz="2400" b="0" kern="0" dirty="0">
                <a:solidFill>
                  <a:srgbClr val="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对</a:t>
            </a:r>
            <a:r>
              <a:rPr kumimoji="0" lang="en-US" altLang="zh-CN" sz="2400" b="0" kern="0" dirty="0">
                <a:solidFill>
                  <a:srgbClr val="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P</a:t>
            </a:r>
            <a:r>
              <a:rPr kumimoji="0" lang="zh-CN" altLang="en-US" sz="2400" b="0" kern="0" dirty="0">
                <a:solidFill>
                  <a:srgbClr val="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能级：距核远，受核自旋影响小，它们的分裂非常小，通常情况下可不予考虑</a:t>
            </a:r>
            <a:r>
              <a:rPr kumimoji="0" lang="en-US" altLang="zh-CN" sz="2400" b="0" kern="0" dirty="0">
                <a:solidFill>
                  <a:srgbClr val="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endParaRPr kumimoji="0" lang="zh-CN" altLang="en-US" sz="2400" b="0" kern="0" dirty="0">
              <a:solidFill>
                <a:srgbClr val="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77"/>
            <a:ext cx="8686800" cy="936123"/>
          </a:xfrm>
        </p:spPr>
        <p:txBody>
          <a:bodyPr>
            <a:noAutofit/>
          </a:bodyPr>
          <a:lstStyle/>
          <a:p>
            <a:r>
              <a:rPr lang="zh-CN" altLang="en-US" sz="3600" b="1" dirty="0">
                <a:latin typeface="隶书" panose="02010509060101010101" pitchFamily="49" charset="-122"/>
                <a:ea typeface="隶书" panose="02010509060101010101" pitchFamily="49" charset="-122"/>
              </a:rPr>
              <a:t>原子超精细结构的应用</a:t>
            </a:r>
            <a:r>
              <a:rPr lang="en-US" altLang="zh-CN" sz="3600" b="1" dirty="0">
                <a:latin typeface="隶书" panose="02010509060101010101" pitchFamily="49" charset="-122"/>
                <a:ea typeface="隶书" panose="02010509060101010101" pitchFamily="49" charset="-122"/>
              </a:rPr>
              <a:t> -- </a:t>
            </a:r>
            <a:r>
              <a:rPr lang="zh-CN" altLang="en-US" sz="3600" b="1" dirty="0">
                <a:latin typeface="隶书" panose="02010509060101010101" pitchFamily="49" charset="-122"/>
                <a:ea typeface="隶书" panose="02010509060101010101" pitchFamily="49" charset="-122"/>
              </a:rPr>
              <a:t>铯</a:t>
            </a:r>
            <a:r>
              <a:rPr lang="en-US" altLang="zh-CN" sz="3600" b="1" dirty="0">
                <a:latin typeface="隶书" panose="02010509060101010101" pitchFamily="49" charset="-122"/>
                <a:ea typeface="隶书" panose="02010509060101010101" pitchFamily="49" charset="-122"/>
              </a:rPr>
              <a:t>(</a:t>
            </a:r>
            <a:r>
              <a:rPr lang="en-US" altLang="zh-CN" sz="3600" b="1" baseline="30000" dirty="0">
                <a:latin typeface="隶书" panose="02010509060101010101" pitchFamily="49" charset="-122"/>
                <a:ea typeface="隶书" panose="02010509060101010101" pitchFamily="49" charset="-122"/>
              </a:rPr>
              <a:t>133</a:t>
            </a:r>
            <a:r>
              <a:rPr lang="en-US" altLang="zh-CN" sz="3600" b="1" dirty="0">
                <a:latin typeface="隶书" panose="02010509060101010101" pitchFamily="49" charset="-122"/>
                <a:ea typeface="隶书" panose="02010509060101010101" pitchFamily="49" charset="-122"/>
              </a:rPr>
              <a:t>Cs)</a:t>
            </a:r>
            <a:r>
              <a:rPr lang="zh-CN" altLang="en-US" sz="3600" b="1" dirty="0">
                <a:latin typeface="隶书" panose="02010509060101010101" pitchFamily="49" charset="-122"/>
                <a:ea typeface="隶书" panose="02010509060101010101" pitchFamily="49" charset="-122"/>
              </a:rPr>
              <a:t>原子钟</a:t>
            </a:r>
            <a:endParaRPr lang="en-US" sz="3600"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12" name="Rectangle 17"/>
          <p:cNvSpPr>
            <a:spLocks noChangeArrowheads="1"/>
          </p:cNvSpPr>
          <p:nvPr/>
        </p:nvSpPr>
        <p:spPr bwMode="auto">
          <a:xfrm>
            <a:off x="271462" y="1143000"/>
            <a:ext cx="8430578" cy="576248"/>
          </a:xfrm>
          <a:prstGeom prst="rect">
            <a:avLst/>
          </a:prstGeom>
          <a:noFill/>
          <a:ln>
            <a:noFill/>
          </a:ln>
          <a:effectLst/>
        </p:spPr>
        <p:txBody>
          <a:bodyPr wrap="square" anchor="ctr">
            <a:spAutoFit/>
          </a:bodyPr>
          <a:lstStyle/>
          <a:p>
            <a:pPr eaLnBrk="1" fontAlgn="auto" hangingPunct="1">
              <a:lnSpc>
                <a:spcPct val="150000"/>
              </a:lnSpc>
              <a:spcBef>
                <a:spcPts val="0"/>
              </a:spcBef>
              <a:spcAft>
                <a:spcPts val="0"/>
              </a:spcAft>
            </a:pPr>
            <a:r>
              <a:rPr kumimoji="0" lang="en-US" altLang="zh-CN" sz="20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 </a:t>
            </a:r>
            <a:r>
              <a:rPr kumimoji="0" lang="en-US" altLang="zh-CN" sz="2400" b="0" kern="0" baseline="3000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133</a:t>
            </a:r>
            <a:r>
              <a:rPr kumimoji="0" lang="en-US" altLang="zh-CN"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C</a:t>
            </a:r>
            <a:r>
              <a:rPr kumimoji="0" lang="en-US" altLang="zh-CN" sz="2400" b="0" i="1" kern="0" baseline="-3000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s</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 (133=</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质子数加中子数，</a:t>
            </a:r>
            <a:r>
              <a:rPr kumimoji="0" lang="en-US" altLang="zh-CN" sz="2400" b="0" kern="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m</a:t>
            </a:r>
            <a:r>
              <a:rPr kumimoji="0" lang="en-US" altLang="zh-CN" sz="2400" b="0" kern="0" baseline="-2500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p</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  </a:t>
            </a:r>
            <a:r>
              <a:rPr kumimoji="0" lang="en-US" altLang="zh-CN" sz="2400" b="0" kern="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m</a:t>
            </a:r>
            <a:r>
              <a:rPr kumimoji="0" lang="en-US" altLang="zh-CN" sz="2400" b="0" kern="0" baseline="-2500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n</a:t>
            </a:r>
            <a:r>
              <a:rPr kumimoji="0" lang="en-US" altLang="zh-CN" sz="2400" b="0" kern="0" baseline="-2500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 </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 </a:t>
            </a:r>
            <a:r>
              <a:rPr kumimoji="0" lang="en-US" altLang="zh-CN"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I</a:t>
            </a:r>
            <a:r>
              <a:rPr kumimoji="0" lang="zh-CN" altLang="en-GB"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7/2</a:t>
            </a:r>
            <a:endPar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13" name="Rectangle 18"/>
          <p:cNvSpPr>
            <a:spLocks noChangeArrowheads="1"/>
          </p:cNvSpPr>
          <p:nvPr/>
        </p:nvSpPr>
        <p:spPr bwMode="auto">
          <a:xfrm>
            <a:off x="436245" y="2803142"/>
            <a:ext cx="8707755" cy="1200329"/>
          </a:xfrm>
          <a:prstGeom prst="rect">
            <a:avLst/>
          </a:prstGeom>
          <a:noFill/>
          <a:ln>
            <a:noFill/>
          </a:ln>
          <a:effectLst/>
        </p:spPr>
        <p:txBody>
          <a:bodyPr wrap="square" anchor="ctr">
            <a:spAutoFit/>
          </a:bodyPr>
          <a:lstStyle/>
          <a:p>
            <a:pPr indent="266700" eaLnBrk="1" fontAlgn="auto" hangingPunct="1">
              <a:spcBef>
                <a:spcPts val="0"/>
              </a:spcBef>
              <a:spcAft>
                <a:spcPts val="0"/>
              </a:spcAft>
            </a:pPr>
            <a:r>
              <a:rPr kumimoji="0" lang="en-GB" altLang="zh-CN"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j </a:t>
            </a:r>
            <a:r>
              <a:rPr kumimoji="0" lang="en-GB"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 1/2;  </a:t>
            </a:r>
            <a:r>
              <a:rPr kumimoji="0" lang="en-US" altLang="zh-CN"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I</a:t>
            </a:r>
            <a:r>
              <a:rPr kumimoji="0" lang="zh-CN" altLang="en-GB"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7/2  </a:t>
            </a:r>
            <a:r>
              <a:rPr kumimoji="0" lang="en-US" altLang="zh-CN" sz="2400" kern="0" dirty="0">
                <a:solidFill>
                  <a:srgbClr val="FF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 </a:t>
            </a:r>
            <a:r>
              <a:rPr kumimoji="0" lang="en-GB" altLang="zh-CN"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F </a:t>
            </a:r>
            <a:r>
              <a:rPr kumimoji="0" lang="en-GB"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 4</a:t>
            </a:r>
            <a:r>
              <a:rPr kumimoji="0" lang="zh-CN" altLang="en-GB"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a:t>
            </a:r>
            <a:r>
              <a:rPr kumimoji="0" lang="en-GB"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3</a:t>
            </a:r>
            <a:endParaRPr kumimoji="0" lang="en-GB"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endParaRPr>
          </a:p>
          <a:p>
            <a:pPr indent="266700" eaLnBrk="1" fontAlgn="auto" hangingPunct="1">
              <a:spcBef>
                <a:spcPts val="0"/>
              </a:spcBef>
              <a:spcAft>
                <a:spcPts val="0"/>
              </a:spcAft>
            </a:pPr>
            <a:r>
              <a:rPr kumimoji="0" lang="en-GB" altLang="zh-CN" sz="2400" b="0" i="1"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F</a:t>
            </a:r>
            <a:r>
              <a:rPr kumimoji="0" lang="zh-CN" altLang="en-GB"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a:t>
            </a:r>
            <a:r>
              <a:rPr kumimoji="0" lang="en-GB" altLang="zh-CN"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4</a:t>
            </a:r>
            <a:r>
              <a:rPr kumimoji="0" lang="zh-CN" altLang="en-GB"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和</a:t>
            </a:r>
            <a:r>
              <a:rPr kumimoji="0" lang="en-GB" altLang="zh-CN" sz="2400" b="0" i="1"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F</a:t>
            </a:r>
            <a:r>
              <a:rPr kumimoji="0" lang="zh-CN" altLang="en-GB"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a:t>
            </a:r>
            <a:r>
              <a:rPr kumimoji="0" lang="en-GB" altLang="zh-CN"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3 </a:t>
            </a:r>
            <a:r>
              <a:rPr kumimoji="0" lang="zh-CN" altLang="en-GB"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间的能级间距</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 </a:t>
            </a:r>
            <a:r>
              <a:rPr kumimoji="0" lang="zh-CN" altLang="en-US" sz="2400" b="0" i="1"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a:t>
            </a:r>
            <a:r>
              <a:rPr kumimoji="0" lang="en-US" altLang="zh-CN" sz="2400" b="0" i="1" kern="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华文新魏" panose="02010800040101010101" charset="-122"/>
              </a:rPr>
              <a:t>E</a:t>
            </a:r>
            <a:r>
              <a:rPr kumimoji="0" lang="en-US" altLang="zh-CN" sz="2400" b="0" i="1" kern="0" baseline="-30000" dirty="0" err="1">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I,j</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 </a:t>
            </a:r>
            <a:endPar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endParaRPr>
          </a:p>
          <a:p>
            <a:pPr indent="266700" eaLnBrk="1" fontAlgn="auto" hangingPunct="1">
              <a:spcBef>
                <a:spcPts val="0"/>
              </a:spcBef>
              <a:spcAft>
                <a:spcPts val="0"/>
              </a:spcAft>
            </a:pP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 </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超精细跃迁频率：</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 </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 </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9192 631 770 Hz (</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sym typeface="Symbol" panose="05050102010706020507"/>
              </a:rPr>
              <a:t>9193MHz</a:t>
            </a: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rPr>
              <a:t>         </a:t>
            </a:r>
            <a:endParaRPr kumimoji="0" lang="en-US" altLang="zh-CN"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Times New Roman" panose="02020603050405020304" pitchFamily="18" charset="0"/>
            </a:endParaRPr>
          </a:p>
        </p:txBody>
      </p:sp>
      <p:sp>
        <p:nvSpPr>
          <p:cNvPr id="14" name="Rectangle 21"/>
          <p:cNvSpPr>
            <a:spLocks noChangeArrowheads="1"/>
          </p:cNvSpPr>
          <p:nvPr/>
        </p:nvSpPr>
        <p:spPr bwMode="auto">
          <a:xfrm>
            <a:off x="405765" y="2314837"/>
            <a:ext cx="4899025" cy="461665"/>
          </a:xfrm>
          <a:prstGeom prst="rect">
            <a:avLst/>
          </a:prstGeom>
          <a:noFill/>
          <a:ln>
            <a:noFill/>
          </a:ln>
          <a:effectLst/>
        </p:spPr>
        <p:txBody>
          <a:bodyPr anchor="ctr">
            <a:spAutoFit/>
          </a:bodyPr>
          <a:lstStyle/>
          <a:p>
            <a:pPr eaLnBrk="1" fontAlgn="auto" hangingPunct="1">
              <a:spcBef>
                <a:spcPts val="0"/>
              </a:spcBef>
              <a:spcAft>
                <a:spcPts val="0"/>
              </a:spcAft>
            </a:pP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铯原子基态的</a:t>
            </a:r>
            <a:r>
              <a:rPr kumimoji="0" lang="zh-CN" altLang="en-US" sz="2400" b="0" kern="0" dirty="0">
                <a:solidFill>
                  <a:srgbClr val="FF0000"/>
                </a:solidFill>
                <a:effectLst>
                  <a:outerShdw blurRad="38100" dist="38100" dir="2700000" algn="tl">
                    <a:srgbClr val="000000"/>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超精细能级</a:t>
            </a:r>
            <a:r>
              <a:rPr kumimoji="0" lang="zh-CN" altLang="en-US" sz="2400" b="0" kern="0" dirty="0">
                <a:solidFill>
                  <a:srgbClr val="1F497D"/>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endParaRPr kumimoji="0" lang="zh-CN" altLang="en-US" sz="2400" b="0" kern="0" dirty="0">
              <a:solidFill>
                <a:srgbClr val="1F497D"/>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15" name="Rectangle 19"/>
          <p:cNvSpPr>
            <a:spLocks noChangeArrowheads="1"/>
          </p:cNvSpPr>
          <p:nvPr/>
        </p:nvSpPr>
        <p:spPr bwMode="auto">
          <a:xfrm>
            <a:off x="396239" y="1781437"/>
            <a:ext cx="3475282" cy="461665"/>
          </a:xfrm>
          <a:prstGeom prst="rect">
            <a:avLst/>
          </a:prstGeom>
          <a:noFill/>
          <a:ln>
            <a:noFill/>
          </a:ln>
          <a:effectLst/>
        </p:spPr>
        <p:txBody>
          <a:bodyPr wrap="square" anchor="ctr">
            <a:spAutoFit/>
          </a:bodyPr>
          <a:lstStyle/>
          <a:p>
            <a:pPr eaLnBrk="1" fontAlgn="auto" hangingPunct="1">
              <a:spcBef>
                <a:spcPts val="0"/>
              </a:spcBef>
              <a:spcAft>
                <a:spcPts val="0"/>
              </a:spcAft>
            </a:pPr>
            <a:r>
              <a:rPr kumimoji="0" lang="zh-CN" altLang="en-US"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铯原子基态：</a:t>
            </a:r>
            <a:r>
              <a:rPr kumimoji="0" lang="en-US" altLang="zh-CN" sz="2400" kern="0" baseline="3000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a:t>
            </a:r>
            <a:r>
              <a:rPr kumimoji="0" lang="en-US" altLang="zh-CN"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S</a:t>
            </a:r>
            <a:r>
              <a:rPr kumimoji="0" lang="en-US" altLang="zh-CN" sz="2400" kern="0" baseline="-2500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1/2</a:t>
            </a:r>
            <a:endParaRPr kumimoji="0" lang="zh-CN" altLang="en-US"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16" name="Rectangle 21"/>
          <p:cNvSpPr>
            <a:spLocks noChangeArrowheads="1"/>
          </p:cNvSpPr>
          <p:nvPr/>
        </p:nvSpPr>
        <p:spPr bwMode="auto">
          <a:xfrm>
            <a:off x="457200" y="4038600"/>
            <a:ext cx="8339138" cy="830997"/>
          </a:xfrm>
          <a:prstGeom prst="rect">
            <a:avLst/>
          </a:prstGeom>
          <a:solidFill>
            <a:srgbClr val="FFFF99"/>
          </a:solidFill>
          <a:ln>
            <a:noFill/>
          </a:ln>
          <a:effectLst/>
        </p:spPr>
        <p:txBody>
          <a:bodyPr wrap="square" anchor="ctr">
            <a:spAutoFit/>
          </a:bodyPr>
          <a:lstStyle/>
          <a:p>
            <a:pPr eaLnBrk="1" fontAlgn="auto" hangingPunct="1">
              <a:spcBef>
                <a:spcPts val="0"/>
              </a:spcBef>
              <a:spcAft>
                <a:spcPts val="0"/>
              </a:spcAft>
            </a:pPr>
            <a:r>
              <a:rPr kumimoji="0" lang="zh-CN" altLang="en-US"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国际计量大会将</a:t>
            </a:r>
            <a:r>
              <a:rPr kumimoji="0" lang="zh-CN" altLang="en-US"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铯原子基态两个超精细能级辐射频率</a:t>
            </a:r>
            <a:r>
              <a:rPr kumimoji="0" lang="en-US" altLang="zh-CN"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a:t>
            </a:r>
            <a:r>
              <a:rPr kumimoji="0" lang="zh-CN" altLang="en-US"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次所经历的时间定义为</a:t>
            </a:r>
            <a:r>
              <a:rPr kumimoji="0" lang="en-US" altLang="zh-CN"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1</a:t>
            </a:r>
            <a:r>
              <a:rPr kumimoji="0" lang="zh-CN" altLang="en-US" sz="2400" kern="0" dirty="0">
                <a:solidFill>
                  <a:srgbClr val="0000CC"/>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秒</a:t>
            </a:r>
            <a:r>
              <a:rPr kumimoji="0" lang="en-US" altLang="zh-CN" sz="2400" b="0" kern="0" dirty="0">
                <a:solidFill>
                  <a:sysClr val="windowText" lastClr="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Symbol" panose="05050102010706020507"/>
              </a:rPr>
              <a:t>.</a:t>
            </a:r>
            <a:endParaRPr kumimoji="0" lang="zh-CN" altLang="en-US" sz="2400" b="0" kern="0" dirty="0">
              <a:solidFill>
                <a:srgbClr val="1F497D"/>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17" name="Rectangle 21"/>
          <p:cNvSpPr>
            <a:spLocks noChangeArrowheads="1"/>
          </p:cNvSpPr>
          <p:nvPr/>
        </p:nvSpPr>
        <p:spPr bwMode="auto">
          <a:xfrm>
            <a:off x="271462" y="5029200"/>
            <a:ext cx="8524876" cy="1200329"/>
          </a:xfrm>
          <a:prstGeom prst="rect">
            <a:avLst/>
          </a:prstGeom>
          <a:solidFill>
            <a:srgbClr val="FFFF99"/>
          </a:solidFill>
          <a:ln>
            <a:noFill/>
          </a:ln>
          <a:effectLst/>
        </p:spPr>
        <p:txBody>
          <a:bodyPr wrap="square" anchor="ctr">
            <a:spAutoFit/>
          </a:bodyPr>
          <a:lstStyle/>
          <a:p>
            <a:pPr eaLnBrk="1" fontAlgn="auto" hangingPunct="1">
              <a:spcBef>
                <a:spcPts val="0"/>
              </a:spcBef>
              <a:spcAft>
                <a:spcPts val="0"/>
              </a:spcAft>
            </a:pPr>
            <a:r>
              <a:rPr kumimoji="0" lang="en-US" altLang="zh-CN"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2012</a:t>
            </a:r>
            <a:r>
              <a:rPr kumimoji="0" lang="zh-CN" altLang="en-US"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年</a:t>
            </a:r>
            <a:r>
              <a:rPr kumimoji="0" lang="en-US" altLang="zh-CN"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12</a:t>
            </a:r>
            <a:r>
              <a:rPr kumimoji="0" lang="zh-CN" altLang="en-US"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月，中国计量科学院自主研发的铯原子钟精度可达到</a:t>
            </a:r>
            <a:r>
              <a:rPr kumimoji="0" lang="en-US" altLang="zh-CN" sz="2400" kern="0" dirty="0">
                <a:solidFill>
                  <a:srgbClr val="FF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1500</a:t>
            </a:r>
            <a:r>
              <a:rPr kumimoji="0" lang="zh-CN" altLang="en-US" sz="2400" kern="0" dirty="0">
                <a:solidFill>
                  <a:srgbClr val="FF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万年误差才</a:t>
            </a:r>
            <a:r>
              <a:rPr kumimoji="0" lang="en-US" altLang="zh-CN" sz="2400" kern="0" dirty="0">
                <a:solidFill>
                  <a:srgbClr val="FF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1</a:t>
            </a:r>
            <a:r>
              <a:rPr kumimoji="0" lang="zh-CN" altLang="en-US" sz="2400" kern="0" dirty="0">
                <a:solidFill>
                  <a:srgbClr val="FF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秒</a:t>
            </a:r>
            <a:r>
              <a:rPr kumimoji="0" lang="en-US" altLang="zh-CN"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 </a:t>
            </a:r>
            <a:r>
              <a:rPr kumimoji="0" lang="zh-CN" altLang="en-US" sz="2400" b="0" kern="0" dirty="0">
                <a:solidFill>
                  <a:sysClr val="windowText" lastClr="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该系统已成为我国“北斗二号”卫星导航的地面原子时基准钟</a:t>
            </a:r>
            <a:r>
              <a:rPr kumimoji="0" lang="en-US" altLang="zh-CN" sz="2400" b="0" kern="0" dirty="0">
                <a:solidFill>
                  <a:sysClr val="windowText" lastClr="000000"/>
                </a:solidFill>
                <a:latin typeface="隶书" panose="02010509060101010101" pitchFamily="49" charset="-122"/>
                <a:ea typeface="隶书" panose="02010509060101010101" pitchFamily="49" charset="-122"/>
                <a:cs typeface="华文新魏" panose="02010800040101010101" charset="-122"/>
                <a:sym typeface="华文新魏" panose="02010800040101010101" charset="-122"/>
              </a:rPr>
              <a:t>.</a:t>
            </a:r>
            <a:endParaRPr kumimoji="0" lang="zh-CN" altLang="en-US" sz="2400" b="0" kern="0" dirty="0">
              <a:solidFill>
                <a:srgbClr val="000000"/>
              </a:solidFill>
              <a:effectLst>
                <a:outerShdw blurRad="38100" dist="38100" dir="2700000" algn="tl">
                  <a:srgbClr val="FFFFFF"/>
                </a:outerShdw>
              </a:effectLst>
              <a:latin typeface="隶书" panose="02010509060101010101" pitchFamily="49" charset="-122"/>
              <a:ea typeface="隶书" panose="02010509060101010101" pitchFamily="49" charset="-122"/>
              <a:cs typeface="华文新魏" panose="02010800040101010101" charset="-122"/>
              <a:sym typeface="华文新魏" panose="02010800040101010101" charset="-122"/>
            </a:endParaRPr>
          </a:p>
        </p:txBody>
      </p:sp>
      <p:sp>
        <p:nvSpPr>
          <p:cNvPr id="18" name="文本框 3"/>
          <p:cNvSpPr txBox="1"/>
          <p:nvPr/>
        </p:nvSpPr>
        <p:spPr>
          <a:xfrm>
            <a:off x="5397500" y="2179816"/>
            <a:ext cx="3746500" cy="954107"/>
          </a:xfrm>
          <a:prstGeom prst="rect">
            <a:avLst/>
          </a:prstGeom>
          <a:noFill/>
          <a:ln>
            <a:solidFill>
              <a:srgbClr val="4F81BD"/>
            </a:solidFill>
          </a:ln>
        </p:spPr>
        <p:txBody>
          <a:bodyPr wrap="square" rtlCol="0">
            <a:spAutoFit/>
          </a:bodyPr>
          <a:lstStyle/>
          <a:p>
            <a:pPr eaLnBrk="1" fontAlgn="auto" hangingPunct="1">
              <a:spcBef>
                <a:spcPts val="0"/>
              </a:spcBef>
              <a:spcAft>
                <a:spcPts val="0"/>
              </a:spcAft>
            </a:pPr>
            <a:r>
              <a:rPr lang="zh-CN" altLang="en-US" sz="2800" kern="0" dirty="0">
                <a:solidFill>
                  <a:srgbClr val="0000FF"/>
                </a:solidFill>
                <a:latin typeface="华文新魏" panose="02010800040101010101" charset="-122"/>
                <a:ea typeface="华文新魏" panose="02010800040101010101" charset="-122"/>
                <a:cs typeface="华文新魏" panose="02010800040101010101" charset="-122"/>
                <a:sym typeface="华文新魏" panose="02010800040101010101" charset="-122"/>
              </a:rPr>
              <a:t>原子钟技术获得了</a:t>
            </a:r>
            <a:r>
              <a:rPr lang="en-US" altLang="zh-CN" sz="2800" kern="0" dirty="0">
                <a:solidFill>
                  <a:srgbClr val="0000FF"/>
                </a:solidFill>
                <a:latin typeface="华文新魏" panose="02010800040101010101" charset="-122"/>
                <a:ea typeface="华文新魏" panose="02010800040101010101" charset="-122"/>
                <a:cs typeface="华文新魏" panose="02010800040101010101" charset="-122"/>
                <a:sym typeface="华文新魏" panose="02010800040101010101" charset="-122"/>
              </a:rPr>
              <a:t>1989</a:t>
            </a:r>
            <a:r>
              <a:rPr lang="zh-CN" altLang="en-US" sz="2800" kern="0" dirty="0">
                <a:solidFill>
                  <a:srgbClr val="0000FF"/>
                </a:solidFill>
                <a:latin typeface="华文新魏" panose="02010800040101010101" charset="-122"/>
                <a:ea typeface="华文新魏" panose="02010800040101010101" charset="-122"/>
                <a:cs typeface="华文新魏" panose="02010800040101010101" charset="-122"/>
                <a:sym typeface="华文新魏" panose="02010800040101010101" charset="-122"/>
              </a:rPr>
              <a:t>年诺贝尔物理奖</a:t>
            </a:r>
            <a:endParaRPr lang="zh-CN" altLang="en-US" sz="2800" kern="0" dirty="0">
              <a:solidFill>
                <a:srgbClr val="0000FF"/>
              </a:solidFill>
              <a:latin typeface="华文新魏" panose="02010800040101010101" charset="-122"/>
              <a:ea typeface="华文新魏" panose="02010800040101010101" charset="-122"/>
              <a:cs typeface="华文新魏" panose="02010800040101010101" charset="-122"/>
              <a:sym typeface="华文新魏" panose="02010800040101010101" charset="-122"/>
            </a:endParaRPr>
          </a:p>
        </p:txBody>
      </p:sp>
      <p:sp>
        <p:nvSpPr>
          <p:cNvPr id="5" name="文本框 4"/>
          <p:cNvSpPr txBox="1"/>
          <p:nvPr/>
        </p:nvSpPr>
        <p:spPr>
          <a:xfrm>
            <a:off x="-2532993" y="7178566"/>
            <a:ext cx="184731" cy="584775"/>
          </a:xfrm>
          <a:prstGeom prst="rect">
            <a:avLst/>
          </a:prstGeom>
          <a:noFill/>
        </p:spPr>
        <p:txBody>
          <a:bodyPr wrap="none" rtlCol="0">
            <a:spAutoFit/>
          </a:bodyPr>
          <a:lstStyle/>
          <a:p>
            <a:endParaRPr kumimoji="1" lang="zh-CN" altLang="en-US" dirty="0">
              <a:solidFill>
                <a:schemeClr val="tx1"/>
              </a:solidFill>
              <a:latin typeface="+mn-ea"/>
              <a:ea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碱金属的能级结构与氢原子的区别</a:t>
            </a:r>
            <a:endParaRPr lang="zh-CN" altLang="en-US" dirty="0"/>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609600" y="1295400"/>
            <a:ext cx="8001000" cy="3525897"/>
          </a:xfrm>
        </p:spPr>
        <p:txBody>
          <a:bodyPr>
            <a:normAutofit/>
          </a:bodyPr>
          <a:lstStyle/>
          <a:p>
            <a:r>
              <a:rPr lang="zh-CN" altLang="en-US" sz="2800" dirty="0"/>
              <a:t>氢原子不同的是，碱金属原子能级除与</a:t>
            </a:r>
            <a:r>
              <a:rPr lang="en-US" altLang="zh-CN" sz="2800" i="1" dirty="0"/>
              <a:t>n</a:t>
            </a:r>
            <a:r>
              <a:rPr lang="en-US" altLang="zh-CN" sz="2800" dirty="0"/>
              <a:t> </a:t>
            </a:r>
            <a:r>
              <a:rPr lang="zh-CN" altLang="en-US" sz="2800" dirty="0"/>
              <a:t>有关外，</a:t>
            </a:r>
            <a:r>
              <a:rPr lang="zh-CN" altLang="en-US" sz="2800" dirty="0">
                <a:solidFill>
                  <a:srgbClr val="FF0000"/>
                </a:solidFill>
              </a:rPr>
              <a:t>还与</a:t>
            </a:r>
            <a:r>
              <a:rPr lang="en-US" altLang="zh-CN" sz="2800" i="1" dirty="0">
                <a:solidFill>
                  <a:srgbClr val="FF0000"/>
                </a:solidFill>
              </a:rPr>
              <a:t>l</a:t>
            </a:r>
            <a:r>
              <a:rPr lang="en-US" altLang="zh-CN" sz="2800" dirty="0">
                <a:solidFill>
                  <a:srgbClr val="FF0000"/>
                </a:solidFill>
              </a:rPr>
              <a:t> </a:t>
            </a:r>
            <a:r>
              <a:rPr lang="zh-CN" altLang="en-US" sz="2800" dirty="0">
                <a:solidFill>
                  <a:srgbClr val="FF0000"/>
                </a:solidFill>
              </a:rPr>
              <a:t>有关！</a:t>
            </a:r>
            <a:r>
              <a:rPr lang="en-US" altLang="zh-CN" sz="2800" dirty="0">
                <a:solidFill>
                  <a:schemeClr val="tx1"/>
                </a:solidFill>
              </a:rPr>
              <a:t>(n&gt;1)</a:t>
            </a:r>
            <a:endParaRPr lang="zh-CN" altLang="en-US" sz="2800" dirty="0">
              <a:solidFill>
                <a:schemeClr val="tx1"/>
              </a:solidFill>
            </a:endParaRPr>
          </a:p>
          <a:p>
            <a:r>
              <a:rPr lang="zh-CN" altLang="en-US" sz="2800" dirty="0"/>
              <a:t>碱金属原子的能量高低主要取决于其电子组态（价电子</a:t>
            </a:r>
            <a:r>
              <a:rPr lang="en-US" altLang="zh-CN" sz="2800" i="1" dirty="0"/>
              <a:t>n</a:t>
            </a:r>
            <a:r>
              <a:rPr lang="zh-CN" altLang="en-US" sz="2800" dirty="0"/>
              <a:t>和</a:t>
            </a:r>
            <a:r>
              <a:rPr lang="en-US" altLang="zh-CN" sz="2800" i="1" dirty="0"/>
              <a:t>l</a:t>
            </a:r>
            <a:r>
              <a:rPr lang="zh-CN" altLang="en-US" sz="2800" dirty="0"/>
              <a:t>的取值）。</a:t>
            </a:r>
            <a:r>
              <a:rPr lang="en-US" altLang="zh-CN" sz="2800" i="1" dirty="0"/>
              <a:t>n</a:t>
            </a:r>
            <a:r>
              <a:rPr lang="zh-CN" altLang="en-US" sz="2800" dirty="0"/>
              <a:t>相同时，</a:t>
            </a:r>
            <a:r>
              <a:rPr lang="en-US" altLang="zh-CN" sz="2800" i="1" dirty="0"/>
              <a:t>l</a:t>
            </a:r>
            <a:r>
              <a:rPr lang="zh-CN" altLang="en-US" sz="2800" dirty="0"/>
              <a:t>越大能量越高；</a:t>
            </a:r>
            <a:r>
              <a:rPr lang="en-US" altLang="zh-CN" sz="2800" i="1" dirty="0"/>
              <a:t>l</a:t>
            </a:r>
            <a:r>
              <a:rPr lang="zh-CN" altLang="en-US" sz="2800" dirty="0"/>
              <a:t>相同时，</a:t>
            </a:r>
            <a:r>
              <a:rPr lang="en-US" altLang="zh-CN" sz="2800" i="1" dirty="0"/>
              <a:t>n</a:t>
            </a:r>
            <a:r>
              <a:rPr lang="zh-CN" altLang="en-US" sz="2800" dirty="0"/>
              <a:t>越大能量越高。</a:t>
            </a:r>
            <a:endParaRPr lang="zh-CN" altLang="en-US" sz="2800" dirty="0"/>
          </a:p>
          <a:p>
            <a:r>
              <a:rPr lang="zh-CN" altLang="en-US" sz="2800" dirty="0">
                <a:solidFill>
                  <a:srgbClr val="FF0000"/>
                </a:solidFill>
              </a:rPr>
              <a:t>轨道贯穿</a:t>
            </a:r>
            <a:r>
              <a:rPr lang="zh-CN" altLang="en-US" sz="2800" dirty="0"/>
              <a:t>效应 </a:t>
            </a:r>
            <a:r>
              <a:rPr lang="en-US" altLang="zh-CN" sz="2800" dirty="0"/>
              <a:t>+ </a:t>
            </a:r>
            <a:r>
              <a:rPr lang="zh-CN" altLang="en-US" sz="2800" dirty="0">
                <a:solidFill>
                  <a:srgbClr val="FF0000"/>
                </a:solidFill>
              </a:rPr>
              <a:t>原子实极化 </a:t>
            </a:r>
            <a:r>
              <a:rPr lang="zh-CN" altLang="en-US" sz="2800" dirty="0">
                <a:solidFill>
                  <a:srgbClr val="FF0000"/>
                </a:solidFill>
                <a:sym typeface="Symbol" panose="05050102010706020507" pitchFamily="18" charset="2"/>
              </a:rPr>
              <a:t></a:t>
            </a:r>
            <a:r>
              <a:rPr lang="zh-CN" altLang="en-US" sz="2800" dirty="0">
                <a:sym typeface="Symbol" panose="05050102010706020507" pitchFamily="18" charset="2"/>
              </a:rPr>
              <a:t> 能级区别于氢原子能级</a:t>
            </a:r>
            <a:r>
              <a:rPr lang="en-US" altLang="zh-CN" sz="2800" i="1" dirty="0" err="1">
                <a:sym typeface="Symbol" panose="05050102010706020507" pitchFamily="18" charset="2"/>
              </a:rPr>
              <a:t>E</a:t>
            </a:r>
            <a:r>
              <a:rPr lang="en-US" altLang="zh-CN" sz="2800" i="1" baseline="-25000" dirty="0" err="1">
                <a:sym typeface="Symbol" panose="05050102010706020507" pitchFamily="18" charset="2"/>
              </a:rPr>
              <a:t>n</a:t>
            </a:r>
            <a:endParaRPr lang="en-US" altLang="zh-CN" sz="2800" i="1" baseline="-25000" dirty="0"/>
          </a:p>
          <a:p>
            <a:r>
              <a:rPr lang="zh-CN" altLang="en-US" sz="2800" dirty="0">
                <a:solidFill>
                  <a:srgbClr val="0000FF"/>
                </a:solidFill>
              </a:rPr>
              <a:t>碱金属原子的能量主要由</a:t>
            </a:r>
            <a:r>
              <a:rPr lang="en-US" altLang="zh-CN" sz="2800" i="1" dirty="0">
                <a:solidFill>
                  <a:srgbClr val="0000FF"/>
                </a:solidFill>
              </a:rPr>
              <a:t>n</a:t>
            </a:r>
            <a:r>
              <a:rPr lang="zh-CN" altLang="en-US" sz="2800" dirty="0">
                <a:solidFill>
                  <a:srgbClr val="0000FF"/>
                </a:solidFill>
              </a:rPr>
              <a:t>和</a:t>
            </a:r>
            <a:r>
              <a:rPr lang="en-US" altLang="zh-CN" sz="2800" i="1" dirty="0">
                <a:solidFill>
                  <a:srgbClr val="0000FF"/>
                </a:solidFill>
              </a:rPr>
              <a:t>l</a:t>
            </a:r>
            <a:r>
              <a:rPr lang="zh-CN" altLang="en-US" sz="2800" dirty="0">
                <a:solidFill>
                  <a:srgbClr val="0000FF"/>
                </a:solidFill>
              </a:rPr>
              <a:t>决定 </a:t>
            </a:r>
            <a:endParaRPr lang="zh-CN" altLang="en-US" sz="2800" dirty="0">
              <a:solidFill>
                <a:srgbClr val="0000FF"/>
              </a:solidFill>
            </a:endParaRPr>
          </a:p>
        </p:txBody>
      </p:sp>
      <p:graphicFrame>
        <p:nvGraphicFramePr>
          <p:cNvPr id="5" name="Object 7"/>
          <p:cNvGraphicFramePr>
            <a:graphicFrameLocks noChangeAspect="1"/>
          </p:cNvGraphicFramePr>
          <p:nvPr/>
        </p:nvGraphicFramePr>
        <p:xfrm>
          <a:off x="519911" y="4953000"/>
          <a:ext cx="8104177" cy="1335088"/>
        </p:xfrm>
        <a:graphic>
          <a:graphicData uri="http://schemas.openxmlformats.org/presentationml/2006/ole">
            <mc:AlternateContent xmlns:mc="http://schemas.openxmlformats.org/markup-compatibility/2006">
              <mc:Choice xmlns:v="urn:schemas-microsoft-com:vml" Requires="v">
                <p:oleObj spid="_x0000_s7" name="Equation" r:id="rId1" imgW="2768600" imgH="457200" progId="Equation.DSMT4">
                  <p:embed/>
                </p:oleObj>
              </mc:Choice>
              <mc:Fallback>
                <p:oleObj name="Equation" r:id="rId1" imgW="2768600" imgH="457200" progId="Equation.DSMT4">
                  <p:embed/>
                  <p:pic>
                    <p:nvPicPr>
                      <p:cNvPr id="0"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11" y="4953000"/>
                        <a:ext cx="8104177" cy="1335088"/>
                      </a:xfrm>
                      <a:prstGeom prst="rect">
                        <a:avLst/>
                      </a:prstGeom>
                      <a:noFill/>
                      <a:ln w="25400">
                        <a:solidFill>
                          <a:srgbClr val="0000CC"/>
                        </a:solidFill>
                        <a:miter lim="800000"/>
                        <a:headEnd/>
                        <a:tailEnd/>
                      </a:ln>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轨道贯穿</a:t>
            </a:r>
            <a:endParaRPr lang="zh-CN" altLang="en-US" dirty="0"/>
          </a:p>
        </p:txBody>
      </p:sp>
      <p:sp>
        <p:nvSpPr>
          <p:cNvPr id="14" name="Footer Placeholder 1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type="body" idx="4294967295"/>
          </p:nvPr>
        </p:nvSpPr>
        <p:spPr>
          <a:xfrm>
            <a:off x="3962400" y="1477010"/>
            <a:ext cx="4830917" cy="4618989"/>
          </a:xfrm>
        </p:spPr>
        <p:txBody>
          <a:bodyPr>
            <a:normAutofit/>
          </a:bodyPr>
          <a:lstStyle/>
          <a:p>
            <a:r>
              <a:rPr lang="zh-CN" altLang="en-US" sz="2800" dirty="0"/>
              <a:t>对于不同的 </a:t>
            </a:r>
            <a:r>
              <a:rPr lang="en-US" altLang="zh-CN" sz="2800" i="1" dirty="0"/>
              <a:t>l</a:t>
            </a:r>
            <a:r>
              <a:rPr lang="en-US" altLang="zh-CN" sz="2800" dirty="0"/>
              <a:t> </a:t>
            </a:r>
            <a:r>
              <a:rPr lang="zh-CN" altLang="en-US" sz="2800" dirty="0"/>
              <a:t>，有不同的电子云分布，分别相应于不同的“轨道”。</a:t>
            </a:r>
            <a:endParaRPr lang="zh-CN" altLang="en-US" sz="2800" dirty="0"/>
          </a:p>
          <a:p>
            <a:r>
              <a:rPr lang="zh-CN" altLang="en-US" sz="2800" dirty="0"/>
              <a:t>对于</a:t>
            </a:r>
            <a:r>
              <a:rPr lang="en-US" altLang="zh-CN" sz="2800" i="1" dirty="0"/>
              <a:t>l</a:t>
            </a:r>
            <a:r>
              <a:rPr lang="en-US" altLang="zh-CN" sz="2800" dirty="0"/>
              <a:t> </a:t>
            </a:r>
            <a:r>
              <a:rPr lang="zh-CN" altLang="en-US" sz="2800" dirty="0"/>
              <a:t>较小的轨道，电子有可能进入原子实，这称为</a:t>
            </a:r>
            <a:r>
              <a:rPr lang="zh-CN" altLang="en-US" sz="2800" dirty="0">
                <a:solidFill>
                  <a:srgbClr val="FF0000"/>
                </a:solidFill>
              </a:rPr>
              <a:t>轨道贯穿</a:t>
            </a:r>
            <a:r>
              <a:rPr lang="zh-CN" altLang="en-US" sz="2800" dirty="0"/>
              <a:t>。</a:t>
            </a:r>
            <a:endParaRPr lang="zh-CN" altLang="en-US" sz="2800" dirty="0"/>
          </a:p>
          <a:p>
            <a:r>
              <a:rPr lang="zh-CN" altLang="en-US" sz="2800" dirty="0"/>
              <a:t>轨道贯穿使电子</a:t>
            </a:r>
            <a:r>
              <a:rPr lang="zh-CN" altLang="en-US" sz="2800" dirty="0">
                <a:solidFill>
                  <a:srgbClr val="FF0000"/>
                </a:solidFill>
              </a:rPr>
              <a:t>感受</a:t>
            </a:r>
            <a:r>
              <a:rPr lang="zh-CN" altLang="en-US" sz="2800" dirty="0"/>
              <a:t>到了</a:t>
            </a:r>
            <a:r>
              <a:rPr lang="zh-CN" altLang="en-US" sz="2800" dirty="0">
                <a:solidFill>
                  <a:srgbClr val="FF0000"/>
                </a:solidFill>
              </a:rPr>
              <a:t>更多正电荷</a:t>
            </a:r>
            <a:r>
              <a:rPr lang="zh-CN" altLang="en-US" sz="2800" dirty="0"/>
              <a:t>的作用，因此</a:t>
            </a:r>
            <a:r>
              <a:rPr lang="zh-CN" altLang="en-US" sz="2800" dirty="0">
                <a:solidFill>
                  <a:srgbClr val="FF0000"/>
                </a:solidFill>
              </a:rPr>
              <a:t>能量要降低</a:t>
            </a:r>
            <a:r>
              <a:rPr lang="zh-CN" altLang="en-US" sz="2800" dirty="0"/>
              <a:t>。</a:t>
            </a:r>
            <a:endParaRPr lang="zh-CN" altLang="en-US" sz="2800" dirty="0"/>
          </a:p>
        </p:txBody>
      </p:sp>
      <p:grpSp>
        <p:nvGrpSpPr>
          <p:cNvPr id="5" name="Group 3"/>
          <p:cNvGrpSpPr/>
          <p:nvPr/>
        </p:nvGrpSpPr>
        <p:grpSpPr bwMode="auto">
          <a:xfrm>
            <a:off x="768350" y="1447800"/>
            <a:ext cx="2355850" cy="2474913"/>
            <a:chOff x="1748" y="2678"/>
            <a:chExt cx="1484" cy="1559"/>
          </a:xfrm>
        </p:grpSpPr>
        <p:sp>
          <p:nvSpPr>
            <p:cNvPr id="6" name="Text Box 4"/>
            <p:cNvSpPr txBox="1">
              <a:spLocks noChangeArrowheads="1"/>
            </p:cNvSpPr>
            <p:nvPr/>
          </p:nvSpPr>
          <p:spPr bwMode="auto">
            <a:xfrm>
              <a:off x="1791" y="2678"/>
              <a:ext cx="590" cy="467"/>
            </a:xfrm>
            <a:prstGeom prst="rect">
              <a:avLst/>
            </a:prstGeom>
            <a:noFill/>
            <a:ln w="9525">
              <a:noFill/>
              <a:miter lim="800000"/>
            </a:ln>
          </p:spPr>
          <p:txBody>
            <a:bodyPr/>
            <a:lstStyle/>
            <a:p>
              <a:pPr algn="just">
                <a:spcBef>
                  <a:spcPct val="0"/>
                </a:spcBef>
              </a:pPr>
              <a:r>
                <a:rPr lang="en-US" altLang="zh-CN" sz="2800" b="1" i="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e</a:t>
              </a:r>
              <a:endParaRPr lang="en-US" altLang="zh-CN" sz="2800" b="1" i="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7" name="Group 5"/>
            <p:cNvGrpSpPr/>
            <p:nvPr/>
          </p:nvGrpSpPr>
          <p:grpSpPr bwMode="auto">
            <a:xfrm>
              <a:off x="1748" y="2900"/>
              <a:ext cx="1484" cy="1337"/>
              <a:chOff x="1319" y="2900"/>
              <a:chExt cx="1484" cy="1337"/>
            </a:xfrm>
          </p:grpSpPr>
          <p:sp>
            <p:nvSpPr>
              <p:cNvPr id="8" name="Oval 6"/>
              <p:cNvSpPr>
                <a:spLocks noChangeArrowheads="1"/>
              </p:cNvSpPr>
              <p:nvPr/>
            </p:nvSpPr>
            <p:spPr bwMode="auto">
              <a:xfrm>
                <a:off x="1820" y="3151"/>
                <a:ext cx="600" cy="607"/>
              </a:xfrm>
              <a:prstGeom prst="ellipse">
                <a:avLst/>
              </a:prstGeom>
              <a:solidFill>
                <a:srgbClr val="FFCC00"/>
              </a:solidFill>
              <a:ln w="9525">
                <a:solidFill>
                  <a:srgbClr val="FFCC00"/>
                </a:solidFill>
                <a:round/>
              </a:ln>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7"/>
              <p:cNvSpPr txBox="1">
                <a:spLocks noChangeArrowheads="1"/>
              </p:cNvSpPr>
              <p:nvPr/>
            </p:nvSpPr>
            <p:spPr bwMode="auto">
              <a:xfrm>
                <a:off x="2009" y="3336"/>
                <a:ext cx="531" cy="478"/>
              </a:xfrm>
              <a:prstGeom prst="rect">
                <a:avLst/>
              </a:prstGeom>
              <a:noFill/>
              <a:ln w="9525">
                <a:noFill/>
                <a:miter lim="800000"/>
              </a:ln>
            </p:spPr>
            <p:txBody>
              <a:bodyPr/>
              <a:lstStyle/>
              <a:p>
                <a:pPr algn="just">
                  <a:spcBef>
                    <a:spcPct val="0"/>
                  </a:spcBef>
                </a:pPr>
                <a:r>
                  <a:rPr lang="en-US" altLang="zh-CN"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8"/>
              <p:cNvSpPr txBox="1">
                <a:spLocks noChangeArrowheads="1"/>
              </p:cNvSpPr>
              <p:nvPr/>
            </p:nvSpPr>
            <p:spPr bwMode="auto">
              <a:xfrm>
                <a:off x="1407" y="2900"/>
                <a:ext cx="531" cy="477"/>
              </a:xfrm>
              <a:prstGeom prst="rect">
                <a:avLst/>
              </a:prstGeom>
              <a:noFill/>
              <a:ln w="9525">
                <a:noFill/>
                <a:miter lim="800000"/>
              </a:ln>
            </p:spPr>
            <p:txBody>
              <a:bodyPr/>
              <a:lstStyle/>
              <a:p>
                <a:pPr algn="just">
                  <a:spcBef>
                    <a:spcPct val="0"/>
                  </a:spcBef>
                </a:pPr>
                <a:r>
                  <a:rPr lang="en-US" altLang="zh-CN" sz="14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4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Freeform 9"/>
              <p:cNvSpPr/>
              <p:nvPr/>
            </p:nvSpPr>
            <p:spPr bwMode="auto">
              <a:xfrm>
                <a:off x="1319" y="2954"/>
                <a:ext cx="996" cy="1064"/>
              </a:xfrm>
              <a:custGeom>
                <a:avLst/>
                <a:gdLst/>
                <a:ahLst/>
                <a:cxnLst>
                  <a:cxn ang="0">
                    <a:pos x="120" y="0"/>
                  </a:cxn>
                  <a:cxn ang="0">
                    <a:pos x="1500" y="825"/>
                  </a:cxn>
                  <a:cxn ang="0">
                    <a:pos x="0" y="1605"/>
                  </a:cxn>
                </a:cxnLst>
                <a:rect l="0" t="0" r="r" b="b"/>
                <a:pathLst>
                  <a:path w="1520" h="1605">
                    <a:moveTo>
                      <a:pt x="120" y="0"/>
                    </a:moveTo>
                    <a:cubicBezTo>
                      <a:pt x="820" y="279"/>
                      <a:pt x="1520" y="558"/>
                      <a:pt x="1500" y="825"/>
                    </a:cubicBezTo>
                    <a:cubicBezTo>
                      <a:pt x="1480" y="1092"/>
                      <a:pt x="740" y="1348"/>
                      <a:pt x="0" y="1605"/>
                    </a:cubicBezTo>
                  </a:path>
                </a:pathLst>
              </a:custGeom>
              <a:noFill/>
              <a:ln w="28575" cap="flat" cmpd="sng">
                <a:solidFill>
                  <a:srgbClr val="0000FF"/>
                </a:solidFill>
                <a:prstDash val="sysDot"/>
                <a:round/>
              </a:ln>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0"/>
              <p:cNvSpPr txBox="1">
                <a:spLocks noChangeArrowheads="1"/>
              </p:cNvSpPr>
              <p:nvPr/>
            </p:nvSpPr>
            <p:spPr bwMode="auto">
              <a:xfrm>
                <a:off x="1643" y="3899"/>
                <a:ext cx="1160" cy="338"/>
              </a:xfrm>
              <a:prstGeom prst="rect">
                <a:avLst/>
              </a:prstGeom>
              <a:noFill/>
              <a:ln w="9525">
                <a:noFill/>
                <a:miter lim="800000"/>
              </a:ln>
            </p:spPr>
            <p:txBody>
              <a:bodyPr/>
              <a:lstStyle/>
              <a:p>
                <a:pPr algn="just">
                  <a:spcBef>
                    <a:spcPct val="0"/>
                  </a:spcBef>
                </a:pPr>
                <a:r>
                  <a:rPr lang="zh-CN" altLang="en-US" sz="2800" b="1">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轨道贯穿</a:t>
                </a:r>
                <a:endParaRPr lang="zh-CN" altLang="en-US" sz="2800" b="1">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aphicFrame>
        <p:nvGraphicFramePr>
          <p:cNvPr id="13" name="Object 23"/>
          <p:cNvGraphicFramePr>
            <a:graphicFrameLocks noChangeAspect="1"/>
          </p:cNvGraphicFramePr>
          <p:nvPr/>
        </p:nvGraphicFramePr>
        <p:xfrm>
          <a:off x="482837" y="4343400"/>
          <a:ext cx="3174763" cy="825021"/>
        </p:xfrm>
        <a:graphic>
          <a:graphicData uri="http://schemas.openxmlformats.org/presentationml/2006/ole">
            <mc:AlternateContent xmlns:mc="http://schemas.openxmlformats.org/markup-compatibility/2006">
              <mc:Choice xmlns:v="urn:schemas-microsoft-com:vml" Requires="v">
                <p:oleObj spid="_x0000_s15" name="Equation" r:id="rId1" imgW="1612900" imgH="419100" progId="Equation.DSMT4">
                  <p:embed/>
                </p:oleObj>
              </mc:Choice>
              <mc:Fallback>
                <p:oleObj name="Equation" r:id="rId1" imgW="1612900" imgH="419100" progId="Equation.DSMT4">
                  <p:embed/>
                  <p:pic>
                    <p:nvPicPr>
                      <p:cNvPr id="0" name="图片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37" y="4343400"/>
                        <a:ext cx="3174763" cy="825021"/>
                      </a:xfrm>
                      <a:prstGeom prst="rect">
                        <a:avLst/>
                      </a:prstGeom>
                      <a:noFill/>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r>
              <a:rPr lang="zh-CN" altLang="en-US" dirty="0"/>
              <a:t>轨道贯穿</a:t>
            </a:r>
            <a:endParaRPr lang="zh-CN" altLang="en-US" dirty="0"/>
          </a:p>
        </p:txBody>
      </p:sp>
      <p:sp>
        <p:nvSpPr>
          <p:cNvPr id="3" name="幻灯片编号占位符 2"/>
          <p:cNvSpPr>
            <a:spLocks noGrp="1"/>
          </p:cNvSpPr>
          <p:nvPr>
            <p:ph type="sldNum" sz="quarter" idx="12"/>
          </p:nvPr>
        </p:nvSpPr>
        <p:spPr/>
        <p:txBody>
          <a:bodyPr/>
          <a:lstStyle/>
          <a:p>
            <a:pPr>
              <a:defRPr/>
            </a:pPr>
            <a:fld id="{CD00D927-1FB2-9F49-A58E-8FF81659212F}" type="slidenum">
              <a:rPr lang="en-US" altLang="zh-CN" smtClean="0"/>
            </a:fld>
            <a:endParaRPr lang="en-US" altLang="zh-CN">
              <a:solidFill>
                <a:srgbClr val="AAA393"/>
              </a:solidFill>
            </a:endParaRPr>
          </a:p>
        </p:txBody>
      </p:sp>
      <p:pic>
        <p:nvPicPr>
          <p:cNvPr id="4" name="Picture 4" descr="A1"/>
          <p:cNvPicPr>
            <a:picLocks noChangeAspect="1" noChangeArrowheads="1"/>
          </p:cNvPicPr>
          <p:nvPr/>
        </p:nvPicPr>
        <p:blipFill>
          <a:blip r:embed="rId1" cstate="screen"/>
          <a:srcRect/>
          <a:stretch>
            <a:fillRect/>
          </a:stretch>
        </p:blipFill>
        <p:spPr bwMode="auto">
          <a:xfrm>
            <a:off x="4648112" y="1526353"/>
            <a:ext cx="3880224" cy="2609116"/>
          </a:xfrm>
          <a:prstGeom prst="rect">
            <a:avLst/>
          </a:prstGeom>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251520" y="1132344"/>
            <a:ext cx="4472880" cy="2308324"/>
          </a:xfrm>
          <a:prstGeom prst="rect">
            <a:avLst/>
          </a:prstGeom>
          <a:noFill/>
        </p:spPr>
        <p:txBody>
          <a:bodyPr wrap="square" rtlCol="0">
            <a:spAutoFit/>
          </a:bodyPr>
          <a:lstStyle/>
          <a:p>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原子实与原子核有不同之处，价电子轨道会有几率穿过原子实。在原子实内部价电子感受到的正电荷不再是</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，而是大于</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的值：</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Z</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按照单电子的图像可以把价电子的能量写为：</a:t>
            </a:r>
            <a:endPar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6" name="图片 5" descr="latex-image-1.pdf"/>
          <p:cNvPicPr>
            <a:picLocks noChangeAspect="1"/>
          </p:cNvPicPr>
          <p:nvPr/>
        </p:nvPicPr>
        <p:blipFill>
          <a:blip r:embed="rId2"/>
          <a:stretch>
            <a:fillRect/>
          </a:stretch>
        </p:blipFill>
        <p:spPr>
          <a:xfrm>
            <a:off x="921296" y="3505200"/>
            <a:ext cx="2736304" cy="724848"/>
          </a:xfrm>
          <a:prstGeom prst="rect">
            <a:avLst/>
          </a:prstGeom>
        </p:spPr>
      </p:pic>
      <p:sp>
        <p:nvSpPr>
          <p:cNvPr id="7" name="文本框 6"/>
          <p:cNvSpPr txBox="1"/>
          <p:nvPr/>
        </p:nvSpPr>
        <p:spPr>
          <a:xfrm>
            <a:off x="179512" y="4267200"/>
            <a:ext cx="7015913" cy="461665"/>
          </a:xfrm>
          <a:prstGeom prst="rect">
            <a:avLst/>
          </a:prstGeom>
          <a:noFill/>
        </p:spPr>
        <p:txBody>
          <a:bodyPr wrap="none" rtlCol="0">
            <a:spAutoFit/>
          </a:bodyPr>
          <a:lstStyle/>
          <a:p>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电子与原子实的约化质量：</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μ；</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Z</a:t>
            </a:r>
            <a:r>
              <a:rPr kumimoji="1" lang="zh-CN" altLang="en-US" sz="2400" baseline="30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&gt;1</a:t>
            </a:r>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为有效电荷</a:t>
            </a:r>
            <a:endPar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9" name="文本框 8"/>
          <p:cNvSpPr txBox="1"/>
          <p:nvPr/>
        </p:nvSpPr>
        <p:spPr>
          <a:xfrm>
            <a:off x="179513" y="4712841"/>
            <a:ext cx="8348824" cy="769441"/>
          </a:xfrm>
          <a:prstGeom prst="rect">
            <a:avLst/>
          </a:prstGeom>
          <a:noFill/>
        </p:spPr>
        <p:txBody>
          <a:bodyPr wrap="square" rtlCol="0">
            <a:spAutoFit/>
          </a:bodyPr>
          <a:lstStyle/>
          <a:p>
            <a:r>
              <a:rPr kumimoji="1" lang="zh-CN" altLang="en-US" sz="2200" dirty="0">
                <a:latin typeface="华文楷体" panose="02010600040101010101" pitchFamily="2" charset="-122"/>
                <a:ea typeface="华文楷体" panose="02010600040101010101" pitchFamily="2" charset="-122"/>
                <a:cs typeface="华文楷体" panose="02010600040101010101" pitchFamily="2" charset="-122"/>
              </a:rPr>
              <a:t>相同的主量子数</a:t>
            </a:r>
            <a:r>
              <a:rPr kumimoji="1" lang="en-US" altLang="zh-CN" sz="2200" i="1" dirty="0">
                <a:latin typeface="Times New Roman" panose="02020603050405020304" pitchFamily="18" charset="0"/>
                <a:ea typeface="Times New Roman" panose="02020603050405020304" pitchFamily="18" charset="0"/>
                <a:cs typeface="Times New Roman" panose="02020603050405020304" pitchFamily="18" charset="0"/>
              </a:rPr>
              <a:t>n</a:t>
            </a:r>
            <a:r>
              <a:rPr kumimoji="1" lang="en-US" altLang="zh-CN" sz="2200" dirty="0">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200" dirty="0">
                <a:latin typeface="华文楷体" panose="02010600040101010101" pitchFamily="2" charset="-122"/>
                <a:ea typeface="华文楷体" panose="02010600040101010101" pitchFamily="2" charset="-122"/>
                <a:cs typeface="华文楷体" panose="02010600040101010101" pitchFamily="2" charset="-122"/>
              </a:rPr>
              <a:t>轨道角动量</a:t>
            </a:r>
            <a:r>
              <a:rPr kumimoji="1" lang="en-US" altLang="zh-CN" sz="2200" i="1" dirty="0">
                <a:latin typeface="Times New Roman" panose="02020603050405020304" pitchFamily="18" charset="0"/>
                <a:ea typeface="Times New Roman" panose="02020603050405020304" pitchFamily="18" charset="0"/>
                <a:cs typeface="Times New Roman" panose="02020603050405020304" pitchFamily="18" charset="0"/>
              </a:rPr>
              <a:t>l</a:t>
            </a:r>
            <a:r>
              <a:rPr kumimoji="1" lang="zh-CN" altLang="en-US" sz="2200" dirty="0">
                <a:latin typeface="华文楷体" panose="02010600040101010101" pitchFamily="2" charset="-122"/>
                <a:ea typeface="华文楷体" panose="02010600040101010101" pitchFamily="2" charset="-122"/>
                <a:cs typeface="华文楷体" panose="02010600040101010101" pitchFamily="2" charset="-122"/>
              </a:rPr>
              <a:t>小的电子，出现在原子实内的几率大，感受到的有效核电荷越大，</a:t>
            </a:r>
            <a:r>
              <a:rPr kumimoji="1" lang="en-US" altLang="zh-CN" sz="2200" dirty="0">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200" dirty="0">
                <a:latin typeface="华文楷体" panose="02010600040101010101" pitchFamily="2" charset="-122"/>
                <a:ea typeface="华文楷体" panose="02010600040101010101" pitchFamily="2" charset="-122"/>
                <a:cs typeface="华文楷体" panose="02010600040101010101" pitchFamily="2" charset="-122"/>
              </a:rPr>
              <a:t>即：</a:t>
            </a:r>
            <a:r>
              <a:rPr kumimoji="1" lang="en-US" altLang="zh-CN" sz="2000" dirty="0">
                <a:latin typeface="华文楷体" panose="02010600040101010101" pitchFamily="2" charset="-122"/>
                <a:ea typeface="华文楷体" panose="02010600040101010101" pitchFamily="2" charset="-122"/>
                <a:cs typeface="华文楷体" panose="02010600040101010101" pitchFamily="2" charset="-122"/>
              </a:rPr>
              <a:t> </a:t>
            </a:r>
            <a:endParaRPr kumimoji="1" lang="zh-CN" altLang="en-US" sz="2000"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11" name="图片 10" descr="latex-image-1.pdf"/>
          <p:cNvPicPr>
            <a:picLocks noChangeAspect="1"/>
          </p:cNvPicPr>
          <p:nvPr/>
        </p:nvPicPr>
        <p:blipFill>
          <a:blip r:embed="rId3"/>
          <a:stretch>
            <a:fillRect/>
          </a:stretch>
        </p:blipFill>
        <p:spPr>
          <a:xfrm>
            <a:off x="4724400" y="5169861"/>
            <a:ext cx="2663552" cy="316539"/>
          </a:xfrm>
          <a:prstGeom prst="rect">
            <a:avLst/>
          </a:prstGeom>
          <a:solidFill>
            <a:srgbClr val="FFFF00"/>
          </a:solidFill>
        </p:spPr>
      </p:pic>
      <p:sp>
        <p:nvSpPr>
          <p:cNvPr id="12" name="文本框 11"/>
          <p:cNvSpPr txBox="1"/>
          <p:nvPr/>
        </p:nvSpPr>
        <p:spPr>
          <a:xfrm>
            <a:off x="621883" y="5486400"/>
            <a:ext cx="7263527" cy="830997"/>
          </a:xfrm>
          <a:prstGeom prst="rect">
            <a:avLst/>
          </a:prstGeom>
          <a:noFill/>
        </p:spPr>
        <p:txBody>
          <a:bodyPr wrap="none" rtlCol="0">
            <a:spAutoFit/>
          </a:bodyPr>
          <a:lstStyle/>
          <a:p>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因此碱金属价电子的能级对轨道量子数的简并解除，</a:t>
            </a:r>
            <a:endParaRPr kumimoji="1"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r>
              <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能级依赖于主量子数和轨道量子数。</a:t>
            </a:r>
            <a:endParaRPr kumimoji="1"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页脚占位符 7"/>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电子云与轨道贯穿</a:t>
            </a:r>
            <a:endParaRPr lang="zh-CN" altLang="en-US" dirty="0"/>
          </a:p>
        </p:txBody>
      </p:sp>
      <p:sp>
        <p:nvSpPr>
          <p:cNvPr id="13" name="Footer Placeholder 1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E3BAC4F7-8877-4A8A-A428-06935D1FE728}" type="slidenum">
              <a:rPr lang="zh-CN" altLang="en-US" smtClean="0"/>
            </a:fld>
            <a:endParaRPr lang="en-US" altLang="zh-CN" dirty="0"/>
          </a:p>
        </p:txBody>
      </p:sp>
      <p:pic>
        <p:nvPicPr>
          <p:cNvPr id="5" name="Picture 2" descr="http://hyperphysics.phy-astr.gsu.edu/Hbase/quantum/imgqua/orbpen.gif">
            <a:hlinkClick r:id="rId1"/>
          </p:cNvPr>
          <p:cNvPicPr>
            <a:picLocks noChangeAspect="1" noChangeArrowheads="1"/>
          </p:cNvPicPr>
          <p:nvPr/>
        </p:nvPicPr>
        <p:blipFill>
          <a:blip r:embed="rId2" cstate="print"/>
          <a:srcRect/>
          <a:stretch>
            <a:fillRect/>
          </a:stretch>
        </p:blipFill>
        <p:spPr bwMode="auto">
          <a:xfrm>
            <a:off x="435728" y="1180376"/>
            <a:ext cx="4192964" cy="4680520"/>
          </a:xfrm>
          <a:prstGeom prst="rect">
            <a:avLst/>
          </a:prstGeom>
          <a:noFill/>
        </p:spPr>
      </p:pic>
      <p:pic>
        <p:nvPicPr>
          <p:cNvPr id="6" name="Picture 4" descr="http://hyperphysics.phy-astr.gsu.edu/Hbase/quantum/imgqua/orbpen2.gif">
            <a:hlinkClick r:id="rId3"/>
          </p:cNvPr>
          <p:cNvPicPr>
            <a:picLocks noChangeAspect="1" noChangeArrowheads="1"/>
          </p:cNvPicPr>
          <p:nvPr/>
        </p:nvPicPr>
        <p:blipFill>
          <a:blip r:embed="rId4" cstate="print"/>
          <a:srcRect/>
          <a:stretch>
            <a:fillRect/>
          </a:stretch>
        </p:blipFill>
        <p:spPr bwMode="auto">
          <a:xfrm>
            <a:off x="4708204" y="935549"/>
            <a:ext cx="4224468" cy="5069363"/>
          </a:xfrm>
          <a:prstGeom prst="rect">
            <a:avLst/>
          </a:prstGeom>
          <a:noFill/>
        </p:spPr>
      </p:pic>
      <p:sp>
        <p:nvSpPr>
          <p:cNvPr id="7" name="TextBox 5"/>
          <p:cNvSpPr txBox="1"/>
          <p:nvPr/>
        </p:nvSpPr>
        <p:spPr>
          <a:xfrm>
            <a:off x="1731873" y="2087940"/>
            <a:ext cx="2734661" cy="1569660"/>
          </a:xfrm>
          <a:prstGeom prst="rect">
            <a:avLst/>
          </a:prstGeom>
          <a:solidFill>
            <a:schemeClr val="bg1"/>
          </a:solidFill>
        </p:spPr>
        <p:txBody>
          <a:bodyPr wrap="square" rtlCol="0">
            <a:spAutoFit/>
          </a:bodyPr>
          <a:lstStyle/>
          <a:p>
            <a:pPr algn="just"/>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锂原子</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中的</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态电子轨道贯穿比 </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态要深一些，能量相应地要低一些。</a:t>
            </a:r>
            <a:endPar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Box 6"/>
          <p:cNvSpPr txBox="1"/>
          <p:nvPr/>
        </p:nvSpPr>
        <p:spPr>
          <a:xfrm>
            <a:off x="6019800" y="2164140"/>
            <a:ext cx="3019640" cy="1569660"/>
          </a:xfrm>
          <a:prstGeom prst="rect">
            <a:avLst/>
          </a:prstGeom>
          <a:solidFill>
            <a:schemeClr val="bg1"/>
          </a:solidFill>
        </p:spPr>
        <p:txBody>
          <a:bodyPr wrap="square" rtlCol="0">
            <a:spAutoFit/>
          </a:bodyPr>
          <a:lstStyle/>
          <a:p>
            <a:pPr algn="just"/>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钠原子</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中的</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电子轨道贯穿比 </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d</a:t>
            </a:r>
            <a:r>
              <a:rPr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态要深一些，能量相应地要低一些。</a:t>
            </a:r>
            <a:endParaRPr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Box 7"/>
          <p:cNvSpPr txBox="1"/>
          <p:nvPr/>
        </p:nvSpPr>
        <p:spPr>
          <a:xfrm rot="16200000">
            <a:off x="-688236" y="3205599"/>
            <a:ext cx="2339102" cy="523220"/>
          </a:xfrm>
          <a:prstGeom prst="rect">
            <a:avLst/>
          </a:prstGeom>
          <a:solidFill>
            <a:schemeClr val="bg1"/>
          </a:solidFill>
        </p:spPr>
        <p:txBody>
          <a:bodyPr wrap="none" rtlCol="0">
            <a:spAutoFit/>
          </a:bodyPr>
          <a:lstStyle/>
          <a:p>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电子出现概率</a:t>
            </a:r>
            <a:endPar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Box 8"/>
          <p:cNvSpPr txBox="1"/>
          <p:nvPr/>
        </p:nvSpPr>
        <p:spPr>
          <a:xfrm rot="16200000">
            <a:off x="3704251" y="3168437"/>
            <a:ext cx="2339102" cy="523220"/>
          </a:xfrm>
          <a:prstGeom prst="rect">
            <a:avLst/>
          </a:prstGeom>
          <a:solidFill>
            <a:schemeClr val="bg1"/>
          </a:solidFill>
        </p:spPr>
        <p:txBody>
          <a:bodyPr wrap="none" rtlCol="0">
            <a:spAutoFit/>
          </a:bodyPr>
          <a:lstStyle/>
          <a:p>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电子出现概率</a:t>
            </a:r>
            <a:endPar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Box 9"/>
          <p:cNvSpPr txBox="1"/>
          <p:nvPr/>
        </p:nvSpPr>
        <p:spPr>
          <a:xfrm>
            <a:off x="1947896" y="5860896"/>
            <a:ext cx="2518638" cy="523220"/>
          </a:xfrm>
          <a:prstGeom prst="rect">
            <a:avLst/>
          </a:prstGeom>
          <a:noFill/>
        </p:spPr>
        <p:txBody>
          <a:bodyPr wrap="none" rtlCol="0">
            <a:spAutoFit/>
          </a:bodyPr>
          <a:lstStyle/>
          <a:p>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原子半径</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玻尔</a:t>
            </a:r>
            <a:endPar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Box 10"/>
          <p:cNvSpPr txBox="1"/>
          <p:nvPr/>
        </p:nvSpPr>
        <p:spPr>
          <a:xfrm>
            <a:off x="6382100" y="5860896"/>
            <a:ext cx="2518638" cy="523220"/>
          </a:xfrm>
          <a:prstGeom prst="rect">
            <a:avLst/>
          </a:prstGeom>
          <a:noFill/>
        </p:spPr>
        <p:txBody>
          <a:bodyPr wrap="none" rtlCol="0">
            <a:spAutoFit/>
          </a:bodyPr>
          <a:lstStyle/>
          <a:p>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原子半径</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玻尔</a:t>
            </a:r>
            <a:endPar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7400</Words>
  <Application>WPS 演示</Application>
  <PresentationFormat>全屏显示(4:3)</PresentationFormat>
  <Paragraphs>921</Paragraphs>
  <Slides>56</Slides>
  <Notes>6</Notes>
  <HiddenSlides>0</HiddenSlides>
  <MMClips>0</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70</vt:i4>
      </vt:variant>
      <vt:variant>
        <vt:lpstr>幻灯片标题</vt:lpstr>
      </vt:variant>
      <vt:variant>
        <vt:i4>56</vt:i4>
      </vt:variant>
    </vt:vector>
  </HeadingPairs>
  <TitlesOfParts>
    <vt:vector size="153" baseType="lpstr">
      <vt:lpstr>Arial</vt:lpstr>
      <vt:lpstr>宋体</vt:lpstr>
      <vt:lpstr>Wingdings</vt:lpstr>
      <vt:lpstr>MS PGothic</vt:lpstr>
      <vt:lpstr>Symbol</vt:lpstr>
      <vt:lpstr>Courier New</vt:lpstr>
      <vt:lpstr>Calibri</vt:lpstr>
      <vt:lpstr>Times New Roman</vt:lpstr>
      <vt:lpstr>华文楷体</vt:lpstr>
      <vt:lpstr>华文中宋</vt:lpstr>
      <vt:lpstr>Gill Sans MT</vt:lpstr>
      <vt:lpstr>Symbol</vt:lpstr>
      <vt:lpstr>Calibri Light</vt:lpstr>
      <vt:lpstr>微软雅黑</vt:lpstr>
      <vt:lpstr>Arial Unicode MS</vt:lpstr>
      <vt:lpstr>Wingdings 2</vt:lpstr>
      <vt:lpstr>Cambria Math</vt:lpstr>
      <vt:lpstr>Cambria Math</vt:lpstr>
      <vt:lpstr>Wingdings</vt:lpstr>
      <vt:lpstr>隶书</vt:lpstr>
      <vt:lpstr>Symbol</vt:lpstr>
      <vt:lpstr>华文行楷</vt:lpstr>
      <vt:lpstr>Times New Roman</vt:lpstr>
      <vt:lpstr>华文新魏</vt:lpstr>
      <vt:lpstr>Tahoma</vt:lpstr>
      <vt:lpstr>Comic Sans MS</vt:lpstr>
      <vt:lpstr>Xiaorui-lect</vt:lpstr>
      <vt:lpstr>Equation.DSMT4</vt:lpstr>
      <vt:lpstr>Equation.3</vt:lpstr>
      <vt:lpstr>Equation.3</vt:lpstr>
      <vt:lpstr>Equation.3</vt:lpstr>
      <vt:lpstr>Equation.DSMT4</vt:lpstr>
      <vt:lpstr>Equation.3</vt:lpstr>
      <vt:lpstr>Equation.DSMT4</vt:lpstr>
      <vt:lpstr>Equation.3</vt:lpstr>
      <vt:lpstr>Equation.3</vt:lpstr>
      <vt:lpstr>Equation.DSMT4</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Equation.DSMT4</vt:lpstr>
      <vt:lpstr>Equation.DSMT4</vt:lpstr>
      <vt:lpstr>Equation.DSMT4</vt:lpstr>
      <vt:lpstr>Equation.DSMT4</vt:lpstr>
      <vt:lpstr>Equation.DSMT4</vt:lpstr>
      <vt:lpstr>Equation.DSMT4</vt:lpstr>
      <vt:lpstr>Equation.DSMT4</vt:lpstr>
      <vt:lpstr>Equation.3</vt:lpstr>
      <vt:lpstr>Equation.DSMT4</vt:lpstr>
      <vt:lpstr>Equation.DSMT4</vt:lpstr>
      <vt:lpstr>Equation.DSMT4</vt:lpstr>
      <vt:lpstr>Equation.DSMT4</vt:lpstr>
      <vt:lpstr>Equation.DSMT4</vt:lpstr>
      <vt:lpstr>Equation.DSMT4</vt:lpstr>
      <vt:lpstr>Equation.3</vt:lpstr>
      <vt:lpstr>Equation.DSMT4</vt:lpstr>
      <vt:lpstr>Equation.3</vt:lpstr>
      <vt:lpstr>Equation.3</vt:lpstr>
      <vt:lpstr>Equation.3</vt:lpstr>
      <vt:lpstr>Equation.3</vt:lpstr>
      <vt:lpstr>Equation.DSMT4</vt:lpstr>
      <vt:lpstr>Equation.DSMT4</vt:lpstr>
      <vt:lpstr>Equation.DSMT4</vt:lpstr>
      <vt:lpstr>Equation.DSMT4</vt:lpstr>
      <vt:lpstr>Equation.3</vt:lpstr>
      <vt:lpstr>Equation.3</vt:lpstr>
      <vt:lpstr>Equation.DSMT4</vt:lpstr>
      <vt:lpstr>Equation.3</vt:lpstr>
      <vt:lpstr>Equation.3</vt:lpstr>
      <vt:lpstr>Equation.3</vt:lpstr>
      <vt:lpstr>Equation.3</vt:lpstr>
      <vt:lpstr>Equation.DSMT4</vt:lpstr>
      <vt:lpstr>Equation.3</vt:lpstr>
      <vt:lpstr>Equation.3</vt:lpstr>
      <vt:lpstr>Equation.3</vt:lpstr>
      <vt:lpstr>Equation.3</vt:lpstr>
      <vt:lpstr>Equation.3</vt:lpstr>
      <vt:lpstr>Equation.3</vt:lpstr>
      <vt:lpstr>Equation.DSMT4</vt:lpstr>
      <vt:lpstr>Equation.DSMT4</vt:lpstr>
      <vt:lpstr>Equation.3</vt:lpstr>
      <vt:lpstr>Equation.DSMT4</vt:lpstr>
      <vt:lpstr>Equation.3</vt:lpstr>
      <vt:lpstr>Equation.3</vt:lpstr>
      <vt:lpstr>第四章   原子中电子的自旋</vt:lpstr>
      <vt:lpstr>碱金属双线</vt:lpstr>
      <vt:lpstr>碱金属价电子与原子实</vt:lpstr>
      <vt:lpstr>上节回顾</vt:lpstr>
      <vt:lpstr>碱金属原子的能级结构和光谱</vt:lpstr>
      <vt:lpstr>碱金属的能级结构与氢原子的区别</vt:lpstr>
      <vt:lpstr>轨道贯穿</vt:lpstr>
      <vt:lpstr>轨道贯穿</vt:lpstr>
      <vt:lpstr>电子云与轨道贯穿</vt:lpstr>
      <vt:lpstr>碱金属原子的能级: 轨道贯穿</vt:lpstr>
      <vt:lpstr>原子实极化</vt:lpstr>
      <vt:lpstr>钠原子能级的量子数亏损nl</vt:lpstr>
      <vt:lpstr>钠黄线的精细和超精细结构</vt:lpstr>
      <vt:lpstr>自旋-轨道相互作用</vt:lpstr>
      <vt:lpstr>自旋-轨道相互作用</vt:lpstr>
      <vt:lpstr>自旋−轨道相互作用引入的势能</vt:lpstr>
      <vt:lpstr>碱金属原子能级的分裂</vt:lpstr>
      <vt:lpstr>自旋−轨道耦合对n、l的依赖关系的讨论</vt:lpstr>
      <vt:lpstr>原子内部磁场强度的估算</vt:lpstr>
      <vt:lpstr>日常磁场强度</vt:lpstr>
      <vt:lpstr>氢原子的类似能级分裂、Z*估计</vt:lpstr>
      <vt:lpstr>自旋-轨道耦合导致的能级分裂</vt:lpstr>
      <vt:lpstr>对碱金属光谱精细结构的解释</vt:lpstr>
      <vt:lpstr>对碱金属光谱精细结构的解释</vt:lpstr>
      <vt:lpstr>PowerPoint 演示文稿</vt:lpstr>
      <vt:lpstr>氢原子光谱的精细结构</vt:lpstr>
      <vt:lpstr>相对论质量效应的修正</vt:lpstr>
      <vt:lpstr>相对论质量效应的修正</vt:lpstr>
      <vt:lpstr>相对论修正导致的能级分裂</vt:lpstr>
      <vt:lpstr>联合自旋−轨道耦合的修正</vt:lpstr>
      <vt:lpstr>相对论势能修正项EV（达尔文项）</vt:lpstr>
      <vt:lpstr> l = 0相对论修正</vt:lpstr>
      <vt:lpstr>能级精细结构修正项 </vt:lpstr>
      <vt:lpstr>氢原子能级的精细结构</vt:lpstr>
      <vt:lpstr>氢原子能级的精细结构</vt:lpstr>
      <vt:lpstr>氢原子光谱的精细结构</vt:lpstr>
      <vt:lpstr>氢原子精细结构的解释</vt:lpstr>
      <vt:lpstr>氢原子光谱精细结构的观察</vt:lpstr>
      <vt:lpstr>PowerPoint 演示文稿</vt:lpstr>
      <vt:lpstr>精细结构光谱的解释</vt:lpstr>
      <vt:lpstr>兰姆移位</vt:lpstr>
      <vt:lpstr>兰姆移位实验装置 </vt:lpstr>
      <vt:lpstr>兰姆移位实验：实验过程</vt:lpstr>
      <vt:lpstr>计入兰姆移位后的能级图及跃迁（氢） </vt:lpstr>
      <vt:lpstr>兰姆移位实验结果的分析与说明</vt:lpstr>
      <vt:lpstr>量子电动力学： 1965年诺贝尔奖</vt:lpstr>
      <vt:lpstr>上节课回顾</vt:lpstr>
      <vt:lpstr>超精细结构</vt:lpstr>
      <vt:lpstr>原子核的自旋</vt:lpstr>
      <vt:lpstr>原子的总角动量</vt:lpstr>
      <vt:lpstr>超精细结构量级</vt:lpstr>
      <vt:lpstr>氢原子的超精细结构</vt:lpstr>
      <vt:lpstr>21cm谱线在天文学上的应用</vt:lpstr>
      <vt:lpstr>21cm谱线</vt:lpstr>
      <vt:lpstr> Na 原子双黄线的超精细光谱</vt:lpstr>
      <vt:lpstr>原子超精细结构的应用 -- 铯(133Cs)原子钟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原子物理学课件</dc:title>
  <dc:creator/>
  <cp:lastModifiedBy>wdh20</cp:lastModifiedBy>
  <cp:revision>2406</cp:revision>
  <cp:lastPrinted>2022-03-28T04:22:00Z</cp:lastPrinted>
  <dcterms:created xsi:type="dcterms:W3CDTF">2003-04-28T21:37:00Z</dcterms:created>
  <dcterms:modified xsi:type="dcterms:W3CDTF">2026-04-20T04:28:58Z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FDB2C448680345E5A0FA642E760B2D51_12</vt:lpwstr>
  </property>
  <property fmtid="{D5CDD505-2E9C-101B-9397-08002B2CF9AE}" pid="3" name="KSOProductBuildVer">
    <vt:lpwstr>2052-12.1.0.23542</vt:lpwstr>
  </property>
</Properties>
</file>