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35" r:id="rId1"/>
  </p:sldMasterIdLst>
  <p:notesMasterIdLst>
    <p:notesMasterId r:id="rId69"/>
  </p:notesMasterIdLst>
  <p:sldIdLst>
    <p:sldId id="900" r:id="rId2"/>
    <p:sldId id="1022" r:id="rId3"/>
    <p:sldId id="642" r:id="rId4"/>
    <p:sldId id="949" r:id="rId5"/>
    <p:sldId id="950" r:id="rId6"/>
    <p:sldId id="951" r:id="rId7"/>
    <p:sldId id="1024" r:id="rId8"/>
    <p:sldId id="1025" r:id="rId9"/>
    <p:sldId id="1026" r:id="rId10"/>
    <p:sldId id="952" r:id="rId11"/>
    <p:sldId id="953" r:id="rId12"/>
    <p:sldId id="954" r:id="rId13"/>
    <p:sldId id="1027" r:id="rId14"/>
    <p:sldId id="955" r:id="rId15"/>
    <p:sldId id="1054" r:id="rId16"/>
    <p:sldId id="1056" r:id="rId17"/>
    <p:sldId id="1028" r:id="rId18"/>
    <p:sldId id="1029" r:id="rId19"/>
    <p:sldId id="1030" r:id="rId20"/>
    <p:sldId id="1031" r:id="rId21"/>
    <p:sldId id="956" r:id="rId22"/>
    <p:sldId id="1057" r:id="rId23"/>
    <p:sldId id="1032" r:id="rId24"/>
    <p:sldId id="1033" r:id="rId25"/>
    <p:sldId id="1034" r:id="rId26"/>
    <p:sldId id="1035" r:id="rId27"/>
    <p:sldId id="1036" r:id="rId28"/>
    <p:sldId id="957" r:id="rId29"/>
    <p:sldId id="1037" r:id="rId30"/>
    <p:sldId id="1038" r:id="rId31"/>
    <p:sldId id="1039" r:id="rId32"/>
    <p:sldId id="988" r:id="rId33"/>
    <p:sldId id="1040" r:id="rId34"/>
    <p:sldId id="1041" r:id="rId35"/>
    <p:sldId id="1042" r:id="rId36"/>
    <p:sldId id="1043" r:id="rId37"/>
    <p:sldId id="989" r:id="rId38"/>
    <p:sldId id="990" r:id="rId39"/>
    <p:sldId id="991" r:id="rId40"/>
    <p:sldId id="1058" r:id="rId41"/>
    <p:sldId id="1044" r:id="rId42"/>
    <p:sldId id="1045" r:id="rId43"/>
    <p:sldId id="1046" r:id="rId44"/>
    <p:sldId id="1047" r:id="rId45"/>
    <p:sldId id="1048" r:id="rId46"/>
    <p:sldId id="992" r:id="rId47"/>
    <p:sldId id="993" r:id="rId48"/>
    <p:sldId id="994" r:id="rId49"/>
    <p:sldId id="995" r:id="rId50"/>
    <p:sldId id="996" r:id="rId51"/>
    <p:sldId id="1049" r:id="rId52"/>
    <p:sldId id="1050" r:id="rId53"/>
    <p:sldId id="1051" r:id="rId54"/>
    <p:sldId id="1052" r:id="rId55"/>
    <p:sldId id="997" r:id="rId56"/>
    <p:sldId id="998" r:id="rId57"/>
    <p:sldId id="999" r:id="rId58"/>
    <p:sldId id="974" r:id="rId59"/>
    <p:sldId id="975" r:id="rId60"/>
    <p:sldId id="976" r:id="rId61"/>
    <p:sldId id="1053" r:id="rId62"/>
    <p:sldId id="977" r:id="rId63"/>
    <p:sldId id="978" r:id="rId64"/>
    <p:sldId id="984" r:id="rId65"/>
    <p:sldId id="985" r:id="rId66"/>
    <p:sldId id="986" r:id="rId67"/>
    <p:sldId id="987" r:id="rId68"/>
  </p:sldIdLst>
  <p:sldSz cx="9144000" cy="6858000" type="screen4x3"/>
  <p:notesSz cx="6858000" cy="9144000"/>
  <p:defaultTextStyle>
    <a:defPPr>
      <a:defRPr lang="en-US"/>
    </a:defPPr>
    <a:lvl1pPr algn="l" rtl="0" eaLnBrk="0" fontAlgn="base" hangingPunct="0">
      <a:spcBef>
        <a:spcPct val="0"/>
      </a:spcBef>
      <a:spcAft>
        <a:spcPct val="0"/>
      </a:spcAft>
      <a:defRPr kumimoji="1" sz="3200" b="1" kern="1200">
        <a:solidFill>
          <a:schemeClr val="hlink"/>
        </a:solidFill>
        <a:latin typeface="Arial" panose="020B0604020202020204" pitchFamily="34" charset="0"/>
        <a:ea typeface="MS PGothic" pitchFamily="34" charset="-128"/>
        <a:cs typeface="+mn-cs"/>
        <a:sym typeface="Symbol" panose="05050102010706020507" pitchFamily="18" charset="2"/>
      </a:defRPr>
    </a:lvl1pPr>
    <a:lvl2pPr marL="457200" algn="l" rtl="0" eaLnBrk="0" fontAlgn="base" hangingPunct="0">
      <a:spcBef>
        <a:spcPct val="0"/>
      </a:spcBef>
      <a:spcAft>
        <a:spcPct val="0"/>
      </a:spcAft>
      <a:defRPr kumimoji="1" sz="3200" b="1" kern="1200">
        <a:solidFill>
          <a:schemeClr val="hlink"/>
        </a:solidFill>
        <a:latin typeface="Arial" panose="020B0604020202020204" pitchFamily="34" charset="0"/>
        <a:ea typeface="MS PGothic" pitchFamily="34" charset="-128"/>
        <a:cs typeface="+mn-cs"/>
        <a:sym typeface="Symbol" panose="05050102010706020507" pitchFamily="18" charset="2"/>
      </a:defRPr>
    </a:lvl2pPr>
    <a:lvl3pPr marL="914400" algn="l" rtl="0" eaLnBrk="0" fontAlgn="base" hangingPunct="0">
      <a:spcBef>
        <a:spcPct val="0"/>
      </a:spcBef>
      <a:spcAft>
        <a:spcPct val="0"/>
      </a:spcAft>
      <a:defRPr kumimoji="1" sz="3200" b="1" kern="1200">
        <a:solidFill>
          <a:schemeClr val="hlink"/>
        </a:solidFill>
        <a:latin typeface="Arial" panose="020B0604020202020204" pitchFamily="34" charset="0"/>
        <a:ea typeface="MS PGothic" pitchFamily="34" charset="-128"/>
        <a:cs typeface="+mn-cs"/>
        <a:sym typeface="Symbol" panose="05050102010706020507" pitchFamily="18" charset="2"/>
      </a:defRPr>
    </a:lvl3pPr>
    <a:lvl4pPr marL="1371600" algn="l" rtl="0" eaLnBrk="0" fontAlgn="base" hangingPunct="0">
      <a:spcBef>
        <a:spcPct val="0"/>
      </a:spcBef>
      <a:spcAft>
        <a:spcPct val="0"/>
      </a:spcAft>
      <a:defRPr kumimoji="1" sz="3200" b="1" kern="1200">
        <a:solidFill>
          <a:schemeClr val="hlink"/>
        </a:solidFill>
        <a:latin typeface="Arial" panose="020B0604020202020204" pitchFamily="34" charset="0"/>
        <a:ea typeface="MS PGothic" pitchFamily="34" charset="-128"/>
        <a:cs typeface="+mn-cs"/>
        <a:sym typeface="Symbol" panose="05050102010706020507" pitchFamily="18" charset="2"/>
      </a:defRPr>
    </a:lvl4pPr>
    <a:lvl5pPr marL="1828800" algn="l" rtl="0" eaLnBrk="0" fontAlgn="base" hangingPunct="0">
      <a:spcBef>
        <a:spcPct val="0"/>
      </a:spcBef>
      <a:spcAft>
        <a:spcPct val="0"/>
      </a:spcAft>
      <a:defRPr kumimoji="1" sz="3200" b="1" kern="1200">
        <a:solidFill>
          <a:schemeClr val="hlink"/>
        </a:solidFill>
        <a:latin typeface="Arial" panose="020B0604020202020204" pitchFamily="34" charset="0"/>
        <a:ea typeface="MS PGothic" pitchFamily="34" charset="-128"/>
        <a:cs typeface="+mn-cs"/>
        <a:sym typeface="Symbol" panose="05050102010706020507" pitchFamily="18" charset="2"/>
      </a:defRPr>
    </a:lvl5pPr>
    <a:lvl6pPr marL="2286000" algn="l" defTabSz="914400" rtl="0" eaLnBrk="1" latinLnBrk="0" hangingPunct="1">
      <a:defRPr kumimoji="1" sz="3200" b="1" kern="1200">
        <a:solidFill>
          <a:schemeClr val="hlink"/>
        </a:solidFill>
        <a:latin typeface="Arial" panose="020B0604020202020204" pitchFamily="34" charset="0"/>
        <a:ea typeface="MS PGothic" pitchFamily="34" charset="-128"/>
        <a:cs typeface="+mn-cs"/>
        <a:sym typeface="Symbol" panose="05050102010706020507" pitchFamily="18" charset="2"/>
      </a:defRPr>
    </a:lvl6pPr>
    <a:lvl7pPr marL="2743200" algn="l" defTabSz="914400" rtl="0" eaLnBrk="1" latinLnBrk="0" hangingPunct="1">
      <a:defRPr kumimoji="1" sz="3200" b="1" kern="1200">
        <a:solidFill>
          <a:schemeClr val="hlink"/>
        </a:solidFill>
        <a:latin typeface="Arial" panose="020B0604020202020204" pitchFamily="34" charset="0"/>
        <a:ea typeface="MS PGothic" pitchFamily="34" charset="-128"/>
        <a:cs typeface="+mn-cs"/>
        <a:sym typeface="Symbol" panose="05050102010706020507" pitchFamily="18" charset="2"/>
      </a:defRPr>
    </a:lvl7pPr>
    <a:lvl8pPr marL="3200400" algn="l" defTabSz="914400" rtl="0" eaLnBrk="1" latinLnBrk="0" hangingPunct="1">
      <a:defRPr kumimoji="1" sz="3200" b="1" kern="1200">
        <a:solidFill>
          <a:schemeClr val="hlink"/>
        </a:solidFill>
        <a:latin typeface="Arial" panose="020B0604020202020204" pitchFamily="34" charset="0"/>
        <a:ea typeface="MS PGothic" pitchFamily="34" charset="-128"/>
        <a:cs typeface="+mn-cs"/>
        <a:sym typeface="Symbol" panose="05050102010706020507" pitchFamily="18" charset="2"/>
      </a:defRPr>
    </a:lvl8pPr>
    <a:lvl9pPr marL="3657600" algn="l" defTabSz="914400" rtl="0" eaLnBrk="1" latinLnBrk="0" hangingPunct="1">
      <a:defRPr kumimoji="1" sz="3200" b="1" kern="1200">
        <a:solidFill>
          <a:schemeClr val="hlink"/>
        </a:solidFill>
        <a:latin typeface="Arial" panose="020B0604020202020204" pitchFamily="34" charset="0"/>
        <a:ea typeface="MS PGothic" pitchFamily="34" charset="-128"/>
        <a:cs typeface="+mn-cs"/>
        <a:sym typeface="Symbol" panose="05050102010706020507" pitchFamily="18" charset="2"/>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ianzi Da" initials="B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00"/>
    <a:srgbClr val="000066"/>
    <a:srgbClr val="000099"/>
    <a:srgbClr val="FF0066"/>
    <a:srgbClr val="BA0023"/>
    <a:srgbClr val="CC3399"/>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087" autoAdjust="0"/>
    <p:restoredTop sz="94610" autoAdjust="0"/>
  </p:normalViewPr>
  <p:slideViewPr>
    <p:cSldViewPr>
      <p:cViewPr varScale="1">
        <p:scale>
          <a:sx n="123" d="100"/>
          <a:sy n="123" d="100"/>
        </p:scale>
        <p:origin x="184" y="6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5" d="100"/>
          <a:sy n="55" d="100"/>
        </p:scale>
        <p:origin x="-161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spcBef>
                <a:spcPct val="0"/>
              </a:spcBef>
              <a:buClrTx/>
              <a:buFontTx/>
              <a:buNone/>
              <a:defRPr kumimoji="0" sz="1200" b="0">
                <a:solidFill>
                  <a:srgbClr val="000066"/>
                </a:solidFill>
                <a:latin typeface="Times New Roman" pitchFamily="18" charset="0"/>
                <a:ea typeface="宋体" pitchFamily="2" charset="-122"/>
              </a:defRPr>
            </a:lvl1pPr>
          </a:lstStyle>
          <a:p>
            <a:pPr>
              <a:defRPr/>
            </a:pPr>
            <a:endParaRPr lang="en-US" altLang="zh-CN"/>
          </a:p>
        </p:txBody>
      </p:sp>
      <p:sp>
        <p:nvSpPr>
          <p:cNvPr id="51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0"/>
              </a:spcBef>
              <a:buClrTx/>
              <a:buFontTx/>
              <a:buNone/>
              <a:defRPr kumimoji="0" sz="1200" b="0">
                <a:solidFill>
                  <a:srgbClr val="000066"/>
                </a:solidFill>
                <a:latin typeface="Times New Roman" pitchFamily="18" charset="0"/>
                <a:ea typeface="宋体" pitchFamily="2" charset="-122"/>
              </a:defRPr>
            </a:lvl1pPr>
          </a:lstStyle>
          <a:p>
            <a:pPr>
              <a:defRPr/>
            </a:pPr>
            <a:endParaRPr lang="en-US" altLang="zh-CN"/>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spcBef>
                <a:spcPct val="0"/>
              </a:spcBef>
              <a:buClrTx/>
              <a:buFontTx/>
              <a:buNone/>
              <a:defRPr kumimoji="0" sz="1200" b="0">
                <a:solidFill>
                  <a:srgbClr val="000066"/>
                </a:solidFill>
                <a:latin typeface="Times New Roman" pitchFamily="18" charset="0"/>
                <a:ea typeface="宋体" pitchFamily="2" charset="-122"/>
              </a:defRPr>
            </a:lvl1pPr>
          </a:lstStyle>
          <a:p>
            <a:pPr>
              <a:defRPr/>
            </a:pPr>
            <a:endParaRPr lang="en-US" altLang="zh-CN"/>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spcBef>
                <a:spcPct val="0"/>
              </a:spcBef>
              <a:buClrTx/>
              <a:buFontTx/>
              <a:buNone/>
              <a:defRPr kumimoji="0" sz="1200" b="0">
                <a:solidFill>
                  <a:srgbClr val="000066"/>
                </a:solidFill>
                <a:latin typeface="Times New Roman" panose="02020603050405020304" pitchFamily="18" charset="0"/>
                <a:ea typeface="宋体" panose="02010600030101010101" pitchFamily="2" charset="-122"/>
              </a:defRPr>
            </a:lvl1pPr>
          </a:lstStyle>
          <a:p>
            <a:pPr>
              <a:defRPr/>
            </a:pPr>
            <a:fld id="{C8CF476E-78EB-4515-A009-F1CB868C9A38}" type="slidenum">
              <a:rPr lang="zh-CN" altLang="en-US"/>
              <a:pPr>
                <a:defRPr/>
              </a:pPr>
              <a:t>‹#›</a:t>
            </a:fld>
            <a:endParaRPr lang="en-US" altLang="zh-CN"/>
          </a:p>
        </p:txBody>
      </p:sp>
    </p:spTree>
    <p:extLst>
      <p:ext uri="{BB962C8B-B14F-4D97-AF65-F5344CB8AC3E}">
        <p14:creationId xmlns:p14="http://schemas.microsoft.com/office/powerpoint/2010/main" val="23285222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8CF476E-78EB-4515-A009-F1CB868C9A38}" type="slidenum">
              <a:rPr lang="zh-CN" altLang="en-US" smtClean="0"/>
              <a:pPr>
                <a:defRPr/>
              </a:pPr>
              <a:t>2</a:t>
            </a:fld>
            <a:endParaRPr lang="en-US" altLang="zh-CN"/>
          </a:p>
        </p:txBody>
      </p:sp>
    </p:spTree>
    <p:extLst>
      <p:ext uri="{BB962C8B-B14F-4D97-AF65-F5344CB8AC3E}">
        <p14:creationId xmlns:p14="http://schemas.microsoft.com/office/powerpoint/2010/main" val="1469379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8CF476E-78EB-4515-A009-F1CB868C9A38}" type="slidenum">
              <a:rPr lang="zh-CN" altLang="en-US" smtClean="0"/>
              <a:pPr>
                <a:defRPr/>
              </a:pPr>
              <a:t>66</a:t>
            </a:fld>
            <a:endParaRPr lang="en-US" altLang="zh-CN"/>
          </a:p>
        </p:txBody>
      </p:sp>
    </p:spTree>
    <p:extLst>
      <p:ext uri="{BB962C8B-B14F-4D97-AF65-F5344CB8AC3E}">
        <p14:creationId xmlns:p14="http://schemas.microsoft.com/office/powerpoint/2010/main" val="1903482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8CF476E-78EB-4515-A009-F1CB868C9A38}" type="slidenum">
              <a:rPr lang="zh-CN" altLang="en-US" smtClean="0"/>
              <a:pPr>
                <a:defRPr/>
              </a:pPr>
              <a:t>6</a:t>
            </a:fld>
            <a:endParaRPr lang="en-US" altLang="zh-CN"/>
          </a:p>
        </p:txBody>
      </p:sp>
    </p:spTree>
    <p:extLst>
      <p:ext uri="{BB962C8B-B14F-4D97-AF65-F5344CB8AC3E}">
        <p14:creationId xmlns:p14="http://schemas.microsoft.com/office/powerpoint/2010/main" val="293085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8CF476E-78EB-4515-A009-F1CB868C9A38}" type="slidenum">
              <a:rPr lang="zh-CN" altLang="en-US" smtClean="0"/>
              <a:pPr>
                <a:defRPr/>
              </a:pPr>
              <a:t>10</a:t>
            </a:fld>
            <a:endParaRPr lang="en-US" altLang="zh-CN"/>
          </a:p>
        </p:txBody>
      </p:sp>
    </p:spTree>
    <p:extLst>
      <p:ext uri="{BB962C8B-B14F-4D97-AF65-F5344CB8AC3E}">
        <p14:creationId xmlns:p14="http://schemas.microsoft.com/office/powerpoint/2010/main" val="318914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储氢材料</a:t>
            </a:r>
          </a:p>
        </p:txBody>
      </p:sp>
      <p:sp>
        <p:nvSpPr>
          <p:cNvPr id="4" name="灯片编号占位符 3"/>
          <p:cNvSpPr>
            <a:spLocks noGrp="1"/>
          </p:cNvSpPr>
          <p:nvPr>
            <p:ph type="sldNum" sz="quarter" idx="10"/>
          </p:nvPr>
        </p:nvSpPr>
        <p:spPr/>
        <p:txBody>
          <a:bodyPr/>
          <a:lstStyle/>
          <a:p>
            <a:pPr>
              <a:defRPr/>
            </a:pPr>
            <a:fld id="{C8CF476E-78EB-4515-A009-F1CB868C9A38}" type="slidenum">
              <a:rPr lang="zh-CN" altLang="en-US" smtClean="0"/>
              <a:pPr>
                <a:defRPr/>
              </a:pPr>
              <a:t>39</a:t>
            </a:fld>
            <a:endParaRPr lang="en-US" altLang="zh-CN"/>
          </a:p>
        </p:txBody>
      </p:sp>
    </p:spTree>
    <p:extLst>
      <p:ext uri="{BB962C8B-B14F-4D97-AF65-F5344CB8AC3E}">
        <p14:creationId xmlns:p14="http://schemas.microsoft.com/office/powerpoint/2010/main" val="322787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161E2-2D1B-C9AF-7D29-CE7F8A60112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5A79BE9-22ED-512A-A53D-EB3195E4C86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EEA9D78-4B58-DC36-BB46-8DBCDC5A01F8}"/>
              </a:ext>
            </a:extLst>
          </p:cNvPr>
          <p:cNvSpPr>
            <a:spLocks noGrp="1"/>
          </p:cNvSpPr>
          <p:nvPr>
            <p:ph type="body" idx="1"/>
          </p:nvPr>
        </p:nvSpPr>
        <p:spPr/>
        <p:txBody>
          <a:bodyPr/>
          <a:lstStyle/>
          <a:p>
            <a:r>
              <a:rPr lang="zh-CN" altLang="en-US" dirty="0"/>
              <a:t>储氢材料</a:t>
            </a:r>
          </a:p>
        </p:txBody>
      </p:sp>
      <p:sp>
        <p:nvSpPr>
          <p:cNvPr id="4" name="灯片编号占位符 3">
            <a:extLst>
              <a:ext uri="{FF2B5EF4-FFF2-40B4-BE49-F238E27FC236}">
                <a16:creationId xmlns:a16="http://schemas.microsoft.com/office/drawing/2014/main" id="{00CE3E6A-261A-9D74-50AF-76F31D9CF06C}"/>
              </a:ext>
            </a:extLst>
          </p:cNvPr>
          <p:cNvSpPr>
            <a:spLocks noGrp="1"/>
          </p:cNvSpPr>
          <p:nvPr>
            <p:ph type="sldNum" sz="quarter" idx="10"/>
          </p:nvPr>
        </p:nvSpPr>
        <p:spPr/>
        <p:txBody>
          <a:bodyPr/>
          <a:lstStyle/>
          <a:p>
            <a:pPr>
              <a:defRPr/>
            </a:pPr>
            <a:fld id="{C8CF476E-78EB-4515-A009-F1CB868C9A38}" type="slidenum">
              <a:rPr lang="zh-CN" altLang="en-US" smtClean="0"/>
              <a:pPr>
                <a:defRPr/>
              </a:pPr>
              <a:t>40</a:t>
            </a:fld>
            <a:endParaRPr lang="en-US" altLang="zh-CN"/>
          </a:p>
        </p:txBody>
      </p:sp>
    </p:spTree>
    <p:extLst>
      <p:ext uri="{BB962C8B-B14F-4D97-AF65-F5344CB8AC3E}">
        <p14:creationId xmlns:p14="http://schemas.microsoft.com/office/powerpoint/2010/main" val="1778717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CN" dirty="0"/>
              <a:t>Yellowcake </a:t>
            </a:r>
            <a:r>
              <a:rPr lang="zh-CN" altLang="en-US" dirty="0"/>
              <a:t>是从铀矿提炼出来的包含</a:t>
            </a:r>
            <a:r>
              <a:rPr lang="en-US" altLang="zh-CN" dirty="0"/>
              <a:t>80%</a:t>
            </a:r>
            <a:r>
              <a:rPr lang="zh-CN" altLang="en-US" dirty="0"/>
              <a:t>的</a:t>
            </a:r>
            <a:r>
              <a:rPr lang="en-US" altLang="zh-CN" dirty="0"/>
              <a:t>UO2</a:t>
            </a:r>
            <a:r>
              <a:rPr lang="zh-CN" altLang="en-US" dirty="0"/>
              <a:t>。</a:t>
            </a:r>
            <a:endParaRPr lang="en-US" altLang="zh-CN" dirty="0"/>
          </a:p>
          <a:p>
            <a:endParaRPr lang="zh-CN" altLang="en-US" dirty="0"/>
          </a:p>
        </p:txBody>
      </p:sp>
      <p:sp>
        <p:nvSpPr>
          <p:cNvPr id="4" name="Slide Number Placeholder 3"/>
          <p:cNvSpPr>
            <a:spLocks noGrp="1"/>
          </p:cNvSpPr>
          <p:nvPr>
            <p:ph type="sldNum" sz="quarter" idx="10"/>
          </p:nvPr>
        </p:nvSpPr>
        <p:spPr/>
        <p:txBody>
          <a:bodyPr/>
          <a:lstStyle/>
          <a:p>
            <a:fld id="{24DAF752-1E53-42B4-9EE6-6636EDA803D1}" type="slidenum">
              <a:rPr lang="zh-CN" altLang="en-US" smtClean="0">
                <a:solidFill>
                  <a:prstClr val="black"/>
                </a:solidFill>
              </a:rPr>
              <a:pPr/>
              <a:t>42</a:t>
            </a:fld>
            <a:endParaRPr lang="zh-CN" altLang="en-US">
              <a:solidFill>
                <a:prstClr val="black"/>
              </a:solidFill>
            </a:endParaRPr>
          </a:p>
        </p:txBody>
      </p:sp>
    </p:spTree>
    <p:extLst>
      <p:ext uri="{BB962C8B-B14F-4D97-AF65-F5344CB8AC3E}">
        <p14:creationId xmlns:p14="http://schemas.microsoft.com/office/powerpoint/2010/main" val="1209714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CN" dirty="0"/>
              <a:t>Yellowcake </a:t>
            </a:r>
            <a:r>
              <a:rPr lang="zh-CN" altLang="en-US" dirty="0"/>
              <a:t>是从铀矿提炼出来的包含</a:t>
            </a:r>
            <a:r>
              <a:rPr lang="en-US" altLang="zh-CN" dirty="0"/>
              <a:t>80%</a:t>
            </a:r>
            <a:r>
              <a:rPr lang="zh-CN" altLang="en-US" dirty="0"/>
              <a:t>的</a:t>
            </a:r>
            <a:r>
              <a:rPr lang="en-US" altLang="zh-CN" dirty="0"/>
              <a:t>UO2</a:t>
            </a:r>
            <a:r>
              <a:rPr lang="zh-CN" altLang="en-US" dirty="0"/>
              <a:t>。</a:t>
            </a:r>
            <a:endParaRPr lang="en-US" altLang="zh-CN" dirty="0"/>
          </a:p>
          <a:p>
            <a:endParaRPr lang="zh-CN" altLang="en-US" dirty="0"/>
          </a:p>
        </p:txBody>
      </p:sp>
      <p:sp>
        <p:nvSpPr>
          <p:cNvPr id="4" name="Slide Number Placeholder 3"/>
          <p:cNvSpPr>
            <a:spLocks noGrp="1"/>
          </p:cNvSpPr>
          <p:nvPr>
            <p:ph type="sldNum" sz="quarter" idx="10"/>
          </p:nvPr>
        </p:nvSpPr>
        <p:spPr/>
        <p:txBody>
          <a:bodyPr/>
          <a:lstStyle/>
          <a:p>
            <a:fld id="{24DAF752-1E53-42B4-9EE6-6636EDA803D1}" type="slidenum">
              <a:rPr lang="zh-CN" altLang="en-US" smtClean="0">
                <a:solidFill>
                  <a:prstClr val="black"/>
                </a:solidFill>
              </a:rPr>
              <a:pPr/>
              <a:t>43</a:t>
            </a:fld>
            <a:endParaRPr lang="zh-CN" altLang="en-US">
              <a:solidFill>
                <a:prstClr val="black"/>
              </a:solidFill>
            </a:endParaRPr>
          </a:p>
        </p:txBody>
      </p:sp>
    </p:spTree>
    <p:extLst>
      <p:ext uri="{BB962C8B-B14F-4D97-AF65-F5344CB8AC3E}">
        <p14:creationId xmlns:p14="http://schemas.microsoft.com/office/powerpoint/2010/main" val="1657048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值得一提的是，大约有</a:t>
            </a:r>
            <a:r>
              <a:rPr lang="en-US" altLang="zh-CN" dirty="0"/>
              <a:t>0.5MeV</a:t>
            </a:r>
            <a:r>
              <a:rPr lang="zh-CN" altLang="en-US" dirty="0"/>
              <a:t>的能量被反应出现的中微子带出太阳。</a:t>
            </a:r>
          </a:p>
        </p:txBody>
      </p:sp>
      <p:sp>
        <p:nvSpPr>
          <p:cNvPr id="4" name="灯片编号占位符 3"/>
          <p:cNvSpPr>
            <a:spLocks noGrp="1"/>
          </p:cNvSpPr>
          <p:nvPr>
            <p:ph type="sldNum" sz="quarter" idx="10"/>
          </p:nvPr>
        </p:nvSpPr>
        <p:spPr/>
        <p:txBody>
          <a:bodyPr/>
          <a:lstStyle/>
          <a:p>
            <a:fld id="{24DAF752-1E53-42B4-9EE6-6636EDA803D1}" type="slidenum">
              <a:rPr lang="zh-CN" altLang="en-US" smtClean="0">
                <a:solidFill>
                  <a:prstClr val="black"/>
                </a:solidFill>
              </a:rPr>
              <a:pPr/>
              <a:t>53</a:t>
            </a:fld>
            <a:endParaRPr lang="zh-CN" altLang="en-US">
              <a:solidFill>
                <a:prstClr val="black"/>
              </a:solidFill>
            </a:endParaRPr>
          </a:p>
        </p:txBody>
      </p:sp>
    </p:spTree>
    <p:extLst>
      <p:ext uri="{BB962C8B-B14F-4D97-AF65-F5344CB8AC3E}">
        <p14:creationId xmlns:p14="http://schemas.microsoft.com/office/powerpoint/2010/main" val="122884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布拉格峰</a:t>
            </a:r>
          </a:p>
        </p:txBody>
      </p:sp>
      <p:sp>
        <p:nvSpPr>
          <p:cNvPr id="4" name="灯片编号占位符 3"/>
          <p:cNvSpPr>
            <a:spLocks noGrp="1"/>
          </p:cNvSpPr>
          <p:nvPr>
            <p:ph type="sldNum" sz="quarter" idx="10"/>
          </p:nvPr>
        </p:nvSpPr>
        <p:spPr/>
        <p:txBody>
          <a:bodyPr/>
          <a:lstStyle/>
          <a:p>
            <a:pPr>
              <a:defRPr/>
            </a:pPr>
            <a:fld id="{C8CF476E-78EB-4515-A009-F1CB868C9A38}" type="slidenum">
              <a:rPr lang="zh-CN" altLang="en-US" smtClean="0"/>
              <a:pPr>
                <a:defRPr/>
              </a:pPr>
              <a:t>64</a:t>
            </a:fld>
            <a:endParaRPr lang="en-US" altLang="zh-CN"/>
          </a:p>
        </p:txBody>
      </p:sp>
    </p:spTree>
    <p:extLst>
      <p:ext uri="{BB962C8B-B14F-4D97-AF65-F5344CB8AC3E}">
        <p14:creationId xmlns:p14="http://schemas.microsoft.com/office/powerpoint/2010/main" val="1030670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2EE2EE4-9DF0-1342-AA78-80C8336CCE02}" type="datetime1">
              <a:rPr lang="zh-CN" altLang="en-US" smtClean="0"/>
              <a:t>2026/5/19</a:t>
            </a:fld>
            <a:endParaRPr lang="en-US" dirty="0"/>
          </a:p>
        </p:txBody>
      </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
        <p:nvSpPr>
          <p:cNvPr id="6" name="Slide Number Placeholder 5"/>
          <p:cNvSpPr>
            <a:spLocks noGrp="1"/>
          </p:cNvSpPr>
          <p:nvPr>
            <p:ph type="sldNum" sz="quarter" idx="12"/>
          </p:nvPr>
        </p:nvSpPr>
        <p:spPr/>
        <p:txBody>
          <a:bodyPr/>
          <a:lstStyle/>
          <a:p>
            <a:pPr>
              <a:defRPr/>
            </a:pPr>
            <a:fld id="{B4690805-D7D2-4AB9-A191-0BC729846278}" type="slidenum">
              <a:rPr lang="zh-CN" altLang="en-US" smtClean="0"/>
              <a:pPr>
                <a:defRPr/>
              </a:pPr>
              <a:t>‹#›</a:t>
            </a:fld>
            <a:endParaRPr lang="en-US" altLang="zh-CN"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Bef>
                <a:spcPts val="0"/>
              </a:spcBef>
              <a:spcAft>
                <a:spcPts val="0"/>
              </a:spcAft>
              <a:defRPr/>
            </a:lvl1pPr>
            <a:lvl2pPr>
              <a:lnSpc>
                <a:spcPct val="100000"/>
              </a:lnSpc>
              <a:spcBef>
                <a:spcPts val="0"/>
              </a:spcBef>
              <a:spcAft>
                <a:spcPts val="0"/>
              </a:spcAft>
              <a:defRPr/>
            </a:lvl2pPr>
            <a:lvl3pPr>
              <a:lnSpc>
                <a:spcPct val="100000"/>
              </a:lnSpc>
              <a:spcBef>
                <a:spcPts val="0"/>
              </a:spcBef>
              <a:spcAft>
                <a:spcPts val="0"/>
              </a:spcAft>
              <a:defRPr/>
            </a:lvl3pPr>
            <a:lvl4pPr>
              <a:lnSpc>
                <a:spcPct val="100000"/>
              </a:lnSpc>
              <a:spcBef>
                <a:spcPts val="0"/>
              </a:spcBef>
              <a:spcAft>
                <a:spcPts val="0"/>
              </a:spcAft>
              <a:defRPr/>
            </a:lvl4pPr>
            <a:lvl5pPr>
              <a:lnSpc>
                <a:spcPct val="100000"/>
              </a:lnSpc>
              <a:spcBef>
                <a:spcPts val="0"/>
              </a:spcBef>
              <a:spcAft>
                <a:spcPts val="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BA7AC9-E379-E846-90C3-FF1D97E8E03D}" type="datetime1">
              <a:rPr lang="zh-CN" altLang="en-US" smtClean="0"/>
              <a:t>2026/5/19</a:t>
            </a:fld>
            <a:endParaRPr lang="en-US" dirty="0"/>
          </a:p>
        </p:txBody>
      </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
        <p:nvSpPr>
          <p:cNvPr id="6" name="Slide Number Placeholder 5"/>
          <p:cNvSpPr>
            <a:spLocks noGrp="1"/>
          </p:cNvSpPr>
          <p:nvPr>
            <p:ph type="sldNum" sz="quarter" idx="12"/>
          </p:nvPr>
        </p:nvSpPr>
        <p:spPr/>
        <p:txBody>
          <a:bodyPr/>
          <a:lstStyle/>
          <a:p>
            <a:pPr>
              <a:defRPr/>
            </a:pPr>
            <a:fld id="{B4690805-D7D2-4AB9-A191-0BC729846278}" type="slidenum">
              <a:rPr lang="zh-CN" altLang="en-US" smtClean="0"/>
              <a:pPr>
                <a:defRPr/>
              </a:pPr>
              <a:t>‹#›</a:t>
            </a:fld>
            <a:endParaRPr lang="en-US" altLang="zh-CN"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EB82078-C68E-7940-9C55-8FE18CDEDA49}" type="datetime1">
              <a:rPr lang="zh-CN" altLang="en-US" smtClean="0"/>
              <a:t>2026/5/19</a:t>
            </a:fld>
            <a:endParaRPr lang="en-US" dirty="0"/>
          </a:p>
        </p:txBody>
      </p:sp>
      <p:sp>
        <p:nvSpPr>
          <p:cNvPr id="4" name="Footer Placeholder 3"/>
          <p:cNvSpPr>
            <a:spLocks noGrp="1"/>
          </p:cNvSpPr>
          <p:nvPr>
            <p:ph type="ftr" sz="quarter" idx="11"/>
          </p:nvPr>
        </p:nvSpPr>
        <p:spPr/>
        <p:txBody>
          <a:bodyPr/>
          <a:lstStyle>
            <a:lvl1pPr>
              <a:defRPr sz="1400">
                <a:solidFill>
                  <a:srgbClr val="0000FF"/>
                </a:solidFill>
              </a:defRPr>
            </a:lvl1pPr>
          </a:lstStyle>
          <a:p>
            <a:r>
              <a:rPr lang="zh-CN" altLang="en-US" dirty="0"/>
              <a:t>原子物理学</a:t>
            </a:r>
            <a:r>
              <a:rPr lang="en-US" altLang="zh-CN" dirty="0"/>
              <a:t>2026</a:t>
            </a:r>
            <a:r>
              <a:rPr lang="zh-CN" altLang="en-US" dirty="0"/>
              <a:t>年春</a:t>
            </a:r>
            <a:endParaRPr lang="en-US" dirty="0"/>
          </a:p>
        </p:txBody>
      </p:sp>
      <p:sp>
        <p:nvSpPr>
          <p:cNvPr id="5" name="Slide Number Placeholder 4"/>
          <p:cNvSpPr>
            <a:spLocks noGrp="1"/>
          </p:cNvSpPr>
          <p:nvPr>
            <p:ph type="sldNum" sz="quarter" idx="12"/>
          </p:nvPr>
        </p:nvSpPr>
        <p:spPr/>
        <p:txBody>
          <a:bodyPr/>
          <a:lstStyle>
            <a:lvl1pPr>
              <a:defRPr>
                <a:solidFill>
                  <a:srgbClr val="0000FF"/>
                </a:solidFill>
              </a:defRPr>
            </a:lvl1pPr>
          </a:lstStyle>
          <a:p>
            <a:pPr>
              <a:defRPr/>
            </a:pPr>
            <a:fld id="{B4690805-D7D2-4AB9-A191-0BC729846278}" type="slidenum">
              <a:rPr lang="zh-CN" altLang="en-US" smtClean="0"/>
              <a:pPr>
                <a:defRPr/>
              </a:pPr>
              <a:t>‹#›</a:t>
            </a:fld>
            <a:endParaRPr lang="en-US" altLang="zh-CN"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zh-CN" altLang="en-US"/>
          </a:p>
        </p:txBody>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zh-CN" altLang="en-US"/>
          </a:p>
        </p:txBody>
      </p:sp>
      <p:sp>
        <p:nvSpPr>
          <p:cNvPr id="7" name="Date Placeholder 6"/>
          <p:cNvSpPr>
            <a:spLocks noGrp="1"/>
          </p:cNvSpPr>
          <p:nvPr>
            <p:ph type="dt" sz="half" idx="10"/>
          </p:nvPr>
        </p:nvSpPr>
        <p:spPr/>
        <p:txBody>
          <a:bodyPr/>
          <a:lstStyle/>
          <a:p>
            <a:fld id="{F1122EBA-46F1-8C45-AECA-A4D6D7D98965}" type="datetime1">
              <a:rPr lang="zh-CN" altLang="en-US" smtClean="0"/>
              <a:t>2026/5/19</a:t>
            </a:fld>
            <a:endParaRPr lang="en-US" dirty="0"/>
          </a:p>
        </p:txBody>
      </p:sp>
      <p:sp>
        <p:nvSpPr>
          <p:cNvPr id="8" name="Footer Placeholder 7"/>
          <p:cNvSpPr>
            <a:spLocks noGrp="1"/>
          </p:cNvSpPr>
          <p:nvPr>
            <p:ph type="ftr" sz="quarter" idx="11"/>
          </p:nvPr>
        </p:nvSpPr>
        <p:spPr/>
        <p:txBody>
          <a:bodyPr/>
          <a:lstStyle>
            <a:lvl1pPr>
              <a:defRPr>
                <a:solidFill>
                  <a:srgbClr val="0000FF"/>
                </a:solidFill>
              </a:defRPr>
            </a:lvl1pPr>
          </a:lstStyle>
          <a:p>
            <a:r>
              <a:rPr lang="zh-CN" altLang="en-US" dirty="0"/>
              <a:t>原子物理学</a:t>
            </a:r>
            <a:r>
              <a:rPr lang="en-US" altLang="zh-CN" dirty="0"/>
              <a:t>2026</a:t>
            </a:r>
            <a:r>
              <a:rPr lang="zh-CN" altLang="en-US" dirty="0"/>
              <a:t>年春</a:t>
            </a:r>
            <a:endParaRPr lang="en-US" dirty="0"/>
          </a:p>
        </p:txBody>
      </p:sp>
      <p:sp>
        <p:nvSpPr>
          <p:cNvPr id="9" name="Slide Number Placeholder 8"/>
          <p:cNvSpPr>
            <a:spLocks noGrp="1"/>
          </p:cNvSpPr>
          <p:nvPr>
            <p:ph type="sldNum" sz="quarter" idx="12"/>
          </p:nvPr>
        </p:nvSpPr>
        <p:spPr/>
        <p:txBody>
          <a:bodyPr/>
          <a:lstStyle/>
          <a:p>
            <a:pPr>
              <a:defRPr/>
            </a:pPr>
            <a:fld id="{B4690805-D7D2-4AB9-A191-0BC729846278}" type="slidenum">
              <a:rPr lang="zh-CN" altLang="en-US" smtClean="0"/>
              <a:pPr>
                <a:defRPr/>
              </a:pPr>
              <a:t>‹#›</a:t>
            </a:fld>
            <a:endParaRPr lang="en-US" altLang="zh-CN"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zh-CN" altLang="en-US"/>
          </a:p>
        </p:txBody>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zh-CN" altLang="en-US"/>
          </a:p>
        </p:txBody>
      </p:sp>
      <p:sp>
        <p:nvSpPr>
          <p:cNvPr id="2" name="Title Placeholder 1"/>
          <p:cNvSpPr>
            <a:spLocks noGrp="1"/>
          </p:cNvSpPr>
          <p:nvPr>
            <p:ph type="title"/>
          </p:nvPr>
        </p:nvSpPr>
        <p:spPr>
          <a:xfrm>
            <a:off x="457200" y="54477"/>
            <a:ext cx="8305800" cy="93612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200" y="1321904"/>
            <a:ext cx="8381999" cy="4774095"/>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159A67E6-330A-0342-BF28-3D54E4155722}" type="datetime1">
              <a:rPr lang="zh-CN" altLang="en-US" smtClean="0"/>
              <a:t>2026/5/19</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1400" cap="all" baseline="0">
                <a:solidFill>
                  <a:srgbClr val="0000FF"/>
                </a:solidFill>
              </a:defRPr>
            </a:lvl1pPr>
          </a:lstStyle>
          <a:p>
            <a:r>
              <a:rPr lang="zh-CN" altLang="en-US" dirty="0"/>
              <a:t>原子物理学</a:t>
            </a:r>
            <a:r>
              <a:rPr lang="en-US" altLang="zh-CN" dirty="0"/>
              <a:t>2026</a:t>
            </a:r>
            <a:r>
              <a:rPr lang="zh-CN" altLang="en-US" dirty="0"/>
              <a:t>年春</a:t>
            </a:r>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400">
                <a:solidFill>
                  <a:srgbClr val="0000FF"/>
                </a:solidFill>
              </a:defRPr>
            </a:lvl1pPr>
          </a:lstStyle>
          <a:p>
            <a:pPr>
              <a:defRPr/>
            </a:pPr>
            <a:fld id="{B4690805-D7D2-4AB9-A191-0BC729846278}" type="slidenum">
              <a:rPr lang="zh-CN" altLang="en-US" smtClean="0"/>
              <a:pPr>
                <a:defRPr/>
              </a:pPr>
              <a:t>‹#›</a:t>
            </a:fld>
            <a:endParaRPr lang="en-US" altLang="zh-CN" dirty="0"/>
          </a:p>
        </p:txBody>
      </p:sp>
      <p:cxnSp>
        <p:nvCxnSpPr>
          <p:cNvPr id="10" name="Straight Connector 9"/>
          <p:cNvCxnSpPr/>
          <p:nvPr/>
        </p:nvCxnSpPr>
        <p:spPr>
          <a:xfrm>
            <a:off x="891540" y="1143000"/>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1793158"/>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Ls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269875" indent="-254000" algn="l" defTabSz="914400" rtl="0" eaLnBrk="1" latinLnBrk="0" hangingPunct="1">
        <a:lnSpc>
          <a:spcPct val="100000"/>
        </a:lnSpc>
        <a:spcBef>
          <a:spcPts val="0"/>
        </a:spcBef>
        <a:spcAft>
          <a:spcPts val="0"/>
        </a:spcAft>
        <a:buClr>
          <a:schemeClr val="accent1"/>
        </a:buClr>
        <a:buSzPct val="100000"/>
        <a:buFont typeface="Arial" charset="0"/>
        <a:buChar char="•"/>
        <a:tabLst/>
        <a:defRPr sz="3600" kern="1200">
          <a:solidFill>
            <a:schemeClr val="tx1">
              <a:lumMod val="75000"/>
              <a:lumOff val="25000"/>
            </a:schemeClr>
          </a:solidFill>
          <a:latin typeface="+mn-lt"/>
          <a:ea typeface="+mn-ea"/>
          <a:cs typeface="+mn-cs"/>
        </a:defRPr>
      </a:lvl1pPr>
      <a:lvl2pPr marL="492125" indent="-254000" algn="l" defTabSz="914400" rtl="0" eaLnBrk="1" latinLnBrk="0" hangingPunct="1">
        <a:lnSpc>
          <a:spcPct val="100000"/>
        </a:lnSpc>
        <a:spcBef>
          <a:spcPts val="0"/>
        </a:spcBef>
        <a:spcAft>
          <a:spcPts val="0"/>
        </a:spcAft>
        <a:buClr>
          <a:schemeClr val="accent1"/>
        </a:buClr>
        <a:buFont typeface="Courier New" charset="0"/>
        <a:buChar char="o"/>
        <a:tabLst/>
        <a:defRPr sz="3200" kern="1200">
          <a:solidFill>
            <a:schemeClr val="tx1">
              <a:lumMod val="75000"/>
              <a:lumOff val="25000"/>
            </a:schemeClr>
          </a:solidFill>
          <a:latin typeface="+mn-lt"/>
          <a:ea typeface="+mn-ea"/>
          <a:cs typeface="+mn-cs"/>
        </a:defRPr>
      </a:lvl2pPr>
      <a:lvl3pPr marL="857250" indent="-365125" algn="l" defTabSz="914400" rtl="0" eaLnBrk="1" latinLnBrk="0" hangingPunct="1">
        <a:lnSpc>
          <a:spcPct val="100000"/>
        </a:lnSpc>
        <a:spcBef>
          <a:spcPts val="0"/>
        </a:spcBef>
        <a:spcAft>
          <a:spcPts val="0"/>
        </a:spcAft>
        <a:buClr>
          <a:schemeClr val="accent1"/>
        </a:buClr>
        <a:buFont typeface="Wingdings" charset="2"/>
        <a:buChar char="v"/>
        <a:tabLst/>
        <a:defRPr sz="2800" kern="1200">
          <a:solidFill>
            <a:schemeClr val="tx1">
              <a:lumMod val="75000"/>
              <a:lumOff val="25000"/>
            </a:schemeClr>
          </a:solidFill>
          <a:latin typeface="+mn-lt"/>
          <a:ea typeface="+mn-ea"/>
          <a:cs typeface="+mn-cs"/>
        </a:defRPr>
      </a:lvl3pPr>
      <a:lvl4pPr marL="1127125" indent="-317500" algn="l" defTabSz="914400" rtl="0" eaLnBrk="1" latinLnBrk="0" hangingPunct="1">
        <a:lnSpc>
          <a:spcPct val="100000"/>
        </a:lnSpc>
        <a:spcBef>
          <a:spcPts val="0"/>
        </a:spcBef>
        <a:spcAft>
          <a:spcPts val="0"/>
        </a:spcAft>
        <a:buClr>
          <a:schemeClr val="accent1"/>
        </a:buClr>
        <a:buFont typeface="Wingdings" charset="2"/>
        <a:buChar char="q"/>
        <a:tabLst/>
        <a:defRPr sz="2400" kern="1200">
          <a:solidFill>
            <a:schemeClr val="tx1">
              <a:lumMod val="75000"/>
              <a:lumOff val="25000"/>
            </a:schemeClr>
          </a:solidFill>
          <a:latin typeface="+mn-lt"/>
          <a:ea typeface="+mn-ea"/>
          <a:cs typeface="+mn-cs"/>
        </a:defRPr>
      </a:lvl4pPr>
      <a:lvl5pPr marL="1476375" indent="-317500" algn="l" defTabSz="914400" rtl="0" eaLnBrk="1" latinLnBrk="0" hangingPunct="1">
        <a:lnSpc>
          <a:spcPct val="100000"/>
        </a:lnSpc>
        <a:spcBef>
          <a:spcPts val="0"/>
        </a:spcBef>
        <a:spcAft>
          <a:spcPts val="0"/>
        </a:spcAft>
        <a:buClr>
          <a:schemeClr val="accent1"/>
        </a:buClr>
        <a:buFont typeface="Wingdings" charset="2"/>
        <a:buChar char="Ø"/>
        <a:tabLst/>
        <a:defRPr sz="20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hyperlink" Target="http://upload.wikimedia.org/wikipedia/commons/a/aa/Beta-minus_Decay.svg" TargetMode="External"/><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6.wmf"/><Relationship Id="rId5" Type="http://schemas.openxmlformats.org/officeDocument/2006/relationships/image" Target="../media/image25.wmf"/><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image" Target="../media/image28.jpeg"/><Relationship Id="rId1" Type="http://schemas.openxmlformats.org/officeDocument/2006/relationships/slideLayout" Target="../slideLayouts/slideLayout3.xml"/><Relationship Id="rId4" Type="http://schemas.openxmlformats.org/officeDocument/2006/relationships/image" Target="../media/image29.wmf"/></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wmf"/><Relationship Id="rId7" Type="http://schemas.openxmlformats.org/officeDocument/2006/relationships/image" Target="../media/image32.wmf"/><Relationship Id="rId2" Type="http://schemas.openxmlformats.org/officeDocument/2006/relationships/oleObject" Target="../embeddings/oleObject9.bin"/><Relationship Id="rId1" Type="http://schemas.openxmlformats.org/officeDocument/2006/relationships/slideLayout" Target="../slideLayouts/slideLayout3.xml"/><Relationship Id="rId6" Type="http://schemas.openxmlformats.org/officeDocument/2006/relationships/oleObject" Target="../embeddings/oleObject11.bin"/><Relationship Id="rId5" Type="http://schemas.openxmlformats.org/officeDocument/2006/relationships/image" Target="../media/image31.wmf"/><Relationship Id="rId4" Type="http://schemas.openxmlformats.org/officeDocument/2006/relationships/oleObject" Target="../embeddings/oleObject10.bin"/><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36.wmf"/><Relationship Id="rId5" Type="http://schemas.openxmlformats.org/officeDocument/2006/relationships/image" Target="../media/image40.jpe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oleObject" Target="../embeddings/oleObject12.bin"/><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image" Target="../media/image44.png"/><Relationship Id="rId1" Type="http://schemas.openxmlformats.org/officeDocument/2006/relationships/slideLayout" Target="../slideLayouts/slideLayout3.xml"/><Relationship Id="rId4" Type="http://schemas.openxmlformats.org/officeDocument/2006/relationships/image" Target="../media/image45.wmf"/></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6.bin"/><Relationship Id="rId13" Type="http://schemas.openxmlformats.org/officeDocument/2006/relationships/oleObject" Target="../embeddings/oleObject18.bin"/><Relationship Id="rId18" Type="http://schemas.openxmlformats.org/officeDocument/2006/relationships/image" Target="../media/image54.png"/><Relationship Id="rId3" Type="http://schemas.openxmlformats.org/officeDocument/2006/relationships/image" Target="../media/image29.wmf"/><Relationship Id="rId7" Type="http://schemas.openxmlformats.org/officeDocument/2006/relationships/image" Target="../media/image47.wmf"/><Relationship Id="rId12" Type="http://schemas.openxmlformats.org/officeDocument/2006/relationships/image" Target="../media/image50.png"/><Relationship Id="rId17" Type="http://schemas.openxmlformats.org/officeDocument/2006/relationships/image" Target="../media/image53.emf"/><Relationship Id="rId2" Type="http://schemas.openxmlformats.org/officeDocument/2006/relationships/oleObject" Target="../embeddings/oleObject8.bin"/><Relationship Id="rId16" Type="http://schemas.openxmlformats.org/officeDocument/2006/relationships/image" Target="../media/image52.wmf"/><Relationship Id="rId1" Type="http://schemas.openxmlformats.org/officeDocument/2006/relationships/slideLayout" Target="../slideLayouts/slideLayout3.xml"/><Relationship Id="rId6" Type="http://schemas.openxmlformats.org/officeDocument/2006/relationships/oleObject" Target="../embeddings/oleObject15.bin"/><Relationship Id="rId11" Type="http://schemas.openxmlformats.org/officeDocument/2006/relationships/image" Target="../media/image49.wmf"/><Relationship Id="rId5" Type="http://schemas.openxmlformats.org/officeDocument/2006/relationships/image" Target="../media/image46.wmf"/><Relationship Id="rId15" Type="http://schemas.openxmlformats.org/officeDocument/2006/relationships/oleObject" Target="../embeddings/oleObject19.bin"/><Relationship Id="rId10" Type="http://schemas.openxmlformats.org/officeDocument/2006/relationships/oleObject" Target="../embeddings/oleObject17.bin"/><Relationship Id="rId4" Type="http://schemas.openxmlformats.org/officeDocument/2006/relationships/oleObject" Target="../embeddings/oleObject14.bin"/><Relationship Id="rId9" Type="http://schemas.openxmlformats.org/officeDocument/2006/relationships/image" Target="../media/image48.wmf"/><Relationship Id="rId14" Type="http://schemas.openxmlformats.org/officeDocument/2006/relationships/image" Target="../media/image51.w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upload.wikimedia.org/wikipedia/commons/f/fc/Gammadecay-1.jpg" TargetMode="External"/><Relationship Id="rId1" Type="http://schemas.openxmlformats.org/officeDocument/2006/relationships/slideLayout" Target="../slideLayouts/slideLayout3.xml"/><Relationship Id="rId6" Type="http://schemas.openxmlformats.org/officeDocument/2006/relationships/image" Target="../media/image58.wmf"/><Relationship Id="rId5" Type="http://schemas.openxmlformats.org/officeDocument/2006/relationships/image" Target="../media/image57.wmf"/><Relationship Id="rId4" Type="http://schemas.openxmlformats.org/officeDocument/2006/relationships/image" Target="../media/image56.wmf"/></Relationships>
</file>

<file path=ppt/slides/_rels/slide2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63.wmf"/><Relationship Id="rId3" Type="http://schemas.openxmlformats.org/officeDocument/2006/relationships/image" Target="../media/image60.wmf"/><Relationship Id="rId7" Type="http://schemas.openxmlformats.org/officeDocument/2006/relationships/oleObject" Target="../embeddings/oleObject22.bin"/><Relationship Id="rId2" Type="http://schemas.openxmlformats.org/officeDocument/2006/relationships/oleObject" Target="../embeddings/oleObject20.bin"/><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wmf"/><Relationship Id="rId4" Type="http://schemas.openxmlformats.org/officeDocument/2006/relationships/oleObject" Target="../embeddings/oleObject21.bin"/></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69.wmf"/><Relationship Id="rId3" Type="http://schemas.openxmlformats.org/officeDocument/2006/relationships/oleObject" Target="../embeddings/oleObject23.bin"/><Relationship Id="rId7" Type="http://schemas.openxmlformats.org/officeDocument/2006/relationships/oleObject" Target="../embeddings/oleObject25.bin"/><Relationship Id="rId2" Type="http://schemas.openxmlformats.org/officeDocument/2006/relationships/image" Target="../media/image66.png"/><Relationship Id="rId1" Type="http://schemas.openxmlformats.org/officeDocument/2006/relationships/slideLayout" Target="../slideLayouts/slideLayout3.xml"/><Relationship Id="rId6" Type="http://schemas.openxmlformats.org/officeDocument/2006/relationships/image" Target="../media/image68.wmf"/><Relationship Id="rId5" Type="http://schemas.openxmlformats.org/officeDocument/2006/relationships/oleObject" Target="../embeddings/oleObject24.bin"/><Relationship Id="rId10" Type="http://schemas.openxmlformats.org/officeDocument/2006/relationships/image" Target="../media/image70.wmf"/><Relationship Id="rId4" Type="http://schemas.openxmlformats.org/officeDocument/2006/relationships/image" Target="../media/image67.wmf"/><Relationship Id="rId9" Type="http://schemas.openxmlformats.org/officeDocument/2006/relationships/oleObject" Target="../embeddings/oleObject26.bin"/></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29.bin"/><Relationship Id="rId3" Type="http://schemas.openxmlformats.org/officeDocument/2006/relationships/image" Target="../media/image71.wmf"/><Relationship Id="rId7" Type="http://schemas.openxmlformats.org/officeDocument/2006/relationships/image" Target="../media/image72.wmf"/><Relationship Id="rId2" Type="http://schemas.openxmlformats.org/officeDocument/2006/relationships/oleObject" Target="../embeddings/oleObject27.bin"/><Relationship Id="rId1" Type="http://schemas.openxmlformats.org/officeDocument/2006/relationships/slideLayout" Target="../slideLayouts/slideLayout3.xml"/><Relationship Id="rId6" Type="http://schemas.openxmlformats.org/officeDocument/2006/relationships/oleObject" Target="../embeddings/oleObject28.bin"/><Relationship Id="rId11" Type="http://schemas.openxmlformats.org/officeDocument/2006/relationships/image" Target="../media/image77.png"/><Relationship Id="rId5" Type="http://schemas.openxmlformats.org/officeDocument/2006/relationships/image" Target="../media/image75.png"/><Relationship Id="rId10" Type="http://schemas.openxmlformats.org/officeDocument/2006/relationships/image" Target="../media/image74.png"/><Relationship Id="rId9" Type="http://schemas.openxmlformats.org/officeDocument/2006/relationships/image" Target="../media/image73.wmf"/></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1" Type="http://schemas.openxmlformats.org/officeDocument/2006/relationships/slideLayout" Target="../slideLayouts/slideLayout3.xml"/><Relationship Id="rId6" Type="http://schemas.openxmlformats.org/officeDocument/2006/relationships/image" Target="../media/image77.wmf"/><Relationship Id="rId5" Type="http://schemas.openxmlformats.org/officeDocument/2006/relationships/oleObject" Target="../embeddings/oleObject30.bin"/><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1" Type="http://schemas.openxmlformats.org/officeDocument/2006/relationships/slideLayout" Target="../slideLayouts/slideLayout3.xml"/><Relationship Id="rId5" Type="http://schemas.openxmlformats.org/officeDocument/2006/relationships/image" Target="../media/image78.emf"/><Relationship Id="rId4" Type="http://schemas.openxmlformats.org/officeDocument/2006/relationships/oleObject" Target="../embeddings/oleObject31.bin"/></Relationships>
</file>

<file path=ppt/slides/_rels/slide29.xml.rels><?xml version="1.0" encoding="UTF-8" standalone="yes"?>
<Relationships xmlns="http://schemas.openxmlformats.org/package/2006/relationships"><Relationship Id="rId8" Type="http://schemas.openxmlformats.org/officeDocument/2006/relationships/image" Target="../media/image82.emf"/><Relationship Id="rId3" Type="http://schemas.openxmlformats.org/officeDocument/2006/relationships/oleObject" Target="../embeddings/oleObject32.bin"/><Relationship Id="rId7" Type="http://schemas.openxmlformats.org/officeDocument/2006/relationships/oleObject" Target="../embeddings/oleObject34.bin"/><Relationship Id="rId2" Type="http://schemas.openxmlformats.org/officeDocument/2006/relationships/image" Target="../media/image79.emf"/><Relationship Id="rId1" Type="http://schemas.openxmlformats.org/officeDocument/2006/relationships/slideLayout" Target="../slideLayouts/slideLayout3.xml"/><Relationship Id="rId6" Type="http://schemas.openxmlformats.org/officeDocument/2006/relationships/image" Target="../media/image81.wmf"/><Relationship Id="rId5" Type="http://schemas.openxmlformats.org/officeDocument/2006/relationships/oleObject" Target="../embeddings/oleObject33.bin"/><Relationship Id="rId10" Type="http://schemas.openxmlformats.org/officeDocument/2006/relationships/image" Target="../media/image83.emf"/><Relationship Id="rId4" Type="http://schemas.openxmlformats.org/officeDocument/2006/relationships/image" Target="../media/image80.wmf"/><Relationship Id="rId9" Type="http://schemas.openxmlformats.org/officeDocument/2006/relationships/oleObject" Target="../embeddings/oleObject35.bin"/></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3" Type="http://schemas.openxmlformats.org/officeDocument/2006/relationships/image" Target="../media/image90.wmf"/><Relationship Id="rId18" Type="http://schemas.openxmlformats.org/officeDocument/2006/relationships/oleObject" Target="../embeddings/oleObject44.bin"/><Relationship Id="rId26" Type="http://schemas.openxmlformats.org/officeDocument/2006/relationships/oleObject" Target="../embeddings/oleObject48.bin"/><Relationship Id="rId3" Type="http://schemas.openxmlformats.org/officeDocument/2006/relationships/image" Target="../media/image85.wmf"/><Relationship Id="rId21" Type="http://schemas.openxmlformats.org/officeDocument/2006/relationships/image" Target="../media/image94.emf"/><Relationship Id="rId7" Type="http://schemas.openxmlformats.org/officeDocument/2006/relationships/image" Target="../media/image87.wmf"/><Relationship Id="rId12" Type="http://schemas.openxmlformats.org/officeDocument/2006/relationships/oleObject" Target="../embeddings/oleObject41.bin"/><Relationship Id="rId17" Type="http://schemas.openxmlformats.org/officeDocument/2006/relationships/image" Target="../media/image92.wmf"/><Relationship Id="rId25" Type="http://schemas.openxmlformats.org/officeDocument/2006/relationships/image" Target="../media/image96.emf"/><Relationship Id="rId33" Type="http://schemas.openxmlformats.org/officeDocument/2006/relationships/image" Target="../media/image100.emf"/><Relationship Id="rId2" Type="http://schemas.openxmlformats.org/officeDocument/2006/relationships/oleObject" Target="../embeddings/oleObject36.bin"/><Relationship Id="rId16" Type="http://schemas.openxmlformats.org/officeDocument/2006/relationships/oleObject" Target="../embeddings/oleObject43.bin"/><Relationship Id="rId20" Type="http://schemas.openxmlformats.org/officeDocument/2006/relationships/oleObject" Target="../embeddings/oleObject45.bin"/><Relationship Id="rId29" Type="http://schemas.openxmlformats.org/officeDocument/2006/relationships/image" Target="../media/image98.wmf"/><Relationship Id="rId1" Type="http://schemas.openxmlformats.org/officeDocument/2006/relationships/slideLayout" Target="../slideLayouts/slideLayout3.xml"/><Relationship Id="rId6" Type="http://schemas.openxmlformats.org/officeDocument/2006/relationships/oleObject" Target="../embeddings/oleObject38.bin"/><Relationship Id="rId11" Type="http://schemas.openxmlformats.org/officeDocument/2006/relationships/image" Target="../media/image89.wmf"/><Relationship Id="rId24" Type="http://schemas.openxmlformats.org/officeDocument/2006/relationships/oleObject" Target="../embeddings/oleObject47.bin"/><Relationship Id="rId32" Type="http://schemas.openxmlformats.org/officeDocument/2006/relationships/oleObject" Target="../embeddings/oleObject51.bin"/><Relationship Id="rId5" Type="http://schemas.openxmlformats.org/officeDocument/2006/relationships/image" Target="../media/image86.wmf"/><Relationship Id="rId15" Type="http://schemas.openxmlformats.org/officeDocument/2006/relationships/image" Target="../media/image91.wmf"/><Relationship Id="rId23" Type="http://schemas.openxmlformats.org/officeDocument/2006/relationships/image" Target="../media/image95.emf"/><Relationship Id="rId28" Type="http://schemas.openxmlformats.org/officeDocument/2006/relationships/oleObject" Target="../embeddings/oleObject49.bin"/><Relationship Id="rId10" Type="http://schemas.openxmlformats.org/officeDocument/2006/relationships/oleObject" Target="../embeddings/oleObject40.bin"/><Relationship Id="rId19" Type="http://schemas.openxmlformats.org/officeDocument/2006/relationships/image" Target="../media/image93.wmf"/><Relationship Id="rId31" Type="http://schemas.openxmlformats.org/officeDocument/2006/relationships/image" Target="../media/image99.emf"/><Relationship Id="rId4" Type="http://schemas.openxmlformats.org/officeDocument/2006/relationships/oleObject" Target="../embeddings/oleObject37.bin"/><Relationship Id="rId9" Type="http://schemas.openxmlformats.org/officeDocument/2006/relationships/image" Target="../media/image88.wmf"/><Relationship Id="rId14" Type="http://schemas.openxmlformats.org/officeDocument/2006/relationships/oleObject" Target="../embeddings/oleObject42.bin"/><Relationship Id="rId22" Type="http://schemas.openxmlformats.org/officeDocument/2006/relationships/oleObject" Target="../embeddings/oleObject46.bin"/><Relationship Id="rId27" Type="http://schemas.openxmlformats.org/officeDocument/2006/relationships/image" Target="../media/image97.emf"/><Relationship Id="rId30" Type="http://schemas.openxmlformats.org/officeDocument/2006/relationships/oleObject" Target="../embeddings/oleObject50.bin"/><Relationship Id="rId8" Type="http://schemas.openxmlformats.org/officeDocument/2006/relationships/oleObject" Target="../embeddings/oleObject39.bin"/></Relationships>
</file>

<file path=ppt/slides/_rels/slide33.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emf"/><Relationship Id="rId1" Type="http://schemas.openxmlformats.org/officeDocument/2006/relationships/slideLayout" Target="../slideLayouts/slideLayout3.xml"/><Relationship Id="rId5" Type="http://schemas.openxmlformats.org/officeDocument/2006/relationships/image" Target="../media/image100.emf"/><Relationship Id="rId4" Type="http://schemas.openxmlformats.org/officeDocument/2006/relationships/oleObject" Target="../embeddings/oleObject51.bin"/></Relationships>
</file>

<file path=ppt/slides/_rels/slide34.xml.rels><?xml version="1.0" encoding="UTF-8" standalone="yes"?>
<Relationships xmlns="http://schemas.openxmlformats.org/package/2006/relationships"><Relationship Id="rId3" Type="http://schemas.openxmlformats.org/officeDocument/2006/relationships/image" Target="../media/image104.jpeg"/><Relationship Id="rId7" Type="http://schemas.openxmlformats.org/officeDocument/2006/relationships/image" Target="../media/image95.emf"/><Relationship Id="rId2" Type="http://schemas.openxmlformats.org/officeDocument/2006/relationships/image" Target="../media/image103.jpeg"/><Relationship Id="rId1" Type="http://schemas.openxmlformats.org/officeDocument/2006/relationships/slideLayout" Target="../slideLayouts/slideLayout3.xml"/><Relationship Id="rId6" Type="http://schemas.openxmlformats.org/officeDocument/2006/relationships/oleObject" Target="../embeddings/oleObject46.bin"/><Relationship Id="rId5" Type="http://schemas.openxmlformats.org/officeDocument/2006/relationships/image" Target="../media/image105.wmf"/><Relationship Id="rId4" Type="http://schemas.openxmlformats.org/officeDocument/2006/relationships/oleObject" Target="../embeddings/oleObject52.bin"/></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48.bin"/><Relationship Id="rId3" Type="http://schemas.openxmlformats.org/officeDocument/2006/relationships/image" Target="../media/image106.wmf"/><Relationship Id="rId7" Type="http://schemas.openxmlformats.org/officeDocument/2006/relationships/image" Target="../media/image96.emf"/><Relationship Id="rId2" Type="http://schemas.openxmlformats.org/officeDocument/2006/relationships/oleObject" Target="../embeddings/oleObject53.bin"/><Relationship Id="rId1" Type="http://schemas.openxmlformats.org/officeDocument/2006/relationships/slideLayout" Target="../slideLayouts/slideLayout3.xml"/><Relationship Id="rId6" Type="http://schemas.openxmlformats.org/officeDocument/2006/relationships/oleObject" Target="../embeddings/oleObject47.bin"/><Relationship Id="rId5" Type="http://schemas.openxmlformats.org/officeDocument/2006/relationships/image" Target="../media/image107.wmf"/><Relationship Id="rId4" Type="http://schemas.openxmlformats.org/officeDocument/2006/relationships/oleObject" Target="../embeddings/oleObject54.bin"/><Relationship Id="rId9" Type="http://schemas.openxmlformats.org/officeDocument/2006/relationships/image" Target="../media/image97.emf"/></Relationships>
</file>

<file path=ppt/slides/_rels/slide3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3.xml"/><Relationship Id="rId4" Type="http://schemas.openxmlformats.org/officeDocument/2006/relationships/image" Target="../media/image11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58.bin"/><Relationship Id="rId13" Type="http://schemas.openxmlformats.org/officeDocument/2006/relationships/image" Target="../media/image116.wmf"/><Relationship Id="rId18" Type="http://schemas.openxmlformats.org/officeDocument/2006/relationships/image" Target="../media/image119.png"/><Relationship Id="rId3" Type="http://schemas.openxmlformats.org/officeDocument/2006/relationships/image" Target="../media/image111.emf"/><Relationship Id="rId7" Type="http://schemas.openxmlformats.org/officeDocument/2006/relationships/image" Target="../media/image113.wmf"/><Relationship Id="rId12" Type="http://schemas.openxmlformats.org/officeDocument/2006/relationships/oleObject" Target="../embeddings/oleObject60.bin"/><Relationship Id="rId17" Type="http://schemas.openxmlformats.org/officeDocument/2006/relationships/image" Target="../media/image118.emf"/><Relationship Id="rId2" Type="http://schemas.openxmlformats.org/officeDocument/2006/relationships/oleObject" Target="../embeddings/oleObject55.bin"/><Relationship Id="rId16" Type="http://schemas.openxmlformats.org/officeDocument/2006/relationships/oleObject" Target="../embeddings/oleObject62.bin"/><Relationship Id="rId1" Type="http://schemas.openxmlformats.org/officeDocument/2006/relationships/slideLayout" Target="../slideLayouts/slideLayout3.xml"/><Relationship Id="rId6" Type="http://schemas.openxmlformats.org/officeDocument/2006/relationships/oleObject" Target="../embeddings/oleObject57.bin"/><Relationship Id="rId11" Type="http://schemas.openxmlformats.org/officeDocument/2006/relationships/image" Target="../media/image115.wmf"/><Relationship Id="rId5" Type="http://schemas.openxmlformats.org/officeDocument/2006/relationships/image" Target="../media/image112.emf"/><Relationship Id="rId15" Type="http://schemas.openxmlformats.org/officeDocument/2006/relationships/image" Target="../media/image117.wmf"/><Relationship Id="rId10" Type="http://schemas.openxmlformats.org/officeDocument/2006/relationships/oleObject" Target="../embeddings/oleObject59.bin"/><Relationship Id="rId4" Type="http://schemas.openxmlformats.org/officeDocument/2006/relationships/oleObject" Target="../embeddings/oleObject56.bin"/><Relationship Id="rId9" Type="http://schemas.openxmlformats.org/officeDocument/2006/relationships/image" Target="../media/image114.wmf"/><Relationship Id="rId14" Type="http://schemas.openxmlformats.org/officeDocument/2006/relationships/oleObject" Target="../embeddings/oleObject61.bin"/></Relationships>
</file>

<file path=ppt/slides/_rels/slide3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wmf"/><Relationship Id="rId2" Type="http://schemas.openxmlformats.org/officeDocument/2006/relationships/hyperlink" Target="http://upload.wikimedia.org/wikipedia/commons/d/d7/Alphadecay.jpg" TargetMode="External"/><Relationship Id="rId1" Type="http://schemas.openxmlformats.org/officeDocument/2006/relationships/slideLayout" Target="../slideLayouts/slideLayout3.xml"/><Relationship Id="rId6" Type="http://schemas.openxmlformats.org/officeDocument/2006/relationships/image" Target="../media/image4.wmf"/><Relationship Id="rId5" Type="http://schemas.openxmlformats.org/officeDocument/2006/relationships/image" Target="../media/image3.wmf"/><Relationship Id="rId4" Type="http://schemas.openxmlformats.org/officeDocument/2006/relationships/image" Target="../media/image2.wmf"/></Relationships>
</file>

<file path=ppt/slides/_rels/slide4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3.xml"/><Relationship Id="rId4" Type="http://schemas.openxmlformats.org/officeDocument/2006/relationships/image" Target="../media/image124.png"/></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26.png"/><Relationship Id="rId4" Type="http://schemas.openxmlformats.org/officeDocument/2006/relationships/image" Target="../media/image125.wmf"/></Relationships>
</file>

<file path=ppt/slides/_rels/slide43.xml.rels><?xml version="1.0" encoding="UTF-8" standalone="yes"?>
<Relationships xmlns="http://schemas.openxmlformats.org/package/2006/relationships"><Relationship Id="rId3" Type="http://schemas.openxmlformats.org/officeDocument/2006/relationships/image" Target="../media/image127.jpeg"/><Relationship Id="rId7" Type="http://schemas.openxmlformats.org/officeDocument/2006/relationships/image" Target="../media/image129.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upload.wikimedia.org/wikipedia/commons/2/2f/LEUPowder.jpg" TargetMode="External"/><Relationship Id="rId5" Type="http://schemas.openxmlformats.org/officeDocument/2006/relationships/image" Target="../media/image128.jpeg"/><Relationship Id="rId4" Type="http://schemas.openxmlformats.org/officeDocument/2006/relationships/hyperlink" Target="http://upload.wikimedia.org/wikipedia/commons/3/3b/HEUranium.jpg"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31.wmf"/><Relationship Id="rId7" Type="http://schemas.openxmlformats.org/officeDocument/2006/relationships/image" Target="../media/image133.wmf"/><Relationship Id="rId2" Type="http://schemas.openxmlformats.org/officeDocument/2006/relationships/oleObject" Target="../embeddings/oleObject64.bin"/><Relationship Id="rId1" Type="http://schemas.openxmlformats.org/officeDocument/2006/relationships/slideLayout" Target="../slideLayouts/slideLayout3.xml"/><Relationship Id="rId6" Type="http://schemas.openxmlformats.org/officeDocument/2006/relationships/oleObject" Target="../embeddings/oleObject66.bin"/><Relationship Id="rId5" Type="http://schemas.openxmlformats.org/officeDocument/2006/relationships/image" Target="../media/image132.wmf"/><Relationship Id="rId4" Type="http://schemas.openxmlformats.org/officeDocument/2006/relationships/oleObject" Target="../embeddings/oleObject65.bin"/></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3.xml"/><Relationship Id="rId5" Type="http://schemas.openxmlformats.org/officeDocument/2006/relationships/image" Target="../media/image138.emf"/><Relationship Id="rId4" Type="http://schemas.openxmlformats.org/officeDocument/2006/relationships/oleObject" Target="../embeddings/oleObject67.bin"/></Relationships>
</file>

<file path=ppt/slides/_rels/slide4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image" Target="../media/image140.jpeg"/><Relationship Id="rId1" Type="http://schemas.openxmlformats.org/officeDocument/2006/relationships/slideLayout" Target="../slideLayouts/slideLayout3.xml"/><Relationship Id="rId4" Type="http://schemas.openxmlformats.org/officeDocument/2006/relationships/image" Target="../media/image141.emf"/></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72.bin"/><Relationship Id="rId3" Type="http://schemas.openxmlformats.org/officeDocument/2006/relationships/image" Target="../media/image142.wmf"/><Relationship Id="rId7" Type="http://schemas.openxmlformats.org/officeDocument/2006/relationships/image" Target="../media/image144.wmf"/><Relationship Id="rId12" Type="http://schemas.openxmlformats.org/officeDocument/2006/relationships/image" Target="../media/image147.gif"/><Relationship Id="rId2" Type="http://schemas.openxmlformats.org/officeDocument/2006/relationships/oleObject" Target="../embeddings/oleObject69.bin"/><Relationship Id="rId1" Type="http://schemas.openxmlformats.org/officeDocument/2006/relationships/slideLayout" Target="../slideLayouts/slideLayout4.xml"/><Relationship Id="rId6" Type="http://schemas.openxmlformats.org/officeDocument/2006/relationships/oleObject" Target="../embeddings/oleObject71.bin"/><Relationship Id="rId11" Type="http://schemas.openxmlformats.org/officeDocument/2006/relationships/image" Target="../media/image146.wmf"/><Relationship Id="rId5" Type="http://schemas.openxmlformats.org/officeDocument/2006/relationships/image" Target="../media/image143.wmf"/><Relationship Id="rId10" Type="http://schemas.openxmlformats.org/officeDocument/2006/relationships/oleObject" Target="../embeddings/oleObject73.bin"/><Relationship Id="rId4" Type="http://schemas.openxmlformats.org/officeDocument/2006/relationships/oleObject" Target="../embeddings/oleObject70.bin"/><Relationship Id="rId9" Type="http://schemas.openxmlformats.org/officeDocument/2006/relationships/image" Target="../media/image145.wmf"/></Relationships>
</file>

<file path=ppt/slides/_rels/slide52.xml.rels><?xml version="1.0" encoding="UTF-8" standalone="yes"?>
<Relationships xmlns="http://schemas.openxmlformats.org/package/2006/relationships"><Relationship Id="rId3" Type="http://schemas.openxmlformats.org/officeDocument/2006/relationships/image" Target="../media/image148.wmf"/><Relationship Id="rId2" Type="http://schemas.openxmlformats.org/officeDocument/2006/relationships/oleObject" Target="../embeddings/oleObject74.bin"/><Relationship Id="rId1" Type="http://schemas.openxmlformats.org/officeDocument/2006/relationships/slideLayout" Target="../slideLayouts/slideLayout3.xml"/><Relationship Id="rId5" Type="http://schemas.openxmlformats.org/officeDocument/2006/relationships/image" Target="../media/image150.png"/><Relationship Id="rId4" Type="http://schemas.openxmlformats.org/officeDocument/2006/relationships/image" Target="../media/image149.png"/></Relationships>
</file>

<file path=ppt/slides/_rels/slide5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3.xml"/><Relationship Id="rId4" Type="http://schemas.openxmlformats.org/officeDocument/2006/relationships/image" Target="../media/image155.jpeg"/></Relationships>
</file>

<file path=ppt/slides/_rels/slide56.xml.rels><?xml version="1.0" encoding="UTF-8" standalone="yes"?>
<Relationships xmlns="http://schemas.openxmlformats.org/package/2006/relationships"><Relationship Id="rId3" Type="http://schemas.openxmlformats.org/officeDocument/2006/relationships/image" Target="../media/image156.emf"/><Relationship Id="rId2" Type="http://schemas.openxmlformats.org/officeDocument/2006/relationships/oleObject" Target="../embeddings/oleObject75.bin"/><Relationship Id="rId1" Type="http://schemas.openxmlformats.org/officeDocument/2006/relationships/slideLayout" Target="../slideLayouts/slideLayout3.xml"/><Relationship Id="rId5" Type="http://schemas.openxmlformats.org/officeDocument/2006/relationships/image" Target="../media/image157.wmf"/><Relationship Id="rId4" Type="http://schemas.openxmlformats.org/officeDocument/2006/relationships/oleObject" Target="../embeddings/oleObject76.bin"/></Relationships>
</file>

<file path=ppt/slides/_rels/slide5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3.xml"/><Relationship Id="rId4" Type="http://schemas.openxmlformats.org/officeDocument/2006/relationships/image" Target="../media/image162.jpeg"/></Relationships>
</file>

<file path=ppt/slides/_rels/slide6.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image" Target="../media/image7.png"/><Relationship Id="rId7" Type="http://schemas.openxmlformats.org/officeDocument/2006/relationships/oleObject" Target="../embeddings/oleObject2.bin"/><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wmf"/><Relationship Id="rId5" Type="http://schemas.openxmlformats.org/officeDocument/2006/relationships/oleObject" Target="../embeddings/oleObject1.bin"/><Relationship Id="rId4" Type="http://schemas.openxmlformats.org/officeDocument/2006/relationships/image" Target="../media/image8.wmf"/></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77.bin"/><Relationship Id="rId2" Type="http://schemas.openxmlformats.org/officeDocument/2006/relationships/image" Target="../media/image163.wmf"/><Relationship Id="rId1" Type="http://schemas.openxmlformats.org/officeDocument/2006/relationships/slideLayout" Target="../slideLayouts/slideLayout3.xml"/><Relationship Id="rId6" Type="http://schemas.openxmlformats.org/officeDocument/2006/relationships/image" Target="../media/image173.png"/><Relationship Id="rId4" Type="http://schemas.openxmlformats.org/officeDocument/2006/relationships/image" Target="../media/image164.wmf"/></Relationships>
</file>

<file path=ppt/slides/_rels/slide61.xml.rels><?xml version="1.0" encoding="UTF-8" standalone="yes"?>
<Relationships xmlns="http://schemas.openxmlformats.org/package/2006/relationships"><Relationship Id="rId3" Type="http://schemas.openxmlformats.org/officeDocument/2006/relationships/image" Target="../media/image165.wmf"/><Relationship Id="rId2" Type="http://schemas.openxmlformats.org/officeDocument/2006/relationships/oleObject" Target="../embeddings/oleObject78.bin"/><Relationship Id="rId1" Type="http://schemas.openxmlformats.org/officeDocument/2006/relationships/slideLayout" Target="../slideLayouts/slideLayout4.xml"/><Relationship Id="rId6" Type="http://schemas.openxmlformats.org/officeDocument/2006/relationships/image" Target="../media/image167.png"/><Relationship Id="rId5" Type="http://schemas.openxmlformats.org/officeDocument/2006/relationships/image" Target="../media/image166.wmf"/><Relationship Id="rId4" Type="http://schemas.openxmlformats.org/officeDocument/2006/relationships/oleObject" Target="../embeddings/oleObject79.bin"/></Relationships>
</file>

<file path=ppt/slides/_rels/slide62.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oleObject" Target="../embeddings/oleObject3.bin"/><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oleObject" Target="../embeddings/oleObject4.bin"/><Relationship Id="rId7" Type="http://schemas.openxmlformats.org/officeDocument/2006/relationships/image" Target="../media/image17.emf"/><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6.emf"/><Relationship Id="rId5" Type="http://schemas.openxmlformats.org/officeDocument/2006/relationships/image" Target="../media/image15.png"/><Relationship Id="rId4" Type="http://schemas.openxmlformats.org/officeDocument/2006/relationships/image" Target="../media/image14.wmf"/></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image" Target="../media/image19.wmf"/><Relationship Id="rId7" Type="http://schemas.openxmlformats.org/officeDocument/2006/relationships/image" Target="../media/image22.wmf"/><Relationship Id="rId2" Type="http://schemas.openxmlformats.org/officeDocument/2006/relationships/oleObject" Target="../embeddings/oleObject5.bin"/><Relationship Id="rId1" Type="http://schemas.openxmlformats.org/officeDocument/2006/relationships/slideLayout" Target="../slideLayouts/slideLayout3.xml"/><Relationship Id="rId6" Type="http://schemas.openxmlformats.org/officeDocument/2006/relationships/oleObject" Target="../embeddings/oleObject6.bin"/><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3.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idx="4294967295"/>
          </p:nvPr>
        </p:nvSpPr>
        <p:spPr>
          <a:xfrm>
            <a:off x="152400" y="1981200"/>
            <a:ext cx="8839200" cy="1066800"/>
          </a:xfrm>
        </p:spPr>
        <p:txBody>
          <a:bodyPr>
            <a:normAutofit/>
          </a:bodyPr>
          <a:lstStyle/>
          <a:p>
            <a:pPr algn="ctr">
              <a:defRPr/>
            </a:pPr>
            <a:r>
              <a:rPr lang="zh-CN" altLang="en-US" dirty="0"/>
              <a:t>第七章</a:t>
            </a:r>
            <a:r>
              <a:rPr lang="zh-CN" altLang="zh-CN" dirty="0">
                <a:effectLst/>
              </a:rPr>
              <a:t>原子核物理</a:t>
            </a:r>
            <a:r>
              <a:rPr lang="zh-CN" altLang="en-US" dirty="0">
                <a:effectLst/>
              </a:rPr>
              <a:t>概论</a:t>
            </a:r>
            <a:endParaRPr lang="zh-CN" altLang="en-US" dirty="0"/>
          </a:p>
        </p:txBody>
      </p:sp>
      <p:sp>
        <p:nvSpPr>
          <p:cNvPr id="3"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
        <p:nvSpPr>
          <p:cNvPr id="4" name="Slide Number Placeholder 3"/>
          <p:cNvSpPr>
            <a:spLocks noGrp="1"/>
          </p:cNvSpPr>
          <p:nvPr>
            <p:ph type="sldNum" sz="quarter" idx="12"/>
          </p:nvPr>
        </p:nvSpPr>
        <p:spPr/>
        <p:txBody>
          <a:bodyPr/>
          <a:lstStyle/>
          <a:p>
            <a:pPr>
              <a:defRPr/>
            </a:pPr>
            <a:fld id="{B4690805-D7D2-4AB9-A191-0BC729846278}" type="slidenum">
              <a:rPr lang="zh-CN" altLang="en-US" smtClean="0"/>
              <a:pPr>
                <a:defRPr/>
              </a:pPr>
              <a:t>1</a:t>
            </a:fld>
            <a:endParaRPr lang="en-US" altLang="zh-CN" dirty="0"/>
          </a:p>
        </p:txBody>
      </p:sp>
    </p:spTree>
    <p:extLst>
      <p:ext uri="{BB962C8B-B14F-4D97-AF65-F5344CB8AC3E}">
        <p14:creationId xmlns:p14="http://schemas.microsoft.com/office/powerpoint/2010/main" val="638743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i="1" dirty="0">
                <a:sym typeface="Symbol" panose="05050102010706020507" pitchFamily="18" charset="2"/>
              </a:rPr>
              <a:t> </a:t>
            </a:r>
            <a:r>
              <a:rPr lang="zh-CN" altLang="en-US" dirty="0"/>
              <a:t>衰变</a:t>
            </a:r>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10</a:t>
            </a:fld>
            <a:endParaRPr lang="en-US" altLang="zh-CN" dirty="0"/>
          </a:p>
        </p:txBody>
      </p:sp>
      <p:pic>
        <p:nvPicPr>
          <p:cNvPr id="5" name="Picture 4" descr="File:Beta-minus Decay.svg">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83971" y="1112851"/>
            <a:ext cx="2933382" cy="2382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p:cNvSpPr txBox="1">
            <a:spLocks noChangeArrowheads="1"/>
          </p:cNvSpPr>
          <p:nvPr/>
        </p:nvSpPr>
        <p:spPr bwMode="auto">
          <a:xfrm>
            <a:off x="301195" y="1112851"/>
            <a:ext cx="35088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9pPr>
          </a:lstStyle>
          <a:p>
            <a:r>
              <a:rPr kumimoji="0" lang="zh-CN" altLang="en-US" sz="2800" b="1" i="1">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 </a:t>
            </a:r>
            <a:r>
              <a:rPr kumimoji="0" lang="zh-CN" altLang="en-US" sz="2800" b="1" baseline="3000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 </a:t>
            </a:r>
            <a:r>
              <a:rPr kumimoji="0" lang="zh-CN" altLang="en-US" sz="2800" b="1">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衰变一般可写为</a:t>
            </a:r>
            <a:endParaRPr kumimoji="0" lang="zh-CN" altLang="en-US" sz="2800" b="1">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7" name="图片 6"/>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61557" y="1616088"/>
            <a:ext cx="2691243" cy="1028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301195" y="2695588"/>
            <a:ext cx="16800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9pPr>
          </a:lstStyle>
          <a:p>
            <a:r>
              <a:rPr kumimoji="0" lang="zh-CN" altLang="en-US" sz="2800" b="1">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或写为</a:t>
            </a:r>
            <a:endParaRPr kumimoji="0" lang="zh-CN" altLang="en-US" sz="2800" b="1">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9" name="图片 8"/>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21920" y="3055951"/>
            <a:ext cx="1940455" cy="982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301195" y="3922693"/>
            <a:ext cx="42481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9pPr>
          </a:lstStyle>
          <a:p>
            <a:r>
              <a:rPr kumimoji="0" lang="zh-CN" altLang="en-US"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历史的原因将正电子称为 </a:t>
            </a:r>
            <a:r>
              <a:rPr kumimoji="0" lang="zh-CN" altLang="en-US" sz="2800" b="1"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 </a:t>
            </a:r>
            <a:r>
              <a:rPr kumimoji="0" lang="en-US" altLang="zh-CN" sz="2800" b="1" baseline="30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r>
              <a:rPr kumimoji="0" lang="zh-CN" altLang="en-US"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 ，电子称为</a:t>
            </a:r>
            <a:r>
              <a:rPr kumimoji="0" lang="zh-CN" altLang="en-US" sz="2800" b="1"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 </a:t>
            </a:r>
            <a:r>
              <a:rPr kumimoji="0" lang="zh-CN" altLang="en-US" sz="2800" b="1" i="1" baseline="30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r>
              <a:rPr kumimoji="0" lang="zh-CN" altLang="en-US"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endParaRPr kumimoji="0" lang="zh-CN" altLang="en-US"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11" name="Group 12"/>
          <p:cNvGrpSpPr>
            <a:grpSpLocks/>
          </p:cNvGrpSpPr>
          <p:nvPr/>
        </p:nvGrpSpPr>
        <p:grpSpPr bwMode="auto">
          <a:xfrm>
            <a:off x="4452938" y="3871913"/>
            <a:ext cx="4462462" cy="2376487"/>
            <a:chOff x="4419600" y="4077072"/>
            <a:chExt cx="4462264" cy="2376264"/>
          </a:xfrm>
        </p:grpSpPr>
        <p:pic>
          <p:nvPicPr>
            <p:cNvPr id="13" name="Picture 4" descr="beta.tif                                                       00099412Macintosh HD                   ABA78158:"/>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419600" y="4077072"/>
              <a:ext cx="3758178"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5"/>
            <p:cNvSpPr txBox="1">
              <a:spLocks noChangeArrowheads="1"/>
            </p:cNvSpPr>
            <p:nvPr/>
          </p:nvSpPr>
          <p:spPr bwMode="auto">
            <a:xfrm>
              <a:off x="5148064" y="4077072"/>
              <a:ext cx="3733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9pPr>
            </a:lstStyle>
            <a:p>
              <a:pPr>
                <a:spcBef>
                  <a:spcPct val="20000"/>
                </a:spcBef>
              </a:pPr>
              <a:r>
                <a:rPr kumimoji="0" lang="en-US" altLang="zh-CN" sz="1600" b="1">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F. A. Scott, </a:t>
              </a:r>
              <a:r>
                <a:rPr kumimoji="0" lang="en-US" altLang="zh-CN" sz="1600" b="1" i="1">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Phys. Rev.</a:t>
              </a:r>
              <a:r>
                <a:rPr kumimoji="0" lang="en-US" altLang="zh-CN" sz="1600" b="1">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48, 391 (1935)</a:t>
              </a:r>
            </a:p>
          </p:txBody>
        </p:sp>
      </p:grpSp>
      <p:sp>
        <p:nvSpPr>
          <p:cNvPr id="12" name="TextBox 13"/>
          <p:cNvSpPr txBox="1">
            <a:spLocks noChangeArrowheads="1"/>
          </p:cNvSpPr>
          <p:nvPr/>
        </p:nvSpPr>
        <p:spPr bwMode="auto">
          <a:xfrm>
            <a:off x="301195" y="4905603"/>
            <a:ext cx="42481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9pPr>
          </a:lstStyle>
          <a:p>
            <a:r>
              <a:rPr kumimoji="0" lang="zh-CN" altLang="en-US" sz="2800" b="1" i="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 </a:t>
            </a:r>
            <a:r>
              <a:rPr kumimoji="0" lang="zh-CN" altLang="en-US" sz="28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能谱</a:t>
            </a:r>
            <a:r>
              <a:rPr kumimoji="0" lang="zh-CN" altLang="en-US"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的连续性曾困扰物理学家多年，直到</a:t>
            </a:r>
            <a:r>
              <a:rPr kumimoji="0" lang="zh-CN" altLang="en-US" sz="2800" b="1"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中微子</a:t>
            </a:r>
            <a:r>
              <a:rPr kumimoji="0" lang="zh-CN" altLang="en-US"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假说的提出。</a:t>
            </a:r>
            <a:endParaRPr kumimoji="0" lang="zh-CN" altLang="en-US"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5" name="Footer Placeholder 14"/>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Tree>
    <p:extLst>
      <p:ext uri="{BB962C8B-B14F-4D97-AF65-F5344CB8AC3E}">
        <p14:creationId xmlns:p14="http://schemas.microsoft.com/office/powerpoint/2010/main" val="600425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i="1" dirty="0">
                <a:sym typeface="Symbol" panose="05050102010706020507" pitchFamily="18" charset="2"/>
              </a:rPr>
              <a:t> </a:t>
            </a:r>
            <a:r>
              <a:rPr lang="zh-CN" altLang="en-US" dirty="0"/>
              <a:t>衰变中“当年”的两个难题</a:t>
            </a:r>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11</a:t>
            </a:fld>
            <a:endParaRPr lang="en-US" altLang="zh-CN" dirty="0"/>
          </a:p>
        </p:txBody>
      </p:sp>
      <p:sp>
        <p:nvSpPr>
          <p:cNvPr id="3" name="内容占位符 2"/>
          <p:cNvSpPr>
            <a:spLocks noGrp="1"/>
          </p:cNvSpPr>
          <p:nvPr>
            <p:ph idx="4294967295"/>
          </p:nvPr>
        </p:nvSpPr>
        <p:spPr>
          <a:xfrm>
            <a:off x="506037" y="1219200"/>
            <a:ext cx="8104563" cy="1600200"/>
          </a:xfrm>
        </p:spPr>
        <p:txBody>
          <a:bodyPr>
            <a:normAutofit/>
          </a:bodyPr>
          <a:lstStyle/>
          <a:p>
            <a:r>
              <a:rPr lang="zh-CN" altLang="en-US" sz="2400" dirty="0">
                <a:latin typeface="Arial" panose="020B0604020202020204" pitchFamily="34" charset="0"/>
              </a:rPr>
              <a:t>原子核是个量子体系，核衰变是不同核能态间的跃迁，释放的能量应该呈量子化。为什么</a:t>
            </a:r>
            <a:r>
              <a:rPr lang="zh-CN" altLang="en-US" sz="2400" i="1" dirty="0">
                <a:latin typeface="Arial" panose="020B0604020202020204" pitchFamily="34" charset="0"/>
                <a:sym typeface="Symbol" panose="05050102010706020507" pitchFamily="18" charset="2"/>
              </a:rPr>
              <a:t></a:t>
            </a:r>
            <a:r>
              <a:rPr lang="zh-CN" altLang="en-US" sz="2400" dirty="0">
                <a:latin typeface="Arial" panose="020B0604020202020204" pitchFamily="34" charset="0"/>
              </a:rPr>
              <a:t>射线的</a:t>
            </a:r>
            <a:r>
              <a:rPr lang="zh-CN" altLang="en-US" sz="2400" dirty="0">
                <a:solidFill>
                  <a:srgbClr val="FF0000"/>
                </a:solidFill>
                <a:latin typeface="Arial" panose="020B0604020202020204" pitchFamily="34" charset="0"/>
              </a:rPr>
              <a:t>能谱</a:t>
            </a:r>
            <a:r>
              <a:rPr lang="zh-CN" altLang="en-US" sz="2400" dirty="0">
                <a:latin typeface="Arial" panose="020B0604020202020204" pitchFamily="34" charset="0"/>
              </a:rPr>
              <a:t>会是</a:t>
            </a:r>
            <a:r>
              <a:rPr lang="zh-CN" altLang="en-US" sz="2400" dirty="0">
                <a:solidFill>
                  <a:srgbClr val="FF0000"/>
                </a:solidFill>
                <a:latin typeface="Arial" panose="020B0604020202020204" pitchFamily="34" charset="0"/>
              </a:rPr>
              <a:t>连续</a:t>
            </a:r>
            <a:r>
              <a:rPr lang="zh-CN" altLang="en-US" sz="2400" dirty="0">
                <a:latin typeface="Arial" panose="020B0604020202020204" pitchFamily="34" charset="0"/>
              </a:rPr>
              <a:t>的呢？</a:t>
            </a:r>
          </a:p>
          <a:p>
            <a:r>
              <a:rPr lang="zh-CN" altLang="en-US" sz="2400" dirty="0"/>
              <a:t>不确定关系不允许核内有电子，那么</a:t>
            </a:r>
            <a:r>
              <a:rPr lang="zh-CN" altLang="en-US" sz="2400" i="1" dirty="0">
                <a:sym typeface="Symbol" panose="05050102010706020507" pitchFamily="18" charset="2"/>
              </a:rPr>
              <a:t> </a:t>
            </a:r>
            <a:r>
              <a:rPr lang="zh-CN" altLang="en-US" sz="2400" i="1" baseline="30000" dirty="0">
                <a:sym typeface="Symbol" panose="05050102010706020507" pitchFamily="18" charset="2"/>
              </a:rPr>
              <a:t></a:t>
            </a:r>
            <a:r>
              <a:rPr lang="zh-CN" altLang="en-US" sz="2400" dirty="0"/>
              <a:t>衰变放出的</a:t>
            </a:r>
            <a:r>
              <a:rPr lang="zh-CN" altLang="en-US" sz="2400" dirty="0">
                <a:solidFill>
                  <a:srgbClr val="FF0000"/>
                </a:solidFill>
              </a:rPr>
              <a:t>电子从何而来</a:t>
            </a:r>
            <a:r>
              <a:rPr lang="zh-CN" altLang="en-US" sz="2400" dirty="0"/>
              <a:t>？</a:t>
            </a:r>
          </a:p>
        </p:txBody>
      </p:sp>
      <p:sp>
        <p:nvSpPr>
          <p:cNvPr id="5" name="Rectangle 6"/>
          <p:cNvSpPr>
            <a:spLocks noChangeArrowheads="1"/>
          </p:cNvSpPr>
          <p:nvPr/>
        </p:nvSpPr>
        <p:spPr bwMode="auto">
          <a:xfrm>
            <a:off x="418011" y="2743200"/>
            <a:ext cx="4724400" cy="4572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flatTx/>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ctr" eaLnBrk="1" hangingPunct="1"/>
            <a:r>
              <a:rPr lang="zh-CN" altLang="en-US" dirty="0">
                <a:solidFill>
                  <a:srgbClr val="FF0000"/>
                </a:solidFill>
                <a:ea typeface="华文楷体" panose="02010600040101010101" pitchFamily="2" charset="-122"/>
                <a:cs typeface="Times New Roman" panose="02020603050405020304" pitchFamily="18" charset="0"/>
              </a:rPr>
              <a:t>泡利于</a:t>
            </a:r>
            <a:r>
              <a:rPr lang="en-US" altLang="zh-CN" dirty="0">
                <a:solidFill>
                  <a:srgbClr val="FF0000"/>
                </a:solidFill>
                <a:ea typeface="华文楷体" panose="02010600040101010101" pitchFamily="2" charset="-122"/>
                <a:cs typeface="Times New Roman" panose="02020603050405020304" pitchFamily="18" charset="0"/>
              </a:rPr>
              <a:t>1930</a:t>
            </a:r>
            <a:r>
              <a:rPr lang="zh-CN" altLang="en-US" dirty="0">
                <a:solidFill>
                  <a:srgbClr val="FF0000"/>
                </a:solidFill>
                <a:ea typeface="华文楷体" panose="02010600040101010101" pitchFamily="2" charset="-122"/>
                <a:cs typeface="Times New Roman" panose="02020603050405020304" pitchFamily="18" charset="0"/>
              </a:rPr>
              <a:t>年解决了第一个难题</a:t>
            </a:r>
          </a:p>
        </p:txBody>
      </p:sp>
      <p:sp>
        <p:nvSpPr>
          <p:cNvPr id="6" name="Rectangle 7"/>
          <p:cNvSpPr>
            <a:spLocks noChangeArrowheads="1"/>
          </p:cNvSpPr>
          <p:nvPr/>
        </p:nvSpPr>
        <p:spPr bwMode="auto">
          <a:xfrm>
            <a:off x="418011" y="3322650"/>
            <a:ext cx="1295400" cy="83099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flatTx/>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ctr" eaLnBrk="1" fontAlgn="base" hangingPunct="1"/>
            <a:r>
              <a:rPr lang="zh-CN" altLang="en-US">
                <a:solidFill>
                  <a:srgbClr val="0000FF"/>
                </a:solidFill>
                <a:ea typeface="华文楷体" panose="02010600040101010101" pitchFamily="2" charset="-122"/>
                <a:cs typeface="Times New Roman" panose="02020603050405020304" pitchFamily="18" charset="0"/>
              </a:rPr>
              <a:t>中微子</a:t>
            </a:r>
          </a:p>
          <a:p>
            <a:pPr algn="ctr" eaLnBrk="1" fontAlgn="base" hangingPunct="1"/>
            <a:r>
              <a:rPr lang="zh-CN" altLang="en-US">
                <a:solidFill>
                  <a:srgbClr val="0000FF"/>
                </a:solidFill>
                <a:ea typeface="华文楷体" panose="02010600040101010101" pitchFamily="2" charset="-122"/>
                <a:cs typeface="Times New Roman" panose="02020603050405020304" pitchFamily="18" charset="0"/>
              </a:rPr>
              <a:t>假　说</a:t>
            </a:r>
          </a:p>
        </p:txBody>
      </p:sp>
      <p:sp>
        <p:nvSpPr>
          <p:cNvPr id="7" name="Rectangle 8"/>
          <p:cNvSpPr>
            <a:spLocks noChangeArrowheads="1"/>
          </p:cNvSpPr>
          <p:nvPr/>
        </p:nvSpPr>
        <p:spPr bwMode="auto">
          <a:xfrm>
            <a:off x="1865811" y="3274422"/>
            <a:ext cx="68580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l" eaLnBrk="1" fontAlgn="base" hangingPunct="1"/>
            <a:r>
              <a:rPr lang="zh-CN" altLang="en-US" sz="2000" dirty="0">
                <a:ea typeface="华文楷体" panose="02010600040101010101" pitchFamily="2" charset="-122"/>
                <a:cs typeface="Times New Roman" panose="02020603050405020304" pitchFamily="18" charset="0"/>
              </a:rPr>
              <a:t>　泡利：“只有假定在衰变过程中，伴随着每一个电子有一个轻的中性粒子</a:t>
            </a:r>
            <a:r>
              <a:rPr lang="en-US" altLang="zh-CN" sz="2000" dirty="0">
                <a:ea typeface="华文楷体" panose="02010600040101010101" pitchFamily="2" charset="-122"/>
                <a:cs typeface="Times New Roman" panose="02020603050405020304" pitchFamily="18" charset="0"/>
              </a:rPr>
              <a:t>(“</a:t>
            </a:r>
            <a:r>
              <a:rPr lang="zh-CN" altLang="en-US" sz="2000" dirty="0">
                <a:ea typeface="华文楷体" panose="02010600040101010101" pitchFamily="2" charset="-122"/>
                <a:cs typeface="Times New Roman" panose="02020603050405020304" pitchFamily="18" charset="0"/>
              </a:rPr>
              <a:t>中微子”</a:t>
            </a:r>
            <a:r>
              <a:rPr lang="en-US" altLang="zh-CN" sz="2000" dirty="0">
                <a:ea typeface="华文楷体" panose="02010600040101010101" pitchFamily="2" charset="-122"/>
                <a:cs typeface="Times New Roman" panose="02020603050405020304" pitchFamily="18" charset="0"/>
              </a:rPr>
              <a:t>)</a:t>
            </a:r>
            <a:r>
              <a:rPr lang="zh-CN" altLang="en-US" sz="2000" dirty="0">
                <a:ea typeface="华文楷体" panose="02010600040101010101" pitchFamily="2" charset="-122"/>
                <a:cs typeface="Times New Roman" panose="02020603050405020304" pitchFamily="18" charset="0"/>
              </a:rPr>
              <a:t>一起被发射出来，使中微子和电子的能量之和为常数，才能解释连续</a:t>
            </a:r>
            <a:r>
              <a:rPr lang="el-GR" altLang="zh-CN" sz="2000" i="1" dirty="0">
                <a:ea typeface="华文楷体" panose="02010600040101010101" pitchFamily="2" charset="-122"/>
                <a:cs typeface="Times New Roman" panose="02020603050405020304" pitchFamily="18" charset="0"/>
              </a:rPr>
              <a:t>β</a:t>
            </a:r>
            <a:r>
              <a:rPr lang="zh-CN" altLang="en-US" sz="2000" dirty="0">
                <a:ea typeface="华文楷体" panose="02010600040101010101" pitchFamily="2" charset="-122"/>
                <a:cs typeface="Times New Roman" panose="02020603050405020304" pitchFamily="18" charset="0"/>
              </a:rPr>
              <a:t>谱。</a:t>
            </a:r>
            <a:r>
              <a:rPr lang="en-US" altLang="zh-CN" sz="2000" dirty="0">
                <a:ea typeface="华文楷体" panose="02010600040101010101" pitchFamily="2" charset="-122"/>
                <a:cs typeface="Times New Roman" panose="02020603050405020304" pitchFamily="18" charset="0"/>
              </a:rPr>
              <a:t>”</a:t>
            </a:r>
            <a:endParaRPr lang="zh-CN" altLang="en-US" sz="2000" dirty="0">
              <a:ea typeface="华文楷体" panose="02010600040101010101" pitchFamily="2" charset="-122"/>
              <a:cs typeface="Times New Roman" panose="02020603050405020304" pitchFamily="18" charset="0"/>
            </a:endParaRPr>
          </a:p>
        </p:txBody>
      </p:sp>
      <p:sp>
        <p:nvSpPr>
          <p:cNvPr id="8" name="Rectangle 8"/>
          <p:cNvSpPr>
            <a:spLocks noChangeArrowheads="1"/>
          </p:cNvSpPr>
          <p:nvPr/>
        </p:nvSpPr>
        <p:spPr bwMode="auto">
          <a:xfrm>
            <a:off x="381000" y="4426136"/>
            <a:ext cx="3733800" cy="4572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flatTx/>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ctr" eaLnBrk="1" hangingPunct="1"/>
            <a:r>
              <a:rPr lang="zh-CN" altLang="en-US" dirty="0">
                <a:solidFill>
                  <a:srgbClr val="FF0000"/>
                </a:solidFill>
                <a:ea typeface="华文楷体" panose="02010600040101010101" pitchFamily="2" charset="-122"/>
                <a:cs typeface="Times New Roman" panose="02020603050405020304" pitchFamily="18" charset="0"/>
              </a:rPr>
              <a:t>费米解决了第二个难题</a:t>
            </a:r>
          </a:p>
        </p:txBody>
      </p:sp>
      <p:sp>
        <p:nvSpPr>
          <p:cNvPr id="12" name="Rectangle 12"/>
          <p:cNvSpPr>
            <a:spLocks noChangeArrowheads="1"/>
          </p:cNvSpPr>
          <p:nvPr/>
        </p:nvSpPr>
        <p:spPr bwMode="auto">
          <a:xfrm>
            <a:off x="521970" y="4951277"/>
            <a:ext cx="8153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l" eaLnBrk="1" fontAlgn="base" hangingPunct="1"/>
            <a:r>
              <a:rPr lang="zh-CN" altLang="en-US" sz="2000" dirty="0">
                <a:ea typeface="华文楷体" panose="02010600040101010101" pitchFamily="2" charset="-122"/>
                <a:cs typeface="Times New Roman" panose="02020603050405020304" pitchFamily="18" charset="0"/>
              </a:rPr>
              <a:t>　</a:t>
            </a:r>
            <a:r>
              <a:rPr lang="zh-CN" altLang="en-US" sz="2000" dirty="0">
                <a:solidFill>
                  <a:srgbClr val="CC0000"/>
                </a:solidFill>
                <a:ea typeface="华文楷体" panose="02010600040101010101" pitchFamily="2" charset="-122"/>
                <a:cs typeface="Times New Roman" panose="02020603050405020304" pitchFamily="18" charset="0"/>
              </a:rPr>
              <a:t>费米认为电子和中微子是在衰变中产生的</a:t>
            </a:r>
            <a:r>
              <a:rPr lang="zh-CN" altLang="en-US" sz="2000" dirty="0">
                <a:ea typeface="华文楷体" panose="02010600040101010101" pitchFamily="2" charset="-122"/>
                <a:cs typeface="Times New Roman" panose="02020603050405020304" pitchFamily="18" charset="0"/>
              </a:rPr>
              <a:t>，</a:t>
            </a:r>
            <a:r>
              <a:rPr lang="zh-CN" altLang="en-US" sz="2000" i="1" dirty="0">
                <a:ea typeface="华文楷体" panose="02010600040101010101" pitchFamily="2" charset="-122"/>
                <a:cs typeface="Times New Roman" panose="02020603050405020304" pitchFamily="18" charset="0"/>
              </a:rPr>
              <a:t></a:t>
            </a:r>
            <a:r>
              <a:rPr lang="en-US" altLang="zh-CN" sz="2000" baseline="30000" dirty="0">
                <a:ea typeface="华文楷体" panose="02010600040101010101" pitchFamily="2" charset="-122"/>
                <a:cs typeface="Times New Roman" panose="02020603050405020304" pitchFamily="18" charset="0"/>
              </a:rPr>
              <a:t>--</a:t>
            </a:r>
            <a:r>
              <a:rPr lang="zh-CN" altLang="en-US" sz="2000" dirty="0">
                <a:ea typeface="华文楷体" panose="02010600040101010101" pitchFamily="2" charset="-122"/>
                <a:cs typeface="Times New Roman" panose="02020603050405020304" pitchFamily="18" charset="0"/>
              </a:rPr>
              <a:t>衰变的本质是核内的一个中子变为质子，</a:t>
            </a:r>
            <a:r>
              <a:rPr lang="zh-CN" altLang="en-US" sz="2000" i="1" dirty="0">
                <a:ea typeface="华文楷体" panose="02010600040101010101" pitchFamily="2" charset="-122"/>
                <a:cs typeface="Times New Roman" panose="02020603050405020304" pitchFamily="18" charset="0"/>
              </a:rPr>
              <a:t></a:t>
            </a:r>
            <a:r>
              <a:rPr lang="en-US" altLang="zh-CN" sz="2000" baseline="30000" dirty="0">
                <a:ea typeface="华文楷体" panose="02010600040101010101" pitchFamily="2" charset="-122"/>
                <a:cs typeface="Times New Roman" panose="02020603050405020304" pitchFamily="18" charset="0"/>
              </a:rPr>
              <a:t>+</a:t>
            </a:r>
            <a:r>
              <a:rPr lang="zh-CN" altLang="en-US" sz="2000" dirty="0">
                <a:ea typeface="华文楷体" panose="02010600040101010101" pitchFamily="2" charset="-122"/>
                <a:cs typeface="Times New Roman" panose="02020603050405020304" pitchFamily="18" charset="0"/>
              </a:rPr>
              <a:t>衰变的本质是核内的一个质子变为中子。而质子和中子可视为核子的两个不同状态，中子与质子的转变相当于量子态间的跃迁，在跃迁过程中放出电子和中微子。</a:t>
            </a:r>
            <a:endParaRPr lang="en-US" altLang="zh-CN" sz="2000" dirty="0">
              <a:ea typeface="华文楷体" panose="02010600040101010101" pitchFamily="2" charset="-122"/>
              <a:cs typeface="Times New Roman" panose="02020603050405020304" pitchFamily="18" charset="0"/>
            </a:endParaRPr>
          </a:p>
        </p:txBody>
      </p:sp>
      <p:sp>
        <p:nvSpPr>
          <p:cNvPr id="9" name="Footer Placeholder 8"/>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Tree>
    <p:extLst>
      <p:ext uri="{BB962C8B-B14F-4D97-AF65-F5344CB8AC3E}">
        <p14:creationId xmlns:p14="http://schemas.microsoft.com/office/powerpoint/2010/main" val="2022823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中微子</a:t>
            </a:r>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12</a:t>
            </a:fld>
            <a:endParaRPr lang="en-US" altLang="zh-CN" dirty="0"/>
          </a:p>
        </p:txBody>
      </p:sp>
      <p:sp>
        <p:nvSpPr>
          <p:cNvPr id="3" name="内容占位符 2"/>
          <p:cNvSpPr>
            <a:spLocks noGrp="1"/>
          </p:cNvSpPr>
          <p:nvPr>
            <p:ph idx="4294967295"/>
          </p:nvPr>
        </p:nvSpPr>
        <p:spPr>
          <a:xfrm>
            <a:off x="762000" y="1322388"/>
            <a:ext cx="7772400" cy="4773612"/>
          </a:xfrm>
        </p:spPr>
        <p:txBody>
          <a:bodyPr>
            <a:normAutofit fontScale="92500"/>
          </a:bodyPr>
          <a:lstStyle/>
          <a:p>
            <a:r>
              <a:rPr lang="zh-CN" altLang="en-US" dirty="0"/>
              <a:t>电中性、自旋为</a:t>
            </a:r>
            <a:r>
              <a:rPr lang="en-US" altLang="zh-CN" dirty="0"/>
              <a:t>1/2</a:t>
            </a:r>
            <a:r>
              <a:rPr lang="zh-CN" altLang="en-US" dirty="0"/>
              <a:t>的粒子；</a:t>
            </a:r>
          </a:p>
          <a:p>
            <a:r>
              <a:rPr lang="zh-CN" altLang="en-US" dirty="0"/>
              <a:t>质量极小，而且目前实验仍尚未能确定；</a:t>
            </a:r>
          </a:p>
          <a:p>
            <a:r>
              <a:rPr lang="zh-CN" altLang="en-US" dirty="0"/>
              <a:t>由于只参与弱相互作用，因此几乎不与物质发生相互作用，因而平均自由程大于几千光年；</a:t>
            </a:r>
          </a:p>
          <a:p>
            <a:r>
              <a:rPr lang="zh-CN" altLang="en-US" dirty="0"/>
              <a:t>中微子研究是目前物理学前沿研究的一大热门；</a:t>
            </a:r>
          </a:p>
          <a:p>
            <a:r>
              <a:rPr lang="zh-CN" altLang="en-US" dirty="0"/>
              <a:t>中微子探测也被认为是用来研究宇宙成因与演化的一个重要手段。</a:t>
            </a:r>
          </a:p>
        </p:txBody>
      </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Tree>
    <p:extLst>
      <p:ext uri="{BB962C8B-B14F-4D97-AF65-F5344CB8AC3E}">
        <p14:creationId xmlns:p14="http://schemas.microsoft.com/office/powerpoint/2010/main" val="776226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zh-CN" altLang="en-US" dirty="0"/>
              <a:t>电子中微子的发现</a:t>
            </a:r>
            <a:endParaRPr lang="en-US" dirty="0"/>
          </a:p>
        </p:txBody>
      </p:sp>
      <p:sp>
        <p:nvSpPr>
          <p:cNvPr id="4" name="幻灯片编号占位符 3"/>
          <p:cNvSpPr>
            <a:spLocks noGrp="1"/>
          </p:cNvSpPr>
          <p:nvPr>
            <p:ph type="sldNum" sz="quarter" idx="12"/>
          </p:nvPr>
        </p:nvSpPr>
        <p:spPr/>
        <p:txBody>
          <a:bodyPr/>
          <a:lstStyle/>
          <a:p>
            <a:pPr>
              <a:defRPr/>
            </a:pPr>
            <a:fld id="{E3BAC4F7-8877-4A8A-A428-06935D1FE728}" type="slidenum">
              <a:rPr lang="zh-CN" altLang="en-US" smtClean="0"/>
              <a:pPr>
                <a:defRPr/>
              </a:pPr>
              <a:t>13</a:t>
            </a:fld>
            <a:endParaRPr lang="en-US" altLang="zh-CN" dirty="0"/>
          </a:p>
        </p:txBody>
      </p:sp>
      <p:sp>
        <p:nvSpPr>
          <p:cNvPr id="3" name="内容占位符 2"/>
          <p:cNvSpPr>
            <a:spLocks noGrp="1"/>
          </p:cNvSpPr>
          <p:nvPr>
            <p:ph idx="4294967295"/>
          </p:nvPr>
        </p:nvSpPr>
        <p:spPr>
          <a:xfrm>
            <a:off x="381000" y="1447800"/>
            <a:ext cx="4718050" cy="4414838"/>
          </a:xfrm>
        </p:spPr>
        <p:txBody>
          <a:bodyPr>
            <a:noAutofit/>
          </a:bodyPr>
          <a:lstStyle/>
          <a:p>
            <a:pPr>
              <a:lnSpc>
                <a:spcPct val="110000"/>
              </a:lnSpc>
            </a:pPr>
            <a:r>
              <a:rPr lang="en-US" altLang="zh-CN" sz="2000" kern="100" dirty="0">
                <a:latin typeface="STKaiti" charset="-122"/>
                <a:ea typeface="STKaiti" charset="-122"/>
                <a:cs typeface="STKaiti" charset="-122"/>
              </a:rPr>
              <a:t>20</a:t>
            </a:r>
            <a:r>
              <a:rPr lang="zh-CN" altLang="zh-CN" sz="2000" kern="100" dirty="0">
                <a:latin typeface="STKaiti" charset="-122"/>
                <a:ea typeface="STKaiti" charset="-122"/>
                <a:cs typeface="STKaiti" charset="-122"/>
              </a:rPr>
              <a:t>世纪</a:t>
            </a:r>
            <a:r>
              <a:rPr lang="en-US" altLang="zh-CN" sz="2000" kern="100" dirty="0">
                <a:latin typeface="STKaiti" charset="-122"/>
                <a:ea typeface="STKaiti" charset="-122"/>
                <a:cs typeface="STKaiti" charset="-122"/>
              </a:rPr>
              <a:t>50</a:t>
            </a:r>
            <a:r>
              <a:rPr lang="zh-CN" altLang="zh-CN" sz="2000" kern="100" dirty="0">
                <a:latin typeface="STKaiti" charset="-122"/>
                <a:ea typeface="STKaiti" charset="-122"/>
                <a:cs typeface="STKaiti" charset="-122"/>
              </a:rPr>
              <a:t>年代初，科恩和雷恩斯</a:t>
            </a:r>
            <a:r>
              <a:rPr lang="zh-CN" altLang="en-US" sz="2000" kern="100" dirty="0">
                <a:latin typeface="STKaiti" charset="-122"/>
                <a:ea typeface="STKaiti" charset="-122"/>
                <a:cs typeface="STKaiti" charset="-122"/>
              </a:rPr>
              <a:t>测量核反应堆产生的中微子；</a:t>
            </a:r>
            <a:endParaRPr lang="en-US" altLang="zh-CN" sz="2000" kern="100" dirty="0">
              <a:latin typeface="STKaiti" charset="-122"/>
              <a:ea typeface="STKaiti" charset="-122"/>
              <a:cs typeface="STKaiti" charset="-122"/>
            </a:endParaRPr>
          </a:p>
          <a:p>
            <a:pPr>
              <a:lnSpc>
                <a:spcPct val="110000"/>
              </a:lnSpc>
            </a:pPr>
            <a:endParaRPr lang="en-US" altLang="zh-CN" b="1" kern="100" dirty="0">
              <a:latin typeface="STKaiti" charset="-122"/>
              <a:ea typeface="STKaiti" charset="-122"/>
              <a:cs typeface="STKaiti" charset="-122"/>
            </a:endParaRPr>
          </a:p>
          <a:p>
            <a:pPr>
              <a:lnSpc>
                <a:spcPct val="110000"/>
              </a:lnSpc>
            </a:pPr>
            <a:r>
              <a:rPr lang="zh-CN" altLang="zh-CN" sz="2000" kern="100" dirty="0">
                <a:latin typeface="STKaiti" charset="-122"/>
                <a:ea typeface="STKaiti" charset="-122"/>
                <a:cs typeface="STKaiti" charset="-122"/>
              </a:rPr>
              <a:t>反应堆所产生的中微子通量高达每秒每平方毫米几万亿个</a:t>
            </a:r>
            <a:r>
              <a:rPr lang="zh-CN" altLang="en-US" sz="2000" kern="100" dirty="0">
                <a:latin typeface="STKaiti" charset="-122"/>
                <a:ea typeface="STKaiti" charset="-122"/>
                <a:cs typeface="STKaiti" charset="-122"/>
              </a:rPr>
              <a:t>；</a:t>
            </a:r>
            <a:endParaRPr lang="en-US" altLang="zh-CN" sz="2000" kern="100" dirty="0">
              <a:latin typeface="STKaiti" charset="-122"/>
              <a:ea typeface="STKaiti" charset="-122"/>
              <a:cs typeface="STKaiti" charset="-122"/>
            </a:endParaRPr>
          </a:p>
          <a:p>
            <a:pPr>
              <a:lnSpc>
                <a:spcPct val="110000"/>
              </a:lnSpc>
            </a:pPr>
            <a:r>
              <a:rPr lang="zh-CN" altLang="zh-CN" sz="2000" kern="100" dirty="0">
                <a:latin typeface="STKaiti" charset="-122"/>
                <a:ea typeface="STKaiti" charset="-122"/>
                <a:cs typeface="STKaiti" charset="-122"/>
              </a:rPr>
              <a:t>装置包括一</a:t>
            </a:r>
            <a:r>
              <a:rPr lang="en-US" altLang="zh-CN" sz="2000" kern="100" dirty="0">
                <a:latin typeface="STKaiti" charset="-122"/>
                <a:ea typeface="STKaiti" charset="-122"/>
                <a:cs typeface="STKaiti" charset="-122"/>
              </a:rPr>
              <a:t>200</a:t>
            </a:r>
            <a:r>
              <a:rPr lang="zh-CN" altLang="zh-CN" sz="2000" kern="100" dirty="0">
                <a:latin typeface="STKaiti" charset="-122"/>
                <a:ea typeface="STKaiti" charset="-122"/>
                <a:cs typeface="STKaiti" charset="-122"/>
              </a:rPr>
              <a:t>公升氯化</a:t>
            </a:r>
            <a:r>
              <a:rPr lang="zh-CN" altLang="en-US" sz="2000" kern="100" dirty="0">
                <a:latin typeface="STKaiti" charset="-122"/>
                <a:ea typeface="STKaiti" charset="-122"/>
                <a:cs typeface="STKaiti" charset="-122"/>
              </a:rPr>
              <a:t>镉</a:t>
            </a:r>
            <a:r>
              <a:rPr lang="zh-CN" altLang="zh-CN" sz="2000" kern="100" dirty="0">
                <a:latin typeface="STKaiti" charset="-122"/>
                <a:ea typeface="STKaiti" charset="-122"/>
                <a:cs typeface="STKaiti" charset="-122"/>
              </a:rPr>
              <a:t>水溶液大桶和两侧大体积液体闪烁探测器，周围用厚铅层屏蔽放射性</a:t>
            </a:r>
            <a:r>
              <a:rPr lang="zh-CN" altLang="en-US" sz="2000" kern="100" dirty="0">
                <a:latin typeface="STKaiti" charset="-122"/>
                <a:ea typeface="STKaiti" charset="-122"/>
                <a:cs typeface="STKaiti" charset="-122"/>
              </a:rPr>
              <a:t>；</a:t>
            </a:r>
            <a:endParaRPr lang="en-US" altLang="zh-CN" sz="2000" kern="100" dirty="0">
              <a:latin typeface="STKaiti" charset="-122"/>
              <a:ea typeface="STKaiti" charset="-122"/>
              <a:cs typeface="STKaiti" charset="-122"/>
            </a:endParaRPr>
          </a:p>
          <a:p>
            <a:pPr>
              <a:lnSpc>
                <a:spcPct val="110000"/>
              </a:lnSpc>
            </a:pPr>
            <a:r>
              <a:rPr lang="zh-CN" altLang="en-US" sz="2000" kern="100" dirty="0">
                <a:latin typeface="STKaiti" charset="-122"/>
                <a:ea typeface="STKaiti" charset="-122"/>
                <a:cs typeface="STKaiti" charset="-122"/>
              </a:rPr>
              <a:t>正电子通过湮灭产生两个</a:t>
            </a:r>
            <a:r>
              <a:rPr lang="en-US" altLang="zh-CN" sz="2000" kern="100" dirty="0">
                <a:latin typeface="STKaiti" charset="-122"/>
                <a:ea typeface="STKaiti" charset="-122"/>
                <a:cs typeface="STKaiti" charset="-122"/>
              </a:rPr>
              <a:t>0.511MeV</a:t>
            </a:r>
            <a:r>
              <a:rPr lang="zh-CN" altLang="en-US" sz="2000" kern="100" dirty="0">
                <a:latin typeface="STKaiti" charset="-122"/>
                <a:ea typeface="STKaiti" charset="-122"/>
                <a:cs typeface="STKaiti" charset="-122"/>
              </a:rPr>
              <a:t>的伽玛被液闪探测到；</a:t>
            </a:r>
          </a:p>
          <a:p>
            <a:pPr>
              <a:lnSpc>
                <a:spcPct val="110000"/>
              </a:lnSpc>
            </a:pPr>
            <a:r>
              <a:rPr lang="zh-CN" altLang="en-US" sz="2000" kern="100" dirty="0">
                <a:latin typeface="STKaiti" charset="-122"/>
                <a:ea typeface="STKaiti" charset="-122"/>
                <a:cs typeface="STKaiti" charset="-122"/>
              </a:rPr>
              <a:t>中子在氯化鎘水中同氢核碰撞逐渐变慢，最后很容易为鎘吸收且同时放出几个光子，共</a:t>
            </a:r>
            <a:r>
              <a:rPr lang="en-US" altLang="zh-CN" sz="2000" kern="100" dirty="0">
                <a:latin typeface="STKaiti" charset="-122"/>
                <a:ea typeface="STKaiti" charset="-122"/>
                <a:cs typeface="STKaiti" charset="-122"/>
              </a:rPr>
              <a:t>9.1 MeV</a:t>
            </a:r>
            <a:r>
              <a:rPr lang="zh-CN" altLang="en-US" sz="2000" kern="100" dirty="0">
                <a:latin typeface="STKaiti" charset="-122"/>
                <a:ea typeface="STKaiti" charset="-122"/>
                <a:cs typeface="STKaiti" charset="-122"/>
              </a:rPr>
              <a:t>。</a:t>
            </a:r>
            <a:endParaRPr lang="en-US" altLang="zh-CN" sz="2000" kern="100" dirty="0">
              <a:latin typeface="STKaiti" charset="-122"/>
              <a:ea typeface="STKaiti" charset="-122"/>
              <a:cs typeface="STKaiti" charset="-122"/>
            </a:endParaRPr>
          </a:p>
        </p:txBody>
      </p:sp>
      <p:pic>
        <p:nvPicPr>
          <p:cNvPr id="16386" name="图片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406186" y="2321116"/>
            <a:ext cx="3737815" cy="3281555"/>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5" name="对象 4"/>
          <p:cNvGraphicFramePr>
            <a:graphicFrameLocks noChangeAspect="1"/>
          </p:cNvGraphicFramePr>
          <p:nvPr>
            <p:extLst>
              <p:ext uri="{D42A27DB-BD31-4B8C-83A1-F6EECF244321}">
                <p14:modId xmlns:p14="http://schemas.microsoft.com/office/powerpoint/2010/main" val="1975945159"/>
              </p:ext>
            </p:extLst>
          </p:nvPr>
        </p:nvGraphicFramePr>
        <p:xfrm>
          <a:off x="1600200" y="2267238"/>
          <a:ext cx="1953950" cy="475962"/>
        </p:xfrm>
        <a:graphic>
          <a:graphicData uri="http://schemas.openxmlformats.org/presentationml/2006/ole">
            <mc:AlternateContent xmlns:mc="http://schemas.openxmlformats.org/markup-compatibility/2006">
              <mc:Choice xmlns:v="urn:schemas-microsoft-com:vml" Requires="v">
                <p:oleObj name="Equation" r:id="rId3" imgW="990360" imgH="241200" progId="Equation.DSMT4">
                  <p:embed/>
                </p:oleObj>
              </mc:Choice>
              <mc:Fallback>
                <p:oleObj name="Equation" r:id="rId3" imgW="990360" imgH="241200" progId="Equation.DSMT4">
                  <p:embed/>
                  <p:pic>
                    <p:nvPicPr>
                      <p:cNvPr id="0" name=""/>
                      <p:cNvPicPr/>
                      <p:nvPr/>
                    </p:nvPicPr>
                    <p:blipFill>
                      <a:blip r:embed="rId4"/>
                      <a:stretch>
                        <a:fillRect/>
                      </a:stretch>
                    </p:blipFill>
                    <p:spPr>
                      <a:xfrm>
                        <a:off x="1600200" y="2267238"/>
                        <a:ext cx="1953950" cy="475962"/>
                      </a:xfrm>
                      <a:prstGeom prst="rect">
                        <a:avLst/>
                      </a:prstGeom>
                    </p:spPr>
                  </p:pic>
                </p:oleObj>
              </mc:Fallback>
            </mc:AlternateContent>
          </a:graphicData>
        </a:graphic>
      </p:graphicFrame>
      <p:sp>
        <p:nvSpPr>
          <p:cNvPr id="7" name="矩形 6"/>
          <p:cNvSpPr/>
          <p:nvPr/>
        </p:nvSpPr>
        <p:spPr>
          <a:xfrm>
            <a:off x="5795683" y="1882535"/>
            <a:ext cx="3348317" cy="461665"/>
          </a:xfrm>
          <a:prstGeom prst="rect">
            <a:avLst/>
          </a:prstGeom>
        </p:spPr>
        <p:txBody>
          <a:bodyPr wrap="square">
            <a:spAutoFit/>
          </a:bodyPr>
          <a:lstStyle/>
          <a:p>
            <a:r>
              <a:rPr lang="zh-CN" altLang="zh-CN" sz="2400" kern="100" dirty="0">
                <a:solidFill>
                  <a:schemeClr val="tx1"/>
                </a:solidFill>
                <a:latin typeface="STKaiti" charset="-122"/>
                <a:ea typeface="STKaiti" charset="-122"/>
                <a:cs typeface="STKaiti" charset="-122"/>
              </a:rPr>
              <a:t>平均每小</a:t>
            </a:r>
            <a:r>
              <a:rPr lang="zh-CN" altLang="en-US" sz="2400" kern="100" dirty="0">
                <a:solidFill>
                  <a:schemeClr val="tx1"/>
                </a:solidFill>
                <a:latin typeface="STKaiti" charset="-122"/>
                <a:ea typeface="STKaiti" charset="-122"/>
                <a:cs typeface="STKaiti" charset="-122"/>
              </a:rPr>
              <a:t>时</a:t>
            </a:r>
            <a:r>
              <a:rPr lang="zh-CN" altLang="zh-CN" sz="2400" kern="100" dirty="0">
                <a:solidFill>
                  <a:schemeClr val="tx1"/>
                </a:solidFill>
                <a:latin typeface="STKaiti" charset="-122"/>
                <a:ea typeface="STKaiti" charset="-122"/>
                <a:cs typeface="STKaiti" charset="-122"/>
              </a:rPr>
              <a:t>能捕获</a:t>
            </a:r>
            <a:r>
              <a:rPr lang="en-US" altLang="zh-CN" sz="2400" kern="100" dirty="0">
                <a:solidFill>
                  <a:schemeClr val="tx1"/>
                </a:solidFill>
                <a:latin typeface="STKaiti" charset="-122"/>
                <a:ea typeface="STKaiti" charset="-122"/>
                <a:cs typeface="STKaiti" charset="-122"/>
              </a:rPr>
              <a:t>3</a:t>
            </a:r>
            <a:r>
              <a:rPr lang="zh-CN" altLang="zh-CN" sz="2400" kern="100" dirty="0">
                <a:solidFill>
                  <a:schemeClr val="tx1"/>
                </a:solidFill>
                <a:latin typeface="STKaiti" charset="-122"/>
                <a:ea typeface="STKaiti" charset="-122"/>
                <a:cs typeface="STKaiti" charset="-122"/>
              </a:rPr>
              <a:t>个</a:t>
            </a:r>
            <a:endParaRPr lang="zh-CN" altLang="en-US" sz="2400" dirty="0">
              <a:solidFill>
                <a:schemeClr val="tx1"/>
              </a:solidFill>
              <a:latin typeface="STKaiti" charset="-122"/>
              <a:ea typeface="STKaiti" charset="-122"/>
              <a:cs typeface="STKaiti" charset="-122"/>
            </a:endParaRPr>
          </a:p>
        </p:txBody>
      </p:sp>
      <p:sp>
        <p:nvSpPr>
          <p:cNvPr id="2" name="Footer Placeholder 1"/>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Tree>
    <p:extLst>
      <p:ext uri="{BB962C8B-B14F-4D97-AF65-F5344CB8AC3E}">
        <p14:creationId xmlns:p14="http://schemas.microsoft.com/office/powerpoint/2010/main" val="996052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中微子直接探测（大亚湾实验）</a:t>
            </a:r>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14</a:t>
            </a:fld>
            <a:endParaRPr lang="en-US" altLang="zh-CN" dirty="0"/>
          </a:p>
        </p:txBody>
      </p:sp>
      <p:graphicFrame>
        <p:nvGraphicFramePr>
          <p:cNvPr id="16" name="Object 2"/>
          <p:cNvGraphicFramePr>
            <a:graphicFrameLocks noChangeAspect="1"/>
          </p:cNvGraphicFramePr>
          <p:nvPr/>
        </p:nvGraphicFramePr>
        <p:xfrm>
          <a:off x="533400" y="914400"/>
          <a:ext cx="3867150" cy="919163"/>
        </p:xfrm>
        <a:graphic>
          <a:graphicData uri="http://schemas.openxmlformats.org/presentationml/2006/ole">
            <mc:AlternateContent xmlns:mc="http://schemas.openxmlformats.org/markup-compatibility/2006">
              <mc:Choice xmlns:v="urn:schemas-microsoft-com:vml" Requires="v">
                <p:oleObj name="Equation" r:id="rId2" imgW="1016000" imgH="241300" progId="Equation.3">
                  <p:embed/>
                </p:oleObj>
              </mc:Choice>
              <mc:Fallback>
                <p:oleObj name="Equation" r:id="rId2" imgW="1016000" imgH="2413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914400"/>
                        <a:ext cx="3867150" cy="919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 name="Text Box 3"/>
          <p:cNvSpPr txBox="1">
            <a:spLocks noChangeArrowheads="1"/>
          </p:cNvSpPr>
          <p:nvPr/>
        </p:nvSpPr>
        <p:spPr bwMode="auto">
          <a:xfrm>
            <a:off x="4803775" y="5943600"/>
            <a:ext cx="12493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1pPr>
            <a:lvl2pPr marL="742950" indent="-28575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2pPr>
            <a:lvl3pPr marL="1143000" indent="-22860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3pPr>
            <a:lvl4pPr marL="1600200" indent="-22860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4pPr>
            <a:lvl5pPr marL="2057400" indent="-22860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5pPr>
            <a:lvl6pPr marL="2514600" indent="-228600" algn="r" eaLnBrk="0" fontAlgn="base" hangingPunct="0">
              <a:spcBef>
                <a:spcPct val="20000"/>
              </a:spcBef>
              <a:spcAft>
                <a:spcPct val="0"/>
              </a:spcAft>
              <a:buClr>
                <a:srgbClr val="FF3399"/>
              </a:buClr>
              <a:buFont typeface="Wingdings 2" panose="05020102010507070707" pitchFamily="18" charset="2"/>
              <a:buChar char="è"/>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6pPr>
            <a:lvl7pPr marL="2971800" indent="-228600" algn="r" eaLnBrk="0" fontAlgn="base" hangingPunct="0">
              <a:spcBef>
                <a:spcPct val="20000"/>
              </a:spcBef>
              <a:spcAft>
                <a:spcPct val="0"/>
              </a:spcAft>
              <a:buClr>
                <a:srgbClr val="FF3399"/>
              </a:buClr>
              <a:buFont typeface="Wingdings 2" panose="05020102010507070707" pitchFamily="18" charset="2"/>
              <a:buChar char="è"/>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7pPr>
            <a:lvl8pPr marL="3429000" indent="-228600" algn="r" eaLnBrk="0" fontAlgn="base" hangingPunct="0">
              <a:spcBef>
                <a:spcPct val="20000"/>
              </a:spcBef>
              <a:spcAft>
                <a:spcPct val="0"/>
              </a:spcAft>
              <a:buClr>
                <a:srgbClr val="FF3399"/>
              </a:buClr>
              <a:buFont typeface="Wingdings 2" panose="05020102010507070707" pitchFamily="18" charset="2"/>
              <a:buChar char="è"/>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8pPr>
            <a:lvl9pPr marL="3886200" indent="-228600" algn="r" eaLnBrk="0" fontAlgn="base" hangingPunct="0">
              <a:spcBef>
                <a:spcPct val="20000"/>
              </a:spcBef>
              <a:spcAft>
                <a:spcPct val="0"/>
              </a:spcAft>
              <a:buClr>
                <a:srgbClr val="FF3399"/>
              </a:buClr>
              <a:buFont typeface="Wingdings 2" panose="05020102010507070707" pitchFamily="18" charset="2"/>
              <a:buChar char="è"/>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9pPr>
          </a:lstStyle>
          <a:p>
            <a:pPr algn="l" eaLnBrk="1" hangingPunct="1">
              <a:spcBef>
                <a:spcPct val="0"/>
              </a:spcBef>
              <a:buClrTx/>
              <a:buFontTx/>
              <a:buNone/>
            </a:pPr>
            <a:r>
              <a:rPr kumimoji="0" lang="zh-CN" altLang="en-US" sz="2000" i="1">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10-40 </a:t>
            </a:r>
            <a:r>
              <a:rPr kumimoji="0" lang="en-US" altLang="zh-CN" sz="2000" i="1" dirty="0" err="1">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keV</a:t>
            </a:r>
            <a:endParaRPr kumimoji="0" lang="en-US" altLang="zh-CN" sz="2000" i="1" dirty="0">
              <a:solidFill>
                <a:srgbClr val="000000"/>
              </a:solidFill>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18" name="Text Box 4"/>
          <p:cNvSpPr txBox="1">
            <a:spLocks noChangeArrowheads="1"/>
          </p:cNvSpPr>
          <p:nvPr/>
        </p:nvSpPr>
        <p:spPr bwMode="auto">
          <a:xfrm>
            <a:off x="3540125" y="4279281"/>
            <a:ext cx="2691763" cy="52322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1pPr>
            <a:lvl2pPr marL="742950" indent="-28575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2pPr>
            <a:lvl3pPr marL="1143000" indent="-22860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3pPr>
            <a:lvl4pPr marL="1600200" indent="-22860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4pPr>
            <a:lvl5pPr marL="2057400" indent="-22860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5pPr>
            <a:lvl6pPr marL="2514600" indent="-228600" algn="r" eaLnBrk="0" fontAlgn="base" hangingPunct="0">
              <a:spcBef>
                <a:spcPct val="20000"/>
              </a:spcBef>
              <a:spcAft>
                <a:spcPct val="0"/>
              </a:spcAft>
              <a:buClr>
                <a:srgbClr val="FF3399"/>
              </a:buClr>
              <a:buFont typeface="Wingdings 2" panose="05020102010507070707" pitchFamily="18" charset="2"/>
              <a:buChar char="è"/>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6pPr>
            <a:lvl7pPr marL="2971800" indent="-228600" algn="r" eaLnBrk="0" fontAlgn="base" hangingPunct="0">
              <a:spcBef>
                <a:spcPct val="20000"/>
              </a:spcBef>
              <a:spcAft>
                <a:spcPct val="0"/>
              </a:spcAft>
              <a:buClr>
                <a:srgbClr val="FF3399"/>
              </a:buClr>
              <a:buFont typeface="Wingdings 2" panose="05020102010507070707" pitchFamily="18" charset="2"/>
              <a:buChar char="è"/>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7pPr>
            <a:lvl8pPr marL="3429000" indent="-228600" algn="r" eaLnBrk="0" fontAlgn="base" hangingPunct="0">
              <a:spcBef>
                <a:spcPct val="20000"/>
              </a:spcBef>
              <a:spcAft>
                <a:spcPct val="0"/>
              </a:spcAft>
              <a:buClr>
                <a:srgbClr val="FF3399"/>
              </a:buClr>
              <a:buFont typeface="Wingdings 2" panose="05020102010507070707" pitchFamily="18" charset="2"/>
              <a:buChar char="è"/>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8pPr>
            <a:lvl9pPr marL="3886200" indent="-228600" algn="r" eaLnBrk="0" fontAlgn="base" hangingPunct="0">
              <a:spcBef>
                <a:spcPct val="20000"/>
              </a:spcBef>
              <a:spcAft>
                <a:spcPct val="0"/>
              </a:spcAft>
              <a:buClr>
                <a:srgbClr val="FF3399"/>
              </a:buClr>
              <a:buFont typeface="Wingdings 2" panose="05020102010507070707" pitchFamily="18" charset="2"/>
              <a:buChar char="è"/>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9pPr>
          </a:lstStyle>
          <a:p>
            <a:pPr algn="l" eaLnBrk="1" hangingPunct="1">
              <a:spcBef>
                <a:spcPct val="0"/>
              </a:spcBef>
              <a:buClrTx/>
              <a:buFontTx/>
              <a:buNone/>
            </a:pPr>
            <a:r>
              <a:rPr kumimoji="0" lang="en-US" altLang="zh-CN" sz="2800" i="1">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Neutrino energy:</a:t>
            </a:r>
            <a:endParaRPr kumimoji="0" lang="el-GR" altLang="zh-CN" sz="240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19" name="Text Box 5"/>
          <p:cNvSpPr txBox="1">
            <a:spLocks noChangeArrowheads="1"/>
          </p:cNvSpPr>
          <p:nvPr/>
        </p:nvSpPr>
        <p:spPr bwMode="auto">
          <a:xfrm>
            <a:off x="3733800" y="3352800"/>
            <a:ext cx="4724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1pPr>
            <a:lvl2pPr marL="742950" indent="-28575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2pPr>
            <a:lvl3pPr marL="1143000" indent="-22860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3pPr>
            <a:lvl4pPr marL="1600200" indent="-22860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4pPr>
            <a:lvl5pPr marL="2057400" indent="-22860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5pPr>
            <a:lvl6pPr marL="2514600" indent="-228600" algn="r" eaLnBrk="0" fontAlgn="base" hangingPunct="0">
              <a:spcBef>
                <a:spcPct val="20000"/>
              </a:spcBef>
              <a:spcAft>
                <a:spcPct val="0"/>
              </a:spcAft>
              <a:buClr>
                <a:srgbClr val="FF3399"/>
              </a:buClr>
              <a:buFont typeface="Wingdings 2" panose="05020102010507070707" pitchFamily="18" charset="2"/>
              <a:buChar char="è"/>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6pPr>
            <a:lvl7pPr marL="2971800" indent="-228600" algn="r" eaLnBrk="0" fontAlgn="base" hangingPunct="0">
              <a:spcBef>
                <a:spcPct val="20000"/>
              </a:spcBef>
              <a:spcAft>
                <a:spcPct val="0"/>
              </a:spcAft>
              <a:buClr>
                <a:srgbClr val="FF3399"/>
              </a:buClr>
              <a:buFont typeface="Wingdings 2" panose="05020102010507070707" pitchFamily="18" charset="2"/>
              <a:buChar char="è"/>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7pPr>
            <a:lvl8pPr marL="3429000" indent="-228600" algn="r" eaLnBrk="0" fontAlgn="base" hangingPunct="0">
              <a:spcBef>
                <a:spcPct val="20000"/>
              </a:spcBef>
              <a:spcAft>
                <a:spcPct val="0"/>
              </a:spcAft>
              <a:buClr>
                <a:srgbClr val="FF3399"/>
              </a:buClr>
              <a:buFont typeface="Wingdings 2" panose="05020102010507070707" pitchFamily="18" charset="2"/>
              <a:buChar char="è"/>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8pPr>
            <a:lvl9pPr marL="3886200" indent="-228600" algn="r" eaLnBrk="0" fontAlgn="base" hangingPunct="0">
              <a:spcBef>
                <a:spcPct val="20000"/>
              </a:spcBef>
              <a:spcAft>
                <a:spcPct val="0"/>
              </a:spcAft>
              <a:buClr>
                <a:srgbClr val="FF3399"/>
              </a:buClr>
              <a:buFont typeface="Wingdings 2" panose="05020102010507070707" pitchFamily="18" charset="2"/>
              <a:buChar char="è"/>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9pPr>
          </a:lstStyle>
          <a:p>
            <a:pPr algn="ctr" eaLnBrk="1" hangingPunct="1">
              <a:spcBef>
                <a:spcPct val="0"/>
              </a:spcBef>
              <a:buClrTx/>
              <a:buFontTx/>
              <a:buNone/>
            </a:pPr>
            <a:r>
              <a:rPr kumimoji="0" lang="en-US" altLang="zh-CN" sz="240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Neutrino Event: coincidence in</a:t>
            </a:r>
            <a:r>
              <a:rPr kumimoji="0" lang="en-US" altLang="zh-CN" sz="2400">
                <a:solidFill>
                  <a:srgbClr val="009900"/>
                </a:solidFill>
                <a:latin typeface="华文楷体" panose="02010600040101010101" pitchFamily="2" charset="-122"/>
                <a:ea typeface="华文楷体" panose="02010600040101010101" pitchFamily="2" charset="-122"/>
                <a:cs typeface="Times New Roman" panose="02020603050405020304" pitchFamily="18" charset="0"/>
              </a:rPr>
              <a:t> </a:t>
            </a:r>
            <a:r>
              <a:rPr kumimoji="0" lang="en-US" altLang="zh-CN" sz="2400">
                <a:solidFill>
                  <a:srgbClr val="996633"/>
                </a:solidFill>
                <a:latin typeface="华文楷体" panose="02010600040101010101" pitchFamily="2" charset="-122"/>
                <a:ea typeface="华文楷体" panose="02010600040101010101" pitchFamily="2" charset="-122"/>
                <a:cs typeface="Times New Roman" panose="02020603050405020304" pitchFamily="18" charset="0"/>
              </a:rPr>
              <a:t>time, space and energy</a:t>
            </a:r>
          </a:p>
        </p:txBody>
      </p:sp>
      <p:graphicFrame>
        <p:nvGraphicFramePr>
          <p:cNvPr id="20" name="Object 6"/>
          <p:cNvGraphicFramePr>
            <a:graphicFrameLocks noChangeAspect="1"/>
          </p:cNvGraphicFramePr>
          <p:nvPr>
            <p:extLst>
              <p:ext uri="{D42A27DB-BD31-4B8C-83A1-F6EECF244321}">
                <p14:modId xmlns:p14="http://schemas.microsoft.com/office/powerpoint/2010/main" val="635171274"/>
              </p:ext>
            </p:extLst>
          </p:nvPr>
        </p:nvGraphicFramePr>
        <p:xfrm>
          <a:off x="3352800" y="5029200"/>
          <a:ext cx="5565775" cy="682625"/>
        </p:xfrm>
        <a:graphic>
          <a:graphicData uri="http://schemas.openxmlformats.org/presentationml/2006/ole">
            <mc:AlternateContent xmlns:mc="http://schemas.openxmlformats.org/markup-compatibility/2006">
              <mc:Choice xmlns:v="urn:schemas-microsoft-com:vml" Requires="v">
                <p:oleObj name="Equation" r:id="rId4" imgW="1968500" imgH="241300" progId="Equation.DSMT4">
                  <p:embed/>
                </p:oleObj>
              </mc:Choice>
              <mc:Fallback>
                <p:oleObj name="Equation" r:id="rId4" imgW="1968500" imgH="2413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5029200"/>
                        <a:ext cx="5565775" cy="682625"/>
                      </a:xfrm>
                      <a:prstGeom prst="rect">
                        <a:avLst/>
                      </a:prstGeom>
                      <a:solidFill>
                        <a:srgbClr val="66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 name="Text Box 8"/>
          <p:cNvSpPr txBox="1">
            <a:spLocks noChangeArrowheads="1"/>
          </p:cNvSpPr>
          <p:nvPr/>
        </p:nvSpPr>
        <p:spPr bwMode="auto">
          <a:xfrm>
            <a:off x="6721557" y="5791200"/>
            <a:ext cx="208422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1pPr>
            <a:lvl2pPr marL="742950" indent="-28575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2pPr>
            <a:lvl3pPr marL="1143000" indent="-22860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3pPr>
            <a:lvl4pPr marL="1600200" indent="-22860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4pPr>
            <a:lvl5pPr marL="2057400" indent="-22860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5pPr>
            <a:lvl6pPr marL="2514600" indent="-228600" algn="r" eaLnBrk="0" fontAlgn="base" hangingPunct="0">
              <a:spcBef>
                <a:spcPct val="20000"/>
              </a:spcBef>
              <a:spcAft>
                <a:spcPct val="0"/>
              </a:spcAft>
              <a:buClr>
                <a:srgbClr val="FF3399"/>
              </a:buClr>
              <a:buFont typeface="Wingdings 2" panose="05020102010507070707" pitchFamily="18" charset="2"/>
              <a:buChar char="è"/>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6pPr>
            <a:lvl7pPr marL="2971800" indent="-228600" algn="r" eaLnBrk="0" fontAlgn="base" hangingPunct="0">
              <a:spcBef>
                <a:spcPct val="20000"/>
              </a:spcBef>
              <a:spcAft>
                <a:spcPct val="0"/>
              </a:spcAft>
              <a:buClr>
                <a:srgbClr val="FF3399"/>
              </a:buClr>
              <a:buFont typeface="Wingdings 2" panose="05020102010507070707" pitchFamily="18" charset="2"/>
              <a:buChar char="è"/>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7pPr>
            <a:lvl8pPr marL="3429000" indent="-228600" algn="r" eaLnBrk="0" fontAlgn="base" hangingPunct="0">
              <a:spcBef>
                <a:spcPct val="20000"/>
              </a:spcBef>
              <a:spcAft>
                <a:spcPct val="0"/>
              </a:spcAft>
              <a:buClr>
                <a:srgbClr val="FF3399"/>
              </a:buClr>
              <a:buFont typeface="Wingdings 2" panose="05020102010507070707" pitchFamily="18" charset="2"/>
              <a:buChar char="è"/>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8pPr>
            <a:lvl9pPr marL="3886200" indent="-228600" algn="r" eaLnBrk="0" fontAlgn="base" hangingPunct="0">
              <a:spcBef>
                <a:spcPct val="20000"/>
              </a:spcBef>
              <a:spcAft>
                <a:spcPct val="0"/>
              </a:spcAft>
              <a:buClr>
                <a:srgbClr val="FF3399"/>
              </a:buClr>
              <a:buFont typeface="Wingdings 2" panose="05020102010507070707" pitchFamily="18" charset="2"/>
              <a:buChar char="è"/>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9pPr>
          </a:lstStyle>
          <a:p>
            <a:pPr algn="ctr" eaLnBrk="1" hangingPunct="1">
              <a:spcBef>
                <a:spcPct val="0"/>
              </a:spcBef>
              <a:buClrTx/>
              <a:buFontTx/>
              <a:buNone/>
            </a:pPr>
            <a:r>
              <a:rPr kumimoji="0" lang="zh-CN" altLang="en-US" sz="2000" i="1">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1.8 </a:t>
            </a:r>
            <a:r>
              <a:rPr kumimoji="0" lang="en-US" altLang="zh-CN" sz="2000" i="1" dirty="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MeV: </a:t>
            </a:r>
            <a:r>
              <a:rPr kumimoji="0" lang="en-US" altLang="zh-CN" sz="1800" dirty="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Threshold</a:t>
            </a:r>
          </a:p>
        </p:txBody>
      </p:sp>
      <p:graphicFrame>
        <p:nvGraphicFramePr>
          <p:cNvPr id="22" name="Object 10"/>
          <p:cNvGraphicFramePr>
            <a:graphicFrameLocks noChangeAspect="1"/>
          </p:cNvGraphicFramePr>
          <p:nvPr>
            <p:extLst>
              <p:ext uri="{D42A27DB-BD31-4B8C-83A1-F6EECF244321}">
                <p14:modId xmlns:p14="http://schemas.microsoft.com/office/powerpoint/2010/main" val="182392881"/>
              </p:ext>
            </p:extLst>
          </p:nvPr>
        </p:nvGraphicFramePr>
        <p:xfrm>
          <a:off x="4956175" y="5181600"/>
          <a:ext cx="990600" cy="1181100"/>
        </p:xfrm>
        <a:graphic>
          <a:graphicData uri="http://schemas.openxmlformats.org/presentationml/2006/ole">
            <mc:AlternateContent xmlns:mc="http://schemas.openxmlformats.org/markup-compatibility/2006">
              <mc:Choice xmlns:v="urn:schemas-microsoft-com:vml" Requires="v">
                <p:oleObj name="Equation" r:id="rId6" imgW="114250" imgH="380835" progId="Equation.3">
                  <p:embed/>
                </p:oleObj>
              </mc:Choice>
              <mc:Fallback>
                <p:oleObj name="Equation" r:id="rId6" imgW="114250" imgH="380835"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6175" y="5181600"/>
                        <a:ext cx="990600" cy="1181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3" name="Rectangle 11"/>
          <p:cNvSpPr>
            <a:spLocks noChangeArrowheads="1"/>
          </p:cNvSpPr>
          <p:nvPr/>
        </p:nvSpPr>
        <p:spPr bwMode="auto">
          <a:xfrm>
            <a:off x="4572000" y="1627188"/>
            <a:ext cx="352372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1pPr>
            <a:lvl2pPr marL="742950" indent="-28575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2pPr>
            <a:lvl3pPr marL="1143000" indent="-22860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3pPr>
            <a:lvl4pPr marL="1600200" indent="-22860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4pPr>
            <a:lvl5pPr marL="2057400" indent="-22860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5pPr>
            <a:lvl6pPr marL="2514600" indent="-228600" algn="r" eaLnBrk="0" fontAlgn="base" hangingPunct="0">
              <a:spcBef>
                <a:spcPct val="20000"/>
              </a:spcBef>
              <a:spcAft>
                <a:spcPct val="0"/>
              </a:spcAft>
              <a:buClr>
                <a:srgbClr val="FF3399"/>
              </a:buClr>
              <a:buFont typeface="Wingdings 2" panose="05020102010507070707" pitchFamily="18" charset="2"/>
              <a:buChar char="è"/>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6pPr>
            <a:lvl7pPr marL="2971800" indent="-228600" algn="r" eaLnBrk="0" fontAlgn="base" hangingPunct="0">
              <a:spcBef>
                <a:spcPct val="20000"/>
              </a:spcBef>
              <a:spcAft>
                <a:spcPct val="0"/>
              </a:spcAft>
              <a:buClr>
                <a:srgbClr val="FF3399"/>
              </a:buClr>
              <a:buFont typeface="Wingdings 2" panose="05020102010507070707" pitchFamily="18" charset="2"/>
              <a:buChar char="è"/>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7pPr>
            <a:lvl8pPr marL="3429000" indent="-228600" algn="r" eaLnBrk="0" fontAlgn="base" hangingPunct="0">
              <a:spcBef>
                <a:spcPct val="20000"/>
              </a:spcBef>
              <a:spcAft>
                <a:spcPct val="0"/>
              </a:spcAft>
              <a:buClr>
                <a:srgbClr val="FF3399"/>
              </a:buClr>
              <a:buFont typeface="Wingdings 2" panose="05020102010507070707" pitchFamily="18" charset="2"/>
              <a:buChar char="è"/>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8pPr>
            <a:lvl9pPr marL="3886200" indent="-228600" algn="r" eaLnBrk="0" fontAlgn="base" hangingPunct="0">
              <a:spcBef>
                <a:spcPct val="20000"/>
              </a:spcBef>
              <a:spcAft>
                <a:spcPct val="0"/>
              </a:spcAft>
              <a:buClr>
                <a:srgbClr val="FF3399"/>
              </a:buClr>
              <a:buFont typeface="Wingdings 2" panose="05020102010507070707" pitchFamily="18" charset="2"/>
              <a:buChar char="è"/>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9pPr>
          </a:lstStyle>
          <a:p>
            <a:pPr algn="l" eaLnBrk="1" hangingPunct="1">
              <a:spcBef>
                <a:spcPct val="0"/>
              </a:spcBef>
              <a:buClrTx/>
              <a:buFontTx/>
              <a:buNone/>
            </a:pPr>
            <a:r>
              <a:rPr kumimoji="0" lang="en-US" altLang="zh-CN" sz="2000" dirty="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 </a:t>
            </a:r>
            <a:r>
              <a:rPr kumimoji="0" lang="en-US" altLang="zh-CN" sz="2400" dirty="0">
                <a:solidFill>
                  <a:srgbClr val="D60093"/>
                </a:solidFill>
                <a:latin typeface="华文楷体" panose="02010600040101010101" pitchFamily="2" charset="-122"/>
                <a:ea typeface="华文楷体" panose="02010600040101010101" pitchFamily="2" charset="-122"/>
                <a:cs typeface="Times New Roman" panose="02020603050405020304" pitchFamily="18" charset="0"/>
              </a:rPr>
              <a:t>  180 or 28 </a:t>
            </a:r>
            <a:r>
              <a:rPr kumimoji="0" lang="en-US" altLang="zh-CN" sz="2400" dirty="0" err="1">
                <a:solidFill>
                  <a:srgbClr val="D60093"/>
                </a:solidFill>
                <a:latin typeface="华文楷体" panose="02010600040101010101" pitchFamily="2" charset="-122"/>
                <a:ea typeface="华文楷体" panose="02010600040101010101" pitchFamily="2" charset="-122"/>
                <a:cs typeface="Times New Roman" panose="02020603050405020304" pitchFamily="18" charset="0"/>
              </a:rPr>
              <a:t>ms</a:t>
            </a:r>
            <a:r>
              <a:rPr kumimoji="0" lang="en-US" altLang="zh-CN" sz="2400" dirty="0">
                <a:solidFill>
                  <a:srgbClr val="D60093"/>
                </a:solidFill>
                <a:latin typeface="华文楷体" panose="02010600040101010101" pitchFamily="2" charset="-122"/>
                <a:ea typeface="华文楷体" panose="02010600040101010101" pitchFamily="2" charset="-122"/>
                <a:cs typeface="Times New Roman" panose="02020603050405020304" pitchFamily="18" charset="0"/>
              </a:rPr>
              <a:t>(0.1% </a:t>
            </a:r>
            <a:r>
              <a:rPr kumimoji="0" lang="en-US" altLang="zh-CN" sz="2400" dirty="0" err="1">
                <a:solidFill>
                  <a:srgbClr val="D60093"/>
                </a:solidFill>
                <a:latin typeface="华文楷体" panose="02010600040101010101" pitchFamily="2" charset="-122"/>
                <a:ea typeface="华文楷体" panose="02010600040101010101" pitchFamily="2" charset="-122"/>
                <a:cs typeface="Times New Roman" panose="02020603050405020304" pitchFamily="18" charset="0"/>
              </a:rPr>
              <a:t>Gd</a:t>
            </a:r>
            <a:r>
              <a:rPr kumimoji="0" lang="en-US" altLang="zh-CN" sz="2400" dirty="0">
                <a:solidFill>
                  <a:srgbClr val="D60093"/>
                </a:solidFill>
                <a:latin typeface="华文楷体" panose="02010600040101010101" pitchFamily="2" charset="-122"/>
                <a:ea typeface="华文楷体" panose="02010600040101010101" pitchFamily="2" charset="-122"/>
                <a:cs typeface="Times New Roman" panose="02020603050405020304" pitchFamily="18" charset="0"/>
              </a:rPr>
              <a:t>)</a:t>
            </a:r>
          </a:p>
        </p:txBody>
      </p:sp>
      <p:sp>
        <p:nvSpPr>
          <p:cNvPr id="24" name="Rectangle 12"/>
          <p:cNvSpPr>
            <a:spLocks noChangeArrowheads="1"/>
          </p:cNvSpPr>
          <p:nvPr/>
        </p:nvSpPr>
        <p:spPr bwMode="auto">
          <a:xfrm>
            <a:off x="4495800" y="2235200"/>
            <a:ext cx="462979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1pPr>
            <a:lvl2pPr marL="742950" indent="-28575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2pPr>
            <a:lvl3pPr marL="1143000" indent="-22860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3pPr>
            <a:lvl4pPr marL="1600200" indent="-22860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4pPr>
            <a:lvl5pPr marL="2057400" indent="-228600" eaLnBrk="0" hangingPunct="0">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5pPr>
            <a:lvl6pPr marL="2514600" indent="-228600" algn="r" eaLnBrk="0" fontAlgn="base" hangingPunct="0">
              <a:spcBef>
                <a:spcPct val="20000"/>
              </a:spcBef>
              <a:spcAft>
                <a:spcPct val="0"/>
              </a:spcAft>
              <a:buClr>
                <a:srgbClr val="FF3399"/>
              </a:buClr>
              <a:buFont typeface="Wingdings 2" panose="05020102010507070707" pitchFamily="18" charset="2"/>
              <a:buChar char="è"/>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6pPr>
            <a:lvl7pPr marL="2971800" indent="-228600" algn="r" eaLnBrk="0" fontAlgn="base" hangingPunct="0">
              <a:spcBef>
                <a:spcPct val="20000"/>
              </a:spcBef>
              <a:spcAft>
                <a:spcPct val="0"/>
              </a:spcAft>
              <a:buClr>
                <a:srgbClr val="FF3399"/>
              </a:buClr>
              <a:buFont typeface="Wingdings 2" panose="05020102010507070707" pitchFamily="18" charset="2"/>
              <a:buChar char="è"/>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7pPr>
            <a:lvl8pPr marL="3429000" indent="-228600" algn="r" eaLnBrk="0" fontAlgn="base" hangingPunct="0">
              <a:spcBef>
                <a:spcPct val="20000"/>
              </a:spcBef>
              <a:spcAft>
                <a:spcPct val="0"/>
              </a:spcAft>
              <a:buClr>
                <a:srgbClr val="FF3399"/>
              </a:buClr>
              <a:buFont typeface="Wingdings 2" panose="05020102010507070707" pitchFamily="18" charset="2"/>
              <a:buChar char="è"/>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8pPr>
            <a:lvl9pPr marL="3886200" indent="-228600" algn="r" eaLnBrk="0" fontAlgn="base" hangingPunct="0">
              <a:spcBef>
                <a:spcPct val="20000"/>
              </a:spcBef>
              <a:spcAft>
                <a:spcPct val="0"/>
              </a:spcAft>
              <a:buClr>
                <a:srgbClr val="FF3399"/>
              </a:buClr>
              <a:buFont typeface="Wingdings 2" panose="05020102010507070707" pitchFamily="18" charset="2"/>
              <a:buChar char="è"/>
              <a:defRPr kumimoji="1" sz="3200" b="1">
                <a:solidFill>
                  <a:schemeClr val="hlink"/>
                </a:solidFill>
                <a:latin typeface="Arial" panose="020B0604020202020204" pitchFamily="34" charset="0"/>
                <a:ea typeface="MS PGothic" panose="020B0600070205080204" pitchFamily="34" charset="-128"/>
                <a:sym typeface="Symbol" panose="05050102010706020507" pitchFamily="18" charset="2"/>
              </a:defRPr>
            </a:lvl9pPr>
          </a:lstStyle>
          <a:p>
            <a:pPr algn="l" eaLnBrk="1" hangingPunct="1">
              <a:spcBef>
                <a:spcPct val="0"/>
              </a:spcBef>
              <a:buClrTx/>
              <a:buFontTx/>
              <a:buNone/>
            </a:pPr>
            <a:r>
              <a:rPr kumimoji="0" lang="en-US" altLang="zh-CN" sz="2800" dirty="0">
                <a:solidFill>
                  <a:srgbClr val="336600"/>
                </a:solidFill>
                <a:latin typeface="华文楷体" panose="02010600040101010101" pitchFamily="2" charset="-122"/>
                <a:ea typeface="华文楷体" panose="02010600040101010101" pitchFamily="2" charset="-122"/>
                <a:cs typeface="Times New Roman" panose="02020603050405020304" pitchFamily="18" charset="0"/>
              </a:rPr>
              <a:t>n + p    </a:t>
            </a:r>
            <a:r>
              <a:rPr kumimoji="0" lang="en-US" altLang="zh-CN" sz="2800" dirty="0">
                <a:solidFill>
                  <a:srgbClr val="336600"/>
                </a:solidFill>
                <a:latin typeface="华文楷体" panose="02010600040101010101" pitchFamily="2" charset="-122"/>
                <a:ea typeface="华文楷体" panose="02010600040101010101" pitchFamily="2" charset="-122"/>
                <a:cs typeface="Times New Roman" panose="02020603050405020304" pitchFamily="18" charset="0"/>
                <a:sym typeface="Wingdings" panose="05000000000000000000" pitchFamily="2" charset="2"/>
              </a:rPr>
              <a:t> d      + </a:t>
            </a:r>
            <a:r>
              <a:rPr kumimoji="0" lang="zh-CN" altLang="en-US" sz="2800" dirty="0">
                <a:solidFill>
                  <a:srgbClr val="336600"/>
                </a:solidFill>
                <a:latin typeface="华文楷体" panose="02010600040101010101" pitchFamily="2" charset="-122"/>
                <a:ea typeface="华文楷体" panose="02010600040101010101" pitchFamily="2" charset="-122"/>
                <a:cs typeface="Times New Roman" panose="02020603050405020304" pitchFamily="18" charset="0"/>
                <a:sym typeface="Wingdings" panose="05000000000000000000" pitchFamily="2" charset="2"/>
              </a:rPr>
              <a:t>𝛾</a:t>
            </a:r>
            <a:r>
              <a:rPr kumimoji="0" lang="en-US" altLang="zh-CN" sz="2800" dirty="0">
                <a:solidFill>
                  <a:srgbClr val="336600"/>
                </a:solidFill>
                <a:latin typeface="华文楷体" panose="02010600040101010101" pitchFamily="2" charset="-122"/>
                <a:ea typeface="华文楷体" panose="02010600040101010101" pitchFamily="2" charset="-122"/>
                <a:cs typeface="Times New Roman" panose="02020603050405020304" pitchFamily="18" charset="0"/>
                <a:sym typeface="Wingdings" panose="05000000000000000000" pitchFamily="2" charset="2"/>
              </a:rPr>
              <a:t>(2.2 MeV)</a:t>
            </a:r>
          </a:p>
          <a:p>
            <a:pPr eaLnBrk="1" hangingPunct="1"/>
            <a:r>
              <a:rPr kumimoji="0" lang="en-US" altLang="zh-CN" sz="2800" dirty="0">
                <a:solidFill>
                  <a:srgbClr val="336600"/>
                </a:solidFill>
                <a:latin typeface="华文楷体" panose="02010600040101010101" pitchFamily="2" charset="-122"/>
                <a:ea typeface="华文楷体" panose="02010600040101010101" pitchFamily="2" charset="-122"/>
                <a:cs typeface="Times New Roman" panose="02020603050405020304" pitchFamily="18" charset="0"/>
              </a:rPr>
              <a:t>n +</a:t>
            </a:r>
            <a:r>
              <a:rPr kumimoji="0" lang="en-US" altLang="zh-CN" sz="2800" dirty="0">
                <a:solidFill>
                  <a:srgbClr val="336600"/>
                </a:solidFill>
                <a:latin typeface="华文楷体" panose="02010600040101010101" pitchFamily="2" charset="-122"/>
                <a:ea typeface="华文楷体" panose="02010600040101010101" pitchFamily="2" charset="-122"/>
                <a:cs typeface="Times New Roman" panose="02020603050405020304" pitchFamily="18" charset="0"/>
                <a:sym typeface="Wingdings" panose="05000000000000000000" pitchFamily="2" charset="2"/>
              </a:rPr>
              <a:t> </a:t>
            </a:r>
            <a:r>
              <a:rPr kumimoji="0" lang="en-US" altLang="zh-CN" sz="2800" dirty="0" err="1">
                <a:solidFill>
                  <a:srgbClr val="336600"/>
                </a:solidFill>
                <a:latin typeface="华文楷体" panose="02010600040101010101" pitchFamily="2" charset="-122"/>
                <a:ea typeface="华文楷体" panose="02010600040101010101" pitchFamily="2" charset="-122"/>
                <a:cs typeface="Times New Roman" panose="02020603050405020304" pitchFamily="18" charset="0"/>
                <a:sym typeface="Wingdings" panose="05000000000000000000" pitchFamily="2" charset="2"/>
              </a:rPr>
              <a:t>Gd</a:t>
            </a:r>
            <a:r>
              <a:rPr kumimoji="0" lang="en-US" altLang="zh-CN" sz="2800" dirty="0">
                <a:solidFill>
                  <a:srgbClr val="336600"/>
                </a:solidFill>
                <a:latin typeface="华文楷体" panose="02010600040101010101" pitchFamily="2" charset="-122"/>
                <a:ea typeface="华文楷体" panose="02010600040101010101" pitchFamily="2" charset="-122"/>
                <a:cs typeface="Times New Roman" panose="02020603050405020304" pitchFamily="18" charset="0"/>
                <a:sym typeface="Wingdings" panose="05000000000000000000" pitchFamily="2" charset="2"/>
              </a:rPr>
              <a:t>  </a:t>
            </a:r>
            <a:r>
              <a:rPr kumimoji="0" lang="en-US" altLang="zh-CN" sz="2800" dirty="0" err="1">
                <a:solidFill>
                  <a:srgbClr val="336600"/>
                </a:solidFill>
                <a:latin typeface="华文楷体" panose="02010600040101010101" pitchFamily="2" charset="-122"/>
                <a:ea typeface="华文楷体" panose="02010600040101010101" pitchFamily="2" charset="-122"/>
                <a:cs typeface="Times New Roman" panose="02020603050405020304" pitchFamily="18" charset="0"/>
                <a:sym typeface="Wingdings" panose="05000000000000000000" pitchFamily="2" charset="2"/>
              </a:rPr>
              <a:t>Gd</a:t>
            </a:r>
            <a:r>
              <a:rPr kumimoji="0" lang="en-US" altLang="zh-CN" sz="2800">
                <a:solidFill>
                  <a:srgbClr val="336600"/>
                </a:solidFill>
                <a:latin typeface="华文楷体" panose="02010600040101010101" pitchFamily="2" charset="-122"/>
                <a:ea typeface="华文楷体" panose="02010600040101010101" pitchFamily="2" charset="-122"/>
                <a:cs typeface="Times New Roman" panose="02020603050405020304" pitchFamily="18" charset="0"/>
                <a:sym typeface="Wingdings" panose="05000000000000000000" pitchFamily="2" charset="2"/>
              </a:rPr>
              <a:t>* +</a:t>
            </a:r>
            <a:r>
              <a:rPr kumimoji="0" lang="zh-CN" altLang="en-US" sz="2800">
                <a:solidFill>
                  <a:srgbClr val="336600"/>
                </a:solidFill>
                <a:latin typeface="华文楷体" panose="02010600040101010101" pitchFamily="2" charset="-122"/>
                <a:ea typeface="华文楷体" panose="02010600040101010101" pitchFamily="2" charset="-122"/>
                <a:cs typeface="Times New Roman" panose="02020603050405020304" pitchFamily="18" charset="0"/>
                <a:sym typeface="Wingdings" panose="05000000000000000000" pitchFamily="2" charset="2"/>
              </a:rPr>
              <a:t> 𝛾</a:t>
            </a:r>
            <a:r>
              <a:rPr kumimoji="0" lang="en-US" altLang="zh-CN" sz="2800" dirty="0">
                <a:solidFill>
                  <a:srgbClr val="336600"/>
                </a:solidFill>
                <a:latin typeface="华文楷体" panose="02010600040101010101" pitchFamily="2" charset="-122"/>
                <a:ea typeface="华文楷体" panose="02010600040101010101" pitchFamily="2" charset="-122"/>
                <a:cs typeface="Times New Roman" panose="02020603050405020304" pitchFamily="18" charset="0"/>
                <a:sym typeface="Wingdings" panose="05000000000000000000" pitchFamily="2" charset="2"/>
              </a:rPr>
              <a:t>(8    MeV)</a:t>
            </a:r>
          </a:p>
        </p:txBody>
      </p:sp>
      <p:sp>
        <p:nvSpPr>
          <p:cNvPr id="25" name="Line 13"/>
          <p:cNvSpPr>
            <a:spLocks noChangeShapeType="1"/>
          </p:cNvSpPr>
          <p:nvPr/>
        </p:nvSpPr>
        <p:spPr bwMode="auto">
          <a:xfrm>
            <a:off x="4114800" y="1676400"/>
            <a:ext cx="381000" cy="685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华文楷体" panose="02010600040101010101" pitchFamily="2" charset="-122"/>
              <a:ea typeface="华文楷体" panose="02010600040101010101" pitchFamily="2" charset="-122"/>
              <a:cs typeface="Times New Roman" panose="02020603050405020304" pitchFamily="18" charset="0"/>
            </a:endParaRPr>
          </a:p>
        </p:txBody>
      </p:sp>
      <p:pic>
        <p:nvPicPr>
          <p:cNvPr id="26" name="Picture 1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04800" y="1752600"/>
            <a:ext cx="3200400" cy="174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15"/>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08000" y="3668042"/>
            <a:ext cx="2608181" cy="2647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Tree>
    <p:extLst>
      <p:ext uri="{BB962C8B-B14F-4D97-AF65-F5344CB8AC3E}">
        <p14:creationId xmlns:p14="http://schemas.microsoft.com/office/powerpoint/2010/main" val="68503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幻灯片编号占位符 3"/>
          <p:cNvSpPr>
            <a:spLocks noGrp="1"/>
          </p:cNvSpPr>
          <p:nvPr>
            <p:ph type="sldNum" sz="quarter" idx="12"/>
          </p:nvPr>
        </p:nvSpPr>
        <p:spPr>
          <a:prstGeom prst="rect">
            <a:avLst/>
          </a:prstGeom>
        </p:spPr>
        <p:txBody>
          <a:bodyPr/>
          <a:lstStyle/>
          <a:p>
            <a:fld id="{03C1AD7C-5F81-FF48-88A8-AA08315004BB}" type="slidenum">
              <a:rPr lang="en-US" altLang="zh-CN"/>
              <a:pPr/>
              <a:t>15</a:t>
            </a:fld>
            <a:endParaRPr lang="en-US" altLang="zh-CN" dirty="0"/>
          </a:p>
        </p:txBody>
      </p:sp>
      <p:pic>
        <p:nvPicPr>
          <p:cNvPr id="13331" name="Picture 1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352" y="12699"/>
            <a:ext cx="8948247" cy="63041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3329" name="Text Box 17"/>
          <p:cNvSpPr txBox="1">
            <a:spLocks noChangeArrowheads="1"/>
          </p:cNvSpPr>
          <p:nvPr/>
        </p:nvSpPr>
        <p:spPr bwMode="auto">
          <a:xfrm>
            <a:off x="6011863" y="5013325"/>
            <a:ext cx="2808287" cy="13112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zh-CN" altLang="en-US" sz="2000" b="1" dirty="0">
                <a:solidFill>
                  <a:srgbClr val="FF0066"/>
                </a:solidFill>
                <a:latin typeface="华文楷体"/>
                <a:ea typeface="华文楷体"/>
                <a:cs typeface="华文楷体"/>
              </a:rPr>
              <a:t>两个近点，</a:t>
            </a:r>
            <a:r>
              <a:rPr lang="en-US" altLang="zh-CN" sz="2000" b="1" dirty="0">
                <a:solidFill>
                  <a:srgbClr val="FF0066"/>
                </a:solidFill>
                <a:latin typeface="华文楷体"/>
                <a:ea typeface="华文楷体"/>
                <a:cs typeface="华文楷体"/>
              </a:rPr>
              <a:t> </a:t>
            </a:r>
            <a:r>
              <a:rPr lang="zh-CN" altLang="en-US" sz="2000" b="1" dirty="0">
                <a:solidFill>
                  <a:srgbClr val="FF0066"/>
                </a:solidFill>
                <a:latin typeface="华文楷体"/>
                <a:ea typeface="华文楷体"/>
                <a:cs typeface="华文楷体"/>
              </a:rPr>
              <a:t>一个远点</a:t>
            </a:r>
            <a:r>
              <a:rPr lang="en-US" altLang="zh-CN" sz="2000" b="1" dirty="0">
                <a:solidFill>
                  <a:srgbClr val="FF0066"/>
                </a:solidFill>
                <a:latin typeface="华文楷体"/>
                <a:ea typeface="华文楷体"/>
                <a:cs typeface="华文楷体"/>
              </a:rPr>
              <a:t>, </a:t>
            </a:r>
          </a:p>
          <a:p>
            <a:r>
              <a:rPr lang="zh-CN" altLang="en-US" sz="2000" b="1" dirty="0">
                <a:solidFill>
                  <a:srgbClr val="FF0066"/>
                </a:solidFill>
                <a:latin typeface="华文楷体"/>
                <a:ea typeface="华文楷体"/>
                <a:cs typeface="华文楷体"/>
              </a:rPr>
              <a:t>共</a:t>
            </a:r>
            <a:r>
              <a:rPr lang="en-US" altLang="zh-CN" sz="2000" b="1" dirty="0">
                <a:solidFill>
                  <a:srgbClr val="FF0066"/>
                </a:solidFill>
                <a:latin typeface="华文楷体"/>
                <a:ea typeface="华文楷体"/>
                <a:cs typeface="华文楷体"/>
              </a:rPr>
              <a:t>8</a:t>
            </a:r>
            <a:r>
              <a:rPr lang="zh-CN" altLang="en-US" sz="2000" b="1" dirty="0">
                <a:solidFill>
                  <a:srgbClr val="FF0066"/>
                </a:solidFill>
                <a:latin typeface="华文楷体"/>
                <a:ea typeface="华文楷体"/>
                <a:cs typeface="华文楷体"/>
              </a:rPr>
              <a:t>个探测器，</a:t>
            </a:r>
            <a:endParaRPr lang="en-US" altLang="zh-CN" sz="2000" b="1" dirty="0">
              <a:solidFill>
                <a:srgbClr val="FF0066"/>
              </a:solidFill>
              <a:latin typeface="华文楷体"/>
              <a:ea typeface="华文楷体"/>
              <a:cs typeface="华文楷体"/>
            </a:endParaRPr>
          </a:p>
          <a:p>
            <a:r>
              <a:rPr lang="zh-CN" altLang="en-US" sz="2000" b="1" dirty="0">
                <a:solidFill>
                  <a:srgbClr val="FF0066"/>
                </a:solidFill>
                <a:latin typeface="华文楷体"/>
                <a:ea typeface="华文楷体"/>
                <a:cs typeface="华文楷体"/>
              </a:rPr>
              <a:t>共</a:t>
            </a:r>
            <a:r>
              <a:rPr lang="en-US" altLang="zh-CN" sz="2000" b="1" dirty="0">
                <a:solidFill>
                  <a:srgbClr val="FF0066"/>
                </a:solidFill>
                <a:latin typeface="华文楷体"/>
                <a:ea typeface="华文楷体"/>
                <a:cs typeface="华文楷体"/>
              </a:rPr>
              <a:t>160</a:t>
            </a:r>
            <a:r>
              <a:rPr lang="zh-CN" altLang="en-US" sz="2000" b="1" dirty="0">
                <a:solidFill>
                  <a:srgbClr val="FF0066"/>
                </a:solidFill>
                <a:latin typeface="华文楷体"/>
                <a:ea typeface="华文楷体"/>
                <a:cs typeface="华文楷体"/>
              </a:rPr>
              <a:t>吨靶物质</a:t>
            </a:r>
            <a:endParaRPr lang="en-US" altLang="zh-CN" sz="2000" b="1" dirty="0">
              <a:solidFill>
                <a:srgbClr val="FF0066"/>
              </a:solidFill>
              <a:latin typeface="华文楷体"/>
              <a:ea typeface="华文楷体"/>
              <a:cs typeface="华文楷体"/>
            </a:endParaRPr>
          </a:p>
          <a:p>
            <a:r>
              <a:rPr lang="zh-CN" altLang="en-US" sz="2000" b="1" dirty="0">
                <a:solidFill>
                  <a:srgbClr val="FF0066"/>
                </a:solidFill>
                <a:latin typeface="华文楷体"/>
                <a:ea typeface="华文楷体"/>
                <a:cs typeface="华文楷体"/>
              </a:rPr>
              <a:t>总投资约</a:t>
            </a:r>
            <a:r>
              <a:rPr lang="en-US" altLang="zh-CN" sz="2000" b="1" dirty="0">
                <a:solidFill>
                  <a:srgbClr val="FF0066"/>
                </a:solidFill>
                <a:latin typeface="华文楷体"/>
                <a:ea typeface="华文楷体"/>
                <a:cs typeface="华文楷体"/>
              </a:rPr>
              <a:t>3</a:t>
            </a:r>
            <a:r>
              <a:rPr lang="zh-CN" altLang="en-US" sz="2000" b="1" dirty="0">
                <a:solidFill>
                  <a:srgbClr val="FF0066"/>
                </a:solidFill>
                <a:latin typeface="华文楷体"/>
                <a:ea typeface="华文楷体"/>
                <a:cs typeface="华文楷体"/>
              </a:rPr>
              <a:t>亿人民币</a:t>
            </a:r>
          </a:p>
        </p:txBody>
      </p:sp>
      <p:pic>
        <p:nvPicPr>
          <p:cNvPr id="13330" name="Picture 1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01013" y="188913"/>
            <a:ext cx="1042987" cy="908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Footer Placeholder 1"/>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Tree>
    <p:extLst>
      <p:ext uri="{BB962C8B-B14F-4D97-AF65-F5344CB8AC3E}">
        <p14:creationId xmlns:p14="http://schemas.microsoft.com/office/powerpoint/2010/main" val="89886203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nchor="b"/>
          <a:lstStyle/>
          <a:p>
            <a:r>
              <a:rPr lang="zh-CN" altLang="en-US" sz="3600" b="1" dirty="0">
                <a:latin typeface="华文楷体"/>
                <a:ea typeface="华文楷体"/>
                <a:cs typeface="华文楷体"/>
              </a:rPr>
              <a:t>大亚湾中微子实验（</a:t>
            </a:r>
            <a:r>
              <a:rPr lang="en-US" altLang="zh-CN" sz="3600" b="1" dirty="0">
                <a:latin typeface="华文楷体"/>
                <a:ea typeface="华文楷体"/>
                <a:cs typeface="华文楷体"/>
              </a:rPr>
              <a:t>DYB)</a:t>
            </a:r>
          </a:p>
        </p:txBody>
      </p:sp>
      <p:sp>
        <p:nvSpPr>
          <p:cNvPr id="15" name="幻灯片编号占位符 3"/>
          <p:cNvSpPr>
            <a:spLocks noGrp="1"/>
          </p:cNvSpPr>
          <p:nvPr>
            <p:ph type="sldNum" sz="quarter" idx="12"/>
          </p:nvPr>
        </p:nvSpPr>
        <p:spPr>
          <a:prstGeom prst="rect">
            <a:avLst/>
          </a:prstGeom>
        </p:spPr>
        <p:txBody>
          <a:bodyPr/>
          <a:lstStyle/>
          <a:p>
            <a:fld id="{A365BFBC-9164-F542-A433-971BAD9D5A87}" type="slidenum">
              <a:rPr lang="en-US" altLang="zh-CN"/>
              <a:pPr/>
              <a:t>16</a:t>
            </a:fld>
            <a:endParaRPr lang="en-US" altLang="zh-CN"/>
          </a:p>
        </p:txBody>
      </p:sp>
      <p:sp>
        <p:nvSpPr>
          <p:cNvPr id="61443" name="Rectangle 3"/>
          <p:cNvSpPr>
            <a:spLocks noGrp="1" noChangeArrowheads="1"/>
          </p:cNvSpPr>
          <p:nvPr>
            <p:ph type="body" idx="4294967295"/>
          </p:nvPr>
        </p:nvSpPr>
        <p:spPr>
          <a:xfrm>
            <a:off x="400050" y="1193800"/>
            <a:ext cx="8743950" cy="4597400"/>
          </a:xfrm>
        </p:spPr>
        <p:txBody>
          <a:bodyPr/>
          <a:lstStyle/>
          <a:p>
            <a:r>
              <a:rPr lang="zh-CN" altLang="en-US" sz="2000" b="1" dirty="0">
                <a:latin typeface="华文楷体"/>
                <a:ea typeface="华文楷体"/>
                <a:cs typeface="华文楷体"/>
              </a:rPr>
              <a:t>中微子振荡是超出粒子物理标准模型的新现象，是</a:t>
            </a:r>
            <a:r>
              <a:rPr lang="zh-CN" altLang="en-US" sz="2000" b="1" dirty="0">
                <a:solidFill>
                  <a:schemeClr val="hlink"/>
                </a:solidFill>
                <a:latin typeface="华文楷体"/>
                <a:ea typeface="华文楷体"/>
                <a:cs typeface="华文楷体"/>
              </a:rPr>
              <a:t>新物理的突破口之一</a:t>
            </a:r>
            <a:r>
              <a:rPr lang="zh-CN" altLang="en-US" sz="2000" b="1" dirty="0">
                <a:latin typeface="华文楷体"/>
                <a:ea typeface="华文楷体"/>
                <a:cs typeface="华文楷体"/>
              </a:rPr>
              <a:t>。</a:t>
            </a:r>
            <a:endParaRPr lang="en-US" altLang="zh-CN" sz="2000" b="1" dirty="0">
              <a:latin typeface="华文楷体"/>
              <a:ea typeface="华文楷体"/>
              <a:cs typeface="华文楷体"/>
            </a:endParaRPr>
          </a:p>
          <a:p>
            <a:r>
              <a:rPr lang="en-US" altLang="zh-CN" sz="2000" b="1" dirty="0">
                <a:latin typeface="华文楷体"/>
                <a:ea typeface="华文楷体"/>
                <a:cs typeface="华文楷体"/>
              </a:rPr>
              <a:t>2012</a:t>
            </a:r>
            <a:r>
              <a:rPr lang="zh-CN" altLang="en-US" sz="2000" b="1" dirty="0">
                <a:latin typeface="华文楷体"/>
                <a:ea typeface="华文楷体"/>
                <a:cs typeface="华文楷体"/>
              </a:rPr>
              <a:t>年</a:t>
            </a:r>
            <a:r>
              <a:rPr lang="en-US" altLang="zh-CN" sz="2000" b="1" dirty="0">
                <a:latin typeface="华文楷体"/>
                <a:ea typeface="华文楷体"/>
                <a:cs typeface="华文楷体"/>
              </a:rPr>
              <a:t>3</a:t>
            </a:r>
            <a:r>
              <a:rPr lang="zh-CN" altLang="en-US" sz="2000" b="1" dirty="0">
                <a:latin typeface="华文楷体"/>
                <a:ea typeface="华文楷体"/>
                <a:cs typeface="华文楷体"/>
              </a:rPr>
              <a:t>月</a:t>
            </a:r>
            <a:r>
              <a:rPr lang="en-US" altLang="zh-CN" sz="2000" b="1" dirty="0">
                <a:latin typeface="华文楷体"/>
                <a:ea typeface="华文楷体"/>
                <a:cs typeface="华文楷体"/>
              </a:rPr>
              <a:t>8</a:t>
            </a:r>
            <a:r>
              <a:rPr lang="zh-CN" altLang="en-US" sz="2000" b="1" dirty="0">
                <a:latin typeface="华文楷体"/>
                <a:ea typeface="华文楷体"/>
                <a:cs typeface="华文楷体"/>
              </a:rPr>
              <a:t>日，大亚湾实验发现了</a:t>
            </a:r>
            <a:r>
              <a:rPr lang="zh-CN" altLang="en-US" sz="2000" b="1" dirty="0">
                <a:solidFill>
                  <a:schemeClr val="hlink"/>
                </a:solidFill>
                <a:latin typeface="华文楷体"/>
                <a:ea typeface="华文楷体"/>
                <a:cs typeface="华文楷体"/>
              </a:rPr>
              <a:t>新的中微子振荡</a:t>
            </a:r>
            <a:r>
              <a:rPr lang="zh-CN" altLang="en-US" sz="2000" b="1" dirty="0">
                <a:latin typeface="华文楷体"/>
                <a:ea typeface="华文楷体"/>
                <a:cs typeface="华文楷体"/>
              </a:rPr>
              <a:t>，测得</a:t>
            </a:r>
            <a:r>
              <a:rPr lang="en-US" altLang="zh-CN" sz="2000" b="1" dirty="0">
                <a:latin typeface="华文楷体"/>
                <a:ea typeface="华文楷体"/>
                <a:cs typeface="华文楷体"/>
              </a:rPr>
              <a:t> </a:t>
            </a:r>
            <a:r>
              <a:rPr lang="en-US" altLang="zh-CN" sz="2000" b="1" dirty="0">
                <a:latin typeface="华文楷体"/>
                <a:ea typeface="华文楷体"/>
                <a:cs typeface="华文楷体"/>
                <a:sym typeface="Symbol" charset="0"/>
              </a:rPr>
              <a:t></a:t>
            </a:r>
            <a:r>
              <a:rPr lang="en-US" altLang="zh-CN" sz="2000" b="1" baseline="-25000" dirty="0">
                <a:latin typeface="华文楷体"/>
                <a:ea typeface="华文楷体"/>
                <a:cs typeface="华文楷体"/>
              </a:rPr>
              <a:t>13</a:t>
            </a:r>
            <a:r>
              <a:rPr lang="zh-CN" altLang="en-US" sz="2000" b="1" baseline="-25000" dirty="0">
                <a:latin typeface="华文楷体"/>
                <a:ea typeface="华文楷体"/>
                <a:cs typeface="华文楷体"/>
              </a:rPr>
              <a:t>。</a:t>
            </a:r>
            <a:endParaRPr lang="en-US" altLang="zh-CN" sz="2000" b="1" baseline="-25000" dirty="0">
              <a:latin typeface="华文楷体"/>
              <a:ea typeface="华文楷体"/>
              <a:cs typeface="华文楷体"/>
            </a:endParaRPr>
          </a:p>
          <a:p>
            <a:r>
              <a:rPr lang="zh-CN" altLang="en-US" sz="2000" b="1" dirty="0">
                <a:latin typeface="华文楷体"/>
                <a:ea typeface="华文楷体"/>
                <a:cs typeface="华文楷体"/>
              </a:rPr>
              <a:t>入选</a:t>
            </a:r>
            <a:r>
              <a:rPr lang="zh-CN" sz="2000" b="1" dirty="0">
                <a:solidFill>
                  <a:schemeClr val="hlink"/>
                </a:solidFill>
                <a:latin typeface="华文楷体"/>
                <a:ea typeface="华文楷体"/>
                <a:cs typeface="华文楷体"/>
              </a:rPr>
              <a:t>《</a:t>
            </a:r>
            <a:r>
              <a:rPr lang="en-US" altLang="zh-CN" sz="2000" b="1" dirty="0">
                <a:solidFill>
                  <a:schemeClr val="hlink"/>
                </a:solidFill>
                <a:latin typeface="华文楷体"/>
                <a:ea typeface="华文楷体"/>
                <a:cs typeface="华文楷体"/>
              </a:rPr>
              <a:t>Science</a:t>
            </a:r>
            <a:r>
              <a:rPr lang="zh-CN" sz="2000" b="1" dirty="0">
                <a:solidFill>
                  <a:schemeClr val="hlink"/>
                </a:solidFill>
                <a:latin typeface="华文楷体"/>
                <a:ea typeface="华文楷体"/>
                <a:cs typeface="华文楷体"/>
              </a:rPr>
              <a:t>》2012年十大科学突破</a:t>
            </a:r>
            <a:r>
              <a:rPr lang="zh-CN" altLang="en-US" sz="2000" b="1" dirty="0">
                <a:solidFill>
                  <a:schemeClr val="hlink"/>
                </a:solidFill>
                <a:latin typeface="华文楷体"/>
                <a:ea typeface="华文楷体"/>
                <a:cs typeface="华文楷体"/>
              </a:rPr>
              <a:t>。</a:t>
            </a:r>
            <a:endParaRPr lang="en-US" altLang="zh-CN" sz="2000" b="1" dirty="0">
              <a:solidFill>
                <a:schemeClr val="hlink"/>
              </a:solidFill>
              <a:latin typeface="华文楷体"/>
              <a:ea typeface="华文楷体"/>
              <a:cs typeface="华文楷体"/>
            </a:endParaRPr>
          </a:p>
          <a:p>
            <a:pPr>
              <a:buFontTx/>
              <a:buNone/>
            </a:pPr>
            <a:endParaRPr lang="en-US" altLang="zh-CN" sz="2000" b="1" dirty="0">
              <a:solidFill>
                <a:schemeClr val="hlink"/>
              </a:solidFill>
              <a:latin typeface="仿宋_GB2312" charset="0"/>
              <a:ea typeface="仿宋_GB2312" charset="0"/>
              <a:cs typeface="仿宋_GB2312" charset="0"/>
            </a:endParaRPr>
          </a:p>
          <a:p>
            <a:endParaRPr lang="zh-CN" altLang="en-US" sz="2000" dirty="0">
              <a:solidFill>
                <a:srgbClr val="CC3300"/>
              </a:solidFill>
            </a:endParaRPr>
          </a:p>
        </p:txBody>
      </p:sp>
      <p:pic>
        <p:nvPicPr>
          <p:cNvPr id="61444" name="Picture 1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30713" y="3421063"/>
            <a:ext cx="2590800" cy="200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45" name="Picture 3" descr="DSC_5405"/>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422275" y="3516313"/>
            <a:ext cx="1677988" cy="154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6" name="矩形 31"/>
          <p:cNvSpPr>
            <a:spLocks noChangeArrowheads="1"/>
          </p:cNvSpPr>
          <p:nvPr/>
        </p:nvSpPr>
        <p:spPr bwMode="auto">
          <a:xfrm>
            <a:off x="395288" y="2349500"/>
            <a:ext cx="6697662" cy="787400"/>
          </a:xfrm>
          <a:prstGeom prst="rect">
            <a:avLst/>
          </a:prstGeom>
          <a:solidFill>
            <a:srgbClr val="FFFFCC"/>
          </a:solidFill>
          <a:ln w="25400">
            <a:solidFill>
              <a:srgbClr val="C00000"/>
            </a:solidFill>
            <a:miter lim="800000"/>
            <a:headEnd/>
            <a:tailEnd/>
          </a:ln>
        </p:spPr>
        <p:txBody>
          <a:bodyPr>
            <a:spAutoFit/>
          </a:bodyPr>
          <a:lstStyle/>
          <a:p>
            <a:pPr algn="ctr">
              <a:spcBef>
                <a:spcPct val="20000"/>
              </a:spcBef>
              <a:buClr>
                <a:srgbClr val="FF9900"/>
              </a:buClr>
              <a:buSzPct val="75000"/>
              <a:buFont typeface="Wingdings" charset="0"/>
              <a:buNone/>
            </a:pPr>
            <a:r>
              <a:rPr lang="en-US" altLang="zh-CN" sz="2000" b="1" dirty="0">
                <a:latin typeface="Arial Narrow" charset="0"/>
                <a:ea typeface="仿宋_GB2312" charset="0"/>
                <a:cs typeface="仿宋_GB2312" charset="0"/>
              </a:rPr>
              <a:t>sin</a:t>
            </a:r>
            <a:r>
              <a:rPr lang="en-US" altLang="zh-CN" sz="2000" b="1" baseline="30000" dirty="0">
                <a:latin typeface="Arial Narrow" charset="0"/>
                <a:ea typeface="仿宋_GB2312" charset="0"/>
                <a:cs typeface="仿宋_GB2312" charset="0"/>
              </a:rPr>
              <a:t>2</a:t>
            </a:r>
            <a:r>
              <a:rPr lang="en-US" altLang="zh-CN" sz="2000" b="1" dirty="0">
                <a:latin typeface="Arial Narrow" charset="0"/>
                <a:ea typeface="仿宋_GB2312" charset="0"/>
                <a:cs typeface="仿宋_GB2312" charset="0"/>
              </a:rPr>
              <a:t>2</a:t>
            </a:r>
            <a:r>
              <a:rPr lang="en-US" altLang="zh-CN" sz="2000" dirty="0">
                <a:latin typeface="华文楷体"/>
                <a:ea typeface="华文楷体"/>
                <a:cs typeface="华文楷体"/>
                <a:sym typeface="Symbol" charset="0"/>
              </a:rPr>
              <a:t></a:t>
            </a:r>
            <a:r>
              <a:rPr lang="en-US" altLang="zh-CN" sz="2000" baseline="-25000" dirty="0">
                <a:latin typeface="华文楷体"/>
                <a:ea typeface="华文楷体"/>
                <a:cs typeface="华文楷体"/>
              </a:rPr>
              <a:t>13</a:t>
            </a:r>
            <a:r>
              <a:rPr lang="en-US" altLang="zh-CN" sz="2000" b="1" dirty="0">
                <a:latin typeface="Arial Narrow" charset="0"/>
                <a:ea typeface="仿宋_GB2312" charset="0"/>
                <a:cs typeface="仿宋_GB2312" charset="0"/>
              </a:rPr>
              <a:t>= 0.092 </a:t>
            </a:r>
            <a:r>
              <a:rPr lang="en-US" altLang="zh-CN" sz="2000" b="1" dirty="0">
                <a:latin typeface="Arial Narrow" charset="0"/>
                <a:ea typeface="仿宋_GB2312" charset="0"/>
                <a:cs typeface="仿宋_GB2312" charset="0"/>
                <a:sym typeface="Symbol" charset="0"/>
              </a:rPr>
              <a:t></a:t>
            </a:r>
            <a:r>
              <a:rPr lang="en-US" altLang="zh-CN" sz="2000" b="1" dirty="0">
                <a:latin typeface="Arial Narrow" charset="0"/>
                <a:ea typeface="仿宋_GB2312" charset="0"/>
                <a:cs typeface="仿宋_GB2312" charset="0"/>
              </a:rPr>
              <a:t> 0.016</a:t>
            </a:r>
            <a:r>
              <a:rPr lang="en-US" altLang="zh-CN" sz="2000" b="1" dirty="0">
                <a:latin typeface="Arial Narrow" charset="0"/>
                <a:ea typeface="仿宋_GB2312" charset="0"/>
                <a:cs typeface="仿宋_GB2312" charset="0"/>
                <a:sym typeface="Symbol" charset="0"/>
              </a:rPr>
              <a:t>(stat)  </a:t>
            </a:r>
            <a:r>
              <a:rPr lang="en-US" altLang="zh-CN" sz="2000" b="1" dirty="0">
                <a:latin typeface="Arial Narrow" charset="0"/>
                <a:ea typeface="仿宋_GB2312" charset="0"/>
                <a:cs typeface="仿宋_GB2312" charset="0"/>
              </a:rPr>
              <a:t>0.005(</a:t>
            </a:r>
            <a:r>
              <a:rPr lang="en-US" altLang="zh-CN" sz="2000" b="1" dirty="0" err="1">
                <a:latin typeface="Arial Narrow" charset="0"/>
                <a:ea typeface="仿宋_GB2312" charset="0"/>
                <a:cs typeface="仿宋_GB2312" charset="0"/>
              </a:rPr>
              <a:t>syst</a:t>
            </a:r>
            <a:r>
              <a:rPr lang="en-US" altLang="zh-CN" sz="2000" b="1" dirty="0">
                <a:latin typeface="Arial Narrow" charset="0"/>
                <a:ea typeface="仿宋_GB2312" charset="0"/>
                <a:cs typeface="仿宋_GB2312" charset="0"/>
              </a:rPr>
              <a:t>)</a:t>
            </a:r>
          </a:p>
          <a:p>
            <a:pPr algn="ctr">
              <a:spcBef>
                <a:spcPct val="20000"/>
              </a:spcBef>
              <a:buClr>
                <a:srgbClr val="FF9900"/>
              </a:buClr>
              <a:buSzPct val="75000"/>
              <a:buFont typeface="Wingdings" charset="0"/>
              <a:buNone/>
            </a:pPr>
            <a:r>
              <a:rPr lang="en-US" altLang="zh-CN" sz="2000" b="1" dirty="0">
                <a:solidFill>
                  <a:srgbClr val="0000CC"/>
                </a:solidFill>
                <a:latin typeface="Arial Narrow" charset="0"/>
                <a:ea typeface="仿宋_GB2312" charset="0"/>
                <a:cs typeface="仿宋_GB2312" charset="0"/>
              </a:rPr>
              <a:t>5.2 </a:t>
            </a:r>
            <a:r>
              <a:rPr lang="zh-CN" altLang="en-US" sz="2000" b="1" dirty="0">
                <a:solidFill>
                  <a:srgbClr val="0000CC"/>
                </a:solidFill>
                <a:latin typeface="Arial Narrow" charset="0"/>
                <a:ea typeface="仿宋_GB2312" charset="0"/>
                <a:cs typeface="仿宋_GB2312" charset="0"/>
              </a:rPr>
              <a:t>倍标准偏差的置信度，</a:t>
            </a:r>
            <a:r>
              <a:rPr lang="en-US" altLang="zh-CN" sz="2000" b="1" dirty="0">
                <a:solidFill>
                  <a:srgbClr val="0000CC"/>
                </a:solidFill>
                <a:latin typeface="Arial Narrow" charset="0"/>
                <a:ea typeface="仿宋_GB2312" charset="0"/>
                <a:cs typeface="仿宋_GB2312" charset="0"/>
              </a:rPr>
              <a:t> </a:t>
            </a:r>
            <a:r>
              <a:rPr lang="en-US" altLang="zh-CN" sz="2000" b="1" dirty="0">
                <a:solidFill>
                  <a:srgbClr val="0000CC"/>
                </a:solidFill>
                <a:latin typeface="Arial Narrow" charset="0"/>
                <a:ea typeface="仿宋_GB2312" charset="0"/>
                <a:cs typeface="仿宋_GB2312" charset="0"/>
                <a:sym typeface="Symbol" charset="0"/>
              </a:rPr>
              <a:t></a:t>
            </a:r>
            <a:r>
              <a:rPr lang="en-US" altLang="zh-CN" sz="2000" b="1" baseline="-25000" dirty="0">
                <a:solidFill>
                  <a:srgbClr val="0000CC"/>
                </a:solidFill>
                <a:latin typeface="Arial Narrow" charset="0"/>
                <a:ea typeface="仿宋_GB2312" charset="0"/>
                <a:cs typeface="仿宋_GB2312" charset="0"/>
              </a:rPr>
              <a:t>13</a:t>
            </a:r>
            <a:r>
              <a:rPr lang="zh-CN" altLang="en-US" sz="2000" b="1" dirty="0">
                <a:solidFill>
                  <a:srgbClr val="0000CC"/>
                </a:solidFill>
                <a:latin typeface="Arial Narrow" charset="0"/>
                <a:ea typeface="仿宋_GB2312" charset="0"/>
                <a:cs typeface="仿宋_GB2312" charset="0"/>
              </a:rPr>
              <a:t>为零的几率为千万分之一</a:t>
            </a:r>
          </a:p>
        </p:txBody>
      </p:sp>
      <p:pic>
        <p:nvPicPr>
          <p:cNvPr id="61447" name="Picture 14"/>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2405063" y="3506788"/>
            <a:ext cx="1754187"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8" name="TextBox 2"/>
          <p:cNvSpPr txBox="1">
            <a:spLocks noChangeArrowheads="1"/>
          </p:cNvSpPr>
          <p:nvPr/>
        </p:nvSpPr>
        <p:spPr bwMode="auto">
          <a:xfrm>
            <a:off x="395288" y="5307013"/>
            <a:ext cx="3894137"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vl2pPr/>
            <a:lvl3pPr/>
            <a:lvl4pPr/>
            <a:lvl5pPr/>
            <a:lvl6pPr/>
            <a:lvl7pPr/>
            <a:lvl8pPr/>
            <a:lvl9pPr/>
          </a:lstStyle>
          <a:p>
            <a:pPr>
              <a:spcBef>
                <a:spcPct val="20000"/>
              </a:spcBef>
              <a:buClr>
                <a:srgbClr val="FF9900"/>
              </a:buClr>
              <a:buSzPct val="75000"/>
              <a:buFont typeface="Wingdings" charset="0"/>
              <a:buNone/>
            </a:pPr>
            <a:r>
              <a:rPr lang="en-US" altLang="zh-CN" sz="1100" b="1" dirty="0">
                <a:latin typeface="仿宋_GB2312" charset="0"/>
                <a:ea typeface="仿宋_GB2312" charset="0"/>
                <a:cs typeface="仿宋_GB2312" charset="0"/>
              </a:rPr>
              <a:t>Phys. Rev. Lett. 108, 171803 (2012)</a:t>
            </a:r>
            <a:r>
              <a:rPr lang="zh-CN" altLang="en-US" sz="1100" b="1" dirty="0">
                <a:latin typeface="仿宋_GB2312" charset="0"/>
                <a:ea typeface="仿宋_GB2312" charset="0"/>
                <a:cs typeface="仿宋_GB2312" charset="0"/>
              </a:rPr>
              <a:t>，</a:t>
            </a:r>
            <a:r>
              <a:rPr lang="en-US" altLang="zh-CN" sz="1100" b="1" dirty="0">
                <a:latin typeface="仿宋_GB2312" charset="0"/>
                <a:ea typeface="仿宋_GB2312" charset="0"/>
                <a:cs typeface="仿宋_GB2312" charset="0"/>
              </a:rPr>
              <a:t> </a:t>
            </a:r>
            <a:r>
              <a:rPr lang="zh-CN" altLang="en-US" sz="1100" b="1" dirty="0">
                <a:latin typeface="仿宋_GB2312" charset="0"/>
                <a:ea typeface="仿宋_GB2312" charset="0"/>
                <a:cs typeface="仿宋_GB2312" charset="0"/>
              </a:rPr>
              <a:t>迄今引用</a:t>
            </a:r>
            <a:r>
              <a:rPr lang="en-US" altLang="zh-CN" sz="1100" dirty="0">
                <a:latin typeface="仿宋_GB2312" charset="0"/>
                <a:ea typeface="仿宋_GB2312" charset="0"/>
                <a:cs typeface="仿宋_GB2312" charset="0"/>
              </a:rPr>
              <a:t>2900</a:t>
            </a:r>
            <a:r>
              <a:rPr lang="zh-CN" altLang="en-US" sz="1100" b="1" dirty="0">
                <a:latin typeface="仿宋_GB2312" charset="0"/>
                <a:ea typeface="仿宋_GB2312" charset="0"/>
                <a:cs typeface="仿宋_GB2312" charset="0"/>
              </a:rPr>
              <a:t>多次</a:t>
            </a:r>
          </a:p>
        </p:txBody>
      </p:sp>
      <p:pic>
        <p:nvPicPr>
          <p:cNvPr id="61449" name="图片 2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65975" y="2743200"/>
            <a:ext cx="1909763" cy="2438400"/>
          </a:xfrm>
          <a:prstGeom prst="rect">
            <a:avLst/>
          </a:prstGeom>
          <a:noFill/>
          <a:ln w="9525">
            <a:solidFill>
              <a:srgbClr val="BCBCD2"/>
            </a:solidFill>
            <a:miter lim="800000"/>
            <a:headEnd/>
            <a:tailEnd/>
          </a:ln>
          <a:extLst>
            <a:ext uri="{909E8E84-426E-40dd-AFC4-6F175D3DCCD1}">
              <a14:hiddenFill xmlns:a14="http://schemas.microsoft.com/office/drawing/2010/main" xmlns="">
                <a:solidFill>
                  <a:srgbClr val="FFFFFF"/>
                </a:solidFill>
              </a14:hiddenFill>
            </a:ext>
          </a:extLst>
        </p:spPr>
      </p:pic>
      <p:sp>
        <p:nvSpPr>
          <p:cNvPr id="3" name="TextBox 9"/>
          <p:cNvSpPr txBox="1">
            <a:spLocks noChangeArrowheads="1"/>
          </p:cNvSpPr>
          <p:nvPr/>
        </p:nvSpPr>
        <p:spPr bwMode="auto">
          <a:xfrm>
            <a:off x="7326313" y="4784725"/>
            <a:ext cx="1443037" cy="396875"/>
          </a:xfrm>
          <a:prstGeom prst="rect">
            <a:avLst/>
          </a:prstGeom>
          <a:noFill/>
          <a:ln w="9525">
            <a:noFill/>
            <a:miter lim="800000"/>
            <a:headEnd/>
            <a:tailEnd/>
          </a:ln>
        </p:spPr>
        <p:txBody>
          <a:bodyPr>
            <a:spAutoFit/>
          </a:bodyPr>
          <a:lstStyle>
            <a:lvl1pPr/>
            <a:lvl2pPr/>
            <a:lvl3pPr/>
            <a:lvl4pPr/>
            <a:lvl5pPr/>
            <a:lvl6pPr/>
            <a:lvl7pPr/>
            <a:lvl8pPr/>
            <a:lvl9pPr/>
          </a:lstStyle>
          <a:p>
            <a:pPr algn="ctr">
              <a:spcBef>
                <a:spcPct val="20000"/>
              </a:spcBef>
              <a:buClr>
                <a:srgbClr val="FF9900"/>
              </a:buClr>
              <a:buSzPct val="75000"/>
              <a:buFont typeface="Wingdings" charset="0"/>
              <a:buNone/>
            </a:pPr>
            <a:r>
              <a:rPr lang="en-US" altLang="zh-CN" sz="2200" b="1">
                <a:solidFill>
                  <a:srgbClr val="FF0000"/>
                </a:solidFill>
                <a:effectLst>
                  <a:outerShdw blurRad="38100" dist="38100" dir="2700000" algn="tl">
                    <a:srgbClr val="DDDDDD"/>
                  </a:outerShdw>
                </a:effectLst>
                <a:latin typeface="Times New Roman" charset="0"/>
              </a:rPr>
              <a:t>Science</a:t>
            </a:r>
          </a:p>
        </p:txBody>
      </p:sp>
      <p:sp>
        <p:nvSpPr>
          <p:cNvPr id="61451" name="Rectangle 11"/>
          <p:cNvSpPr>
            <a:spLocks noChangeArrowheads="1"/>
          </p:cNvSpPr>
          <p:nvPr/>
        </p:nvSpPr>
        <p:spPr bwMode="auto">
          <a:xfrm>
            <a:off x="68263" y="5791200"/>
            <a:ext cx="9075737"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a:spcBef>
                <a:spcPct val="20000"/>
              </a:spcBef>
              <a:buFontTx/>
              <a:buChar char="•"/>
            </a:pPr>
            <a:r>
              <a:rPr lang="zh-CN" altLang="en-US" sz="2000" b="1" dirty="0">
                <a:solidFill>
                  <a:srgbClr val="0000FF"/>
                </a:solidFill>
                <a:latin typeface="华文楷体"/>
                <a:ea typeface="华文楷体"/>
                <a:cs typeface="华文楷体"/>
              </a:rPr>
              <a:t>将继续运行</a:t>
            </a:r>
            <a:r>
              <a:rPr lang="en-US" altLang="zh-CN" sz="2000" b="1" dirty="0">
                <a:solidFill>
                  <a:srgbClr val="0000FF"/>
                </a:solidFill>
                <a:latin typeface="华文楷体"/>
                <a:ea typeface="华文楷体"/>
                <a:cs typeface="华文楷体"/>
              </a:rPr>
              <a:t>5</a:t>
            </a:r>
            <a:r>
              <a:rPr lang="zh-CN" altLang="en-US" sz="2000" b="1" dirty="0">
                <a:solidFill>
                  <a:srgbClr val="0000FF"/>
                </a:solidFill>
                <a:latin typeface="华文楷体"/>
                <a:ea typeface="华文楷体"/>
                <a:cs typeface="华文楷体"/>
              </a:rPr>
              <a:t>年，测量</a:t>
            </a:r>
            <a:r>
              <a:rPr lang="en-US" altLang="zh-CN" sz="2000" b="1" dirty="0">
                <a:solidFill>
                  <a:srgbClr val="0000FF"/>
                </a:solidFill>
                <a:latin typeface="华文楷体"/>
                <a:ea typeface="华文楷体"/>
                <a:cs typeface="华文楷体"/>
              </a:rPr>
              <a:t>sin</a:t>
            </a:r>
            <a:r>
              <a:rPr lang="en-US" altLang="zh-CN" sz="2000" b="1" baseline="30000" dirty="0">
                <a:solidFill>
                  <a:srgbClr val="0000FF"/>
                </a:solidFill>
                <a:latin typeface="华文楷体"/>
                <a:ea typeface="华文楷体"/>
                <a:cs typeface="华文楷体"/>
              </a:rPr>
              <a:t>2</a:t>
            </a:r>
            <a:r>
              <a:rPr lang="en-US" altLang="zh-CN" sz="2000" b="1" dirty="0">
                <a:solidFill>
                  <a:srgbClr val="0000FF"/>
                </a:solidFill>
                <a:latin typeface="华文楷体"/>
                <a:ea typeface="华文楷体"/>
                <a:cs typeface="华文楷体"/>
              </a:rPr>
              <a:t>2θ</a:t>
            </a:r>
            <a:r>
              <a:rPr lang="en-US" altLang="zh-CN" sz="2000" b="1" baseline="-25000" dirty="0">
                <a:solidFill>
                  <a:srgbClr val="0000FF"/>
                </a:solidFill>
                <a:latin typeface="华文楷体"/>
                <a:ea typeface="华文楷体"/>
                <a:cs typeface="华文楷体"/>
              </a:rPr>
              <a:t>13 </a:t>
            </a:r>
            <a:r>
              <a:rPr lang="en-US" altLang="zh-CN" sz="2000" b="1" dirty="0">
                <a:solidFill>
                  <a:srgbClr val="0000FF"/>
                </a:solidFill>
                <a:latin typeface="华文楷体"/>
                <a:ea typeface="华文楷体"/>
                <a:cs typeface="华文楷体"/>
              </a:rPr>
              <a:t> </a:t>
            </a:r>
            <a:r>
              <a:rPr lang="zh-CN" altLang="en-US" sz="2000" b="1" dirty="0">
                <a:solidFill>
                  <a:srgbClr val="0000FF"/>
                </a:solidFill>
                <a:latin typeface="华文楷体"/>
                <a:ea typeface="华文楷体"/>
                <a:cs typeface="华文楷体"/>
              </a:rPr>
              <a:t>至</a:t>
            </a:r>
            <a:r>
              <a:rPr lang="en-US" altLang="zh-CN" sz="2000" b="1" dirty="0">
                <a:solidFill>
                  <a:srgbClr val="0000FF"/>
                </a:solidFill>
                <a:latin typeface="华文楷体"/>
                <a:ea typeface="华文楷体"/>
                <a:cs typeface="华文楷体"/>
              </a:rPr>
              <a:t>3%</a:t>
            </a:r>
            <a:r>
              <a:rPr lang="zh-CN" altLang="en-US" sz="2000" b="1" dirty="0">
                <a:solidFill>
                  <a:srgbClr val="0000FF"/>
                </a:solidFill>
                <a:latin typeface="华文楷体"/>
                <a:ea typeface="华文楷体"/>
                <a:cs typeface="华文楷体"/>
              </a:rPr>
              <a:t>的精度，未来三十年内国际最好</a:t>
            </a:r>
          </a:p>
        </p:txBody>
      </p:sp>
      <p:pic>
        <p:nvPicPr>
          <p:cNvPr id="61453" name="Picture 1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101013" y="188913"/>
            <a:ext cx="1042987" cy="908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Footer Placeholder 1"/>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Tree>
    <p:extLst>
      <p:ext uri="{BB962C8B-B14F-4D97-AF65-F5344CB8AC3E}">
        <p14:creationId xmlns:p14="http://schemas.microsoft.com/office/powerpoint/2010/main" val="1431705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编号占位符 3"/>
          <p:cNvSpPr>
            <a:spLocks noGrp="1"/>
          </p:cNvSpPr>
          <p:nvPr>
            <p:ph type="sldNum" sz="quarter" idx="12"/>
          </p:nvPr>
        </p:nvSpPr>
        <p:spPr/>
        <p:txBody>
          <a:bodyPr/>
          <a:lstStyle/>
          <a:p>
            <a:pPr>
              <a:defRPr/>
            </a:pPr>
            <a:fld id="{E3BAC4F7-8877-4A8A-A428-06935D1FE728}" type="slidenum">
              <a:rPr lang="zh-CN" altLang="en-US" smtClean="0"/>
              <a:pPr>
                <a:defRPr/>
              </a:pPr>
              <a:t>17</a:t>
            </a:fld>
            <a:endParaRPr lang="en-US" altLang="zh-CN" dirty="0"/>
          </a:p>
        </p:txBody>
      </p:sp>
      <p:sp>
        <p:nvSpPr>
          <p:cNvPr id="6" name="Rectangle 2"/>
          <p:cNvSpPr txBox="1">
            <a:spLocks noChangeArrowheads="1"/>
          </p:cNvSpPr>
          <p:nvPr/>
        </p:nvSpPr>
        <p:spPr bwMode="auto">
          <a:xfrm>
            <a:off x="0" y="1645525"/>
            <a:ext cx="6381742" cy="30607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marL="342900" indent="-342900" algn="l" rtl="0" fontAlgn="base">
              <a:spcBef>
                <a:spcPct val="20000"/>
              </a:spcBef>
              <a:spcAft>
                <a:spcPct val="0"/>
              </a:spcAft>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7175" indent="-257175" defTabSz="685800" eaLnBrk="1" hangingPunct="1">
              <a:lnSpc>
                <a:spcPct val="90000"/>
              </a:lnSpc>
              <a:buNone/>
              <a:defRPr/>
            </a:pPr>
            <a:r>
              <a:rPr lang="en-US" altLang="zh-CN" sz="2100" b="0" i="1" dirty="0">
                <a:solidFill>
                  <a:srgbClr val="FF0000"/>
                </a:solidFill>
                <a:latin typeface="Times New Roman"/>
                <a:ea typeface="宋体"/>
              </a:rPr>
              <a:t>   </a:t>
            </a:r>
            <a:r>
              <a:rPr lang="en-US" altLang="zh-CN" sz="2100" i="1" dirty="0">
                <a:solidFill>
                  <a:srgbClr val="FF0000"/>
                </a:solidFill>
                <a:latin typeface="Times New Roman"/>
                <a:ea typeface="宋体"/>
              </a:rPr>
              <a:t> </a:t>
            </a:r>
            <a:r>
              <a:rPr lang="en-US" altLang="zh-CN" sz="2100" i="1" dirty="0">
                <a:solidFill>
                  <a:srgbClr val="C00000"/>
                </a:solidFill>
                <a:latin typeface="STKaiti" charset="-122"/>
                <a:ea typeface="STKaiti" charset="-122"/>
                <a:cs typeface="STKaiti" charset="-122"/>
              </a:rPr>
              <a:t></a:t>
            </a:r>
            <a:r>
              <a:rPr lang="en-US" altLang="zh-CN" sz="2100" i="1" baseline="30000" dirty="0">
                <a:solidFill>
                  <a:srgbClr val="C00000"/>
                </a:solidFill>
                <a:latin typeface="STKaiti" charset="-122"/>
                <a:ea typeface="STKaiti" charset="-122"/>
                <a:cs typeface="STKaiti" charset="-122"/>
              </a:rPr>
              <a:t>-</a:t>
            </a:r>
            <a:r>
              <a:rPr lang="en-US" altLang="zh-CN" sz="2100" dirty="0">
                <a:solidFill>
                  <a:srgbClr val="C00000"/>
                </a:solidFill>
                <a:latin typeface="STKaiti" charset="-122"/>
                <a:ea typeface="STKaiti" charset="-122"/>
                <a:cs typeface="STKaiti" charset="-122"/>
              </a:rPr>
              <a:t>-</a:t>
            </a:r>
            <a:r>
              <a:rPr lang="zh-CN" altLang="en-US" sz="2100" dirty="0">
                <a:solidFill>
                  <a:srgbClr val="C00000"/>
                </a:solidFill>
                <a:latin typeface="STKaiti" charset="-122"/>
                <a:ea typeface="STKaiti" charset="-122"/>
                <a:cs typeface="STKaiti" charset="-122"/>
              </a:rPr>
              <a:t>衰变</a:t>
            </a:r>
            <a:r>
              <a:rPr lang="en-US" altLang="zh-CN" sz="2100" b="0" dirty="0">
                <a:solidFill>
                  <a:srgbClr val="0000FF"/>
                </a:solidFill>
                <a:latin typeface="STKaiti" charset="-122"/>
                <a:ea typeface="STKaiti" charset="-122"/>
                <a:cs typeface="STKaiti" charset="-122"/>
              </a:rPr>
              <a:t>: </a:t>
            </a:r>
            <a:r>
              <a:rPr lang="zh-CN" altLang="en-US" sz="2100" b="0" dirty="0">
                <a:solidFill>
                  <a:srgbClr val="0000FF"/>
                </a:solidFill>
                <a:latin typeface="STKaiti" charset="-122"/>
                <a:ea typeface="STKaiti" charset="-122"/>
                <a:cs typeface="STKaiti" charset="-122"/>
              </a:rPr>
              <a:t>发射电子和反中微子</a:t>
            </a:r>
            <a:endParaRPr lang="en-US" altLang="zh-CN" sz="2100" b="0" dirty="0">
              <a:solidFill>
                <a:srgbClr val="0000FF"/>
              </a:solidFill>
              <a:latin typeface="STKaiti" charset="-122"/>
              <a:ea typeface="STKaiti" charset="-122"/>
              <a:cs typeface="STKaiti" charset="-122"/>
            </a:endParaRPr>
          </a:p>
          <a:p>
            <a:pPr marL="257175" indent="-257175" defTabSz="685800" eaLnBrk="1" hangingPunct="1">
              <a:lnSpc>
                <a:spcPct val="90000"/>
              </a:lnSpc>
              <a:buNone/>
              <a:defRPr/>
            </a:pPr>
            <a:r>
              <a:rPr lang="en-US" altLang="zh-CN" sz="2100" b="0" dirty="0">
                <a:solidFill>
                  <a:srgbClr val="0000FF"/>
                </a:solidFill>
                <a:latin typeface="STKaiti" charset="-122"/>
                <a:ea typeface="STKaiti" charset="-122"/>
                <a:cs typeface="STKaiti" charset="-122"/>
              </a:rPr>
              <a:t>             </a:t>
            </a:r>
            <a:r>
              <a:rPr lang="zh-CN" altLang="en-US" sz="2100" dirty="0">
                <a:solidFill>
                  <a:srgbClr val="3333FF"/>
                </a:solidFill>
                <a:latin typeface="STKaiti" charset="-122"/>
                <a:ea typeface="STKaiti" charset="-122"/>
                <a:cs typeface="STKaiti" charset="-122"/>
              </a:rPr>
              <a:t>如</a:t>
            </a:r>
            <a:r>
              <a:rPr lang="en-US" altLang="zh-CN" sz="2100" b="0" dirty="0">
                <a:solidFill>
                  <a:srgbClr val="0000FF"/>
                </a:solidFill>
                <a:latin typeface="STKaiti" charset="-122"/>
                <a:ea typeface="STKaiti" charset="-122"/>
                <a:cs typeface="STKaiti" charset="-122"/>
              </a:rPr>
              <a:t> </a:t>
            </a:r>
          </a:p>
          <a:p>
            <a:pPr marL="257175" indent="-257175" defTabSz="685800" eaLnBrk="1" hangingPunct="1">
              <a:lnSpc>
                <a:spcPct val="90000"/>
              </a:lnSpc>
              <a:buNone/>
              <a:defRPr/>
            </a:pPr>
            <a:endParaRPr lang="en-US" altLang="zh-CN" sz="2100" dirty="0">
              <a:solidFill>
                <a:srgbClr val="0000FF"/>
              </a:solidFill>
              <a:latin typeface="STKaiti" charset="-122"/>
              <a:ea typeface="STKaiti" charset="-122"/>
              <a:cs typeface="STKaiti" charset="-122"/>
            </a:endParaRPr>
          </a:p>
          <a:p>
            <a:pPr marL="257175" indent="-257175" defTabSz="685800" eaLnBrk="1" hangingPunct="1">
              <a:lnSpc>
                <a:spcPct val="90000"/>
              </a:lnSpc>
              <a:buNone/>
              <a:defRPr/>
            </a:pPr>
            <a:r>
              <a:rPr lang="en-US" altLang="zh-CN" sz="2100" i="1" dirty="0">
                <a:solidFill>
                  <a:srgbClr val="0000FF"/>
                </a:solidFill>
                <a:latin typeface="STKaiti" charset="-122"/>
                <a:ea typeface="STKaiti" charset="-122"/>
                <a:cs typeface="STKaiti" charset="-122"/>
              </a:rPr>
              <a:t>    </a:t>
            </a:r>
            <a:r>
              <a:rPr lang="en-US" altLang="zh-CN" sz="2100" i="1" dirty="0">
                <a:latin typeface="STKaiti" charset="-122"/>
                <a:ea typeface="STKaiti" charset="-122"/>
                <a:cs typeface="STKaiti" charset="-122"/>
              </a:rPr>
              <a:t>E</a:t>
            </a:r>
            <a:r>
              <a:rPr lang="en-US" altLang="zh-CN" sz="2100" baseline="-30000" dirty="0">
                <a:latin typeface="STKaiti" charset="-122"/>
                <a:ea typeface="STKaiti" charset="-122"/>
                <a:cs typeface="STKaiti" charset="-122"/>
              </a:rPr>
              <a:t>0</a:t>
            </a:r>
            <a:r>
              <a:rPr lang="en-US" altLang="zh-CN" sz="2100" i="1" dirty="0">
                <a:latin typeface="STKaiti" charset="-122"/>
                <a:ea typeface="STKaiti" charset="-122"/>
                <a:cs typeface="STKaiti" charset="-122"/>
              </a:rPr>
              <a:t> =</a:t>
            </a:r>
            <a:r>
              <a:rPr lang="en-US" altLang="zh-CN" sz="2100" dirty="0">
                <a:latin typeface="STKaiti" charset="-122"/>
                <a:ea typeface="STKaiti" charset="-122"/>
                <a:cs typeface="STKaiti" charset="-122"/>
              </a:rPr>
              <a:t> [</a:t>
            </a:r>
            <a:r>
              <a:rPr lang="en-US" altLang="zh-CN" sz="2100" i="1" dirty="0" err="1">
                <a:latin typeface="STKaiti" charset="-122"/>
                <a:ea typeface="STKaiti" charset="-122"/>
                <a:cs typeface="STKaiti" charset="-122"/>
              </a:rPr>
              <a:t>m</a:t>
            </a:r>
            <a:r>
              <a:rPr lang="en-US" altLang="zh-CN" sz="2100" i="1" baseline="-30000" dirty="0" err="1">
                <a:latin typeface="STKaiti" charset="-122"/>
                <a:ea typeface="STKaiti" charset="-122"/>
                <a:cs typeface="STKaiti" charset="-122"/>
              </a:rPr>
              <a:t>X</a:t>
            </a:r>
            <a:r>
              <a:rPr lang="en-US" altLang="zh-CN" sz="2100" i="1" baseline="-30000" dirty="0">
                <a:latin typeface="STKaiti" charset="-122"/>
                <a:ea typeface="STKaiti" charset="-122"/>
                <a:cs typeface="STKaiti" charset="-122"/>
              </a:rPr>
              <a:t> </a:t>
            </a:r>
            <a:r>
              <a:rPr lang="en-US" altLang="zh-CN" sz="2100" i="1" dirty="0">
                <a:latin typeface="STKaiti" charset="-122"/>
                <a:ea typeface="STKaiti" charset="-122"/>
                <a:cs typeface="STKaiti" charset="-122"/>
              </a:rPr>
              <a:t>– </a:t>
            </a:r>
            <a:r>
              <a:rPr lang="en-US" altLang="zh-CN" sz="2100" dirty="0">
                <a:latin typeface="STKaiti" charset="-122"/>
                <a:ea typeface="STKaiti" charset="-122"/>
                <a:cs typeface="STKaiti" charset="-122"/>
              </a:rPr>
              <a:t>(</a:t>
            </a:r>
            <a:r>
              <a:rPr lang="en-US" altLang="zh-CN" sz="2100" i="1" dirty="0" err="1">
                <a:latin typeface="STKaiti" charset="-122"/>
                <a:ea typeface="STKaiti" charset="-122"/>
                <a:cs typeface="STKaiti" charset="-122"/>
              </a:rPr>
              <a:t>m</a:t>
            </a:r>
            <a:r>
              <a:rPr lang="en-US" altLang="zh-CN" sz="2100" i="1" baseline="-30000" dirty="0" err="1">
                <a:latin typeface="STKaiti" charset="-122"/>
                <a:ea typeface="STKaiti" charset="-122"/>
                <a:cs typeface="STKaiti" charset="-122"/>
              </a:rPr>
              <a:t>Y</a:t>
            </a:r>
            <a:r>
              <a:rPr lang="en-US" altLang="zh-CN" sz="2100" i="1" dirty="0">
                <a:latin typeface="STKaiti" charset="-122"/>
                <a:ea typeface="STKaiti" charset="-122"/>
                <a:cs typeface="STKaiti" charset="-122"/>
              </a:rPr>
              <a:t> + m</a:t>
            </a:r>
            <a:r>
              <a:rPr lang="en-US" altLang="zh-CN" sz="2100" i="1" baseline="-30000" dirty="0">
                <a:latin typeface="STKaiti" charset="-122"/>
                <a:ea typeface="STKaiti" charset="-122"/>
                <a:cs typeface="STKaiti" charset="-122"/>
              </a:rPr>
              <a:t>e</a:t>
            </a:r>
            <a:r>
              <a:rPr lang="en-US" altLang="zh-CN" sz="2100" dirty="0">
                <a:latin typeface="STKaiti" charset="-122"/>
                <a:ea typeface="STKaiti" charset="-122"/>
                <a:cs typeface="STKaiti" charset="-122"/>
              </a:rPr>
              <a:t>)]</a:t>
            </a:r>
            <a:r>
              <a:rPr lang="en-US" altLang="zh-CN" sz="2100" i="1" dirty="0">
                <a:latin typeface="STKaiti" charset="-122"/>
                <a:ea typeface="STKaiti" charset="-122"/>
                <a:cs typeface="STKaiti" charset="-122"/>
              </a:rPr>
              <a:t>c</a:t>
            </a:r>
            <a:r>
              <a:rPr lang="en-US" altLang="zh-CN" sz="2100" baseline="30000" dirty="0">
                <a:latin typeface="STKaiti" charset="-122"/>
                <a:ea typeface="STKaiti" charset="-122"/>
                <a:cs typeface="STKaiti" charset="-122"/>
              </a:rPr>
              <a:t>2</a:t>
            </a:r>
            <a:r>
              <a:rPr lang="en-US" altLang="zh-CN" sz="2100" dirty="0">
                <a:latin typeface="STKaiti" charset="-122"/>
                <a:ea typeface="STKaiti" charset="-122"/>
                <a:cs typeface="STKaiti" charset="-122"/>
              </a:rPr>
              <a:t> = [</a:t>
            </a:r>
            <a:r>
              <a:rPr lang="en-US" altLang="zh-CN" sz="2100" i="1" dirty="0">
                <a:latin typeface="STKaiti" charset="-122"/>
                <a:ea typeface="STKaiti" charset="-122"/>
                <a:cs typeface="STKaiti" charset="-122"/>
              </a:rPr>
              <a:t>M</a:t>
            </a:r>
            <a:r>
              <a:rPr lang="en-US" altLang="zh-CN" sz="2100" i="1" baseline="-30000" dirty="0">
                <a:latin typeface="STKaiti" charset="-122"/>
                <a:ea typeface="STKaiti" charset="-122"/>
                <a:cs typeface="STKaiti" charset="-122"/>
              </a:rPr>
              <a:t>X </a:t>
            </a:r>
            <a:r>
              <a:rPr lang="en-US" altLang="zh-CN" sz="2100" i="1" dirty="0">
                <a:latin typeface="STKaiti" charset="-122"/>
                <a:ea typeface="STKaiti" charset="-122"/>
                <a:cs typeface="STKaiti" charset="-122"/>
              </a:rPr>
              <a:t>– M</a:t>
            </a:r>
            <a:r>
              <a:rPr lang="en-US" altLang="zh-CN" sz="2100" i="1" baseline="-30000" dirty="0">
                <a:latin typeface="STKaiti" charset="-122"/>
                <a:ea typeface="STKaiti" charset="-122"/>
                <a:cs typeface="STKaiti" charset="-122"/>
              </a:rPr>
              <a:t>Y</a:t>
            </a:r>
            <a:r>
              <a:rPr lang="en-US" altLang="zh-CN" sz="2100" dirty="0">
                <a:latin typeface="STKaiti" charset="-122"/>
                <a:ea typeface="STKaiti" charset="-122"/>
                <a:cs typeface="STKaiti" charset="-122"/>
              </a:rPr>
              <a:t>]</a:t>
            </a:r>
            <a:r>
              <a:rPr lang="en-US" altLang="zh-CN" sz="2100" i="1" dirty="0">
                <a:latin typeface="STKaiti" charset="-122"/>
                <a:ea typeface="STKaiti" charset="-122"/>
                <a:cs typeface="STKaiti" charset="-122"/>
              </a:rPr>
              <a:t>c</a:t>
            </a:r>
            <a:r>
              <a:rPr lang="en-US" altLang="zh-CN" sz="2100" baseline="30000" dirty="0">
                <a:latin typeface="STKaiti" charset="-122"/>
                <a:ea typeface="STKaiti" charset="-122"/>
                <a:cs typeface="STKaiti" charset="-122"/>
              </a:rPr>
              <a:t>2</a:t>
            </a:r>
            <a:r>
              <a:rPr lang="en-US" altLang="zh-CN" sz="2100" dirty="0">
                <a:latin typeface="STKaiti" charset="-122"/>
                <a:ea typeface="STKaiti" charset="-122"/>
                <a:cs typeface="STKaiti" charset="-122"/>
              </a:rPr>
              <a:t>&gt;0 </a:t>
            </a:r>
            <a:endParaRPr lang="en-US" altLang="zh-CN" sz="2100" i="1" dirty="0">
              <a:latin typeface="STKaiti" charset="-122"/>
              <a:ea typeface="STKaiti" charset="-122"/>
              <a:cs typeface="STKaiti" charset="-122"/>
            </a:endParaRPr>
          </a:p>
          <a:p>
            <a:pPr marL="257175" indent="-257175" defTabSz="685800" eaLnBrk="1" hangingPunct="1">
              <a:lnSpc>
                <a:spcPct val="90000"/>
              </a:lnSpc>
              <a:buNone/>
              <a:defRPr/>
            </a:pPr>
            <a:endParaRPr lang="en-US" altLang="zh-CN" sz="2100" b="0" i="1" dirty="0">
              <a:solidFill>
                <a:srgbClr val="FF0000"/>
              </a:solidFill>
              <a:latin typeface="STKaiti" charset="-122"/>
              <a:ea typeface="STKaiti" charset="-122"/>
              <a:cs typeface="STKaiti" charset="-122"/>
            </a:endParaRPr>
          </a:p>
          <a:p>
            <a:pPr marL="257175" indent="-257175" defTabSz="685800" eaLnBrk="1" hangingPunct="1">
              <a:lnSpc>
                <a:spcPct val="90000"/>
              </a:lnSpc>
              <a:buNone/>
              <a:defRPr/>
            </a:pPr>
            <a:r>
              <a:rPr lang="en-US" altLang="zh-CN" sz="2100" i="1" dirty="0">
                <a:solidFill>
                  <a:srgbClr val="FF0000"/>
                </a:solidFill>
                <a:latin typeface="STKaiti" charset="-122"/>
                <a:ea typeface="STKaiti" charset="-122"/>
                <a:cs typeface="STKaiti" charset="-122"/>
              </a:rPr>
              <a:t>    </a:t>
            </a:r>
            <a:r>
              <a:rPr lang="en-US" altLang="zh-CN" sz="2100" i="1" dirty="0">
                <a:solidFill>
                  <a:srgbClr val="C00000"/>
                </a:solidFill>
                <a:latin typeface="STKaiti" charset="-122"/>
                <a:ea typeface="STKaiti" charset="-122"/>
                <a:cs typeface="STKaiti" charset="-122"/>
              </a:rPr>
              <a:t></a:t>
            </a:r>
            <a:r>
              <a:rPr lang="en-US" altLang="zh-CN" sz="2100" i="1" baseline="30000" dirty="0">
                <a:solidFill>
                  <a:srgbClr val="C00000"/>
                </a:solidFill>
                <a:latin typeface="STKaiti" charset="-122"/>
                <a:ea typeface="STKaiti" charset="-122"/>
                <a:cs typeface="STKaiti" charset="-122"/>
              </a:rPr>
              <a:t>+</a:t>
            </a:r>
            <a:r>
              <a:rPr lang="en-US" altLang="zh-CN" sz="2100" dirty="0">
                <a:solidFill>
                  <a:srgbClr val="C00000"/>
                </a:solidFill>
                <a:latin typeface="STKaiti" charset="-122"/>
                <a:ea typeface="STKaiti" charset="-122"/>
                <a:cs typeface="STKaiti" charset="-122"/>
              </a:rPr>
              <a:t>-</a:t>
            </a:r>
            <a:r>
              <a:rPr lang="zh-CN" altLang="en-US" sz="2100" dirty="0">
                <a:solidFill>
                  <a:srgbClr val="C00000"/>
                </a:solidFill>
                <a:latin typeface="STKaiti" charset="-122"/>
                <a:ea typeface="STKaiti" charset="-122"/>
                <a:cs typeface="STKaiti" charset="-122"/>
              </a:rPr>
              <a:t>衰变</a:t>
            </a:r>
            <a:r>
              <a:rPr lang="en-US" altLang="zh-CN" sz="2100" b="0" dirty="0">
                <a:solidFill>
                  <a:srgbClr val="0000FF"/>
                </a:solidFill>
                <a:latin typeface="STKaiti" charset="-122"/>
                <a:ea typeface="STKaiti" charset="-122"/>
                <a:cs typeface="STKaiti" charset="-122"/>
              </a:rPr>
              <a:t>: </a:t>
            </a:r>
            <a:r>
              <a:rPr lang="zh-CN" altLang="en-US" sz="2100" b="0" dirty="0">
                <a:solidFill>
                  <a:srgbClr val="0000FF"/>
                </a:solidFill>
                <a:latin typeface="STKaiti" charset="-122"/>
                <a:ea typeface="STKaiti" charset="-122"/>
                <a:cs typeface="STKaiti" charset="-122"/>
              </a:rPr>
              <a:t>发射正电子和中微子</a:t>
            </a:r>
            <a:endParaRPr lang="en-US" altLang="zh-CN" sz="2100" b="0" dirty="0">
              <a:solidFill>
                <a:srgbClr val="0000FF"/>
              </a:solidFill>
              <a:latin typeface="STKaiti" charset="-122"/>
              <a:ea typeface="STKaiti" charset="-122"/>
              <a:cs typeface="STKaiti" charset="-122"/>
            </a:endParaRPr>
          </a:p>
          <a:p>
            <a:pPr marL="257175" indent="-257175" defTabSz="685800" eaLnBrk="1" hangingPunct="1">
              <a:lnSpc>
                <a:spcPct val="90000"/>
              </a:lnSpc>
              <a:buNone/>
              <a:defRPr/>
            </a:pPr>
            <a:r>
              <a:rPr lang="en-US" altLang="zh-CN" sz="2100" b="0" dirty="0">
                <a:solidFill>
                  <a:srgbClr val="0000FF"/>
                </a:solidFill>
                <a:latin typeface="STKaiti" charset="-122"/>
                <a:ea typeface="STKaiti" charset="-122"/>
                <a:cs typeface="STKaiti" charset="-122"/>
              </a:rPr>
              <a:t>             </a:t>
            </a:r>
            <a:r>
              <a:rPr lang="zh-CN" altLang="en-US" sz="2100" dirty="0">
                <a:solidFill>
                  <a:srgbClr val="3333FF"/>
                </a:solidFill>
                <a:latin typeface="STKaiti" charset="-122"/>
                <a:ea typeface="STKaiti" charset="-122"/>
                <a:cs typeface="STKaiti" charset="-122"/>
              </a:rPr>
              <a:t>如</a:t>
            </a:r>
            <a:r>
              <a:rPr lang="en-US" altLang="zh-CN" sz="2100" b="0" dirty="0">
                <a:solidFill>
                  <a:srgbClr val="0000FF"/>
                </a:solidFill>
                <a:latin typeface="STKaiti" charset="-122"/>
                <a:ea typeface="STKaiti" charset="-122"/>
                <a:cs typeface="STKaiti" charset="-122"/>
              </a:rPr>
              <a:t>     </a:t>
            </a:r>
            <a:r>
              <a:rPr lang="en-US" altLang="zh-CN" sz="2100" b="0" baseline="30000" dirty="0">
                <a:solidFill>
                  <a:srgbClr val="0000FF"/>
                </a:solidFill>
                <a:latin typeface="STKaiti" charset="-122"/>
                <a:ea typeface="STKaiti" charset="-122"/>
                <a:cs typeface="STKaiti" charset="-122"/>
              </a:rPr>
              <a:t>13</a:t>
            </a:r>
            <a:r>
              <a:rPr lang="en-US" altLang="zh-CN" sz="2100" b="0" baseline="-30000" dirty="0">
                <a:solidFill>
                  <a:srgbClr val="0000FF"/>
                </a:solidFill>
                <a:latin typeface="STKaiti" charset="-122"/>
                <a:ea typeface="STKaiti" charset="-122"/>
                <a:cs typeface="STKaiti" charset="-122"/>
              </a:rPr>
              <a:t>7</a:t>
            </a:r>
            <a:r>
              <a:rPr lang="en-US" altLang="zh-CN" sz="2100" b="0" dirty="0">
                <a:solidFill>
                  <a:srgbClr val="0000FF"/>
                </a:solidFill>
                <a:latin typeface="STKaiti" charset="-122"/>
                <a:ea typeface="STKaiti" charset="-122"/>
                <a:cs typeface="STKaiti" charset="-122"/>
              </a:rPr>
              <a:t>N  </a:t>
            </a:r>
            <a:r>
              <a:rPr lang="en-US" altLang="zh-CN" sz="2100" b="0" baseline="30000" dirty="0">
                <a:solidFill>
                  <a:srgbClr val="0000FF"/>
                </a:solidFill>
                <a:latin typeface="STKaiti" charset="-122"/>
                <a:ea typeface="STKaiti" charset="-122"/>
                <a:cs typeface="STKaiti" charset="-122"/>
              </a:rPr>
              <a:t>13</a:t>
            </a:r>
            <a:r>
              <a:rPr lang="en-US" altLang="zh-CN" sz="2100" b="0" baseline="-30000" dirty="0">
                <a:solidFill>
                  <a:srgbClr val="0000FF"/>
                </a:solidFill>
                <a:latin typeface="STKaiti" charset="-122"/>
                <a:ea typeface="STKaiti" charset="-122"/>
                <a:cs typeface="STKaiti" charset="-122"/>
              </a:rPr>
              <a:t>6</a:t>
            </a:r>
            <a:r>
              <a:rPr lang="en-US" altLang="zh-CN" sz="2100" b="0" dirty="0">
                <a:solidFill>
                  <a:srgbClr val="0000FF"/>
                </a:solidFill>
                <a:latin typeface="STKaiti" charset="-122"/>
                <a:ea typeface="STKaiti" charset="-122"/>
                <a:cs typeface="STKaiti" charset="-122"/>
              </a:rPr>
              <a:t>C + e</a:t>
            </a:r>
            <a:r>
              <a:rPr lang="en-US" altLang="zh-CN" sz="2100" b="0" baseline="30000" dirty="0">
                <a:solidFill>
                  <a:srgbClr val="0000FF"/>
                </a:solidFill>
                <a:latin typeface="STKaiti" charset="-122"/>
                <a:ea typeface="STKaiti" charset="-122"/>
                <a:cs typeface="STKaiti" charset="-122"/>
              </a:rPr>
              <a:t>+</a:t>
            </a:r>
            <a:r>
              <a:rPr lang="en-US" altLang="zh-CN" sz="2100" b="0" dirty="0">
                <a:solidFill>
                  <a:srgbClr val="0000FF"/>
                </a:solidFill>
                <a:latin typeface="STKaiti" charset="-122"/>
                <a:ea typeface="STKaiti" charset="-122"/>
                <a:cs typeface="STKaiti" charset="-122"/>
              </a:rPr>
              <a:t> + </a:t>
            </a:r>
            <a:r>
              <a:rPr lang="en-US" altLang="zh-CN" sz="2100" b="0" baseline="-30000" dirty="0">
                <a:solidFill>
                  <a:srgbClr val="0000FF"/>
                </a:solidFill>
                <a:latin typeface="STKaiti" charset="-122"/>
                <a:ea typeface="STKaiti" charset="-122"/>
                <a:cs typeface="STKaiti" charset="-122"/>
              </a:rPr>
              <a:t>e</a:t>
            </a:r>
          </a:p>
          <a:p>
            <a:pPr marL="0" indent="0" fontAlgn="auto">
              <a:spcBef>
                <a:spcPts val="0"/>
              </a:spcBef>
              <a:spcAft>
                <a:spcPts val="0"/>
              </a:spcAft>
              <a:buNone/>
            </a:pPr>
            <a:r>
              <a:rPr kumimoji="0" lang="en-US" altLang="zh-CN" sz="2100" i="1" dirty="0">
                <a:solidFill>
                  <a:prstClr val="black"/>
                </a:solidFill>
                <a:latin typeface="STKaiti" charset="-122"/>
                <a:ea typeface="STKaiti" charset="-122"/>
                <a:cs typeface="STKaiti" charset="-122"/>
              </a:rPr>
              <a:t>    E</a:t>
            </a:r>
            <a:r>
              <a:rPr kumimoji="0" lang="en-US" altLang="zh-CN" sz="2100" baseline="-30000" dirty="0">
                <a:solidFill>
                  <a:prstClr val="black"/>
                </a:solidFill>
                <a:latin typeface="STKaiti" charset="-122"/>
                <a:ea typeface="STKaiti" charset="-122"/>
                <a:cs typeface="STKaiti" charset="-122"/>
              </a:rPr>
              <a:t>0</a:t>
            </a:r>
            <a:r>
              <a:rPr kumimoji="0" lang="en-US" altLang="zh-CN" sz="2100" i="1" dirty="0">
                <a:solidFill>
                  <a:prstClr val="black"/>
                </a:solidFill>
                <a:latin typeface="STKaiti" charset="-122"/>
                <a:ea typeface="STKaiti" charset="-122"/>
                <a:cs typeface="STKaiti" charset="-122"/>
              </a:rPr>
              <a:t> =</a:t>
            </a:r>
            <a:r>
              <a:rPr kumimoji="0" lang="en-US" altLang="zh-CN" sz="2100" dirty="0">
                <a:solidFill>
                  <a:prstClr val="black"/>
                </a:solidFill>
                <a:latin typeface="STKaiti" charset="-122"/>
                <a:ea typeface="STKaiti" charset="-122"/>
                <a:cs typeface="STKaiti" charset="-122"/>
              </a:rPr>
              <a:t> [</a:t>
            </a:r>
            <a:r>
              <a:rPr kumimoji="0" lang="en-US" altLang="zh-CN" sz="2100" i="1" dirty="0" err="1">
                <a:solidFill>
                  <a:prstClr val="black"/>
                </a:solidFill>
                <a:latin typeface="STKaiti" charset="-122"/>
                <a:ea typeface="STKaiti" charset="-122"/>
                <a:cs typeface="STKaiti" charset="-122"/>
              </a:rPr>
              <a:t>m</a:t>
            </a:r>
            <a:r>
              <a:rPr kumimoji="0" lang="en-US" altLang="zh-CN" sz="2100" i="1" baseline="-30000" dirty="0" err="1">
                <a:solidFill>
                  <a:prstClr val="black"/>
                </a:solidFill>
                <a:latin typeface="STKaiti" charset="-122"/>
                <a:ea typeface="STKaiti" charset="-122"/>
                <a:cs typeface="STKaiti" charset="-122"/>
              </a:rPr>
              <a:t>X</a:t>
            </a:r>
            <a:r>
              <a:rPr kumimoji="0" lang="en-US" altLang="zh-CN" sz="2100" i="1" baseline="-30000" dirty="0">
                <a:solidFill>
                  <a:prstClr val="black"/>
                </a:solidFill>
                <a:latin typeface="STKaiti" charset="-122"/>
                <a:ea typeface="STKaiti" charset="-122"/>
                <a:cs typeface="STKaiti" charset="-122"/>
              </a:rPr>
              <a:t> </a:t>
            </a:r>
            <a:r>
              <a:rPr kumimoji="0" lang="en-US" altLang="zh-CN" sz="2100" i="1" dirty="0">
                <a:solidFill>
                  <a:prstClr val="black"/>
                </a:solidFill>
                <a:latin typeface="STKaiti" charset="-122"/>
                <a:ea typeface="STKaiti" charset="-122"/>
                <a:cs typeface="STKaiti" charset="-122"/>
              </a:rPr>
              <a:t>– </a:t>
            </a:r>
            <a:r>
              <a:rPr kumimoji="0" lang="en-US" altLang="zh-CN" sz="2100" dirty="0">
                <a:solidFill>
                  <a:prstClr val="black"/>
                </a:solidFill>
                <a:latin typeface="STKaiti" charset="-122"/>
                <a:ea typeface="STKaiti" charset="-122"/>
                <a:cs typeface="STKaiti" charset="-122"/>
              </a:rPr>
              <a:t>(</a:t>
            </a:r>
            <a:r>
              <a:rPr kumimoji="0" lang="en-US" altLang="zh-CN" sz="2100" i="1" dirty="0" err="1">
                <a:solidFill>
                  <a:prstClr val="black"/>
                </a:solidFill>
                <a:latin typeface="STKaiti" charset="-122"/>
                <a:ea typeface="STKaiti" charset="-122"/>
                <a:cs typeface="STKaiti" charset="-122"/>
              </a:rPr>
              <a:t>m</a:t>
            </a:r>
            <a:r>
              <a:rPr kumimoji="0" lang="en-US" altLang="zh-CN" sz="2100" i="1" baseline="-30000" dirty="0" err="1">
                <a:solidFill>
                  <a:prstClr val="black"/>
                </a:solidFill>
                <a:latin typeface="STKaiti" charset="-122"/>
                <a:ea typeface="STKaiti" charset="-122"/>
                <a:cs typeface="STKaiti" charset="-122"/>
              </a:rPr>
              <a:t>Y</a:t>
            </a:r>
            <a:r>
              <a:rPr kumimoji="0" lang="en-US" altLang="zh-CN" sz="2100" i="1" dirty="0">
                <a:solidFill>
                  <a:prstClr val="black"/>
                </a:solidFill>
                <a:latin typeface="STKaiti" charset="-122"/>
                <a:ea typeface="STKaiti" charset="-122"/>
                <a:cs typeface="STKaiti" charset="-122"/>
              </a:rPr>
              <a:t> + m</a:t>
            </a:r>
            <a:r>
              <a:rPr kumimoji="0" lang="en-US" altLang="zh-CN" sz="2100" i="1" baseline="-30000" dirty="0">
                <a:solidFill>
                  <a:prstClr val="black"/>
                </a:solidFill>
                <a:latin typeface="STKaiti" charset="-122"/>
                <a:ea typeface="STKaiti" charset="-122"/>
                <a:cs typeface="STKaiti" charset="-122"/>
              </a:rPr>
              <a:t>e</a:t>
            </a:r>
            <a:r>
              <a:rPr kumimoji="0" lang="en-US" altLang="zh-CN" sz="2100" dirty="0">
                <a:solidFill>
                  <a:prstClr val="black"/>
                </a:solidFill>
                <a:latin typeface="STKaiti" charset="-122"/>
                <a:ea typeface="STKaiti" charset="-122"/>
                <a:cs typeface="STKaiti" charset="-122"/>
              </a:rPr>
              <a:t>)]</a:t>
            </a:r>
            <a:r>
              <a:rPr kumimoji="0" lang="en-US" altLang="zh-CN" sz="2100" i="1" dirty="0">
                <a:solidFill>
                  <a:prstClr val="black"/>
                </a:solidFill>
                <a:latin typeface="STKaiti" charset="-122"/>
                <a:ea typeface="STKaiti" charset="-122"/>
                <a:cs typeface="STKaiti" charset="-122"/>
              </a:rPr>
              <a:t>c</a:t>
            </a:r>
            <a:r>
              <a:rPr kumimoji="0" lang="en-US" altLang="zh-CN" sz="2100" baseline="30000" dirty="0">
                <a:solidFill>
                  <a:prstClr val="black"/>
                </a:solidFill>
                <a:latin typeface="STKaiti" charset="-122"/>
                <a:ea typeface="STKaiti" charset="-122"/>
                <a:cs typeface="STKaiti" charset="-122"/>
              </a:rPr>
              <a:t>2</a:t>
            </a:r>
            <a:r>
              <a:rPr kumimoji="0" lang="en-US" altLang="zh-CN" sz="2100" dirty="0">
                <a:solidFill>
                  <a:prstClr val="black"/>
                </a:solidFill>
                <a:latin typeface="STKaiti" charset="-122"/>
                <a:ea typeface="STKaiti" charset="-122"/>
                <a:cs typeface="STKaiti" charset="-122"/>
              </a:rPr>
              <a:t> = [</a:t>
            </a:r>
            <a:r>
              <a:rPr kumimoji="0" lang="en-US" altLang="zh-CN" sz="2100" i="1" dirty="0">
                <a:solidFill>
                  <a:prstClr val="black"/>
                </a:solidFill>
                <a:latin typeface="STKaiti" charset="-122"/>
                <a:ea typeface="STKaiti" charset="-122"/>
                <a:cs typeface="STKaiti" charset="-122"/>
              </a:rPr>
              <a:t>M</a:t>
            </a:r>
            <a:r>
              <a:rPr kumimoji="0" lang="en-US" altLang="zh-CN" sz="2100" i="1" baseline="-30000" dirty="0">
                <a:solidFill>
                  <a:prstClr val="black"/>
                </a:solidFill>
                <a:latin typeface="STKaiti" charset="-122"/>
                <a:ea typeface="STKaiti" charset="-122"/>
                <a:cs typeface="STKaiti" charset="-122"/>
              </a:rPr>
              <a:t>X </a:t>
            </a:r>
            <a:r>
              <a:rPr kumimoji="0" lang="en-US" altLang="zh-CN" sz="2100" i="1" dirty="0">
                <a:solidFill>
                  <a:prstClr val="black"/>
                </a:solidFill>
                <a:latin typeface="STKaiti" charset="-122"/>
                <a:ea typeface="STKaiti" charset="-122"/>
                <a:cs typeface="STKaiti" charset="-122"/>
              </a:rPr>
              <a:t>– M</a:t>
            </a:r>
            <a:r>
              <a:rPr kumimoji="0" lang="en-US" altLang="zh-CN" sz="2100" i="1" baseline="-30000" dirty="0">
                <a:solidFill>
                  <a:prstClr val="black"/>
                </a:solidFill>
                <a:latin typeface="STKaiti" charset="-122"/>
                <a:ea typeface="STKaiti" charset="-122"/>
                <a:cs typeface="STKaiti" charset="-122"/>
              </a:rPr>
              <a:t>Y</a:t>
            </a:r>
            <a:r>
              <a:rPr kumimoji="0" lang="en-US" altLang="zh-CN" sz="2100" i="1" dirty="0">
                <a:solidFill>
                  <a:prstClr val="black"/>
                </a:solidFill>
                <a:latin typeface="STKaiti" charset="-122"/>
                <a:ea typeface="STKaiti" charset="-122"/>
                <a:cs typeface="STKaiti" charset="-122"/>
              </a:rPr>
              <a:t> – 2 m</a:t>
            </a:r>
            <a:r>
              <a:rPr kumimoji="0" lang="en-US" altLang="zh-CN" sz="2100" i="1" baseline="-30000" dirty="0">
                <a:solidFill>
                  <a:prstClr val="black"/>
                </a:solidFill>
                <a:latin typeface="STKaiti" charset="-122"/>
                <a:ea typeface="STKaiti" charset="-122"/>
                <a:cs typeface="STKaiti" charset="-122"/>
              </a:rPr>
              <a:t>e</a:t>
            </a:r>
            <a:r>
              <a:rPr kumimoji="0" lang="en-US" altLang="zh-CN" sz="2100" dirty="0">
                <a:solidFill>
                  <a:prstClr val="black"/>
                </a:solidFill>
                <a:latin typeface="STKaiti" charset="-122"/>
                <a:ea typeface="STKaiti" charset="-122"/>
                <a:cs typeface="STKaiti" charset="-122"/>
              </a:rPr>
              <a:t>]</a:t>
            </a:r>
            <a:r>
              <a:rPr kumimoji="0" lang="en-US" altLang="zh-CN" sz="2100" i="1" dirty="0">
                <a:solidFill>
                  <a:prstClr val="black"/>
                </a:solidFill>
                <a:latin typeface="STKaiti" charset="-122"/>
                <a:ea typeface="STKaiti" charset="-122"/>
                <a:cs typeface="STKaiti" charset="-122"/>
              </a:rPr>
              <a:t>c</a:t>
            </a:r>
            <a:r>
              <a:rPr kumimoji="0" lang="en-US" altLang="zh-CN" sz="2100" baseline="30000" dirty="0">
                <a:solidFill>
                  <a:prstClr val="black"/>
                </a:solidFill>
                <a:latin typeface="STKaiti" charset="-122"/>
                <a:ea typeface="STKaiti" charset="-122"/>
                <a:cs typeface="STKaiti" charset="-122"/>
              </a:rPr>
              <a:t>2</a:t>
            </a:r>
            <a:r>
              <a:rPr kumimoji="0" lang="en-US" altLang="zh-CN" sz="2100" dirty="0">
                <a:solidFill>
                  <a:prstClr val="black"/>
                </a:solidFill>
                <a:latin typeface="STKaiti" charset="-122"/>
                <a:ea typeface="STKaiti" charset="-122"/>
                <a:cs typeface="STKaiti" charset="-122"/>
              </a:rPr>
              <a:t>&gt;0 </a:t>
            </a:r>
            <a:endParaRPr lang="en-US" altLang="zh-CN" sz="2100" i="1" dirty="0">
              <a:solidFill>
                <a:prstClr val="black"/>
              </a:solidFill>
              <a:latin typeface="STKaiti" charset="-122"/>
              <a:ea typeface="STKaiti" charset="-122"/>
              <a:cs typeface="STKaiti" charset="-122"/>
            </a:endParaRPr>
          </a:p>
          <a:p>
            <a:pPr lvl="0">
              <a:lnSpc>
                <a:spcPct val="90000"/>
              </a:lnSpc>
              <a:buNone/>
              <a:defRPr/>
            </a:pPr>
            <a:endParaRPr lang="en-US" altLang="zh-CN" sz="2100" i="1" dirty="0">
              <a:solidFill>
                <a:srgbClr val="FF0000"/>
              </a:solidFill>
              <a:latin typeface="STKaiti" charset="-122"/>
              <a:ea typeface="STKaiti" charset="-122"/>
              <a:cs typeface="STKaiti" charset="-122"/>
            </a:endParaRPr>
          </a:p>
          <a:p>
            <a:pPr marL="257175" indent="-257175" defTabSz="685800" eaLnBrk="1" hangingPunct="1">
              <a:lnSpc>
                <a:spcPct val="90000"/>
              </a:lnSpc>
              <a:buNone/>
              <a:defRPr/>
            </a:pPr>
            <a:endParaRPr lang="en-US" altLang="zh-CN" sz="2100" b="0" baseline="-30000" dirty="0">
              <a:solidFill>
                <a:srgbClr val="0000FF"/>
              </a:solidFill>
              <a:latin typeface="STKaiti" charset="-122"/>
              <a:ea typeface="STKaiti" charset="-122"/>
              <a:cs typeface="STKaiti" charset="-122"/>
            </a:endParaRPr>
          </a:p>
        </p:txBody>
      </p:sp>
      <p:sp>
        <p:nvSpPr>
          <p:cNvPr id="7" name="Text Box 5"/>
          <p:cNvSpPr txBox="1">
            <a:spLocks noChangeArrowheads="1"/>
          </p:cNvSpPr>
          <p:nvPr/>
        </p:nvSpPr>
        <p:spPr bwMode="auto">
          <a:xfrm>
            <a:off x="152400" y="4611025"/>
            <a:ext cx="5569153" cy="11910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marL="342900" indent="-342900">
              <a:spcBef>
                <a:spcPct val="0"/>
              </a:spcBef>
              <a:defRPr kumimoji="1" sz="2400">
                <a:solidFill>
                  <a:schemeClr val="tx1"/>
                </a:solidFill>
                <a:latin typeface="Times New Roman" panose="02020603050405020304" pitchFamily="18" charset="0"/>
                <a:ea typeface="宋体" panose="02010600030101010101" pitchFamily="2" charset="-122"/>
              </a:defRPr>
            </a:lvl1pPr>
            <a:lvl2pPr>
              <a:spcBef>
                <a:spcPct val="0"/>
              </a:spcBef>
              <a:defRPr kumimoji="1" sz="2400">
                <a:solidFill>
                  <a:schemeClr val="tx1"/>
                </a:solidFill>
                <a:latin typeface="Times New Roman" panose="02020603050405020304" pitchFamily="18" charset="0"/>
                <a:ea typeface="宋体" panose="02010600030101010101" pitchFamily="2" charset="-122"/>
              </a:defRPr>
            </a:lvl2pPr>
            <a:lvl3pPr>
              <a:spcBef>
                <a:spcPct val="0"/>
              </a:spcBef>
              <a:defRPr kumimoji="1" sz="2400">
                <a:solidFill>
                  <a:schemeClr val="tx1"/>
                </a:solidFill>
                <a:latin typeface="Times New Roman" panose="02020603050405020304" pitchFamily="18" charset="0"/>
                <a:ea typeface="宋体" panose="02010600030101010101" pitchFamily="2" charset="-122"/>
              </a:defRPr>
            </a:lvl3pPr>
            <a:lvl4pPr>
              <a:spcBef>
                <a:spcPct val="0"/>
              </a:spcBef>
              <a:defRPr kumimoji="1" sz="2400">
                <a:solidFill>
                  <a:schemeClr val="tx1"/>
                </a:solidFill>
                <a:latin typeface="Times New Roman" panose="02020603050405020304" pitchFamily="18" charset="0"/>
                <a:ea typeface="宋体" panose="02010600030101010101" pitchFamily="2" charset="-122"/>
              </a:defRPr>
            </a:lvl4pPr>
            <a:lvl5pPr>
              <a:spcBef>
                <a:spcPct val="0"/>
              </a:spcBef>
              <a:defRPr kumimoji="1" sz="2400">
                <a:solidFill>
                  <a:schemeClr val="tx1"/>
                </a:solidFill>
                <a:latin typeface="Times New Roman" panose="02020603050405020304" pitchFamily="18" charset="0"/>
                <a:ea typeface="宋体" panose="02010600030101010101" pitchFamily="2" charset="-122"/>
              </a:defRPr>
            </a:lvl5pPr>
            <a:lvl6pPr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marL="257175" indent="-257175" defTabSz="685800" eaLnBrk="1" hangingPunct="1">
              <a:spcBef>
                <a:spcPct val="20000"/>
              </a:spcBef>
              <a:defRPr/>
            </a:pPr>
            <a:r>
              <a:rPr kumimoji="0" lang="zh-CN" altLang="en-US" sz="2100" kern="0" dirty="0">
                <a:solidFill>
                  <a:srgbClr val="C00000"/>
                </a:solidFill>
                <a:latin typeface="STKaiti" charset="-122"/>
                <a:ea typeface="STKaiti" charset="-122"/>
                <a:cs typeface="STKaiti" charset="-122"/>
              </a:rPr>
              <a:t>电子俘获</a:t>
            </a:r>
            <a:r>
              <a:rPr kumimoji="0" lang="en-US" altLang="zh-CN" sz="2100" kern="0" dirty="0">
                <a:solidFill>
                  <a:srgbClr val="C00000"/>
                </a:solidFill>
                <a:latin typeface="STKaiti" charset="-122"/>
                <a:ea typeface="STKaiti" charset="-122"/>
                <a:cs typeface="STKaiti" charset="-122"/>
              </a:rPr>
              <a:t>(EC):</a:t>
            </a:r>
            <a:r>
              <a:rPr kumimoji="0" lang="en-US" altLang="zh-CN" sz="2100" b="0" kern="0" dirty="0">
                <a:solidFill>
                  <a:srgbClr val="0000FF"/>
                </a:solidFill>
                <a:latin typeface="STKaiti" charset="-122"/>
                <a:ea typeface="STKaiti" charset="-122"/>
                <a:cs typeface="STKaiti" charset="-122"/>
              </a:rPr>
              <a:t> </a:t>
            </a:r>
            <a:r>
              <a:rPr kumimoji="0" lang="zh-CN" altLang="en-US" sz="2100" b="0" kern="0" dirty="0">
                <a:solidFill>
                  <a:srgbClr val="0000FF"/>
                </a:solidFill>
                <a:latin typeface="STKaiti" charset="-122"/>
                <a:ea typeface="STKaiti" charset="-122"/>
                <a:cs typeface="STKaiti" charset="-122"/>
              </a:rPr>
              <a:t>电子被原子核俘获</a:t>
            </a:r>
            <a:endParaRPr kumimoji="0" lang="en-US" altLang="zh-CN" sz="2100" b="0" kern="0" dirty="0">
              <a:solidFill>
                <a:srgbClr val="0000FF"/>
              </a:solidFill>
              <a:latin typeface="STKaiti" charset="-122"/>
              <a:ea typeface="STKaiti" charset="-122"/>
              <a:cs typeface="STKaiti" charset="-122"/>
            </a:endParaRPr>
          </a:p>
          <a:p>
            <a:pPr marL="257175" indent="-257175" defTabSz="685800" eaLnBrk="1" hangingPunct="1">
              <a:spcBef>
                <a:spcPct val="20000"/>
              </a:spcBef>
              <a:defRPr/>
            </a:pPr>
            <a:r>
              <a:rPr kumimoji="0" lang="en-US" altLang="zh-CN" sz="2100" b="0" kern="0" dirty="0">
                <a:solidFill>
                  <a:srgbClr val="0000FF"/>
                </a:solidFill>
              </a:rPr>
              <a:t>           </a:t>
            </a:r>
            <a:r>
              <a:rPr kumimoji="0" lang="zh-CN" altLang="en-US" sz="2100" kern="0" dirty="0">
                <a:solidFill>
                  <a:srgbClr val="3333FF"/>
                </a:solidFill>
                <a:latin typeface="STKaiti" charset="-122"/>
                <a:ea typeface="STKaiti" charset="-122"/>
                <a:cs typeface="STKaiti" charset="-122"/>
              </a:rPr>
              <a:t>如</a:t>
            </a:r>
            <a:r>
              <a:rPr kumimoji="0" lang="en-US" altLang="zh-CN" sz="2100" kern="0" dirty="0">
                <a:solidFill>
                  <a:srgbClr val="3333FF"/>
                </a:solidFill>
              </a:rPr>
              <a:t> </a:t>
            </a:r>
            <a:r>
              <a:rPr kumimoji="0" lang="en-US" altLang="zh-CN" sz="2100" b="0" kern="0" dirty="0">
                <a:solidFill>
                  <a:srgbClr val="0000FF"/>
                </a:solidFill>
              </a:rPr>
              <a:t>     </a:t>
            </a:r>
            <a:r>
              <a:rPr kumimoji="0" lang="en-US" altLang="zh-CN" sz="2100" b="0" kern="0" baseline="30000" dirty="0">
                <a:solidFill>
                  <a:srgbClr val="0000FF"/>
                </a:solidFill>
              </a:rPr>
              <a:t>7</a:t>
            </a:r>
            <a:r>
              <a:rPr kumimoji="0" lang="en-US" altLang="zh-CN" sz="2100" b="0" kern="0" baseline="-25000" dirty="0">
                <a:solidFill>
                  <a:srgbClr val="0000FF"/>
                </a:solidFill>
              </a:rPr>
              <a:t>4</a:t>
            </a:r>
            <a:r>
              <a:rPr kumimoji="0" lang="en-US" altLang="zh-CN" sz="2100" b="0" kern="0" dirty="0">
                <a:solidFill>
                  <a:srgbClr val="0000FF"/>
                </a:solidFill>
              </a:rPr>
              <a:t>Be + e</a:t>
            </a:r>
            <a:r>
              <a:rPr kumimoji="0" lang="en-US" altLang="zh-CN" sz="2100" b="0" kern="0" baseline="30000" dirty="0">
                <a:solidFill>
                  <a:srgbClr val="0000FF"/>
                </a:solidFill>
              </a:rPr>
              <a:t>-</a:t>
            </a:r>
            <a:r>
              <a:rPr kumimoji="0" lang="en-US" altLang="zh-CN" sz="2100" b="0" kern="0" baseline="-25000" dirty="0">
                <a:solidFill>
                  <a:srgbClr val="0000FF"/>
                </a:solidFill>
              </a:rPr>
              <a:t>K</a:t>
            </a:r>
            <a:r>
              <a:rPr kumimoji="0" lang="en-US" altLang="zh-CN" sz="2100" b="0" kern="0" dirty="0">
                <a:solidFill>
                  <a:srgbClr val="0000FF"/>
                </a:solidFill>
              </a:rPr>
              <a:t>  </a:t>
            </a:r>
            <a:r>
              <a:rPr kumimoji="0" lang="en-US" altLang="zh-CN" sz="2100" b="0" kern="0" baseline="30000" dirty="0">
                <a:solidFill>
                  <a:srgbClr val="0000FF"/>
                </a:solidFill>
              </a:rPr>
              <a:t>7</a:t>
            </a:r>
            <a:r>
              <a:rPr kumimoji="0" lang="en-US" altLang="zh-CN" sz="2100" b="0" kern="0" baseline="-25000" dirty="0">
                <a:solidFill>
                  <a:srgbClr val="0000FF"/>
                </a:solidFill>
              </a:rPr>
              <a:t>3</a:t>
            </a:r>
            <a:r>
              <a:rPr kumimoji="0" lang="en-US" altLang="zh-CN" sz="2100" b="0" kern="0" dirty="0">
                <a:solidFill>
                  <a:srgbClr val="0000FF"/>
                </a:solidFill>
              </a:rPr>
              <a:t>Li + </a:t>
            </a:r>
            <a:r>
              <a:rPr kumimoji="0" lang="en-US" altLang="zh-CN" sz="2100" b="0" kern="0" baseline="-25000" dirty="0">
                <a:solidFill>
                  <a:srgbClr val="0000FF"/>
                </a:solidFill>
              </a:rPr>
              <a:t>e</a:t>
            </a:r>
          </a:p>
          <a:p>
            <a:pPr lvl="0" fontAlgn="base">
              <a:spcBef>
                <a:spcPct val="20000"/>
              </a:spcBef>
              <a:spcAft>
                <a:spcPct val="0"/>
              </a:spcAft>
              <a:defRPr/>
            </a:pPr>
            <a:r>
              <a:rPr kumimoji="0" lang="en-US" altLang="zh-CN" sz="2100" dirty="0">
                <a:solidFill>
                  <a:prstClr val="black"/>
                </a:solidFill>
                <a:latin typeface="STKaiti" charset="-122"/>
                <a:ea typeface="STKaiti" charset="-122"/>
                <a:cs typeface="STKaiti" charset="-122"/>
              </a:rPr>
              <a:t>           [</a:t>
            </a:r>
            <a:r>
              <a:rPr kumimoji="0" lang="en-US" altLang="zh-CN" sz="2100" i="1" dirty="0">
                <a:solidFill>
                  <a:prstClr val="black"/>
                </a:solidFill>
                <a:latin typeface="STKaiti" charset="-122"/>
                <a:ea typeface="STKaiti" charset="-122"/>
                <a:cs typeface="STKaiti" charset="-122"/>
              </a:rPr>
              <a:t>M</a:t>
            </a:r>
            <a:r>
              <a:rPr kumimoji="0" lang="en-US" altLang="zh-CN" sz="2100" i="1" baseline="-30000" dirty="0">
                <a:solidFill>
                  <a:prstClr val="black"/>
                </a:solidFill>
                <a:latin typeface="STKaiti" charset="-122"/>
                <a:ea typeface="STKaiti" charset="-122"/>
                <a:cs typeface="STKaiti" charset="-122"/>
              </a:rPr>
              <a:t>X </a:t>
            </a:r>
            <a:r>
              <a:rPr kumimoji="0" lang="en-US" altLang="zh-CN" sz="2100" i="1" dirty="0">
                <a:solidFill>
                  <a:prstClr val="black"/>
                </a:solidFill>
                <a:latin typeface="STKaiti" charset="-122"/>
                <a:ea typeface="STKaiti" charset="-122"/>
                <a:cs typeface="STKaiti" charset="-122"/>
              </a:rPr>
              <a:t>– M</a:t>
            </a:r>
            <a:r>
              <a:rPr kumimoji="0" lang="en-US" altLang="zh-CN" sz="2100" i="1" baseline="-30000" dirty="0">
                <a:solidFill>
                  <a:prstClr val="black"/>
                </a:solidFill>
                <a:latin typeface="STKaiti" charset="-122"/>
                <a:ea typeface="STKaiti" charset="-122"/>
                <a:cs typeface="STKaiti" charset="-122"/>
              </a:rPr>
              <a:t>Y</a:t>
            </a:r>
            <a:r>
              <a:rPr kumimoji="0" lang="en-US" altLang="zh-CN" sz="2100" dirty="0">
                <a:solidFill>
                  <a:prstClr val="black"/>
                </a:solidFill>
                <a:latin typeface="STKaiti" charset="-122"/>
                <a:ea typeface="STKaiti" charset="-122"/>
                <a:cs typeface="STKaiti" charset="-122"/>
              </a:rPr>
              <a:t>]</a:t>
            </a:r>
            <a:r>
              <a:rPr kumimoji="0" lang="en-US" altLang="zh-CN" sz="2100" i="1" dirty="0">
                <a:solidFill>
                  <a:prstClr val="black"/>
                </a:solidFill>
                <a:latin typeface="STKaiti" charset="-122"/>
                <a:ea typeface="STKaiti" charset="-122"/>
                <a:cs typeface="STKaiti" charset="-122"/>
              </a:rPr>
              <a:t>c</a:t>
            </a:r>
            <a:r>
              <a:rPr kumimoji="0" lang="en-US" altLang="zh-CN" sz="2100" baseline="30000" dirty="0">
                <a:solidFill>
                  <a:prstClr val="black"/>
                </a:solidFill>
                <a:latin typeface="STKaiti" charset="-122"/>
                <a:ea typeface="STKaiti" charset="-122"/>
                <a:cs typeface="STKaiti" charset="-122"/>
              </a:rPr>
              <a:t>2</a:t>
            </a:r>
            <a:r>
              <a:rPr kumimoji="0" lang="en-US" altLang="zh-CN" sz="2100" dirty="0">
                <a:solidFill>
                  <a:prstClr val="black"/>
                </a:solidFill>
                <a:latin typeface="STKaiti" charset="-122"/>
                <a:ea typeface="STKaiti" charset="-122"/>
                <a:cs typeface="STKaiti" charset="-122"/>
              </a:rPr>
              <a:t>&gt;W</a:t>
            </a:r>
            <a:r>
              <a:rPr kumimoji="0" lang="en-US" altLang="zh-CN" sz="2100" baseline="-25000" dirty="0">
                <a:solidFill>
                  <a:prstClr val="black"/>
                </a:solidFill>
                <a:latin typeface="STKaiti" charset="-122"/>
                <a:ea typeface="STKaiti" charset="-122"/>
                <a:cs typeface="STKaiti" charset="-122"/>
              </a:rPr>
              <a:t>i</a:t>
            </a:r>
            <a:r>
              <a:rPr kumimoji="0" lang="en-US" altLang="zh-CN" sz="2100" dirty="0">
                <a:solidFill>
                  <a:prstClr val="black"/>
                </a:solidFill>
                <a:latin typeface="STKaiti" charset="-122"/>
                <a:ea typeface="STKaiti" charset="-122"/>
                <a:cs typeface="STKaiti" charset="-122"/>
              </a:rPr>
              <a:t>/c</a:t>
            </a:r>
            <a:r>
              <a:rPr kumimoji="0" lang="en-US" altLang="zh-CN" sz="2100" baseline="30000" dirty="0">
                <a:solidFill>
                  <a:prstClr val="black"/>
                </a:solidFill>
                <a:latin typeface="STKaiti" charset="-122"/>
                <a:ea typeface="STKaiti" charset="-122"/>
                <a:cs typeface="STKaiti" charset="-122"/>
              </a:rPr>
              <a:t>2 </a:t>
            </a:r>
            <a:r>
              <a:rPr kumimoji="0" lang="zh-CN" altLang="en-US" sz="2100" baseline="30000" dirty="0">
                <a:solidFill>
                  <a:prstClr val="black"/>
                </a:solidFill>
                <a:latin typeface="STKaiti" charset="-122"/>
                <a:ea typeface="STKaiti" charset="-122"/>
                <a:cs typeface="STKaiti" charset="-122"/>
              </a:rPr>
              <a:t>         </a:t>
            </a:r>
            <a:r>
              <a:rPr kumimoji="0" lang="en-US" altLang="zh-CN" sz="2100" dirty="0">
                <a:solidFill>
                  <a:prstClr val="black"/>
                </a:solidFill>
                <a:latin typeface="STKaiti" charset="-122"/>
                <a:ea typeface="STKaiti" charset="-122"/>
                <a:cs typeface="STKaiti" charset="-122"/>
              </a:rPr>
              <a:t>(W</a:t>
            </a:r>
            <a:r>
              <a:rPr kumimoji="0" lang="en-US" altLang="zh-CN" sz="2100" baseline="-25000" dirty="0">
                <a:solidFill>
                  <a:prstClr val="black"/>
                </a:solidFill>
                <a:latin typeface="STKaiti" charset="-122"/>
                <a:ea typeface="STKaiti" charset="-122"/>
                <a:cs typeface="STKaiti" charset="-122"/>
              </a:rPr>
              <a:t>i</a:t>
            </a:r>
            <a:r>
              <a:rPr kumimoji="0" lang="zh-CN" altLang="en-US" sz="2100" dirty="0">
                <a:solidFill>
                  <a:prstClr val="black"/>
                </a:solidFill>
                <a:latin typeface="STKaiti" charset="-122"/>
                <a:ea typeface="STKaiti" charset="-122"/>
                <a:cs typeface="STKaiti" charset="-122"/>
              </a:rPr>
              <a:t>第</a:t>
            </a:r>
            <a:r>
              <a:rPr kumimoji="0" lang="en-US" altLang="zh-CN" sz="2100" dirty="0" err="1">
                <a:solidFill>
                  <a:prstClr val="black"/>
                </a:solidFill>
                <a:latin typeface="STKaiti" charset="-122"/>
                <a:ea typeface="STKaiti" charset="-122"/>
                <a:cs typeface="STKaiti" charset="-122"/>
              </a:rPr>
              <a:t>i</a:t>
            </a:r>
            <a:r>
              <a:rPr kumimoji="0" lang="zh-CN" altLang="en-US" sz="2100" dirty="0">
                <a:solidFill>
                  <a:prstClr val="black"/>
                </a:solidFill>
                <a:latin typeface="STKaiti" charset="-122"/>
                <a:ea typeface="STKaiti" charset="-122"/>
                <a:cs typeface="STKaiti" charset="-122"/>
              </a:rPr>
              <a:t>层结合能</a:t>
            </a:r>
            <a:r>
              <a:rPr kumimoji="0" lang="en-US" altLang="zh-CN" sz="2100" dirty="0">
                <a:solidFill>
                  <a:prstClr val="black"/>
                </a:solidFill>
                <a:latin typeface="STKaiti" charset="-122"/>
                <a:ea typeface="STKaiti" charset="-122"/>
                <a:cs typeface="STKaiti" charset="-122"/>
              </a:rPr>
              <a:t>)</a:t>
            </a:r>
            <a:endParaRPr kumimoji="0" lang="en-US" altLang="zh-CN" sz="2100" b="0" kern="0" dirty="0">
              <a:solidFill>
                <a:srgbClr val="0000FF"/>
              </a:solidFill>
              <a:latin typeface="STKaiti" charset="-122"/>
              <a:ea typeface="STKaiti" charset="-122"/>
              <a:cs typeface="STKaiti" charset="-122"/>
            </a:endParaRPr>
          </a:p>
        </p:txBody>
      </p:sp>
      <p:cxnSp>
        <p:nvCxnSpPr>
          <p:cNvPr id="5" name="直接箭头连接符 4"/>
          <p:cNvCxnSpPr/>
          <p:nvPr/>
        </p:nvCxnSpPr>
        <p:spPr>
          <a:xfrm flipH="1" flipV="1">
            <a:off x="1325747" y="3073251"/>
            <a:ext cx="220716" cy="212144"/>
          </a:xfrm>
          <a:prstGeom prst="straightConnector1">
            <a:avLst/>
          </a:prstGeom>
          <a:ln>
            <a:solidFill>
              <a:srgbClr val="FF33CC"/>
            </a:solidFill>
            <a:tailEnd type="triangle"/>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1478983" y="3089187"/>
            <a:ext cx="992579" cy="415498"/>
          </a:xfrm>
          <a:prstGeom prst="rect">
            <a:avLst/>
          </a:prstGeom>
          <a:noFill/>
        </p:spPr>
        <p:txBody>
          <a:bodyPr wrap="none" rtlCol="0">
            <a:spAutoFit/>
          </a:bodyPr>
          <a:lstStyle/>
          <a:p>
            <a:r>
              <a:rPr lang="zh-CN" altLang="en-US" sz="2100" dirty="0">
                <a:solidFill>
                  <a:srgbClr val="FF33CC"/>
                </a:solidFill>
                <a:latin typeface="STKaiti" charset="-122"/>
                <a:ea typeface="STKaiti" charset="-122"/>
                <a:cs typeface="STKaiti" charset="-122"/>
              </a:rPr>
              <a:t>核质量</a:t>
            </a:r>
          </a:p>
        </p:txBody>
      </p:sp>
      <p:cxnSp>
        <p:nvCxnSpPr>
          <p:cNvPr id="12" name="直接箭头连接符 11"/>
          <p:cNvCxnSpPr/>
          <p:nvPr/>
        </p:nvCxnSpPr>
        <p:spPr>
          <a:xfrm flipH="1" flipV="1">
            <a:off x="3714552" y="3110783"/>
            <a:ext cx="220716" cy="212144"/>
          </a:xfrm>
          <a:prstGeom prst="straightConnector1">
            <a:avLst/>
          </a:prstGeom>
          <a:ln>
            <a:solidFill>
              <a:srgbClr val="FF33CC"/>
            </a:solidFill>
            <a:tailEnd type="triangle"/>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3867788" y="3126719"/>
            <a:ext cx="1261884" cy="415498"/>
          </a:xfrm>
          <a:prstGeom prst="rect">
            <a:avLst/>
          </a:prstGeom>
          <a:noFill/>
        </p:spPr>
        <p:txBody>
          <a:bodyPr wrap="none" rtlCol="0">
            <a:spAutoFit/>
          </a:bodyPr>
          <a:lstStyle/>
          <a:p>
            <a:r>
              <a:rPr lang="zh-CN" altLang="en-US" sz="2100" dirty="0">
                <a:solidFill>
                  <a:srgbClr val="FF33CC"/>
                </a:solidFill>
                <a:latin typeface="STKaiti" charset="-122"/>
                <a:ea typeface="STKaiti" charset="-122"/>
                <a:cs typeface="STKaiti" charset="-122"/>
              </a:rPr>
              <a:t>原子质量</a:t>
            </a:r>
          </a:p>
        </p:txBody>
      </p:sp>
      <p:graphicFrame>
        <p:nvGraphicFramePr>
          <p:cNvPr id="3" name="对象 2"/>
          <p:cNvGraphicFramePr>
            <a:graphicFrameLocks noChangeAspect="1"/>
          </p:cNvGraphicFramePr>
          <p:nvPr/>
        </p:nvGraphicFramePr>
        <p:xfrm>
          <a:off x="1546463" y="1935717"/>
          <a:ext cx="2095372" cy="812491"/>
        </p:xfrm>
        <a:graphic>
          <a:graphicData uri="http://schemas.openxmlformats.org/presentationml/2006/ole">
            <mc:AlternateContent xmlns:mc="http://schemas.openxmlformats.org/markup-compatibility/2006">
              <mc:Choice xmlns:v="urn:schemas-microsoft-com:vml" Requires="v">
                <p:oleObj name="Equation" r:id="rId2" imgW="1244520" imgH="482400" progId="Equation.DSMT4">
                  <p:embed/>
                </p:oleObj>
              </mc:Choice>
              <mc:Fallback>
                <p:oleObj name="Equation" r:id="rId2" imgW="1244520" imgH="482400" progId="Equation.DSMT4">
                  <p:embed/>
                  <p:pic>
                    <p:nvPicPr>
                      <p:cNvPr id="0" name=""/>
                      <p:cNvPicPr/>
                      <p:nvPr/>
                    </p:nvPicPr>
                    <p:blipFill>
                      <a:blip r:embed="rId3"/>
                      <a:stretch>
                        <a:fillRect/>
                      </a:stretch>
                    </p:blipFill>
                    <p:spPr>
                      <a:xfrm>
                        <a:off x="1546463" y="1935717"/>
                        <a:ext cx="2095372" cy="812491"/>
                      </a:xfrm>
                      <a:prstGeom prst="rect">
                        <a:avLst/>
                      </a:prstGeom>
                    </p:spPr>
                  </p:pic>
                </p:oleObj>
              </mc:Fallback>
            </mc:AlternateContent>
          </a:graphicData>
        </a:graphic>
      </p:graphicFrame>
      <p:pic>
        <p:nvPicPr>
          <p:cNvPr id="11" name="图片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63336" y="3656346"/>
            <a:ext cx="2817234" cy="1832346"/>
          </a:xfrm>
          <a:prstGeom prst="rect">
            <a:avLst/>
          </a:prstGeom>
        </p:spPr>
      </p:pic>
      <p:sp>
        <p:nvSpPr>
          <p:cNvPr id="14" name="Title 13"/>
          <p:cNvSpPr>
            <a:spLocks noGrp="1"/>
          </p:cNvSpPr>
          <p:nvPr>
            <p:ph type="title"/>
          </p:nvPr>
        </p:nvSpPr>
        <p:spPr/>
        <p:txBody>
          <a:bodyPr/>
          <a:lstStyle/>
          <a:p>
            <a:r>
              <a:rPr lang="zh-CN" altLang="en-US" dirty="0"/>
              <a:t>三种类型的</a:t>
            </a:r>
            <a:r>
              <a:rPr lang="en-US" altLang="zh-CN" dirty="0"/>
              <a:t>β</a:t>
            </a:r>
            <a:r>
              <a:rPr lang="zh-CN" altLang="en-US" dirty="0"/>
              <a:t>衰变</a:t>
            </a:r>
            <a:endParaRPr lang="en-US" dirty="0"/>
          </a:p>
        </p:txBody>
      </p:sp>
      <p:sp>
        <p:nvSpPr>
          <p:cNvPr id="2" name="Footer Placeholder 1"/>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pic>
        <p:nvPicPr>
          <p:cNvPr id="8" name="图片 7">
            <a:extLst>
              <a:ext uri="{FF2B5EF4-FFF2-40B4-BE49-F238E27FC236}">
                <a16:creationId xmlns:a16="http://schemas.microsoft.com/office/drawing/2014/main" id="{6A806F21-5B05-99C6-A637-C134C071C95C}"/>
              </a:ext>
            </a:extLst>
          </p:cNvPr>
          <p:cNvPicPr>
            <a:picLocks noChangeAspect="1"/>
          </p:cNvPicPr>
          <p:nvPr/>
        </p:nvPicPr>
        <p:blipFill>
          <a:blip r:embed="rId5"/>
          <a:stretch>
            <a:fillRect/>
          </a:stretch>
        </p:blipFill>
        <p:spPr>
          <a:xfrm>
            <a:off x="5270570" y="1218210"/>
            <a:ext cx="3810000" cy="2078726"/>
          </a:xfrm>
          <a:prstGeom prst="rect">
            <a:avLst/>
          </a:prstGeom>
        </p:spPr>
      </p:pic>
    </p:spTree>
    <p:extLst>
      <p:ext uri="{BB962C8B-B14F-4D97-AF65-F5344CB8AC3E}">
        <p14:creationId xmlns:p14="http://schemas.microsoft.com/office/powerpoint/2010/main" val="40844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幻灯片编号占位符 4"/>
          <p:cNvSpPr>
            <a:spLocks noGrp="1"/>
          </p:cNvSpPr>
          <p:nvPr>
            <p:ph type="sldNum" sz="quarter" idx="12"/>
          </p:nvPr>
        </p:nvSpPr>
        <p:spPr/>
        <p:txBody>
          <a:bodyPr/>
          <a:lstStyle/>
          <a:p>
            <a:pPr>
              <a:defRPr/>
            </a:pPr>
            <a:fld id="{E3BAC4F7-8877-4A8A-A428-06935D1FE728}" type="slidenum">
              <a:rPr lang="zh-CN" altLang="en-US" smtClean="0"/>
              <a:pPr>
                <a:defRPr/>
              </a:pPr>
              <a:t>18</a:t>
            </a:fld>
            <a:endParaRPr lang="en-US" altLang="zh-CN" dirty="0"/>
          </a:p>
        </p:txBody>
      </p:sp>
      <p:sp>
        <p:nvSpPr>
          <p:cNvPr id="3" name="内容占位符 2"/>
          <p:cNvSpPr>
            <a:spLocks noGrp="1"/>
          </p:cNvSpPr>
          <p:nvPr>
            <p:ph idx="4294967295"/>
          </p:nvPr>
        </p:nvSpPr>
        <p:spPr>
          <a:xfrm>
            <a:off x="228600" y="2091360"/>
            <a:ext cx="4695825" cy="3025775"/>
          </a:xfrm>
        </p:spPr>
        <p:txBody>
          <a:bodyPr>
            <a:normAutofit/>
          </a:bodyPr>
          <a:lstStyle/>
          <a:p>
            <a:pPr lvl="0">
              <a:buNone/>
            </a:pPr>
            <a:r>
              <a:rPr lang="zh-CN" altLang="en-US" sz="2100" b="1" i="1" dirty="0">
                <a:solidFill>
                  <a:srgbClr val="CC00CC"/>
                </a:solidFill>
                <a:latin typeface="Times New Roman"/>
                <a:ea typeface="宋体"/>
                <a:sym typeface="Symbol" panose="05050102010706020507" pitchFamily="18" charset="2"/>
              </a:rPr>
              <a:t>   </a:t>
            </a:r>
            <a:r>
              <a:rPr lang="en-US" altLang="zh-CN" sz="2250" b="1" i="1" dirty="0">
                <a:solidFill>
                  <a:srgbClr val="CC00CC"/>
                </a:solidFill>
                <a:latin typeface="STKaiti" charset="-122"/>
                <a:ea typeface="STKaiti" charset="-122"/>
                <a:cs typeface="STKaiti" charset="-122"/>
                <a:sym typeface="Symbol" panose="05050102010706020507" pitchFamily="18" charset="2"/>
              </a:rPr>
              <a:t> </a:t>
            </a:r>
            <a:r>
              <a:rPr lang="en-US" altLang="zh-CN" sz="2250" b="1" i="1" baseline="30000" dirty="0">
                <a:solidFill>
                  <a:srgbClr val="CC00CC"/>
                </a:solidFill>
                <a:latin typeface="STKaiti" charset="-122"/>
                <a:ea typeface="STKaiti" charset="-122"/>
                <a:cs typeface="STKaiti" charset="-122"/>
                <a:sym typeface="Symbol" panose="05050102010706020507" pitchFamily="18" charset="2"/>
              </a:rPr>
              <a:t>-</a:t>
            </a:r>
            <a:r>
              <a:rPr lang="en-US" altLang="zh-CN" sz="2250" b="1" dirty="0">
                <a:solidFill>
                  <a:srgbClr val="CC00CC"/>
                </a:solidFill>
                <a:latin typeface="STKaiti" charset="-122"/>
                <a:ea typeface="STKaiti" charset="-122"/>
                <a:cs typeface="STKaiti" charset="-122"/>
                <a:sym typeface="Symbol" panose="05050102010706020507" pitchFamily="18" charset="2"/>
              </a:rPr>
              <a:t>-</a:t>
            </a:r>
            <a:r>
              <a:rPr lang="zh-CN" altLang="en-US" sz="2250" b="1" dirty="0">
                <a:solidFill>
                  <a:srgbClr val="CC00CC"/>
                </a:solidFill>
                <a:latin typeface="STKaiti" charset="-122"/>
                <a:ea typeface="STKaiti" charset="-122"/>
                <a:cs typeface="STKaiti" charset="-122"/>
                <a:sym typeface="Symbol" panose="05050102010706020507" pitchFamily="18" charset="2"/>
              </a:rPr>
              <a:t>衰变</a:t>
            </a:r>
            <a:r>
              <a:rPr lang="en-US" altLang="zh-CN" sz="2250" b="1" dirty="0">
                <a:solidFill>
                  <a:srgbClr val="CC00CC"/>
                </a:solidFill>
                <a:latin typeface="STKaiti" charset="-122"/>
                <a:ea typeface="STKaiti" charset="-122"/>
                <a:cs typeface="STKaiti" charset="-122"/>
                <a:sym typeface="Symbol" panose="05050102010706020507" pitchFamily="18" charset="2"/>
              </a:rPr>
              <a:t>: </a:t>
            </a:r>
          </a:p>
          <a:p>
            <a:pPr lvl="0">
              <a:buNone/>
            </a:pPr>
            <a:r>
              <a:rPr lang="zh-CN" altLang="en-US" sz="2250" i="1" dirty="0">
                <a:solidFill>
                  <a:srgbClr val="CC00CC"/>
                </a:solidFill>
                <a:latin typeface="STKaiti" charset="-122"/>
                <a:ea typeface="STKaiti" charset="-122"/>
                <a:cs typeface="STKaiti" charset="-122"/>
                <a:sym typeface="Symbol" panose="05050102010706020507" pitchFamily="18" charset="2"/>
              </a:rPr>
              <a:t>   </a:t>
            </a:r>
            <a:r>
              <a:rPr lang="en-US" altLang="zh-CN" sz="2250" i="1" dirty="0">
                <a:solidFill>
                  <a:srgbClr val="CC00CC"/>
                </a:solidFill>
                <a:latin typeface="STKaiti" charset="-122"/>
                <a:ea typeface="STKaiti" charset="-122"/>
                <a:cs typeface="STKaiti" charset="-122"/>
                <a:sym typeface="Symbol" panose="05050102010706020507" pitchFamily="18" charset="2"/>
              </a:rPr>
              <a:t>		</a:t>
            </a:r>
            <a:r>
              <a:rPr lang="en-US" altLang="zh-CN" sz="2250" i="1" dirty="0">
                <a:solidFill>
                  <a:srgbClr val="CC00CC"/>
                </a:solidFill>
                <a:latin typeface="STKaiti" charset="-122"/>
                <a:ea typeface="STKaiti" charset="-122"/>
                <a:cs typeface="STKaiti" charset="-122"/>
              </a:rPr>
              <a:t>M</a:t>
            </a:r>
            <a:r>
              <a:rPr lang="en-US" altLang="zh-CN" sz="2250" i="1" baseline="-30000" dirty="0">
                <a:solidFill>
                  <a:srgbClr val="CC00CC"/>
                </a:solidFill>
                <a:latin typeface="STKaiti" charset="-122"/>
                <a:ea typeface="STKaiti" charset="-122"/>
                <a:cs typeface="STKaiti" charset="-122"/>
              </a:rPr>
              <a:t>X </a:t>
            </a:r>
            <a:r>
              <a:rPr lang="en-US" altLang="zh-CN" sz="2250" dirty="0">
                <a:solidFill>
                  <a:srgbClr val="CC00CC"/>
                </a:solidFill>
                <a:latin typeface="STKaiti" charset="-122"/>
                <a:ea typeface="STKaiti" charset="-122"/>
                <a:cs typeface="STKaiti" charset="-122"/>
              </a:rPr>
              <a:t>(</a:t>
            </a:r>
            <a:r>
              <a:rPr lang="en-US" altLang="zh-CN" sz="2250" i="1" dirty="0">
                <a:solidFill>
                  <a:srgbClr val="CC00CC"/>
                </a:solidFill>
                <a:latin typeface="STKaiti" charset="-122"/>
                <a:ea typeface="STKaiti" charset="-122"/>
                <a:cs typeface="STKaiti" charset="-122"/>
              </a:rPr>
              <a:t>Z, A</a:t>
            </a:r>
            <a:r>
              <a:rPr lang="en-US" altLang="zh-CN" sz="2250" dirty="0">
                <a:solidFill>
                  <a:srgbClr val="CC00CC"/>
                </a:solidFill>
                <a:latin typeface="STKaiti" charset="-122"/>
                <a:ea typeface="STKaiti" charset="-122"/>
                <a:cs typeface="STKaiti" charset="-122"/>
              </a:rPr>
              <a:t>)</a:t>
            </a:r>
            <a:r>
              <a:rPr lang="en-US" altLang="zh-CN" sz="2250" i="1" dirty="0">
                <a:solidFill>
                  <a:srgbClr val="CC00CC"/>
                </a:solidFill>
                <a:latin typeface="STKaiti" charset="-122"/>
                <a:ea typeface="STKaiti" charset="-122"/>
                <a:cs typeface="STKaiti" charset="-122"/>
              </a:rPr>
              <a:t>&gt; M</a:t>
            </a:r>
            <a:r>
              <a:rPr lang="en-US" altLang="zh-CN" sz="2250" i="1" baseline="-30000" dirty="0">
                <a:solidFill>
                  <a:srgbClr val="CC00CC"/>
                </a:solidFill>
                <a:latin typeface="STKaiti" charset="-122"/>
                <a:ea typeface="STKaiti" charset="-122"/>
                <a:cs typeface="STKaiti" charset="-122"/>
              </a:rPr>
              <a:t>Y </a:t>
            </a:r>
            <a:r>
              <a:rPr lang="en-US" altLang="zh-CN" sz="2250" dirty="0">
                <a:solidFill>
                  <a:srgbClr val="CC00CC"/>
                </a:solidFill>
                <a:latin typeface="STKaiti" charset="-122"/>
                <a:ea typeface="STKaiti" charset="-122"/>
                <a:cs typeface="STKaiti" charset="-122"/>
              </a:rPr>
              <a:t>(</a:t>
            </a:r>
            <a:r>
              <a:rPr lang="en-US" altLang="zh-CN" sz="2250" i="1" dirty="0">
                <a:solidFill>
                  <a:srgbClr val="CC00CC"/>
                </a:solidFill>
                <a:latin typeface="STKaiti" charset="-122"/>
                <a:ea typeface="STKaiti" charset="-122"/>
                <a:cs typeface="STKaiti" charset="-122"/>
              </a:rPr>
              <a:t>Z+</a:t>
            </a:r>
            <a:r>
              <a:rPr lang="en-US" altLang="zh-CN" sz="2250" dirty="0">
                <a:solidFill>
                  <a:srgbClr val="CC00CC"/>
                </a:solidFill>
                <a:latin typeface="STKaiti" charset="-122"/>
                <a:ea typeface="STKaiti" charset="-122"/>
                <a:cs typeface="STKaiti" charset="-122"/>
              </a:rPr>
              <a:t>1</a:t>
            </a:r>
            <a:r>
              <a:rPr lang="en-US" altLang="zh-CN" sz="2250" i="1" dirty="0">
                <a:solidFill>
                  <a:srgbClr val="CC00CC"/>
                </a:solidFill>
                <a:latin typeface="STKaiti" charset="-122"/>
                <a:ea typeface="STKaiti" charset="-122"/>
                <a:cs typeface="STKaiti" charset="-122"/>
              </a:rPr>
              <a:t>, A</a:t>
            </a:r>
            <a:r>
              <a:rPr lang="en-US" altLang="zh-CN" sz="2250" dirty="0">
                <a:solidFill>
                  <a:srgbClr val="CC00CC"/>
                </a:solidFill>
                <a:latin typeface="STKaiti" charset="-122"/>
                <a:ea typeface="STKaiti" charset="-122"/>
                <a:cs typeface="STKaiti" charset="-122"/>
              </a:rPr>
              <a:t>)</a:t>
            </a:r>
            <a:endParaRPr lang="en-US" altLang="zh-CN" sz="2250" dirty="0">
              <a:solidFill>
                <a:srgbClr val="CC00CC"/>
              </a:solidFill>
              <a:latin typeface="STKaiti" charset="-122"/>
              <a:ea typeface="STKaiti" charset="-122"/>
              <a:cs typeface="STKaiti" charset="-122"/>
              <a:sym typeface="Symbol" panose="05050102010706020507" pitchFamily="18" charset="2"/>
            </a:endParaRPr>
          </a:p>
          <a:p>
            <a:pPr lvl="0">
              <a:buNone/>
            </a:pPr>
            <a:r>
              <a:rPr lang="en-US" altLang="zh-CN" sz="2250" dirty="0">
                <a:solidFill>
                  <a:srgbClr val="FF0000"/>
                </a:solidFill>
                <a:latin typeface="STKaiti" charset="-122"/>
                <a:ea typeface="STKaiti" charset="-122"/>
                <a:cs typeface="STKaiti" charset="-122"/>
                <a:sym typeface="Symbol" panose="05050102010706020507" pitchFamily="18" charset="2"/>
              </a:rPr>
              <a:t>   </a:t>
            </a:r>
            <a:r>
              <a:rPr lang="en-US" altLang="zh-CN" sz="2250" b="1" i="1" dirty="0">
                <a:solidFill>
                  <a:srgbClr val="FF0000"/>
                </a:solidFill>
                <a:latin typeface="STKaiti" charset="-122"/>
                <a:ea typeface="STKaiti" charset="-122"/>
                <a:cs typeface="STKaiti" charset="-122"/>
                <a:sym typeface="Symbol" panose="05050102010706020507" pitchFamily="18" charset="2"/>
              </a:rPr>
              <a:t> </a:t>
            </a:r>
            <a:r>
              <a:rPr lang="en-US" altLang="zh-CN" sz="2250" b="1" i="1" baseline="30000" dirty="0">
                <a:solidFill>
                  <a:srgbClr val="FF0000"/>
                </a:solidFill>
                <a:latin typeface="STKaiti" charset="-122"/>
                <a:ea typeface="STKaiti" charset="-122"/>
                <a:cs typeface="STKaiti" charset="-122"/>
                <a:sym typeface="Symbol" panose="05050102010706020507" pitchFamily="18" charset="2"/>
              </a:rPr>
              <a:t>+</a:t>
            </a:r>
            <a:r>
              <a:rPr lang="en-US" altLang="zh-CN" sz="2250" b="1" dirty="0">
                <a:solidFill>
                  <a:srgbClr val="FF0000"/>
                </a:solidFill>
                <a:latin typeface="STKaiti" charset="-122"/>
                <a:ea typeface="STKaiti" charset="-122"/>
                <a:cs typeface="STKaiti" charset="-122"/>
                <a:sym typeface="Symbol" panose="05050102010706020507" pitchFamily="18" charset="2"/>
              </a:rPr>
              <a:t>-</a:t>
            </a:r>
            <a:r>
              <a:rPr lang="zh-CN" altLang="en-US" sz="2250" b="1" dirty="0">
                <a:solidFill>
                  <a:srgbClr val="FF0000"/>
                </a:solidFill>
                <a:latin typeface="STKaiti" charset="-122"/>
                <a:ea typeface="STKaiti" charset="-122"/>
                <a:cs typeface="STKaiti" charset="-122"/>
                <a:sym typeface="Symbol" panose="05050102010706020507" pitchFamily="18" charset="2"/>
              </a:rPr>
              <a:t>衰变</a:t>
            </a:r>
            <a:r>
              <a:rPr lang="en-US" altLang="zh-CN" sz="2250" b="1" dirty="0">
                <a:solidFill>
                  <a:srgbClr val="FF0000"/>
                </a:solidFill>
                <a:latin typeface="STKaiti" charset="-122"/>
                <a:ea typeface="STKaiti" charset="-122"/>
                <a:cs typeface="STKaiti" charset="-122"/>
                <a:sym typeface="Symbol" panose="05050102010706020507" pitchFamily="18" charset="2"/>
              </a:rPr>
              <a:t>:</a:t>
            </a:r>
          </a:p>
          <a:p>
            <a:pPr lvl="0">
              <a:buNone/>
            </a:pPr>
            <a:r>
              <a:rPr lang="en-US" altLang="zh-CN" sz="2250" dirty="0">
                <a:solidFill>
                  <a:srgbClr val="FF0000"/>
                </a:solidFill>
                <a:latin typeface="STKaiti" charset="-122"/>
                <a:ea typeface="STKaiti" charset="-122"/>
                <a:cs typeface="STKaiti" charset="-122"/>
                <a:sym typeface="Symbol" panose="05050102010706020507" pitchFamily="18" charset="2"/>
              </a:rPr>
              <a:t> 		</a:t>
            </a:r>
            <a:r>
              <a:rPr lang="en-US" altLang="zh-CN" sz="2250" i="1" dirty="0">
                <a:solidFill>
                  <a:srgbClr val="FF0000"/>
                </a:solidFill>
                <a:latin typeface="STKaiti" charset="-122"/>
                <a:ea typeface="STKaiti" charset="-122"/>
                <a:cs typeface="STKaiti" charset="-122"/>
              </a:rPr>
              <a:t>M</a:t>
            </a:r>
            <a:r>
              <a:rPr lang="en-US" altLang="zh-CN" sz="2250" i="1" baseline="-30000" dirty="0">
                <a:solidFill>
                  <a:srgbClr val="FF0000"/>
                </a:solidFill>
                <a:latin typeface="STKaiti" charset="-122"/>
                <a:ea typeface="STKaiti" charset="-122"/>
                <a:cs typeface="STKaiti" charset="-122"/>
              </a:rPr>
              <a:t>X </a:t>
            </a:r>
            <a:r>
              <a:rPr lang="en-US" altLang="zh-CN" sz="2250" dirty="0">
                <a:solidFill>
                  <a:srgbClr val="FF0000"/>
                </a:solidFill>
                <a:latin typeface="STKaiti" charset="-122"/>
                <a:ea typeface="STKaiti" charset="-122"/>
                <a:cs typeface="STKaiti" charset="-122"/>
              </a:rPr>
              <a:t>(</a:t>
            </a:r>
            <a:r>
              <a:rPr lang="en-US" altLang="zh-CN" sz="2250" i="1" dirty="0">
                <a:solidFill>
                  <a:srgbClr val="FF0000"/>
                </a:solidFill>
                <a:latin typeface="STKaiti" charset="-122"/>
                <a:ea typeface="STKaiti" charset="-122"/>
                <a:cs typeface="STKaiti" charset="-122"/>
              </a:rPr>
              <a:t>Z, A</a:t>
            </a:r>
            <a:r>
              <a:rPr lang="en-US" altLang="zh-CN" sz="2250" dirty="0">
                <a:solidFill>
                  <a:srgbClr val="FF0000"/>
                </a:solidFill>
                <a:latin typeface="STKaiti" charset="-122"/>
                <a:ea typeface="STKaiti" charset="-122"/>
                <a:cs typeface="STKaiti" charset="-122"/>
              </a:rPr>
              <a:t>)</a:t>
            </a:r>
            <a:r>
              <a:rPr lang="en-US" altLang="zh-CN" sz="2250" i="1" dirty="0">
                <a:solidFill>
                  <a:srgbClr val="FF0000"/>
                </a:solidFill>
                <a:latin typeface="STKaiti" charset="-122"/>
                <a:ea typeface="STKaiti" charset="-122"/>
                <a:cs typeface="STKaiti" charset="-122"/>
              </a:rPr>
              <a:t>- M</a:t>
            </a:r>
            <a:r>
              <a:rPr lang="en-US" altLang="zh-CN" sz="2250" i="1" baseline="-30000" dirty="0">
                <a:solidFill>
                  <a:srgbClr val="FF0000"/>
                </a:solidFill>
                <a:latin typeface="STKaiti" charset="-122"/>
                <a:ea typeface="STKaiti" charset="-122"/>
                <a:cs typeface="STKaiti" charset="-122"/>
              </a:rPr>
              <a:t>Y </a:t>
            </a:r>
            <a:r>
              <a:rPr lang="en-US" altLang="zh-CN" sz="2250" dirty="0">
                <a:solidFill>
                  <a:srgbClr val="FF0000"/>
                </a:solidFill>
                <a:latin typeface="STKaiti" charset="-122"/>
                <a:ea typeface="STKaiti" charset="-122"/>
                <a:cs typeface="STKaiti" charset="-122"/>
              </a:rPr>
              <a:t>(</a:t>
            </a:r>
            <a:r>
              <a:rPr lang="en-US" altLang="zh-CN" sz="2250" i="1" dirty="0">
                <a:solidFill>
                  <a:srgbClr val="FF0000"/>
                </a:solidFill>
                <a:latin typeface="STKaiti" charset="-122"/>
                <a:ea typeface="STKaiti" charset="-122"/>
                <a:cs typeface="STKaiti" charset="-122"/>
              </a:rPr>
              <a:t>Z-</a:t>
            </a:r>
            <a:r>
              <a:rPr lang="en-US" altLang="zh-CN" sz="2250" dirty="0">
                <a:solidFill>
                  <a:srgbClr val="FF0000"/>
                </a:solidFill>
                <a:latin typeface="STKaiti" charset="-122"/>
                <a:ea typeface="STKaiti" charset="-122"/>
                <a:cs typeface="STKaiti" charset="-122"/>
              </a:rPr>
              <a:t>1</a:t>
            </a:r>
            <a:r>
              <a:rPr lang="en-US" altLang="zh-CN" sz="2250" i="1" dirty="0">
                <a:solidFill>
                  <a:srgbClr val="FF0000"/>
                </a:solidFill>
                <a:latin typeface="STKaiti" charset="-122"/>
                <a:ea typeface="STKaiti" charset="-122"/>
                <a:cs typeface="STKaiti" charset="-122"/>
              </a:rPr>
              <a:t>, A</a:t>
            </a:r>
            <a:r>
              <a:rPr lang="en-US" altLang="zh-CN" sz="2250" dirty="0">
                <a:solidFill>
                  <a:srgbClr val="FF0000"/>
                </a:solidFill>
                <a:latin typeface="STKaiti" charset="-122"/>
                <a:ea typeface="STKaiti" charset="-122"/>
                <a:cs typeface="STKaiti" charset="-122"/>
              </a:rPr>
              <a:t>)</a:t>
            </a:r>
            <a:r>
              <a:rPr lang="en-US" altLang="zh-CN" sz="2250" i="1" dirty="0">
                <a:solidFill>
                  <a:srgbClr val="FF0000"/>
                </a:solidFill>
                <a:latin typeface="STKaiti" charset="-122"/>
                <a:ea typeface="STKaiti" charset="-122"/>
                <a:cs typeface="STKaiti" charset="-122"/>
              </a:rPr>
              <a:t>&gt; </a:t>
            </a:r>
            <a:r>
              <a:rPr lang="en-US" altLang="zh-CN" sz="2250" dirty="0">
                <a:solidFill>
                  <a:srgbClr val="FF0000"/>
                </a:solidFill>
                <a:latin typeface="STKaiti" charset="-122"/>
                <a:ea typeface="STKaiti" charset="-122"/>
                <a:cs typeface="STKaiti" charset="-122"/>
              </a:rPr>
              <a:t>2</a:t>
            </a:r>
            <a:r>
              <a:rPr lang="en-US" altLang="zh-CN" sz="2250" i="1" dirty="0">
                <a:solidFill>
                  <a:srgbClr val="FF0000"/>
                </a:solidFill>
                <a:latin typeface="STKaiti" charset="-122"/>
                <a:ea typeface="STKaiti" charset="-122"/>
                <a:cs typeface="STKaiti" charset="-122"/>
              </a:rPr>
              <a:t>m</a:t>
            </a:r>
            <a:r>
              <a:rPr lang="en-US" altLang="zh-CN" sz="2250" i="1" baseline="-30000" dirty="0">
                <a:solidFill>
                  <a:srgbClr val="FF0000"/>
                </a:solidFill>
                <a:latin typeface="STKaiti" charset="-122"/>
                <a:ea typeface="STKaiti" charset="-122"/>
                <a:cs typeface="STKaiti" charset="-122"/>
                <a:sym typeface="Symbol" panose="05050102010706020507" pitchFamily="18" charset="2"/>
              </a:rPr>
              <a:t>e</a:t>
            </a:r>
            <a:endParaRPr lang="en-US" altLang="zh-CN" sz="2250" dirty="0">
              <a:solidFill>
                <a:srgbClr val="FF0000"/>
              </a:solidFill>
              <a:latin typeface="STKaiti" charset="-122"/>
              <a:ea typeface="STKaiti" charset="-122"/>
              <a:cs typeface="STKaiti" charset="-122"/>
              <a:sym typeface="Symbol" panose="05050102010706020507" pitchFamily="18" charset="2"/>
            </a:endParaRPr>
          </a:p>
          <a:p>
            <a:pPr lvl="0">
              <a:buNone/>
            </a:pPr>
            <a:r>
              <a:rPr lang="en-US" altLang="zh-CN" sz="2250" dirty="0">
                <a:solidFill>
                  <a:srgbClr val="FF0000"/>
                </a:solidFill>
                <a:latin typeface="STKaiti" charset="-122"/>
                <a:ea typeface="STKaiti" charset="-122"/>
                <a:cs typeface="STKaiti" charset="-122"/>
                <a:sym typeface="Symbol" panose="05050102010706020507" pitchFamily="18" charset="2"/>
              </a:rPr>
              <a:t>   </a:t>
            </a:r>
            <a:r>
              <a:rPr lang="en-US" altLang="zh-CN" sz="2250" b="1" dirty="0">
                <a:solidFill>
                  <a:srgbClr val="C00000"/>
                </a:solidFill>
                <a:latin typeface="STKaiti" charset="-122"/>
                <a:ea typeface="STKaiti" charset="-122"/>
                <a:cs typeface="STKaiti" charset="-122"/>
                <a:sym typeface="Symbol" panose="05050102010706020507" pitchFamily="18" charset="2"/>
              </a:rPr>
              <a:t>EC :</a:t>
            </a:r>
            <a:r>
              <a:rPr lang="en-US" altLang="zh-CN" sz="2250" dirty="0">
                <a:solidFill>
                  <a:srgbClr val="FF0000"/>
                </a:solidFill>
                <a:latin typeface="STKaiti" charset="-122"/>
                <a:ea typeface="STKaiti" charset="-122"/>
                <a:cs typeface="STKaiti" charset="-122"/>
                <a:sym typeface="Symbol" panose="05050102010706020507" pitchFamily="18" charset="2"/>
              </a:rPr>
              <a:t> </a:t>
            </a:r>
          </a:p>
          <a:p>
            <a:pPr lvl="0">
              <a:buNone/>
            </a:pPr>
            <a:r>
              <a:rPr lang="en-US" altLang="zh-CN" sz="2250" dirty="0">
                <a:solidFill>
                  <a:srgbClr val="FF0000"/>
                </a:solidFill>
                <a:latin typeface="STKaiti" charset="-122"/>
                <a:ea typeface="STKaiti" charset="-122"/>
                <a:cs typeface="STKaiti" charset="-122"/>
                <a:sym typeface="Symbol" panose="05050102010706020507" pitchFamily="18" charset="2"/>
              </a:rPr>
              <a:t>  		</a:t>
            </a:r>
            <a:r>
              <a:rPr lang="en-US" altLang="zh-CN" sz="2250" i="1" dirty="0">
                <a:solidFill>
                  <a:srgbClr val="FF0000"/>
                </a:solidFill>
                <a:latin typeface="STKaiti" charset="-122"/>
                <a:ea typeface="STKaiti" charset="-122"/>
                <a:cs typeface="STKaiti" charset="-122"/>
              </a:rPr>
              <a:t>M</a:t>
            </a:r>
            <a:r>
              <a:rPr lang="en-US" altLang="zh-CN" sz="2250" i="1" baseline="-30000" dirty="0">
                <a:solidFill>
                  <a:srgbClr val="FF0000"/>
                </a:solidFill>
                <a:latin typeface="STKaiti" charset="-122"/>
                <a:ea typeface="STKaiti" charset="-122"/>
                <a:cs typeface="STKaiti" charset="-122"/>
              </a:rPr>
              <a:t>X </a:t>
            </a:r>
            <a:r>
              <a:rPr lang="en-US" altLang="zh-CN" sz="2250" dirty="0">
                <a:solidFill>
                  <a:srgbClr val="FF0000"/>
                </a:solidFill>
                <a:latin typeface="STKaiti" charset="-122"/>
                <a:ea typeface="STKaiti" charset="-122"/>
                <a:cs typeface="STKaiti" charset="-122"/>
              </a:rPr>
              <a:t>(</a:t>
            </a:r>
            <a:r>
              <a:rPr lang="en-US" altLang="zh-CN" sz="2250" i="1" dirty="0">
                <a:solidFill>
                  <a:srgbClr val="FF0000"/>
                </a:solidFill>
                <a:latin typeface="STKaiti" charset="-122"/>
                <a:ea typeface="STKaiti" charset="-122"/>
                <a:cs typeface="STKaiti" charset="-122"/>
              </a:rPr>
              <a:t>Z, A</a:t>
            </a:r>
            <a:r>
              <a:rPr lang="en-US" altLang="zh-CN" sz="2250" dirty="0">
                <a:solidFill>
                  <a:srgbClr val="FF0000"/>
                </a:solidFill>
                <a:latin typeface="STKaiti" charset="-122"/>
                <a:ea typeface="STKaiti" charset="-122"/>
                <a:cs typeface="STKaiti" charset="-122"/>
              </a:rPr>
              <a:t>)</a:t>
            </a:r>
            <a:r>
              <a:rPr lang="en-US" altLang="zh-CN" sz="2250" i="1" dirty="0">
                <a:solidFill>
                  <a:srgbClr val="FF0000"/>
                </a:solidFill>
                <a:latin typeface="STKaiti" charset="-122"/>
                <a:ea typeface="STKaiti" charset="-122"/>
                <a:cs typeface="STKaiti" charset="-122"/>
              </a:rPr>
              <a:t>- M</a:t>
            </a:r>
            <a:r>
              <a:rPr lang="en-US" altLang="zh-CN" sz="2250" i="1" baseline="-30000" dirty="0">
                <a:solidFill>
                  <a:srgbClr val="FF0000"/>
                </a:solidFill>
                <a:latin typeface="STKaiti" charset="-122"/>
                <a:ea typeface="STKaiti" charset="-122"/>
                <a:cs typeface="STKaiti" charset="-122"/>
              </a:rPr>
              <a:t>Y </a:t>
            </a:r>
            <a:r>
              <a:rPr lang="en-US" altLang="zh-CN" sz="2250" dirty="0">
                <a:solidFill>
                  <a:srgbClr val="FF0000"/>
                </a:solidFill>
                <a:latin typeface="STKaiti" charset="-122"/>
                <a:ea typeface="STKaiti" charset="-122"/>
                <a:cs typeface="STKaiti" charset="-122"/>
              </a:rPr>
              <a:t>(</a:t>
            </a:r>
            <a:r>
              <a:rPr lang="en-US" altLang="zh-CN" sz="2250" i="1" dirty="0">
                <a:solidFill>
                  <a:srgbClr val="FF0000"/>
                </a:solidFill>
                <a:latin typeface="STKaiti" charset="-122"/>
                <a:ea typeface="STKaiti" charset="-122"/>
                <a:cs typeface="STKaiti" charset="-122"/>
              </a:rPr>
              <a:t>Z-</a:t>
            </a:r>
            <a:r>
              <a:rPr lang="en-US" altLang="zh-CN" sz="2250" dirty="0">
                <a:solidFill>
                  <a:srgbClr val="FF0000"/>
                </a:solidFill>
                <a:latin typeface="STKaiti" charset="-122"/>
                <a:ea typeface="STKaiti" charset="-122"/>
                <a:cs typeface="STKaiti" charset="-122"/>
              </a:rPr>
              <a:t>1</a:t>
            </a:r>
            <a:r>
              <a:rPr lang="en-US" altLang="zh-CN" sz="2250" i="1" dirty="0">
                <a:solidFill>
                  <a:srgbClr val="FF0000"/>
                </a:solidFill>
                <a:latin typeface="STKaiti" charset="-122"/>
                <a:ea typeface="STKaiti" charset="-122"/>
                <a:cs typeface="STKaiti" charset="-122"/>
              </a:rPr>
              <a:t>, A</a:t>
            </a:r>
            <a:r>
              <a:rPr lang="en-US" altLang="zh-CN" sz="2250" dirty="0">
                <a:solidFill>
                  <a:srgbClr val="FF0000"/>
                </a:solidFill>
                <a:latin typeface="STKaiti" charset="-122"/>
                <a:ea typeface="STKaiti" charset="-122"/>
                <a:cs typeface="STKaiti" charset="-122"/>
              </a:rPr>
              <a:t>)</a:t>
            </a:r>
            <a:r>
              <a:rPr lang="en-US" altLang="zh-CN" sz="2250" i="1" dirty="0">
                <a:solidFill>
                  <a:srgbClr val="FF0000"/>
                </a:solidFill>
                <a:latin typeface="STKaiti" charset="-122"/>
                <a:ea typeface="STKaiti" charset="-122"/>
                <a:cs typeface="STKaiti" charset="-122"/>
              </a:rPr>
              <a:t> &gt; W</a:t>
            </a:r>
            <a:r>
              <a:rPr lang="en-US" altLang="zh-CN" sz="2250" i="1" baseline="-30000" dirty="0">
                <a:solidFill>
                  <a:srgbClr val="FF0000"/>
                </a:solidFill>
                <a:latin typeface="STKaiti" charset="-122"/>
                <a:ea typeface="STKaiti" charset="-122"/>
                <a:cs typeface="STKaiti" charset="-122"/>
              </a:rPr>
              <a:t>i</a:t>
            </a:r>
            <a:r>
              <a:rPr lang="en-US" altLang="zh-CN" sz="2250" i="1" dirty="0">
                <a:solidFill>
                  <a:srgbClr val="FF0000"/>
                </a:solidFill>
                <a:latin typeface="STKaiti" charset="-122"/>
                <a:ea typeface="STKaiti" charset="-122"/>
                <a:cs typeface="STKaiti" charset="-122"/>
              </a:rPr>
              <a:t> /c</a:t>
            </a:r>
            <a:r>
              <a:rPr lang="en-US" altLang="zh-CN" sz="2250" baseline="30000" dirty="0">
                <a:solidFill>
                  <a:srgbClr val="FF0000"/>
                </a:solidFill>
                <a:latin typeface="STKaiti" charset="-122"/>
                <a:ea typeface="STKaiti" charset="-122"/>
                <a:cs typeface="STKaiti" charset="-122"/>
              </a:rPr>
              <a:t>2</a:t>
            </a:r>
          </a:p>
          <a:p>
            <a:pPr lvl="0">
              <a:buNone/>
            </a:pPr>
            <a:endParaRPr lang="en-US" altLang="zh-CN" sz="2250" baseline="30000" dirty="0">
              <a:solidFill>
                <a:srgbClr val="FF0000"/>
              </a:solidFill>
              <a:latin typeface="STKaiti" charset="-122"/>
              <a:ea typeface="STKaiti" charset="-122"/>
              <a:cs typeface="STKaiti" charset="-122"/>
            </a:endParaRPr>
          </a:p>
          <a:p>
            <a:pPr lvl="0">
              <a:buNone/>
            </a:pPr>
            <a:r>
              <a:rPr lang="zh-CN" altLang="en-US" sz="2250" baseline="30000" dirty="0">
                <a:solidFill>
                  <a:srgbClr val="FF0000"/>
                </a:solidFill>
                <a:latin typeface="STKaiti" charset="-122"/>
                <a:ea typeface="STKaiti" charset="-122"/>
                <a:cs typeface="STKaiti" charset="-122"/>
              </a:rPr>
              <a:t>   </a:t>
            </a:r>
            <a:r>
              <a:rPr lang="en-US" altLang="zh-CN" sz="2250" baseline="30000" dirty="0">
                <a:solidFill>
                  <a:srgbClr val="FF0000"/>
                </a:solidFill>
                <a:latin typeface="STKaiti" charset="-122"/>
                <a:ea typeface="STKaiti" charset="-122"/>
                <a:cs typeface="STKaiti" charset="-122"/>
              </a:rPr>
              <a:t>	</a:t>
            </a:r>
            <a:r>
              <a:rPr lang="zh-CN" altLang="en-US" sz="2250" dirty="0">
                <a:solidFill>
                  <a:srgbClr val="FF0000"/>
                </a:solidFill>
                <a:latin typeface="STKaiti" charset="-122"/>
                <a:ea typeface="STKaiti" charset="-122"/>
                <a:cs typeface="STKaiti" charset="-122"/>
              </a:rPr>
              <a:t>  能发生</a:t>
            </a:r>
            <a:r>
              <a:rPr lang="en-US" altLang="zh-CN" sz="2250" i="1" dirty="0">
                <a:solidFill>
                  <a:srgbClr val="FF0000"/>
                </a:solidFill>
                <a:latin typeface="STKaiti" charset="-122"/>
                <a:ea typeface="STKaiti" charset="-122"/>
                <a:cs typeface="STKaiti" charset="-122"/>
                <a:sym typeface="Symbol" panose="05050102010706020507" pitchFamily="18" charset="2"/>
              </a:rPr>
              <a:t> </a:t>
            </a:r>
            <a:r>
              <a:rPr lang="en-US" altLang="zh-CN" sz="2250" i="1" baseline="30000" dirty="0">
                <a:solidFill>
                  <a:srgbClr val="FF0000"/>
                </a:solidFill>
                <a:latin typeface="STKaiti" charset="-122"/>
                <a:ea typeface="STKaiti" charset="-122"/>
                <a:cs typeface="STKaiti" charset="-122"/>
                <a:sym typeface="Symbol" panose="05050102010706020507" pitchFamily="18" charset="2"/>
              </a:rPr>
              <a:t>+</a:t>
            </a:r>
            <a:r>
              <a:rPr lang="en-US" altLang="zh-CN" sz="2250" dirty="0">
                <a:solidFill>
                  <a:srgbClr val="FF0000"/>
                </a:solidFill>
                <a:latin typeface="STKaiti" charset="-122"/>
                <a:ea typeface="STKaiti" charset="-122"/>
                <a:cs typeface="STKaiti" charset="-122"/>
                <a:sym typeface="Symbol" panose="05050102010706020507" pitchFamily="18" charset="2"/>
              </a:rPr>
              <a:t>-</a:t>
            </a:r>
            <a:r>
              <a:rPr lang="zh-CN" altLang="en-US" sz="2250" dirty="0">
                <a:solidFill>
                  <a:srgbClr val="FF0000"/>
                </a:solidFill>
                <a:latin typeface="STKaiti" charset="-122"/>
                <a:ea typeface="STKaiti" charset="-122"/>
                <a:cs typeface="STKaiti" charset="-122"/>
                <a:sym typeface="Symbol" panose="05050102010706020507" pitchFamily="18" charset="2"/>
              </a:rPr>
              <a:t>衰变的一定能发生</a:t>
            </a:r>
            <a:r>
              <a:rPr lang="en-US" altLang="zh-CN" sz="2250" dirty="0">
                <a:solidFill>
                  <a:srgbClr val="FF0000"/>
                </a:solidFill>
                <a:latin typeface="STKaiti" charset="-122"/>
                <a:ea typeface="STKaiti" charset="-122"/>
                <a:cs typeface="STKaiti" charset="-122"/>
                <a:sym typeface="Symbol" panose="05050102010706020507" pitchFamily="18" charset="2"/>
              </a:rPr>
              <a:t>EC</a:t>
            </a:r>
          </a:p>
          <a:p>
            <a:pPr lvl="0">
              <a:buNone/>
            </a:pPr>
            <a:endParaRPr lang="en-US" altLang="zh-CN" sz="2100" baseline="30000" dirty="0">
              <a:solidFill>
                <a:srgbClr val="000000"/>
              </a:solidFill>
              <a:latin typeface="Times New Roman"/>
              <a:ea typeface="宋体"/>
              <a:cs typeface="+mn-cs"/>
            </a:endParaRPr>
          </a:p>
        </p:txBody>
      </p:sp>
      <p:pic>
        <p:nvPicPr>
          <p:cNvPr id="6" name="Picture 6" descr="b32"/>
          <p:cNvPicPr>
            <a:picLocks noChangeAspect="1" noChangeArrowheads="1"/>
          </p:cNvPicPr>
          <p:nvPr/>
        </p:nvPicPr>
        <p:blipFill>
          <a:blip r:embed="rId2" cstate="hqprint">
            <a:lum contrast="60000"/>
            <a:extLst>
              <a:ext uri="{28A0092B-C50C-407E-A947-70E740481C1C}">
                <a14:useLocalDpi xmlns:a14="http://schemas.microsoft.com/office/drawing/2010/main"/>
              </a:ext>
            </a:extLst>
          </a:blip>
          <a:srcRect l="3098" t="1305" r="1935" b="15172"/>
          <a:stretch>
            <a:fillRect/>
          </a:stretch>
        </p:blipFill>
        <p:spPr bwMode="auto">
          <a:xfrm>
            <a:off x="5181600" y="2459520"/>
            <a:ext cx="3803885" cy="2645880"/>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4" name="对象 3"/>
          <p:cNvGraphicFramePr>
            <a:graphicFrameLocks noChangeAspect="1"/>
          </p:cNvGraphicFramePr>
          <p:nvPr>
            <p:extLst>
              <p:ext uri="{D42A27DB-BD31-4B8C-83A1-F6EECF244321}">
                <p14:modId xmlns:p14="http://schemas.microsoft.com/office/powerpoint/2010/main" val="1610813864"/>
              </p:ext>
            </p:extLst>
          </p:nvPr>
        </p:nvGraphicFramePr>
        <p:xfrm>
          <a:off x="6257312" y="1405741"/>
          <a:ext cx="1230602" cy="687689"/>
        </p:xfrm>
        <a:graphic>
          <a:graphicData uri="http://schemas.openxmlformats.org/presentationml/2006/ole">
            <mc:AlternateContent xmlns:mc="http://schemas.openxmlformats.org/markup-compatibility/2006">
              <mc:Choice xmlns:v="urn:schemas-microsoft-com:vml" Requires="v">
                <p:oleObj name="Equation" r:id="rId3" imgW="431640" imgH="241200" progId="Equation.DSMT4">
                  <p:embed/>
                </p:oleObj>
              </mc:Choice>
              <mc:Fallback>
                <p:oleObj name="Equation" r:id="rId3" imgW="431640" imgH="241200" progId="Equation.DSMT4">
                  <p:embed/>
                  <p:pic>
                    <p:nvPicPr>
                      <p:cNvPr id="0" name=""/>
                      <p:cNvPicPr/>
                      <p:nvPr/>
                    </p:nvPicPr>
                    <p:blipFill>
                      <a:blip r:embed="rId4"/>
                      <a:stretch>
                        <a:fillRect/>
                      </a:stretch>
                    </p:blipFill>
                    <p:spPr>
                      <a:xfrm>
                        <a:off x="6257312" y="1405741"/>
                        <a:ext cx="1230602" cy="687689"/>
                      </a:xfrm>
                      <a:prstGeom prst="rect">
                        <a:avLst/>
                      </a:prstGeom>
                    </p:spPr>
                  </p:pic>
                </p:oleObj>
              </mc:Fallback>
            </mc:AlternateContent>
          </a:graphicData>
        </a:graphic>
      </p:graphicFrame>
      <p:sp>
        <p:nvSpPr>
          <p:cNvPr id="7" name="Title 6"/>
          <p:cNvSpPr>
            <a:spLocks noGrp="1"/>
          </p:cNvSpPr>
          <p:nvPr>
            <p:ph type="title"/>
          </p:nvPr>
        </p:nvSpPr>
        <p:spPr/>
        <p:txBody>
          <a:bodyPr/>
          <a:lstStyle/>
          <a:p>
            <a:r>
              <a:rPr lang="zh-CN" altLang="en-US" dirty="0"/>
              <a:t>三种</a:t>
            </a:r>
            <a:r>
              <a:rPr lang="en-US" altLang="zh-CN" dirty="0"/>
              <a:t>β</a:t>
            </a:r>
            <a:r>
              <a:rPr lang="zh-CN" altLang="en-US" dirty="0"/>
              <a:t>衰变均可发生的</a:t>
            </a:r>
            <a:endParaRPr lang="en-US" dirty="0"/>
          </a:p>
        </p:txBody>
      </p:sp>
      <p:sp>
        <p:nvSpPr>
          <p:cNvPr id="2" name="Footer Placeholder 1"/>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Tree>
    <p:extLst>
      <p:ext uri="{BB962C8B-B14F-4D97-AF65-F5344CB8AC3E}">
        <p14:creationId xmlns:p14="http://schemas.microsoft.com/office/powerpoint/2010/main" val="1397698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b="1" dirty="0">
                <a:latin typeface="STKaiti" charset="-122"/>
                <a:ea typeface="STKaiti" charset="-122"/>
                <a:cs typeface="STKaiti" charset="-122"/>
              </a:rPr>
              <a:t>与</a:t>
            </a:r>
            <a:r>
              <a:rPr lang="el-GR" altLang="zh-CN" b="1" dirty="0">
                <a:latin typeface="STKaiti" charset="-122"/>
                <a:ea typeface="STKaiti" charset="-122"/>
                <a:cs typeface="STKaiti" charset="-122"/>
              </a:rPr>
              <a:t>β</a:t>
            </a:r>
            <a:r>
              <a:rPr lang="zh-CN" altLang="en-US" b="1" dirty="0">
                <a:latin typeface="STKaiti" charset="-122"/>
                <a:ea typeface="STKaiti" charset="-122"/>
                <a:cs typeface="STKaiti" charset="-122"/>
              </a:rPr>
              <a:t>衰变有关的其他衰变方式</a:t>
            </a:r>
          </a:p>
        </p:txBody>
      </p:sp>
      <p:sp>
        <p:nvSpPr>
          <p:cNvPr id="17" name="幻灯片编号占位符 16"/>
          <p:cNvSpPr>
            <a:spLocks noGrp="1"/>
          </p:cNvSpPr>
          <p:nvPr>
            <p:ph type="sldNum" sz="quarter" idx="12"/>
          </p:nvPr>
        </p:nvSpPr>
        <p:spPr/>
        <p:txBody>
          <a:bodyPr/>
          <a:lstStyle/>
          <a:p>
            <a:pPr>
              <a:defRPr/>
            </a:pPr>
            <a:fld id="{E3BAC4F7-8877-4A8A-A428-06935D1FE728}" type="slidenum">
              <a:rPr lang="zh-CN" altLang="en-US" smtClean="0"/>
              <a:pPr>
                <a:defRPr/>
              </a:pPr>
              <a:t>19</a:t>
            </a:fld>
            <a:endParaRPr lang="en-US" altLang="zh-CN" dirty="0"/>
          </a:p>
        </p:txBody>
      </p:sp>
      <p:graphicFrame>
        <p:nvGraphicFramePr>
          <p:cNvPr id="5" name="对象 4"/>
          <p:cNvGraphicFramePr>
            <a:graphicFrameLocks noChangeAspect="1"/>
          </p:cNvGraphicFramePr>
          <p:nvPr/>
        </p:nvGraphicFramePr>
        <p:xfrm>
          <a:off x="3344877" y="1640157"/>
          <a:ext cx="1953950" cy="475962"/>
        </p:xfrm>
        <a:graphic>
          <a:graphicData uri="http://schemas.openxmlformats.org/presentationml/2006/ole">
            <mc:AlternateContent xmlns:mc="http://schemas.openxmlformats.org/markup-compatibility/2006">
              <mc:Choice xmlns:v="urn:schemas-microsoft-com:vml" Requires="v">
                <p:oleObj name="Equation" r:id="rId2" imgW="990360" imgH="241200" progId="Equation.DSMT4">
                  <p:embed/>
                </p:oleObj>
              </mc:Choice>
              <mc:Fallback>
                <p:oleObj name="Equation" r:id="rId2" imgW="990360" imgH="241200" progId="Equation.DSMT4">
                  <p:embed/>
                  <p:pic>
                    <p:nvPicPr>
                      <p:cNvPr id="0" name=""/>
                      <p:cNvPicPr/>
                      <p:nvPr/>
                    </p:nvPicPr>
                    <p:blipFill>
                      <a:blip r:embed="rId3"/>
                      <a:stretch>
                        <a:fillRect/>
                      </a:stretch>
                    </p:blipFill>
                    <p:spPr>
                      <a:xfrm>
                        <a:off x="3344877" y="1640157"/>
                        <a:ext cx="1953950" cy="475962"/>
                      </a:xfrm>
                      <a:prstGeom prst="rect">
                        <a:avLst/>
                      </a:prstGeom>
                    </p:spPr>
                  </p:pic>
                </p:oleObj>
              </mc:Fallback>
            </mc:AlternateContent>
          </a:graphicData>
        </a:graphic>
      </p:graphicFrame>
      <p:graphicFrame>
        <p:nvGraphicFramePr>
          <p:cNvPr id="7" name="对象 6"/>
          <p:cNvGraphicFramePr>
            <a:graphicFrameLocks noChangeAspect="1"/>
          </p:cNvGraphicFramePr>
          <p:nvPr/>
        </p:nvGraphicFramePr>
        <p:xfrm>
          <a:off x="3281188" y="2199338"/>
          <a:ext cx="4721425" cy="586321"/>
        </p:xfrm>
        <a:graphic>
          <a:graphicData uri="http://schemas.openxmlformats.org/presentationml/2006/ole">
            <mc:AlternateContent xmlns:mc="http://schemas.openxmlformats.org/markup-compatibility/2006">
              <mc:Choice xmlns:v="urn:schemas-microsoft-com:vml" Requires="v">
                <p:oleObj name="Equation" r:id="rId4" imgW="1942920" imgH="241200" progId="Equation.DSMT4">
                  <p:embed/>
                </p:oleObj>
              </mc:Choice>
              <mc:Fallback>
                <p:oleObj name="Equation" r:id="rId4" imgW="1942920" imgH="241200" progId="Equation.DSMT4">
                  <p:embed/>
                  <p:pic>
                    <p:nvPicPr>
                      <p:cNvPr id="0" name=""/>
                      <p:cNvPicPr/>
                      <p:nvPr/>
                    </p:nvPicPr>
                    <p:blipFill>
                      <a:blip r:embed="rId5"/>
                      <a:stretch>
                        <a:fillRect/>
                      </a:stretch>
                    </p:blipFill>
                    <p:spPr>
                      <a:xfrm>
                        <a:off x="3281188" y="2199338"/>
                        <a:ext cx="4721425" cy="586321"/>
                      </a:xfrm>
                      <a:prstGeom prst="rect">
                        <a:avLst/>
                      </a:prstGeom>
                    </p:spPr>
                  </p:pic>
                </p:oleObj>
              </mc:Fallback>
            </mc:AlternateContent>
          </a:graphicData>
        </a:graphic>
      </p:graphicFrame>
      <p:sp>
        <p:nvSpPr>
          <p:cNvPr id="9" name="文本框 8"/>
          <p:cNvSpPr txBox="1"/>
          <p:nvPr/>
        </p:nvSpPr>
        <p:spPr>
          <a:xfrm>
            <a:off x="657255" y="1600200"/>
            <a:ext cx="2069797" cy="461665"/>
          </a:xfrm>
          <a:prstGeom prst="rect">
            <a:avLst/>
          </a:prstGeom>
          <a:noFill/>
        </p:spPr>
        <p:txBody>
          <a:bodyPr wrap="none" rtlCol="0">
            <a:spAutoFit/>
          </a:bodyPr>
          <a:lstStyle/>
          <a:p>
            <a:pPr marL="342900" indent="-342900">
              <a:buFont typeface="Arial" panose="020B0604020202020204" pitchFamily="34" charset="0"/>
              <a:buChar char="•"/>
            </a:pPr>
            <a:r>
              <a:rPr lang="zh-CN" altLang="en-US" sz="2400" dirty="0">
                <a:solidFill>
                  <a:srgbClr val="0000FF"/>
                </a:solidFill>
                <a:latin typeface="STKaiti" charset="-122"/>
                <a:ea typeface="STKaiti" charset="-122"/>
                <a:cs typeface="STKaiti" charset="-122"/>
              </a:rPr>
              <a:t>中微子吸收</a:t>
            </a:r>
          </a:p>
        </p:txBody>
      </p:sp>
      <p:sp>
        <p:nvSpPr>
          <p:cNvPr id="10" name="文本框 9"/>
          <p:cNvSpPr txBox="1"/>
          <p:nvPr/>
        </p:nvSpPr>
        <p:spPr>
          <a:xfrm>
            <a:off x="638040" y="2209800"/>
            <a:ext cx="1915909" cy="461665"/>
          </a:xfrm>
          <a:prstGeom prst="rect">
            <a:avLst/>
          </a:prstGeom>
          <a:noFill/>
        </p:spPr>
        <p:txBody>
          <a:bodyPr wrap="none" rtlCol="0">
            <a:spAutoFit/>
          </a:bodyPr>
          <a:lstStyle/>
          <a:p>
            <a:pPr marL="342900" indent="-342900">
              <a:buFont typeface="Arial" panose="020B0604020202020204" pitchFamily="34" charset="0"/>
              <a:buChar char="•"/>
            </a:pPr>
            <a:r>
              <a:rPr lang="zh-CN" altLang="en-US" sz="2400" dirty="0">
                <a:solidFill>
                  <a:srgbClr val="0000FF"/>
                </a:solidFill>
                <a:latin typeface="STKaiti" charset="-122"/>
                <a:ea typeface="STKaiti" charset="-122"/>
                <a:cs typeface="STKaiti" charset="-122"/>
              </a:rPr>
              <a:t>双      衰变</a:t>
            </a:r>
          </a:p>
        </p:txBody>
      </p:sp>
      <p:graphicFrame>
        <p:nvGraphicFramePr>
          <p:cNvPr id="11" name="对象 10"/>
          <p:cNvGraphicFramePr>
            <a:graphicFrameLocks noChangeAspect="1"/>
          </p:cNvGraphicFramePr>
          <p:nvPr>
            <p:extLst>
              <p:ext uri="{D42A27DB-BD31-4B8C-83A1-F6EECF244321}">
                <p14:modId xmlns:p14="http://schemas.microsoft.com/office/powerpoint/2010/main" val="1890195032"/>
              </p:ext>
            </p:extLst>
          </p:nvPr>
        </p:nvGraphicFramePr>
        <p:xfrm>
          <a:off x="1467423" y="2209800"/>
          <a:ext cx="437577" cy="463317"/>
        </p:xfrm>
        <a:graphic>
          <a:graphicData uri="http://schemas.openxmlformats.org/presentationml/2006/ole">
            <mc:AlternateContent xmlns:mc="http://schemas.openxmlformats.org/markup-compatibility/2006">
              <mc:Choice xmlns:v="urn:schemas-microsoft-com:vml" Requires="v">
                <p:oleObj name="Equation" r:id="rId6" imgW="215640" imgH="228600" progId="Equation.DSMT4">
                  <p:embed/>
                </p:oleObj>
              </mc:Choice>
              <mc:Fallback>
                <p:oleObj name="Equation" r:id="rId6" imgW="215640" imgH="228600" progId="Equation.DSMT4">
                  <p:embed/>
                  <p:pic>
                    <p:nvPicPr>
                      <p:cNvPr id="0" name=""/>
                      <p:cNvPicPr/>
                      <p:nvPr/>
                    </p:nvPicPr>
                    <p:blipFill>
                      <a:blip r:embed="rId7"/>
                      <a:stretch>
                        <a:fillRect/>
                      </a:stretch>
                    </p:blipFill>
                    <p:spPr>
                      <a:xfrm>
                        <a:off x="1467423" y="2209800"/>
                        <a:ext cx="437577" cy="463317"/>
                      </a:xfrm>
                      <a:prstGeom prst="rect">
                        <a:avLst/>
                      </a:prstGeom>
                    </p:spPr>
                  </p:pic>
                </p:oleObj>
              </mc:Fallback>
            </mc:AlternateContent>
          </a:graphicData>
        </a:graphic>
      </p:graphicFrame>
      <p:graphicFrame>
        <p:nvGraphicFramePr>
          <p:cNvPr id="12" name="对象 11"/>
          <p:cNvGraphicFramePr>
            <a:graphicFrameLocks noChangeAspect="1"/>
          </p:cNvGraphicFramePr>
          <p:nvPr>
            <p:extLst>
              <p:ext uri="{D42A27DB-BD31-4B8C-83A1-F6EECF244321}">
                <p14:modId xmlns:p14="http://schemas.microsoft.com/office/powerpoint/2010/main" val="988436370"/>
              </p:ext>
            </p:extLst>
          </p:nvPr>
        </p:nvGraphicFramePr>
        <p:xfrm>
          <a:off x="984403" y="3595771"/>
          <a:ext cx="309563" cy="411956"/>
        </p:xfrm>
        <a:graphic>
          <a:graphicData uri="http://schemas.openxmlformats.org/presentationml/2006/ole">
            <mc:AlternateContent xmlns:mc="http://schemas.openxmlformats.org/markup-compatibility/2006">
              <mc:Choice xmlns:v="urn:schemas-microsoft-com:vml" Requires="v">
                <p:oleObj name="Equation" r:id="rId8" imgW="152280" imgH="203040" progId="Equation.DSMT4">
                  <p:embed/>
                </p:oleObj>
              </mc:Choice>
              <mc:Fallback>
                <p:oleObj name="Equation" r:id="rId8" imgW="152280" imgH="203040" progId="Equation.DSMT4">
                  <p:embed/>
                  <p:pic>
                    <p:nvPicPr>
                      <p:cNvPr id="0" name=""/>
                      <p:cNvPicPr/>
                      <p:nvPr/>
                    </p:nvPicPr>
                    <p:blipFill>
                      <a:blip r:embed="rId9"/>
                      <a:stretch>
                        <a:fillRect/>
                      </a:stretch>
                    </p:blipFill>
                    <p:spPr>
                      <a:xfrm>
                        <a:off x="984403" y="3595771"/>
                        <a:ext cx="309563" cy="411956"/>
                      </a:xfrm>
                      <a:prstGeom prst="rect">
                        <a:avLst/>
                      </a:prstGeom>
                    </p:spPr>
                  </p:pic>
                </p:oleObj>
              </mc:Fallback>
            </mc:AlternateContent>
          </a:graphicData>
        </a:graphic>
      </p:graphicFrame>
      <p:sp>
        <p:nvSpPr>
          <p:cNvPr id="13" name="文本框 12"/>
          <p:cNvSpPr txBox="1"/>
          <p:nvPr/>
        </p:nvSpPr>
        <p:spPr>
          <a:xfrm>
            <a:off x="657255" y="3569146"/>
            <a:ext cx="2704587" cy="461665"/>
          </a:xfrm>
          <a:prstGeom prst="rect">
            <a:avLst/>
          </a:prstGeom>
          <a:noFill/>
        </p:spPr>
        <p:txBody>
          <a:bodyPr wrap="none" rtlCol="0">
            <a:spAutoFit/>
          </a:bodyPr>
          <a:lstStyle/>
          <a:p>
            <a:pPr marL="342900" indent="-342900">
              <a:buFont typeface="Arial" panose="020B0604020202020204" pitchFamily="34" charset="0"/>
              <a:buChar char="•"/>
            </a:pPr>
            <a:r>
              <a:rPr lang="zh-CN" altLang="en-US" sz="2400" dirty="0">
                <a:solidFill>
                  <a:srgbClr val="0000FF"/>
                </a:solidFill>
                <a:latin typeface="STKaiti" charset="-122"/>
                <a:ea typeface="STKaiti" charset="-122"/>
                <a:cs typeface="STKaiti" charset="-122"/>
              </a:rPr>
              <a:t>   </a:t>
            </a:r>
            <a:r>
              <a:rPr lang="en-US" altLang="zh-CN" sz="2400" dirty="0">
                <a:solidFill>
                  <a:srgbClr val="0000FF"/>
                </a:solidFill>
                <a:latin typeface="STKaiti" charset="-122"/>
                <a:ea typeface="STKaiti" charset="-122"/>
                <a:cs typeface="STKaiti" charset="-122"/>
              </a:rPr>
              <a:t>-</a:t>
            </a:r>
            <a:r>
              <a:rPr lang="zh-CN" altLang="en-US" sz="2400" dirty="0">
                <a:solidFill>
                  <a:srgbClr val="0000FF"/>
                </a:solidFill>
                <a:latin typeface="STKaiti" charset="-122"/>
                <a:ea typeface="STKaiti" charset="-122"/>
                <a:cs typeface="STKaiti" charset="-122"/>
              </a:rPr>
              <a:t>延迟中子发射</a:t>
            </a:r>
          </a:p>
        </p:txBody>
      </p:sp>
      <p:graphicFrame>
        <p:nvGraphicFramePr>
          <p:cNvPr id="14" name="对象 13"/>
          <p:cNvGraphicFramePr>
            <a:graphicFrameLocks noChangeAspect="1"/>
          </p:cNvGraphicFramePr>
          <p:nvPr>
            <p:extLst>
              <p:ext uri="{D42A27DB-BD31-4B8C-83A1-F6EECF244321}">
                <p14:modId xmlns:p14="http://schemas.microsoft.com/office/powerpoint/2010/main" val="1864061045"/>
              </p:ext>
            </p:extLst>
          </p:nvPr>
        </p:nvGraphicFramePr>
        <p:xfrm>
          <a:off x="944048" y="4222696"/>
          <a:ext cx="309563" cy="411956"/>
        </p:xfrm>
        <a:graphic>
          <a:graphicData uri="http://schemas.openxmlformats.org/presentationml/2006/ole">
            <mc:AlternateContent xmlns:mc="http://schemas.openxmlformats.org/markup-compatibility/2006">
              <mc:Choice xmlns:v="urn:schemas-microsoft-com:vml" Requires="v">
                <p:oleObj name="Equation" r:id="rId10" imgW="152280" imgH="203040" progId="Equation.DSMT4">
                  <p:embed/>
                </p:oleObj>
              </mc:Choice>
              <mc:Fallback>
                <p:oleObj name="Equation" r:id="rId10" imgW="152280" imgH="203040" progId="Equation.DSMT4">
                  <p:embed/>
                  <p:pic>
                    <p:nvPicPr>
                      <p:cNvPr id="0" name=""/>
                      <p:cNvPicPr/>
                      <p:nvPr/>
                    </p:nvPicPr>
                    <p:blipFill>
                      <a:blip r:embed="rId11"/>
                      <a:stretch>
                        <a:fillRect/>
                      </a:stretch>
                    </p:blipFill>
                    <p:spPr>
                      <a:xfrm>
                        <a:off x="944048" y="4222696"/>
                        <a:ext cx="309563" cy="411956"/>
                      </a:xfrm>
                      <a:prstGeom prst="rect">
                        <a:avLst/>
                      </a:prstGeom>
                    </p:spPr>
                  </p:pic>
                </p:oleObj>
              </mc:Fallback>
            </mc:AlternateContent>
          </a:graphicData>
        </a:graphic>
      </p:graphicFrame>
      <p:sp>
        <p:nvSpPr>
          <p:cNvPr id="15" name="文本框 14"/>
          <p:cNvSpPr txBox="1"/>
          <p:nvPr/>
        </p:nvSpPr>
        <p:spPr>
          <a:xfrm>
            <a:off x="633279" y="4207283"/>
            <a:ext cx="3889206" cy="461665"/>
          </a:xfrm>
          <a:prstGeom prst="rect">
            <a:avLst/>
          </a:prstGeom>
          <a:noFill/>
        </p:spPr>
        <p:txBody>
          <a:bodyPr wrap="none" rtlCol="0">
            <a:spAutoFit/>
          </a:bodyPr>
          <a:lstStyle/>
          <a:p>
            <a:pPr marL="342900" indent="-342900">
              <a:buFont typeface="Arial" panose="020B0604020202020204" pitchFamily="34" charset="0"/>
              <a:buChar char="•"/>
            </a:pPr>
            <a:r>
              <a:rPr lang="zh-CN" altLang="en-US" sz="2400" dirty="0">
                <a:solidFill>
                  <a:srgbClr val="0000FF"/>
                </a:solidFill>
                <a:latin typeface="STKaiti" charset="-122"/>
                <a:ea typeface="STKaiti" charset="-122"/>
                <a:cs typeface="STKaiti" charset="-122"/>
              </a:rPr>
              <a:t>   </a:t>
            </a:r>
            <a:r>
              <a:rPr lang="en-US" altLang="zh-CN" sz="2400" dirty="0">
                <a:solidFill>
                  <a:srgbClr val="0000FF"/>
                </a:solidFill>
                <a:latin typeface="STKaiti" charset="-122"/>
                <a:ea typeface="STKaiti" charset="-122"/>
                <a:cs typeface="STKaiti" charset="-122"/>
              </a:rPr>
              <a:t>+</a:t>
            </a:r>
            <a:r>
              <a:rPr lang="zh-CN" altLang="en-US" sz="2400" dirty="0">
                <a:solidFill>
                  <a:srgbClr val="0000FF"/>
                </a:solidFill>
                <a:latin typeface="STKaiti" charset="-122"/>
                <a:ea typeface="STKaiti" charset="-122"/>
                <a:cs typeface="STKaiti" charset="-122"/>
              </a:rPr>
              <a:t>延迟质子及</a:t>
            </a:r>
            <a:r>
              <a:rPr lang="el-GR" altLang="zh-CN" sz="2400" dirty="0">
                <a:solidFill>
                  <a:srgbClr val="0000FF"/>
                </a:solidFill>
                <a:latin typeface="STKaiti" charset="-122"/>
                <a:ea typeface="STKaiti" charset="-122"/>
                <a:cs typeface="STKaiti" charset="-122"/>
              </a:rPr>
              <a:t>α</a:t>
            </a:r>
            <a:r>
              <a:rPr lang="zh-CN" altLang="en-US" sz="2400" dirty="0">
                <a:solidFill>
                  <a:srgbClr val="0000FF"/>
                </a:solidFill>
                <a:latin typeface="STKaiti" charset="-122"/>
                <a:ea typeface="STKaiti" charset="-122"/>
                <a:cs typeface="STKaiti" charset="-122"/>
              </a:rPr>
              <a:t>粒子发射</a:t>
            </a:r>
          </a:p>
        </p:txBody>
      </p:sp>
      <p:pic>
        <p:nvPicPr>
          <p:cNvPr id="16" name="Picture 3" descr="b33"/>
          <p:cNvPicPr>
            <a:picLocks noChangeAspect="1" noChangeArrowheads="1"/>
          </p:cNvPicPr>
          <p:nvPr/>
        </p:nvPicPr>
        <p:blipFill>
          <a:blip r:embed="rId12" cstate="hqprint">
            <a:lum contrast="54000"/>
            <a:extLst>
              <a:ext uri="{28A0092B-C50C-407E-A947-70E740481C1C}">
                <a14:useLocalDpi xmlns:a14="http://schemas.microsoft.com/office/drawing/2010/main"/>
              </a:ext>
            </a:extLst>
          </a:blip>
          <a:srcRect l="4385" t="4839" r="2046" b="12581"/>
          <a:stretch>
            <a:fillRect/>
          </a:stretch>
        </p:blipFill>
        <p:spPr bwMode="auto">
          <a:xfrm>
            <a:off x="6234912" y="3470127"/>
            <a:ext cx="2939843" cy="2351473"/>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4" name="对象 3"/>
          <p:cNvGraphicFramePr>
            <a:graphicFrameLocks noChangeAspect="1"/>
          </p:cNvGraphicFramePr>
          <p:nvPr/>
        </p:nvGraphicFramePr>
        <p:xfrm>
          <a:off x="966783" y="4758291"/>
          <a:ext cx="2815316" cy="431379"/>
        </p:xfrm>
        <a:graphic>
          <a:graphicData uri="http://schemas.openxmlformats.org/presentationml/2006/ole">
            <mc:AlternateContent xmlns:mc="http://schemas.openxmlformats.org/markup-compatibility/2006">
              <mc:Choice xmlns:v="urn:schemas-microsoft-com:vml" Requires="v">
                <p:oleObj name="Equation" r:id="rId13" imgW="1574640" imgH="241200" progId="Equation.DSMT4">
                  <p:embed/>
                </p:oleObj>
              </mc:Choice>
              <mc:Fallback>
                <p:oleObj name="Equation" r:id="rId13" imgW="1574640" imgH="241200" progId="Equation.DSMT4">
                  <p:embed/>
                  <p:pic>
                    <p:nvPicPr>
                      <p:cNvPr id="0" name=""/>
                      <p:cNvPicPr/>
                      <p:nvPr/>
                    </p:nvPicPr>
                    <p:blipFill>
                      <a:blip r:embed="rId14"/>
                      <a:stretch>
                        <a:fillRect/>
                      </a:stretch>
                    </p:blipFill>
                    <p:spPr>
                      <a:xfrm>
                        <a:off x="966783" y="4758291"/>
                        <a:ext cx="2815316" cy="431379"/>
                      </a:xfrm>
                      <a:prstGeom prst="rect">
                        <a:avLst/>
                      </a:prstGeom>
                    </p:spPr>
                  </p:pic>
                </p:oleObj>
              </mc:Fallback>
            </mc:AlternateContent>
          </a:graphicData>
        </a:graphic>
      </p:graphicFrame>
      <p:graphicFrame>
        <p:nvGraphicFramePr>
          <p:cNvPr id="6" name="对象 5"/>
          <p:cNvGraphicFramePr>
            <a:graphicFrameLocks noChangeAspect="1"/>
          </p:cNvGraphicFramePr>
          <p:nvPr>
            <p:extLst>
              <p:ext uri="{D42A27DB-BD31-4B8C-83A1-F6EECF244321}">
                <p14:modId xmlns:p14="http://schemas.microsoft.com/office/powerpoint/2010/main" val="446931502"/>
              </p:ext>
            </p:extLst>
          </p:nvPr>
        </p:nvGraphicFramePr>
        <p:xfrm>
          <a:off x="4171950" y="4758292"/>
          <a:ext cx="2076450" cy="1012031"/>
        </p:xfrm>
        <a:graphic>
          <a:graphicData uri="http://schemas.openxmlformats.org/presentationml/2006/ole">
            <mc:AlternateContent xmlns:mc="http://schemas.openxmlformats.org/markup-compatibility/2006">
              <mc:Choice xmlns:v="urn:schemas-microsoft-com:vml" Requires="v">
                <p:oleObj name="Equation" r:id="rId15" imgW="990360" imgH="482400" progId="Equation.DSMT4">
                  <p:embed/>
                </p:oleObj>
              </mc:Choice>
              <mc:Fallback>
                <p:oleObj name="Equation" r:id="rId15" imgW="990360" imgH="482400" progId="Equation.DSMT4">
                  <p:embed/>
                  <p:pic>
                    <p:nvPicPr>
                      <p:cNvPr id="0" name=""/>
                      <p:cNvPicPr/>
                      <p:nvPr/>
                    </p:nvPicPr>
                    <p:blipFill>
                      <a:blip r:embed="rId16"/>
                      <a:stretch>
                        <a:fillRect/>
                      </a:stretch>
                    </p:blipFill>
                    <p:spPr>
                      <a:xfrm>
                        <a:off x="4171950" y="4758292"/>
                        <a:ext cx="2076450" cy="1012031"/>
                      </a:xfrm>
                      <a:prstGeom prst="rect">
                        <a:avLst/>
                      </a:prstGeom>
                      <a:solidFill>
                        <a:srgbClr val="FFFF00"/>
                      </a:solidFill>
                    </p:spPr>
                  </p:pic>
                </p:oleObj>
              </mc:Fallback>
            </mc:AlternateContent>
          </a:graphicData>
        </a:graphic>
      </p:graphicFrame>
      <p:pic>
        <p:nvPicPr>
          <p:cNvPr id="19" name="图片 18" descr="latex-image-1.pdf"/>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3429000" y="2895600"/>
            <a:ext cx="5181600" cy="432658"/>
          </a:xfrm>
          <a:prstGeom prst="rect">
            <a:avLst/>
          </a:prstGeom>
        </p:spPr>
      </p:pic>
      <p:sp>
        <p:nvSpPr>
          <p:cNvPr id="8" name="Footer Placeholder 7"/>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pic>
        <p:nvPicPr>
          <p:cNvPr id="18" name="图片 17">
            <a:extLst>
              <a:ext uri="{FF2B5EF4-FFF2-40B4-BE49-F238E27FC236}">
                <a16:creationId xmlns:a16="http://schemas.microsoft.com/office/drawing/2014/main" id="{C074965B-A825-8FEB-3319-C6E5EBA64771}"/>
              </a:ext>
            </a:extLst>
          </p:cNvPr>
          <p:cNvPicPr>
            <a:picLocks noChangeAspect="1"/>
          </p:cNvPicPr>
          <p:nvPr/>
        </p:nvPicPr>
        <p:blipFill>
          <a:blip r:embed="rId18"/>
          <a:stretch>
            <a:fillRect/>
          </a:stretch>
        </p:blipFill>
        <p:spPr>
          <a:xfrm>
            <a:off x="4821722" y="3445744"/>
            <a:ext cx="1468629" cy="776952"/>
          </a:xfrm>
          <a:prstGeom prst="rect">
            <a:avLst/>
          </a:prstGeom>
        </p:spPr>
      </p:pic>
    </p:spTree>
    <p:extLst>
      <p:ext uri="{BB962C8B-B14F-4D97-AF65-F5344CB8AC3E}">
        <p14:creationId xmlns:p14="http://schemas.microsoft.com/office/powerpoint/2010/main" val="1948457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
        <p:nvSpPr>
          <p:cNvPr id="6" name="Slide Number Placeholder 5"/>
          <p:cNvSpPr>
            <a:spLocks noGrp="1"/>
          </p:cNvSpPr>
          <p:nvPr>
            <p:ph type="sldNum" sz="quarter" idx="12"/>
          </p:nvPr>
        </p:nvSpPr>
        <p:spPr/>
        <p:txBody>
          <a:bodyPr/>
          <a:lstStyle/>
          <a:p>
            <a:pPr>
              <a:defRPr/>
            </a:pPr>
            <a:fld id="{B4690805-D7D2-4AB9-A191-0BC729846278}" type="slidenum">
              <a:rPr lang="zh-CN" altLang="en-US" smtClean="0"/>
              <a:pPr>
                <a:defRPr/>
              </a:pPr>
              <a:t>2</a:t>
            </a:fld>
            <a:endParaRPr lang="en-US" altLang="zh-CN" dirty="0"/>
          </a:p>
        </p:txBody>
      </p:sp>
      <p:sp>
        <p:nvSpPr>
          <p:cNvPr id="2" name="标题 1"/>
          <p:cNvSpPr>
            <a:spLocks noGrp="1"/>
          </p:cNvSpPr>
          <p:nvPr>
            <p:ph type="title" idx="4294967295"/>
          </p:nvPr>
        </p:nvSpPr>
        <p:spPr>
          <a:xfrm>
            <a:off x="420290" y="2209800"/>
            <a:ext cx="8305800" cy="936625"/>
          </a:xfrm>
        </p:spPr>
        <p:txBody>
          <a:bodyPr/>
          <a:lstStyle/>
          <a:p>
            <a:pPr algn="ctr"/>
            <a:r>
              <a:rPr lang="zh-CN" altLang="en-US" dirty="0">
                <a:effectLst/>
              </a:rPr>
              <a:t>原子核衰变（辐射）</a:t>
            </a:r>
            <a:endParaRPr lang="zh-CN" altLang="en-US" dirty="0"/>
          </a:p>
        </p:txBody>
      </p:sp>
      <p:sp>
        <p:nvSpPr>
          <p:cNvPr id="5" name="矩形 4"/>
          <p:cNvSpPr/>
          <p:nvPr/>
        </p:nvSpPr>
        <p:spPr>
          <a:xfrm>
            <a:off x="2739239" y="3352800"/>
            <a:ext cx="3505200" cy="584775"/>
          </a:xfrm>
          <a:prstGeom prst="rect">
            <a:avLst/>
          </a:prstGeom>
        </p:spPr>
        <p:txBody>
          <a:bodyPr wrap="square">
            <a:spAutoFit/>
          </a:bodyPr>
          <a:lstStyle/>
          <a:p>
            <a:r>
              <a:rPr lang="zh-CN" altLang="en-US"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（，，衰变）</a:t>
            </a:r>
          </a:p>
        </p:txBody>
      </p:sp>
    </p:spTree>
    <p:extLst>
      <p:ext uri="{BB962C8B-B14F-4D97-AF65-F5344CB8AC3E}">
        <p14:creationId xmlns:p14="http://schemas.microsoft.com/office/powerpoint/2010/main" val="1945689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STKaiti" charset="-122"/>
                <a:ea typeface="STKaiti" charset="-122"/>
                <a:cs typeface="STKaiti" charset="-122"/>
              </a:rPr>
              <a:t> β</a:t>
            </a:r>
            <a:r>
              <a:rPr lang="en-US" altLang="zh-CN" dirty="0">
                <a:latin typeface="STKaiti" charset="-122"/>
                <a:ea typeface="STKaiti" charset="-122"/>
                <a:cs typeface="STKaiti" charset="-122"/>
              </a:rPr>
              <a:t>-</a:t>
            </a:r>
            <a:r>
              <a:rPr lang="zh-CN" altLang="en-US" dirty="0">
                <a:latin typeface="STKaiti" charset="-122"/>
                <a:ea typeface="STKaiti" charset="-122"/>
                <a:cs typeface="STKaiti" charset="-122"/>
              </a:rPr>
              <a:t>延迟中子发射－缓发中子</a:t>
            </a:r>
            <a:endParaRPr kumimoji="1" lang="zh-CN" altLang="en-US" dirty="0"/>
          </a:p>
        </p:txBody>
      </p:sp>
      <p:sp>
        <p:nvSpPr>
          <p:cNvPr id="4" name="幻灯片编号占位符 3"/>
          <p:cNvSpPr>
            <a:spLocks noGrp="1"/>
          </p:cNvSpPr>
          <p:nvPr>
            <p:ph type="sldNum" sz="quarter" idx="12"/>
          </p:nvPr>
        </p:nvSpPr>
        <p:spPr/>
        <p:txBody>
          <a:bodyPr/>
          <a:lstStyle/>
          <a:p>
            <a:pPr>
              <a:defRPr/>
            </a:pPr>
            <a:fld id="{E3BAC4F7-8877-4A8A-A428-06935D1FE728}" type="slidenum">
              <a:rPr lang="zh-CN" altLang="en-US" smtClean="0"/>
              <a:pPr>
                <a:defRPr/>
              </a:pPr>
              <a:t>20</a:t>
            </a:fld>
            <a:endParaRPr lang="en-US" altLang="zh-CN" dirty="0"/>
          </a:p>
        </p:txBody>
      </p:sp>
      <p:pic>
        <p:nvPicPr>
          <p:cNvPr id="5" name="Picture 3" descr="b33"/>
          <p:cNvPicPr>
            <a:picLocks noChangeAspect="1" noChangeArrowheads="1"/>
          </p:cNvPicPr>
          <p:nvPr/>
        </p:nvPicPr>
        <p:blipFill>
          <a:blip r:embed="rId2" cstate="hqprint">
            <a:lum contrast="54000"/>
            <a:extLst>
              <a:ext uri="{28A0092B-C50C-407E-A947-70E740481C1C}">
                <a14:useLocalDpi xmlns:a14="http://schemas.microsoft.com/office/drawing/2010/main"/>
              </a:ext>
            </a:extLst>
          </a:blip>
          <a:srcRect l="4385" t="4839" r="2046" b="12581"/>
          <a:stretch>
            <a:fillRect/>
          </a:stretch>
        </p:blipFill>
        <p:spPr bwMode="auto">
          <a:xfrm>
            <a:off x="5029200" y="1371600"/>
            <a:ext cx="3905921" cy="3124203"/>
          </a:xfrm>
          <a:prstGeom prst="rect">
            <a:avLst/>
          </a:prstGeom>
          <a:noFill/>
          <a:extLst>
            <a:ext uri="{909E8E84-426E-40dd-AFC4-6F175D3DCCD1}">
              <a14:hiddenFill xmlns:a14="http://schemas.microsoft.com/office/drawing/2010/main" xmlns="">
                <a:solidFill>
                  <a:srgbClr val="FFFFFF"/>
                </a:solidFill>
              </a14:hiddenFill>
            </a:ext>
          </a:extLst>
        </p:spPr>
      </p:pic>
      <p:sp>
        <p:nvSpPr>
          <p:cNvPr id="6" name="文本框 5"/>
          <p:cNvSpPr txBox="1"/>
          <p:nvPr/>
        </p:nvSpPr>
        <p:spPr>
          <a:xfrm>
            <a:off x="609600" y="1143000"/>
            <a:ext cx="7315200" cy="5262979"/>
          </a:xfrm>
          <a:prstGeom prst="rect">
            <a:avLst/>
          </a:prstGeom>
          <a:noFill/>
        </p:spPr>
        <p:txBody>
          <a:bodyPr wrap="square" rtlCol="0">
            <a:spAutoFit/>
          </a:bodyPr>
          <a:lstStyle/>
          <a:p>
            <a:r>
              <a:rPr kumimoji="1" lang="en-US" altLang="zh-CN" sz="2400" baseline="30000" dirty="0">
                <a:solidFill>
                  <a:srgbClr val="0000FF"/>
                </a:solidFill>
                <a:latin typeface="华文楷体"/>
                <a:ea typeface="华文楷体"/>
                <a:cs typeface="华文楷体"/>
              </a:rPr>
              <a:t>235</a:t>
            </a:r>
            <a:r>
              <a:rPr kumimoji="1" lang="en-US" altLang="zh-CN" sz="2400" dirty="0">
                <a:solidFill>
                  <a:srgbClr val="0000FF"/>
                </a:solidFill>
                <a:latin typeface="华文楷体"/>
                <a:ea typeface="华文楷体"/>
                <a:cs typeface="华文楷体"/>
              </a:rPr>
              <a:t>U </a:t>
            </a:r>
            <a:r>
              <a:rPr kumimoji="1" lang="zh-CN" altLang="en-US" sz="2400" dirty="0">
                <a:solidFill>
                  <a:srgbClr val="0000FF"/>
                </a:solidFill>
                <a:latin typeface="华文楷体"/>
                <a:ea typeface="华文楷体"/>
                <a:cs typeface="华文楷体"/>
              </a:rPr>
              <a:t>诱发裂变后的碎片</a:t>
            </a:r>
          </a:p>
          <a:p>
            <a:r>
              <a:rPr lang="zh-CN" altLang="en-US" sz="2400" dirty="0">
                <a:solidFill>
                  <a:srgbClr val="0000FF"/>
                </a:solidFill>
                <a:latin typeface="华文楷体"/>
                <a:ea typeface="华文楷体"/>
                <a:cs typeface="华文楷体"/>
              </a:rPr>
              <a:t>远离</a:t>
            </a:r>
            <a:r>
              <a:rPr lang="zh-CN" altLang="en-US" sz="2400" dirty="0">
                <a:solidFill>
                  <a:srgbClr val="0000FF"/>
                </a:solidFill>
                <a:latin typeface="STKaiti" charset="-122"/>
                <a:ea typeface="STKaiti" charset="-122"/>
                <a:cs typeface="STKaiti" charset="-122"/>
              </a:rPr>
              <a:t>β稳定线，是丰中子核</a:t>
            </a:r>
          </a:p>
          <a:p>
            <a:r>
              <a:rPr kumimoji="1" lang="zh-CN" altLang="en-US" sz="2400" dirty="0">
                <a:solidFill>
                  <a:srgbClr val="0000FF"/>
                </a:solidFill>
                <a:latin typeface="STKaiti" charset="-122"/>
                <a:ea typeface="STKaiti" charset="-122"/>
                <a:cs typeface="STKaiti" charset="-122"/>
              </a:rPr>
              <a:t>这些高激发态的不稳定碎片</a:t>
            </a:r>
          </a:p>
          <a:p>
            <a:r>
              <a:rPr lang="zh-CN" altLang="en-US" sz="2400" dirty="0">
                <a:solidFill>
                  <a:srgbClr val="0000FF"/>
                </a:solidFill>
                <a:latin typeface="STKaiti" charset="-122"/>
                <a:ea typeface="STKaiti" charset="-122"/>
                <a:cs typeface="STKaiti" charset="-122"/>
              </a:rPr>
              <a:t>会发射中子和其它射线，</a:t>
            </a:r>
          </a:p>
          <a:p>
            <a:r>
              <a:rPr lang="zh-CN" altLang="en-US" sz="2400" dirty="0">
                <a:solidFill>
                  <a:srgbClr val="0000FF"/>
                </a:solidFill>
                <a:latin typeface="STKaiti" charset="-122"/>
                <a:ea typeface="STKaiti" charset="-122"/>
                <a:cs typeface="STKaiti" charset="-122"/>
              </a:rPr>
              <a:t>直到稳定核素</a:t>
            </a:r>
            <a:r>
              <a:rPr lang="zh-CN" altLang="en-US" sz="2400" dirty="0">
                <a:solidFill>
                  <a:srgbClr val="0000FF"/>
                </a:solidFill>
                <a:latin typeface="华文楷体"/>
                <a:ea typeface="华文楷体"/>
                <a:cs typeface="华文楷体"/>
              </a:rPr>
              <a:t>。这些中子称为</a:t>
            </a:r>
          </a:p>
          <a:p>
            <a:r>
              <a:rPr lang="zh-CN" altLang="en-US" sz="2400" dirty="0">
                <a:solidFill>
                  <a:srgbClr val="0000FF"/>
                </a:solidFill>
                <a:latin typeface="华文楷体"/>
                <a:ea typeface="华文楷体"/>
                <a:cs typeface="华文楷体"/>
              </a:rPr>
              <a:t>瞬发中子，因为会在</a:t>
            </a:r>
            <a:r>
              <a:rPr lang="en-US" altLang="zh-CN" sz="2400" dirty="0">
                <a:solidFill>
                  <a:srgbClr val="0000FF"/>
                </a:solidFill>
                <a:latin typeface="华文楷体"/>
                <a:ea typeface="华文楷体"/>
                <a:cs typeface="华文楷体"/>
              </a:rPr>
              <a:t>10</a:t>
            </a:r>
            <a:r>
              <a:rPr lang="en-US" altLang="zh-CN" sz="2400" baseline="30000" dirty="0">
                <a:solidFill>
                  <a:srgbClr val="0000FF"/>
                </a:solidFill>
                <a:latin typeface="华文楷体"/>
                <a:ea typeface="华文楷体"/>
                <a:cs typeface="华文楷体"/>
              </a:rPr>
              <a:t>-15</a:t>
            </a:r>
            <a:r>
              <a:rPr lang="zh-CN" altLang="en-US" sz="2400" dirty="0">
                <a:solidFill>
                  <a:srgbClr val="0000FF"/>
                </a:solidFill>
                <a:latin typeface="华文楷体"/>
                <a:ea typeface="华文楷体"/>
                <a:cs typeface="华文楷体"/>
              </a:rPr>
              <a:t>秒或者</a:t>
            </a:r>
          </a:p>
          <a:p>
            <a:r>
              <a:rPr lang="zh-CN" altLang="en-US" sz="2400" dirty="0">
                <a:solidFill>
                  <a:srgbClr val="0000FF"/>
                </a:solidFill>
                <a:latin typeface="华文楷体"/>
                <a:ea typeface="华文楷体"/>
                <a:cs typeface="华文楷体"/>
              </a:rPr>
              <a:t>小于</a:t>
            </a:r>
            <a:r>
              <a:rPr lang="en-US" altLang="zh-CN" sz="2400" dirty="0">
                <a:solidFill>
                  <a:srgbClr val="0000FF"/>
                </a:solidFill>
                <a:latin typeface="华文楷体"/>
                <a:ea typeface="华文楷体"/>
                <a:cs typeface="华文楷体"/>
              </a:rPr>
              <a:t>10</a:t>
            </a:r>
            <a:r>
              <a:rPr lang="en-US" altLang="zh-CN" sz="2400" baseline="30000" dirty="0">
                <a:solidFill>
                  <a:srgbClr val="0000FF"/>
                </a:solidFill>
                <a:latin typeface="华文楷体"/>
                <a:ea typeface="华文楷体"/>
                <a:cs typeface="华文楷体"/>
              </a:rPr>
              <a:t>-11</a:t>
            </a:r>
            <a:r>
              <a:rPr lang="zh-CN" altLang="en-US" sz="2400" dirty="0">
                <a:solidFill>
                  <a:srgbClr val="0000FF"/>
                </a:solidFill>
                <a:latin typeface="华文楷体"/>
                <a:ea typeface="华文楷体"/>
                <a:cs typeface="华文楷体"/>
              </a:rPr>
              <a:t>秒内完成。</a:t>
            </a:r>
            <a:r>
              <a:rPr lang="en-US" altLang="zh-CN" sz="2400" dirty="0">
                <a:solidFill>
                  <a:srgbClr val="0000FF"/>
                </a:solidFill>
                <a:latin typeface="华文楷体"/>
                <a:ea typeface="华文楷体"/>
                <a:cs typeface="华文楷体"/>
              </a:rPr>
              <a:t> </a:t>
            </a:r>
          </a:p>
          <a:p>
            <a:endParaRPr lang="en-US" altLang="zh-CN" sz="2400" dirty="0">
              <a:latin typeface="华文楷体"/>
              <a:ea typeface="华文楷体"/>
              <a:cs typeface="华文楷体"/>
            </a:endParaRPr>
          </a:p>
          <a:p>
            <a:r>
              <a:rPr lang="zh-CN" altLang="en-US" sz="2400" dirty="0">
                <a:latin typeface="STKaiti" charset="-122"/>
                <a:ea typeface="STKaiti" charset="-122"/>
                <a:cs typeface="STKaiti" charset="-122"/>
              </a:rPr>
              <a:t>而β衰变的半衰期为</a:t>
            </a:r>
            <a:r>
              <a:rPr lang="en-US" altLang="zh-CN" sz="2400" dirty="0">
                <a:latin typeface="STKaiti" charset="-122"/>
                <a:ea typeface="STKaiti" charset="-122"/>
                <a:cs typeface="STKaiti" charset="-122"/>
              </a:rPr>
              <a:t>0.01s</a:t>
            </a:r>
            <a:r>
              <a:rPr lang="zh-CN" altLang="en-US" sz="2400" dirty="0">
                <a:latin typeface="STKaiti" charset="-122"/>
                <a:ea typeface="STKaiti" charset="-122"/>
                <a:cs typeface="STKaiti" charset="-122"/>
              </a:rPr>
              <a:t>或者更长，</a:t>
            </a:r>
          </a:p>
          <a:p>
            <a:r>
              <a:rPr lang="zh-CN" altLang="en-US" sz="2400" dirty="0">
                <a:latin typeface="STKaiti" charset="-122"/>
                <a:ea typeface="STKaiti" charset="-122"/>
                <a:cs typeface="STKaiti" charset="-122"/>
              </a:rPr>
              <a:t>因而为慢过程。在β衰变过程中，偶尔</a:t>
            </a:r>
          </a:p>
          <a:p>
            <a:r>
              <a:rPr lang="zh-CN" altLang="en-US" sz="2400" dirty="0">
                <a:latin typeface="STKaiti" charset="-122"/>
                <a:ea typeface="STKaiti" charset="-122"/>
                <a:cs typeface="STKaiti" charset="-122"/>
              </a:rPr>
              <a:t>也有些核素，其激发态能发射中子，如</a:t>
            </a:r>
          </a:p>
          <a:p>
            <a:r>
              <a:rPr lang="zh-CN" altLang="en-US" sz="2400" dirty="0">
                <a:latin typeface="STKaiti" charset="-122"/>
                <a:ea typeface="STKaiti" charset="-122"/>
                <a:cs typeface="STKaiti" charset="-122"/>
              </a:rPr>
              <a:t>左图。当β衰变到这样的能级，立即有</a:t>
            </a:r>
          </a:p>
          <a:p>
            <a:r>
              <a:rPr lang="zh-CN" altLang="en-US" sz="2400" dirty="0">
                <a:latin typeface="STKaiti" charset="-122"/>
                <a:ea typeface="STKaiti" charset="-122"/>
                <a:cs typeface="STKaiti" charset="-122"/>
              </a:rPr>
              <a:t>中子衰变，但其半衰期为</a:t>
            </a:r>
            <a:r>
              <a:rPr lang="en-US" altLang="zh-CN" sz="2400" dirty="0">
                <a:latin typeface="STKaiti" charset="-122"/>
                <a:ea typeface="STKaiti" charset="-122"/>
                <a:cs typeface="STKaiti" charset="-122"/>
              </a:rPr>
              <a:t>55s, </a:t>
            </a:r>
            <a:r>
              <a:rPr lang="zh-CN" altLang="en-US" sz="2400" dirty="0">
                <a:latin typeface="STKaiti" charset="-122"/>
                <a:ea typeface="STKaiti" charset="-122"/>
                <a:cs typeface="STKaiti" charset="-122"/>
              </a:rPr>
              <a:t>是β衰变的半衰期。</a:t>
            </a:r>
          </a:p>
          <a:p>
            <a:r>
              <a:rPr lang="zh-CN" altLang="en-US" sz="2400" dirty="0">
                <a:latin typeface="STKaiti" charset="-122"/>
                <a:ea typeface="STKaiti" charset="-122"/>
                <a:cs typeface="STKaiti" charset="-122"/>
              </a:rPr>
              <a:t>这种在β衰变过程中的中子发射，称为缓发中子。</a:t>
            </a:r>
            <a:r>
              <a:rPr lang="en-US" altLang="zh-CN" sz="2400" dirty="0">
                <a:latin typeface="STKaiti" charset="-122"/>
                <a:ea typeface="STKaiti" charset="-122"/>
                <a:cs typeface="STKaiti" charset="-122"/>
              </a:rPr>
              <a:t> </a:t>
            </a:r>
            <a:endParaRPr lang="zh-CN" altLang="en-US" sz="2400" dirty="0">
              <a:latin typeface="华文楷体"/>
              <a:ea typeface="华文楷体"/>
              <a:cs typeface="华文楷体"/>
            </a:endParaRPr>
          </a:p>
        </p:txBody>
      </p:sp>
      <p:sp>
        <p:nvSpPr>
          <p:cNvPr id="3"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Tree>
    <p:extLst>
      <p:ext uri="{BB962C8B-B14F-4D97-AF65-F5344CB8AC3E}">
        <p14:creationId xmlns:p14="http://schemas.microsoft.com/office/powerpoint/2010/main" val="7533047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ym typeface="Symbol" panose="05050102010706020507" pitchFamily="18" charset="2"/>
              </a:rPr>
              <a:t></a:t>
            </a:r>
            <a:r>
              <a:rPr lang="en-US" altLang="zh-CN" dirty="0"/>
              <a:t> </a:t>
            </a:r>
            <a:r>
              <a:rPr lang="zh-CN" altLang="en-US" dirty="0"/>
              <a:t>衰变</a:t>
            </a:r>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21</a:t>
            </a:fld>
            <a:endParaRPr lang="en-US" altLang="zh-CN" dirty="0"/>
          </a:p>
        </p:txBody>
      </p:sp>
      <p:pic>
        <p:nvPicPr>
          <p:cNvPr id="5" name="Picture 6" descr="File:Gammadecay-1.jpg">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15629" y="1354869"/>
            <a:ext cx="2342811" cy="2445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215900" y="1106031"/>
            <a:ext cx="561657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9pPr>
          </a:lstStyle>
          <a:p>
            <a:r>
              <a:rPr kumimoji="0" lang="zh-CN" altLang="en-US"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当原子核发生 </a:t>
            </a:r>
            <a:r>
              <a:rPr kumimoji="0" lang="zh-CN" altLang="en-US" sz="2800" b="1"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r>
              <a:rPr kumimoji="0" lang="zh-CN" altLang="en-US"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r>
              <a:rPr kumimoji="0" lang="zh-CN" altLang="en-US" sz="2800" b="1"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r>
              <a:rPr kumimoji="0" lang="zh-CN" altLang="en-US"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 衰变时，往往衰变到子核的激发态，此时的核是不稳定的，往往放出 </a:t>
            </a:r>
            <a:r>
              <a:rPr kumimoji="0" lang="zh-CN" altLang="en-US" sz="2800" b="1"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r>
              <a:rPr kumimoji="0" lang="zh-CN" altLang="en-US"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 光子向低激发态跃迁，这种现象称为 </a:t>
            </a:r>
            <a:r>
              <a:rPr kumimoji="0" lang="zh-CN" altLang="en-US" sz="2800" b="1"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r>
              <a:rPr kumimoji="0" lang="zh-CN" altLang="en-US"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  跃迁或 </a:t>
            </a:r>
            <a:r>
              <a:rPr kumimoji="0" lang="zh-CN" altLang="en-US" sz="2800" b="1"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r>
              <a:rPr kumimoji="0" lang="zh-CN" altLang="en-US"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 衰变。</a:t>
            </a:r>
            <a:endParaRPr kumimoji="0" lang="zh-CN" altLang="en-US"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7" name="Group 24"/>
          <p:cNvGrpSpPr>
            <a:grpSpLocks/>
          </p:cNvGrpSpPr>
          <p:nvPr/>
        </p:nvGrpSpPr>
        <p:grpSpPr bwMode="auto">
          <a:xfrm>
            <a:off x="462590" y="3429000"/>
            <a:ext cx="4258382" cy="2920257"/>
            <a:chOff x="472934" y="3429000"/>
            <a:chExt cx="4258390" cy="2920281"/>
          </a:xfrm>
        </p:grpSpPr>
        <p:grpSp>
          <p:nvGrpSpPr>
            <p:cNvPr id="9" name="Group 22"/>
            <p:cNvGrpSpPr>
              <a:grpSpLocks/>
            </p:cNvGrpSpPr>
            <p:nvPr/>
          </p:nvGrpSpPr>
          <p:grpSpPr bwMode="auto">
            <a:xfrm>
              <a:off x="539552" y="3429000"/>
              <a:ext cx="4191772" cy="2920281"/>
              <a:chOff x="539552" y="3573016"/>
              <a:chExt cx="4191772" cy="2920281"/>
            </a:xfrm>
          </p:grpSpPr>
          <p:cxnSp>
            <p:nvCxnSpPr>
              <p:cNvPr id="11" name="Straight Connector 7"/>
              <p:cNvCxnSpPr/>
              <p:nvPr/>
            </p:nvCxnSpPr>
            <p:spPr>
              <a:xfrm>
                <a:off x="610419" y="4221861"/>
                <a:ext cx="136842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8"/>
              <p:cNvCxnSpPr/>
              <p:nvPr/>
            </p:nvCxnSpPr>
            <p:spPr>
              <a:xfrm>
                <a:off x="2051872" y="4869567"/>
                <a:ext cx="136842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9"/>
              <p:cNvCxnSpPr/>
              <p:nvPr/>
            </p:nvCxnSpPr>
            <p:spPr>
              <a:xfrm>
                <a:off x="2051872" y="5517272"/>
                <a:ext cx="136842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0"/>
              <p:cNvCxnSpPr/>
              <p:nvPr/>
            </p:nvCxnSpPr>
            <p:spPr>
              <a:xfrm>
                <a:off x="2051872" y="6164978"/>
                <a:ext cx="136842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图片 1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39552" y="3573016"/>
                <a:ext cx="1978881" cy="408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Arrow Connector 13"/>
              <p:cNvCxnSpPr/>
              <p:nvPr/>
            </p:nvCxnSpPr>
            <p:spPr>
              <a:xfrm>
                <a:off x="1259708" y="4221861"/>
                <a:ext cx="1511303" cy="64770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5"/>
              <p:cNvCxnSpPr/>
              <p:nvPr/>
            </p:nvCxnSpPr>
            <p:spPr>
              <a:xfrm rot="5400000">
                <a:off x="2374928" y="5192626"/>
                <a:ext cx="647706" cy="1587"/>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6"/>
              <p:cNvCxnSpPr/>
              <p:nvPr/>
            </p:nvCxnSpPr>
            <p:spPr>
              <a:xfrm rot="5400000">
                <a:off x="2376515" y="5840331"/>
                <a:ext cx="647706"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pic>
            <p:nvPicPr>
              <p:cNvPr id="19" name="图片 18"/>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281446" y="4190805"/>
                <a:ext cx="2300906" cy="379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8"/>
              <p:cNvSpPr txBox="1">
                <a:spLocks noChangeArrowheads="1"/>
              </p:cNvSpPr>
              <p:nvPr/>
            </p:nvSpPr>
            <p:spPr bwMode="auto">
              <a:xfrm>
                <a:off x="3491880" y="4590948"/>
                <a:ext cx="1239444" cy="4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9pPr>
              </a:lstStyle>
              <a:p>
                <a:r>
                  <a:rPr kumimoji="0" lang="en-US" altLang="zh-CN" sz="2000" b="1" dirty="0">
                    <a:latin typeface="Times New Roman" panose="02020603050405020304" pitchFamily="18" charset="0"/>
                    <a:ea typeface="华文楷体" panose="02010600040101010101" pitchFamily="2" charset="-122"/>
                    <a:cs typeface="Times New Roman" panose="02020603050405020304" pitchFamily="18" charset="0"/>
                  </a:rPr>
                  <a:t>2.50 MeV</a:t>
                </a:r>
                <a:endParaRPr kumimoji="0" lang="zh-CN" altLang="en-US" sz="20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1" name="TextBox 19"/>
              <p:cNvSpPr txBox="1">
                <a:spLocks noChangeArrowheads="1"/>
              </p:cNvSpPr>
              <p:nvPr/>
            </p:nvSpPr>
            <p:spPr bwMode="auto">
              <a:xfrm>
                <a:off x="3491880" y="5235530"/>
                <a:ext cx="1239444" cy="4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9pPr>
              </a:lstStyle>
              <a:p>
                <a:r>
                  <a:rPr kumimoji="0" lang="en-US" altLang="zh-CN" sz="2000" b="1" dirty="0">
                    <a:latin typeface="Times New Roman" panose="02020603050405020304" pitchFamily="18" charset="0"/>
                    <a:ea typeface="华文楷体" panose="02010600040101010101" pitchFamily="2" charset="-122"/>
                    <a:cs typeface="Times New Roman" panose="02020603050405020304" pitchFamily="18" charset="0"/>
                  </a:rPr>
                  <a:t>1.33 MeV</a:t>
                </a:r>
                <a:endParaRPr kumimoji="0" lang="zh-CN" altLang="en-US" sz="20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2" name="TextBox 20"/>
              <p:cNvSpPr txBox="1">
                <a:spLocks noChangeArrowheads="1"/>
              </p:cNvSpPr>
              <p:nvPr/>
            </p:nvSpPr>
            <p:spPr bwMode="auto">
              <a:xfrm>
                <a:off x="3491880" y="6001169"/>
                <a:ext cx="312907" cy="4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9pPr>
              </a:lstStyle>
              <a:p>
                <a:r>
                  <a:rPr kumimoji="0" lang="en-US" altLang="zh-CN" sz="2000" b="1">
                    <a:latin typeface="Times New Roman" panose="02020603050405020304" pitchFamily="18" charset="0"/>
                    <a:ea typeface="华文楷体" panose="02010600040101010101" pitchFamily="2" charset="-122"/>
                    <a:cs typeface="Times New Roman" panose="02020603050405020304" pitchFamily="18" charset="0"/>
                  </a:rPr>
                  <a:t>0</a:t>
                </a:r>
                <a:endParaRPr kumimoji="0" lang="zh-CN" altLang="en-US" sz="2000" b="1">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23" name="图片 2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411761" y="6163838"/>
                <a:ext cx="494189" cy="329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Box 23"/>
            <p:cNvSpPr txBox="1">
              <a:spLocks noChangeArrowheads="1"/>
            </p:cNvSpPr>
            <p:nvPr/>
          </p:nvSpPr>
          <p:spPr bwMode="auto">
            <a:xfrm>
              <a:off x="472934" y="4864737"/>
              <a:ext cx="1646608" cy="36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9pPr>
            </a:lstStyle>
            <a:p>
              <a:r>
                <a:rPr kumimoji="0"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钴</a:t>
              </a:r>
              <a:r>
                <a:rPr kumimoji="0" lang="en-US" altLang="zh-CN" sz="1800" b="1" dirty="0">
                  <a:latin typeface="Times New Roman" panose="02020603050405020304" pitchFamily="18" charset="0"/>
                  <a:ea typeface="华文楷体" panose="02010600040101010101" pitchFamily="2" charset="-122"/>
                  <a:cs typeface="Times New Roman" panose="02020603050405020304" pitchFamily="18" charset="0"/>
                </a:rPr>
                <a:t>-60</a:t>
              </a:r>
              <a:r>
                <a:rPr kumimoji="0"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衰变纲图</a:t>
              </a:r>
            </a:p>
          </p:txBody>
        </p:sp>
      </p:grpSp>
      <p:sp>
        <p:nvSpPr>
          <p:cNvPr id="8" name="TextBox 25"/>
          <p:cNvSpPr txBox="1">
            <a:spLocks noChangeArrowheads="1"/>
          </p:cNvSpPr>
          <p:nvPr/>
        </p:nvSpPr>
        <p:spPr bwMode="auto">
          <a:xfrm>
            <a:off x="5832475" y="4098925"/>
            <a:ext cx="30956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9pPr>
          </a:lstStyle>
          <a:p>
            <a:r>
              <a:rPr kumimoji="0" lang="zh-CN" altLang="en-US" sz="2800" b="1"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钴</a:t>
            </a:r>
            <a:r>
              <a:rPr kumimoji="0" lang="en-US" altLang="zh-CN" sz="2800" b="1"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-60</a:t>
            </a:r>
            <a:r>
              <a:rPr kumimoji="0" lang="zh-CN" altLang="en-US" sz="2800" b="1"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的一次核衰变放出三个射线</a:t>
            </a:r>
          </a:p>
        </p:txBody>
      </p:sp>
      <p:sp>
        <p:nvSpPr>
          <p:cNvPr id="24" name="Footer Placeholder 23"/>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Tree>
    <p:extLst>
      <p:ext uri="{BB962C8B-B14F-4D97-AF65-F5344CB8AC3E}">
        <p14:creationId xmlns:p14="http://schemas.microsoft.com/office/powerpoint/2010/main" val="292249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ym typeface="Symbol" panose="05050102010706020507" pitchFamily="18" charset="2"/>
              </a:rPr>
              <a:t>宇称破坏</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22</a:t>
            </a:fld>
            <a:endParaRPr lang="en-US" altLang="zh-CN" dirty="0"/>
          </a:p>
        </p:txBody>
      </p:sp>
      <p:sp>
        <p:nvSpPr>
          <p:cNvPr id="24" name="Footer Placeholder 23"/>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pic>
        <p:nvPicPr>
          <p:cNvPr id="3" name="图片 2">
            <a:extLst>
              <a:ext uri="{FF2B5EF4-FFF2-40B4-BE49-F238E27FC236}">
                <a16:creationId xmlns:a16="http://schemas.microsoft.com/office/drawing/2014/main" id="{16869E74-9E4E-D6E7-3E78-5913295D787A}"/>
              </a:ext>
            </a:extLst>
          </p:cNvPr>
          <p:cNvPicPr>
            <a:picLocks noChangeAspect="1"/>
          </p:cNvPicPr>
          <p:nvPr/>
        </p:nvPicPr>
        <p:blipFill>
          <a:blip r:embed="rId2"/>
          <a:stretch>
            <a:fillRect/>
          </a:stretch>
        </p:blipFill>
        <p:spPr>
          <a:xfrm>
            <a:off x="838200" y="1272723"/>
            <a:ext cx="7571163" cy="4880584"/>
          </a:xfrm>
          <a:prstGeom prst="rect">
            <a:avLst/>
          </a:prstGeom>
        </p:spPr>
      </p:pic>
    </p:spTree>
    <p:extLst>
      <p:ext uri="{BB962C8B-B14F-4D97-AF65-F5344CB8AC3E}">
        <p14:creationId xmlns:p14="http://schemas.microsoft.com/office/powerpoint/2010/main" val="14808433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latin typeface="STKaiti" charset="-122"/>
                <a:ea typeface="STKaiti" charset="-122"/>
                <a:cs typeface="STKaiti" charset="-122"/>
              </a:rPr>
              <a:t>内转换电子（</a:t>
            </a:r>
            <a:r>
              <a:rPr lang="en-US" altLang="zh-CN" b="1" dirty="0">
                <a:latin typeface="STKaiti" charset="-122"/>
                <a:ea typeface="STKaiti" charset="-122"/>
                <a:cs typeface="STKaiti" charset="-122"/>
              </a:rPr>
              <a:t>IC</a:t>
            </a:r>
            <a:r>
              <a:rPr lang="zh-CN" altLang="en-US" b="1" dirty="0">
                <a:latin typeface="STKaiti" charset="-122"/>
                <a:ea typeface="STKaiti" charset="-122"/>
                <a:cs typeface="STKaiti" charset="-122"/>
              </a:rPr>
              <a:t>）教材</a:t>
            </a:r>
            <a:r>
              <a:rPr lang="en-US" altLang="zh-CN" b="1" dirty="0">
                <a:latin typeface="STKaiti" charset="-122"/>
                <a:ea typeface="STKaiti" charset="-122"/>
                <a:cs typeface="STKaiti" charset="-122"/>
              </a:rPr>
              <a:t>357</a:t>
            </a:r>
            <a:r>
              <a:rPr lang="zh-CN" altLang="en-US" b="1" dirty="0">
                <a:latin typeface="STKaiti" charset="-122"/>
                <a:ea typeface="STKaiti" charset="-122"/>
                <a:cs typeface="STKaiti" charset="-122"/>
              </a:rPr>
              <a:t>页</a:t>
            </a:r>
          </a:p>
        </p:txBody>
      </p:sp>
      <p:sp>
        <p:nvSpPr>
          <p:cNvPr id="10" name="幻灯片编号占位符 9"/>
          <p:cNvSpPr>
            <a:spLocks noGrp="1"/>
          </p:cNvSpPr>
          <p:nvPr>
            <p:ph type="sldNum" sz="quarter" idx="12"/>
          </p:nvPr>
        </p:nvSpPr>
        <p:spPr/>
        <p:txBody>
          <a:bodyPr/>
          <a:lstStyle/>
          <a:p>
            <a:pPr>
              <a:defRPr/>
            </a:pPr>
            <a:fld id="{4823E557-D441-4357-A945-F2E1178F743A}" type="slidenum">
              <a:rPr lang="zh-CN" altLang="en-US" smtClean="0"/>
              <a:pPr>
                <a:defRPr/>
              </a:pPr>
              <a:t>23</a:t>
            </a:fld>
            <a:endParaRPr lang="en-US" altLang="zh-CN" dirty="0"/>
          </a:p>
        </p:txBody>
      </p:sp>
      <p:graphicFrame>
        <p:nvGraphicFramePr>
          <p:cNvPr id="4" name="Object 5"/>
          <p:cNvGraphicFramePr>
            <a:graphicFrameLocks noChangeAspect="1"/>
          </p:cNvGraphicFramePr>
          <p:nvPr>
            <p:extLst>
              <p:ext uri="{D42A27DB-BD31-4B8C-83A1-F6EECF244321}">
                <p14:modId xmlns:p14="http://schemas.microsoft.com/office/powerpoint/2010/main" val="1784775918"/>
              </p:ext>
            </p:extLst>
          </p:nvPr>
        </p:nvGraphicFramePr>
        <p:xfrm>
          <a:off x="478109" y="3305038"/>
          <a:ext cx="1885950" cy="416719"/>
        </p:xfrm>
        <a:graphic>
          <a:graphicData uri="http://schemas.openxmlformats.org/presentationml/2006/ole">
            <mc:AlternateContent xmlns:mc="http://schemas.openxmlformats.org/markup-compatibility/2006">
              <mc:Choice xmlns:v="urn:schemas-microsoft-com:vml" Requires="v">
                <p:oleObj name="Equation" r:id="rId2" imgW="927000" imgH="241200" progId="Equation.3">
                  <p:embed/>
                </p:oleObj>
              </mc:Choice>
              <mc:Fallback>
                <p:oleObj name="Equation" r:id="rId2" imgW="927000" imgH="2412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109" y="3305038"/>
                        <a:ext cx="1885950" cy="416719"/>
                      </a:xfrm>
                      <a:prstGeom prst="rect">
                        <a:avLst/>
                      </a:prstGeom>
                      <a:solidFill>
                        <a:srgbClr val="99FFCC"/>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oleObj>
              </mc:Fallback>
            </mc:AlternateContent>
          </a:graphicData>
        </a:graphic>
      </p:graphicFrame>
      <p:graphicFrame>
        <p:nvGraphicFramePr>
          <p:cNvPr id="5" name="Object 7"/>
          <p:cNvGraphicFramePr>
            <a:graphicFrameLocks noChangeAspect="1"/>
          </p:cNvGraphicFramePr>
          <p:nvPr>
            <p:extLst>
              <p:ext uri="{D42A27DB-BD31-4B8C-83A1-F6EECF244321}">
                <p14:modId xmlns:p14="http://schemas.microsoft.com/office/powerpoint/2010/main" val="677272530"/>
              </p:ext>
            </p:extLst>
          </p:nvPr>
        </p:nvGraphicFramePr>
        <p:xfrm>
          <a:off x="478109" y="3905250"/>
          <a:ext cx="3027760" cy="514350"/>
        </p:xfrm>
        <a:graphic>
          <a:graphicData uri="http://schemas.openxmlformats.org/presentationml/2006/ole">
            <mc:AlternateContent xmlns:mc="http://schemas.openxmlformats.org/markup-compatibility/2006">
              <mc:Choice xmlns:v="urn:schemas-microsoft-com:vml" Requires="v">
                <p:oleObj name="Equation" r:id="rId4" imgW="1206360" imgH="241200" progId="Equation.3">
                  <p:embed/>
                </p:oleObj>
              </mc:Choice>
              <mc:Fallback>
                <p:oleObj name="Equation" r:id="rId4" imgW="1206360" imgH="241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109" y="3905250"/>
                        <a:ext cx="3027760" cy="514350"/>
                      </a:xfrm>
                      <a:prstGeom prst="rect">
                        <a:avLst/>
                      </a:prstGeom>
                      <a:solidFill>
                        <a:srgbClr val="FFFF99"/>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oleObj>
              </mc:Fallback>
            </mc:AlternateContent>
          </a:graphicData>
        </a:graphic>
      </p:graphicFrame>
      <p:pic>
        <p:nvPicPr>
          <p:cNvPr id="6" name="Picture 9" descr="P1000026"/>
          <p:cNvPicPr>
            <a:picLocks noChangeAspect="1" noChangeArrowheads="1"/>
          </p:cNvPicPr>
          <p:nvPr/>
        </p:nvPicPr>
        <p:blipFill>
          <a:blip r:embed="rId6" cstate="hqprint">
            <a:lum contrast="48000"/>
            <a:extLst>
              <a:ext uri="{28A0092B-C50C-407E-A947-70E740481C1C}">
                <a14:useLocalDpi xmlns:a14="http://schemas.microsoft.com/office/drawing/2010/main"/>
              </a:ext>
            </a:extLst>
          </a:blip>
          <a:srcRect l="2089" t="4753" r="4663" b="17720"/>
          <a:stretch>
            <a:fillRect/>
          </a:stretch>
        </p:blipFill>
        <p:spPr bwMode="auto">
          <a:xfrm>
            <a:off x="4761436" y="2283482"/>
            <a:ext cx="3849164" cy="3368018"/>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7" name="Object 4"/>
          <p:cNvGraphicFramePr>
            <a:graphicFrameLocks noChangeAspect="1"/>
          </p:cNvGraphicFramePr>
          <p:nvPr>
            <p:extLst>
              <p:ext uri="{D42A27DB-BD31-4B8C-83A1-F6EECF244321}">
                <p14:modId xmlns:p14="http://schemas.microsoft.com/office/powerpoint/2010/main" val="931760770"/>
              </p:ext>
            </p:extLst>
          </p:nvPr>
        </p:nvGraphicFramePr>
        <p:xfrm>
          <a:off x="2633518" y="4521994"/>
          <a:ext cx="1276350" cy="1116806"/>
        </p:xfrm>
        <a:graphic>
          <a:graphicData uri="http://schemas.openxmlformats.org/presentationml/2006/ole">
            <mc:AlternateContent xmlns:mc="http://schemas.openxmlformats.org/markup-compatibility/2006">
              <mc:Choice xmlns:v="urn:schemas-microsoft-com:vml" Requires="v">
                <p:oleObj name="Equation" r:id="rId7" imgW="507960" imgH="444240" progId="Equation.3">
                  <p:embed/>
                </p:oleObj>
              </mc:Choice>
              <mc:Fallback>
                <p:oleObj name="Equation" r:id="rId7" imgW="507960" imgH="4442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33518" y="4521994"/>
                        <a:ext cx="1276350" cy="1116806"/>
                      </a:xfrm>
                      <a:prstGeom prst="rect">
                        <a:avLst/>
                      </a:prstGeom>
                      <a:solidFill>
                        <a:srgbClr val="CCFFCC"/>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oleObj>
              </mc:Fallback>
            </mc:AlternateContent>
          </a:graphicData>
        </a:graphic>
      </p:graphicFrame>
      <p:sp>
        <p:nvSpPr>
          <p:cNvPr id="8" name="文本框 7"/>
          <p:cNvSpPr txBox="1"/>
          <p:nvPr/>
        </p:nvSpPr>
        <p:spPr>
          <a:xfrm>
            <a:off x="400374" y="1998246"/>
            <a:ext cx="4466287" cy="1200329"/>
          </a:xfrm>
          <a:prstGeom prst="rect">
            <a:avLst/>
          </a:prstGeom>
          <a:noFill/>
        </p:spPr>
        <p:txBody>
          <a:bodyPr wrap="none" rtlCol="0">
            <a:spAutoFit/>
          </a:bodyPr>
          <a:lstStyle/>
          <a:p>
            <a:r>
              <a:rPr lang="zh-CN" altLang="en-US" sz="2400" dirty="0">
                <a:solidFill>
                  <a:schemeClr val="tx1"/>
                </a:solidFill>
                <a:latin typeface="STKaiti" charset="-122"/>
                <a:ea typeface="STKaiti" charset="-122"/>
                <a:cs typeface="STKaiti" charset="-122"/>
              </a:rPr>
              <a:t>内转换电子不是</a:t>
            </a:r>
            <a:r>
              <a:rPr lang="en-US" altLang="zh-CN" sz="2400" dirty="0">
                <a:solidFill>
                  <a:schemeClr val="tx1"/>
                </a:solidFill>
                <a:latin typeface="STKaiti" charset="-122"/>
                <a:ea typeface="STKaiti" charset="-122"/>
                <a:cs typeface="STKaiti" charset="-122"/>
              </a:rPr>
              <a:t>“</a:t>
            </a:r>
            <a:r>
              <a:rPr lang="zh-CN" altLang="en-US" sz="2400" dirty="0">
                <a:solidFill>
                  <a:schemeClr val="tx1"/>
                </a:solidFill>
                <a:latin typeface="STKaiti" charset="-122"/>
                <a:ea typeface="STKaiti" charset="-122"/>
                <a:cs typeface="STKaiti" charset="-122"/>
              </a:rPr>
              <a:t>光电效应</a:t>
            </a:r>
            <a:r>
              <a:rPr lang="en-US" altLang="zh-CN" sz="2400" dirty="0">
                <a:solidFill>
                  <a:schemeClr val="tx1"/>
                </a:solidFill>
                <a:latin typeface="STKaiti" charset="-122"/>
                <a:ea typeface="STKaiti" charset="-122"/>
                <a:cs typeface="STKaiti" charset="-122"/>
              </a:rPr>
              <a:t>”</a:t>
            </a:r>
            <a:r>
              <a:rPr lang="zh-CN" altLang="en-US" sz="2400" dirty="0">
                <a:solidFill>
                  <a:schemeClr val="tx1"/>
                </a:solidFill>
                <a:latin typeface="STKaiti" charset="-122"/>
                <a:ea typeface="STKaiti" charset="-122"/>
                <a:cs typeface="STKaiti" charset="-122"/>
              </a:rPr>
              <a:t>，</a:t>
            </a:r>
            <a:endParaRPr lang="en-US" altLang="zh-CN" sz="2400" dirty="0">
              <a:solidFill>
                <a:schemeClr val="tx1"/>
              </a:solidFill>
              <a:latin typeface="STKaiti" charset="-122"/>
              <a:ea typeface="STKaiti" charset="-122"/>
              <a:cs typeface="STKaiti" charset="-122"/>
            </a:endParaRPr>
          </a:p>
          <a:p>
            <a:r>
              <a:rPr lang="zh-CN" altLang="en-US" sz="2400" dirty="0">
                <a:solidFill>
                  <a:schemeClr val="tx1"/>
                </a:solidFill>
                <a:latin typeface="STKaiti" charset="-122"/>
                <a:ea typeface="STKaiti" charset="-122"/>
                <a:cs typeface="STKaiti" charset="-122"/>
              </a:rPr>
              <a:t>上下能级都是</a:t>
            </a:r>
            <a:r>
              <a:rPr lang="en-US" altLang="zh-CN" sz="2400" dirty="0">
                <a:solidFill>
                  <a:schemeClr val="tx1"/>
                </a:solidFill>
                <a:latin typeface="STKaiti" charset="-122"/>
                <a:ea typeface="STKaiti" charset="-122"/>
                <a:cs typeface="STKaiti" charset="-122"/>
              </a:rPr>
              <a:t>0</a:t>
            </a:r>
            <a:r>
              <a:rPr lang="en-US" altLang="zh-CN" sz="2400" baseline="30000" dirty="0">
                <a:solidFill>
                  <a:schemeClr val="tx1"/>
                </a:solidFill>
                <a:latin typeface="STKaiti" charset="-122"/>
                <a:ea typeface="STKaiti" charset="-122"/>
                <a:cs typeface="STKaiti" charset="-122"/>
              </a:rPr>
              <a:t>+</a:t>
            </a:r>
            <a:r>
              <a:rPr lang="zh-CN" altLang="en-US" sz="2400" dirty="0">
                <a:solidFill>
                  <a:schemeClr val="tx1"/>
                </a:solidFill>
                <a:latin typeface="STKaiti" charset="-122"/>
                <a:ea typeface="STKaiti" charset="-122"/>
                <a:cs typeface="STKaiti" charset="-122"/>
              </a:rPr>
              <a:t>时，仍能有</a:t>
            </a:r>
            <a:r>
              <a:rPr lang="en-US" altLang="zh-CN" sz="2400" dirty="0">
                <a:solidFill>
                  <a:schemeClr val="tx1"/>
                </a:solidFill>
                <a:latin typeface="STKaiti" charset="-122"/>
                <a:ea typeface="STKaiti" charset="-122"/>
                <a:cs typeface="STKaiti" charset="-122"/>
              </a:rPr>
              <a:t>IC</a:t>
            </a:r>
            <a:r>
              <a:rPr lang="zh-CN" altLang="en-US" sz="2400" dirty="0">
                <a:solidFill>
                  <a:schemeClr val="tx1"/>
                </a:solidFill>
                <a:latin typeface="STKaiti" charset="-122"/>
                <a:ea typeface="STKaiti" charset="-122"/>
                <a:cs typeface="STKaiti" charset="-122"/>
              </a:rPr>
              <a:t>；</a:t>
            </a:r>
            <a:endParaRPr lang="en-US" altLang="zh-CN" sz="2400" dirty="0">
              <a:solidFill>
                <a:schemeClr val="tx1"/>
              </a:solidFill>
              <a:latin typeface="STKaiti" charset="-122"/>
              <a:ea typeface="STKaiti" charset="-122"/>
              <a:cs typeface="STKaiti" charset="-122"/>
            </a:endParaRPr>
          </a:p>
          <a:p>
            <a:r>
              <a:rPr lang="zh-CN" altLang="en-US" sz="2400" dirty="0">
                <a:solidFill>
                  <a:schemeClr val="tx1"/>
                </a:solidFill>
                <a:latin typeface="STKaiti" charset="-122"/>
                <a:ea typeface="STKaiti" charset="-122"/>
                <a:cs typeface="STKaiti" charset="-122"/>
              </a:rPr>
              <a:t>核与电子的耦合作用</a:t>
            </a:r>
            <a:endParaRPr lang="en-US" altLang="zh-CN" sz="2400" dirty="0">
              <a:solidFill>
                <a:schemeClr val="tx1"/>
              </a:solidFill>
              <a:latin typeface="STKaiti" charset="-122"/>
              <a:ea typeface="STKaiti" charset="-122"/>
              <a:cs typeface="STKaiti" charset="-122"/>
            </a:endParaRPr>
          </a:p>
        </p:txBody>
      </p:sp>
      <p:sp>
        <p:nvSpPr>
          <p:cNvPr id="9" name="文本框 8"/>
          <p:cNvSpPr txBox="1"/>
          <p:nvPr/>
        </p:nvSpPr>
        <p:spPr>
          <a:xfrm>
            <a:off x="478109" y="4773278"/>
            <a:ext cx="2031325" cy="461665"/>
          </a:xfrm>
          <a:prstGeom prst="rect">
            <a:avLst/>
          </a:prstGeom>
          <a:noFill/>
        </p:spPr>
        <p:txBody>
          <a:bodyPr wrap="none" rtlCol="0">
            <a:spAutoFit/>
          </a:bodyPr>
          <a:lstStyle/>
          <a:p>
            <a:r>
              <a:rPr lang="zh-CN" altLang="en-US" sz="2400" dirty="0">
                <a:latin typeface="STKaiti" charset="-122"/>
                <a:ea typeface="STKaiti" charset="-122"/>
                <a:cs typeface="STKaiti" charset="-122"/>
              </a:rPr>
              <a:t>内转换系数：</a:t>
            </a:r>
            <a:endParaRPr lang="en-US" altLang="zh-CN" sz="2400" dirty="0">
              <a:latin typeface="STKaiti" charset="-122"/>
              <a:ea typeface="STKaiti" charset="-122"/>
              <a:cs typeface="STKaiti" charset="-122"/>
            </a:endParaRPr>
          </a:p>
        </p:txBody>
      </p:sp>
      <p:sp>
        <p:nvSpPr>
          <p:cNvPr id="3" name="文本框 2"/>
          <p:cNvSpPr txBox="1"/>
          <p:nvPr/>
        </p:nvSpPr>
        <p:spPr>
          <a:xfrm>
            <a:off x="299280" y="1095919"/>
            <a:ext cx="8571577" cy="830997"/>
          </a:xfrm>
          <a:prstGeom prst="rect">
            <a:avLst/>
          </a:prstGeom>
          <a:noFill/>
        </p:spPr>
        <p:txBody>
          <a:bodyPr wrap="none" rtlCol="0">
            <a:spAutoFit/>
          </a:bodyPr>
          <a:lstStyle/>
          <a:p>
            <a:r>
              <a:rPr kumimoji="1" lang="zh-CN" altLang="en-US" sz="2400" dirty="0">
                <a:solidFill>
                  <a:schemeClr val="tx1"/>
                </a:solidFill>
                <a:latin typeface="STKaiti" charset="-122"/>
                <a:ea typeface="STKaiti" charset="-122"/>
                <a:cs typeface="STKaiti" charset="-122"/>
              </a:rPr>
              <a:t>内转换电子（</a:t>
            </a:r>
            <a:r>
              <a:rPr kumimoji="1" lang="en-US" altLang="zh-CN" sz="2400" dirty="0">
                <a:solidFill>
                  <a:schemeClr val="tx1"/>
                </a:solidFill>
                <a:latin typeface="STKaiti" charset="-122"/>
                <a:ea typeface="STKaiti" charset="-122"/>
                <a:cs typeface="STKaiti" charset="-122"/>
              </a:rPr>
              <a:t>IC</a:t>
            </a:r>
            <a:r>
              <a:rPr kumimoji="1" lang="zh-CN" altLang="en-US" sz="2400" dirty="0">
                <a:solidFill>
                  <a:schemeClr val="tx1"/>
                </a:solidFill>
                <a:latin typeface="STKaiti" charset="-122"/>
                <a:ea typeface="STKaiti" charset="-122"/>
                <a:cs typeface="STKaiti" charset="-122"/>
              </a:rPr>
              <a:t>）： 原子核从激发态到低激发态跃迁时不一定</a:t>
            </a:r>
          </a:p>
          <a:p>
            <a:r>
              <a:rPr kumimoji="1" lang="zh-CN" altLang="en-US" sz="2400" dirty="0">
                <a:solidFill>
                  <a:schemeClr val="tx1"/>
                </a:solidFill>
                <a:latin typeface="STKaiti" charset="-122"/>
                <a:ea typeface="STKaiti" charset="-122"/>
                <a:cs typeface="STKaiti" charset="-122"/>
              </a:rPr>
              <a:t>放出光子，而是把能量直接交给核外电子，使电子离开原子。</a:t>
            </a:r>
          </a:p>
        </p:txBody>
      </p:sp>
      <p:sp>
        <p:nvSpPr>
          <p:cNvPr id="13" name="文本框 12"/>
          <p:cNvSpPr txBox="1"/>
          <p:nvPr/>
        </p:nvSpPr>
        <p:spPr>
          <a:xfrm>
            <a:off x="1567140" y="5638800"/>
            <a:ext cx="5519460" cy="584775"/>
          </a:xfrm>
          <a:prstGeom prst="rect">
            <a:avLst/>
          </a:prstGeom>
          <a:noFill/>
        </p:spPr>
        <p:txBody>
          <a:bodyPr wrap="none" rtlCol="0">
            <a:spAutoFit/>
          </a:bodyPr>
          <a:lstStyle/>
          <a:p>
            <a:r>
              <a:rPr kumimoji="1" lang="zh-CN" altLang="en-US" dirty="0">
                <a:solidFill>
                  <a:schemeClr val="tx1"/>
                </a:solidFill>
                <a:latin typeface="STKaiti" charset="-122"/>
                <a:ea typeface="STKaiti" charset="-122"/>
                <a:cs typeface="STKaiti" charset="-122"/>
              </a:rPr>
              <a:t>内转换电子的能级是分离的。</a:t>
            </a:r>
          </a:p>
        </p:txBody>
      </p:sp>
      <p:sp>
        <p:nvSpPr>
          <p:cNvPr id="11" name="Footer Placeholder 10"/>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Tree>
    <p:extLst>
      <p:ext uri="{BB962C8B-B14F-4D97-AF65-F5344CB8AC3E}">
        <p14:creationId xmlns:p14="http://schemas.microsoft.com/office/powerpoint/2010/main" val="12098613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200" b="1" dirty="0">
                <a:latin typeface="STKaiti" charset="-122"/>
                <a:ea typeface="STKaiti" charset="-122"/>
                <a:cs typeface="STKaiti" charset="-122"/>
              </a:rPr>
              <a:t>同质异能跃迁（亚稳态）（参看教材</a:t>
            </a:r>
            <a:r>
              <a:rPr lang="en-US" altLang="zh-CN" sz="3200" b="1" dirty="0">
                <a:latin typeface="STKaiti" charset="-122"/>
                <a:ea typeface="STKaiti" charset="-122"/>
                <a:cs typeface="STKaiti" charset="-122"/>
              </a:rPr>
              <a:t>357</a:t>
            </a:r>
            <a:r>
              <a:rPr lang="zh-CN" altLang="en-US" sz="3200" b="1" dirty="0">
                <a:latin typeface="STKaiti" charset="-122"/>
                <a:ea typeface="STKaiti" charset="-122"/>
                <a:cs typeface="STKaiti" charset="-122"/>
              </a:rPr>
              <a:t>页）</a:t>
            </a:r>
          </a:p>
        </p:txBody>
      </p:sp>
      <p:sp>
        <p:nvSpPr>
          <p:cNvPr id="3" name="灯片编号占位符 2"/>
          <p:cNvSpPr>
            <a:spLocks noGrp="1"/>
          </p:cNvSpPr>
          <p:nvPr>
            <p:ph type="sldNum" sz="quarter" idx="12"/>
          </p:nvPr>
        </p:nvSpPr>
        <p:spPr>
          <a:prstGeom prst="rect">
            <a:avLst/>
          </a:prstGeom>
        </p:spPr>
        <p:txBody>
          <a:bodyPr/>
          <a:lstStyle/>
          <a:p>
            <a:fld id="{62FC6464-1D94-48DB-81A6-07CBC2DCC1CC}" type="slidenum">
              <a:rPr lang="zh-CN" altLang="en-US" smtClean="0"/>
              <a:pPr/>
              <a:t>24</a:t>
            </a:fld>
            <a:endParaRPr lang="zh-CN" altLang="en-US" dirty="0"/>
          </a:p>
        </p:txBody>
      </p:sp>
      <p:pic>
        <p:nvPicPr>
          <p:cNvPr id="4" name="Picture 4" descr="b36"/>
          <p:cNvPicPr>
            <a:picLocks noChangeAspect="1" noChangeArrowheads="1"/>
          </p:cNvPicPr>
          <p:nvPr/>
        </p:nvPicPr>
        <p:blipFill>
          <a:blip r:embed="rId2" cstate="hqprint">
            <a:lum contrast="54000"/>
            <a:extLst>
              <a:ext uri="{28A0092B-C50C-407E-A947-70E740481C1C}">
                <a14:useLocalDpi xmlns:a14="http://schemas.microsoft.com/office/drawing/2010/main"/>
              </a:ext>
            </a:extLst>
          </a:blip>
          <a:srcRect l="1822" r="5240" b="2121"/>
          <a:stretch>
            <a:fillRect/>
          </a:stretch>
        </p:blipFill>
        <p:spPr bwMode="auto">
          <a:xfrm>
            <a:off x="609600" y="1380674"/>
            <a:ext cx="3310054" cy="4867726"/>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89691" y="3671887"/>
            <a:ext cx="3314700" cy="2424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矩形 6"/>
          <p:cNvSpPr/>
          <p:nvPr/>
        </p:nvSpPr>
        <p:spPr>
          <a:xfrm>
            <a:off x="4572000" y="2536472"/>
            <a:ext cx="4572000" cy="830997"/>
          </a:xfrm>
          <a:prstGeom prst="rect">
            <a:avLst/>
          </a:prstGeom>
        </p:spPr>
        <p:txBody>
          <a:bodyPr>
            <a:spAutoFit/>
          </a:bodyPr>
          <a:lstStyle/>
          <a:p>
            <a:pPr lvl="0"/>
            <a:r>
              <a:rPr lang="zh-CN" altLang="en-US" sz="2400" dirty="0">
                <a:solidFill>
                  <a:srgbClr val="3333FF"/>
                </a:solidFill>
                <a:latin typeface="STKaiti" charset="-122"/>
                <a:ea typeface="STKaiti" charset="-122"/>
                <a:cs typeface="STKaiti" charset="-122"/>
              </a:rPr>
              <a:t>激发态与基态角动量差别较大，能量差别较小，电磁跃迁几率小</a:t>
            </a:r>
          </a:p>
        </p:txBody>
      </p:sp>
      <p:sp>
        <p:nvSpPr>
          <p:cNvPr id="8" name="文本框 7"/>
          <p:cNvSpPr txBox="1"/>
          <p:nvPr/>
        </p:nvSpPr>
        <p:spPr>
          <a:xfrm>
            <a:off x="4347151" y="1453224"/>
            <a:ext cx="4415850" cy="830997"/>
          </a:xfrm>
          <a:prstGeom prst="rect">
            <a:avLst/>
          </a:prstGeom>
          <a:noFill/>
        </p:spPr>
        <p:txBody>
          <a:bodyPr wrap="square" rtlCol="0">
            <a:spAutoFit/>
          </a:bodyPr>
          <a:lstStyle/>
          <a:p>
            <a:r>
              <a:rPr lang="en-US" altLang="zh-CN" sz="2400" b="1" dirty="0">
                <a:solidFill>
                  <a:schemeClr val="tx1"/>
                </a:solidFill>
                <a:latin typeface="STKaiti" charset="-122"/>
                <a:ea typeface="STKaiti" charset="-122"/>
                <a:cs typeface="STKaiti" charset="-122"/>
              </a:rPr>
              <a:t>&gt;0.1</a:t>
            </a:r>
            <a:r>
              <a:rPr lang="zh-CN" altLang="en-US" sz="2400" b="1" dirty="0">
                <a:solidFill>
                  <a:schemeClr val="tx1"/>
                </a:solidFill>
                <a:latin typeface="STKaiti" charset="-122"/>
                <a:ea typeface="STKaiti" charset="-122"/>
                <a:cs typeface="STKaiti" charset="-122"/>
              </a:rPr>
              <a:t>秒：长寿命同质异能态</a:t>
            </a:r>
            <a:r>
              <a:rPr lang="zh-CN" altLang="en-US" sz="2400" dirty="0">
                <a:solidFill>
                  <a:schemeClr val="tx1"/>
                </a:solidFill>
                <a:latin typeface="STKaiti" charset="-122"/>
                <a:ea typeface="STKaiti" charset="-122"/>
                <a:cs typeface="STKaiti" charset="-122"/>
              </a:rPr>
              <a:t>，核素符号的</a:t>
            </a:r>
            <a:r>
              <a:rPr lang="zh-CN" altLang="en-US" sz="2400" b="1" dirty="0">
                <a:solidFill>
                  <a:schemeClr val="tx1"/>
                </a:solidFill>
                <a:latin typeface="STKaiti" charset="-122"/>
                <a:ea typeface="STKaiti" charset="-122"/>
                <a:cs typeface="STKaiti" charset="-122"/>
              </a:rPr>
              <a:t>左上角加</a:t>
            </a:r>
            <a:r>
              <a:rPr lang="en-US" altLang="zh-CN" sz="2400" b="1" dirty="0">
                <a:solidFill>
                  <a:schemeClr val="tx1"/>
                </a:solidFill>
                <a:latin typeface="STKaiti" charset="-122"/>
                <a:ea typeface="STKaiti" charset="-122"/>
                <a:cs typeface="STKaiti" charset="-122"/>
              </a:rPr>
              <a:t>m</a:t>
            </a:r>
            <a:endParaRPr lang="zh-CN" altLang="en-US" sz="2400" b="1" dirty="0">
              <a:solidFill>
                <a:schemeClr val="tx1"/>
              </a:solidFill>
              <a:latin typeface="STKaiti" charset="-122"/>
              <a:ea typeface="STKaiti" charset="-122"/>
              <a:cs typeface="STKaiti" charset="-122"/>
            </a:endParaRPr>
          </a:p>
        </p:txBody>
      </p:sp>
      <p:cxnSp>
        <p:nvCxnSpPr>
          <p:cNvPr id="9" name="直线箭头连接符 8"/>
          <p:cNvCxnSpPr/>
          <p:nvPr/>
        </p:nvCxnSpPr>
        <p:spPr bwMode="auto">
          <a:xfrm flipH="1">
            <a:off x="2514600" y="1914889"/>
            <a:ext cx="1883162" cy="1446985"/>
          </a:xfrm>
          <a:prstGeom prst="straightConnector1">
            <a:avLst/>
          </a:prstGeom>
          <a:noFill/>
          <a:ln>
            <a:solidFill>
              <a:srgbClr val="FF0000"/>
            </a:solidFill>
            <a:tailEnd type="triangle"/>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cxnSp>
      <p:sp>
        <p:nvSpPr>
          <p:cNvPr id="10" name="文本框 9"/>
          <p:cNvSpPr txBox="1"/>
          <p:nvPr/>
        </p:nvSpPr>
        <p:spPr>
          <a:xfrm>
            <a:off x="2435754" y="3662137"/>
            <a:ext cx="981359" cy="400110"/>
          </a:xfrm>
          <a:prstGeom prst="rect">
            <a:avLst/>
          </a:prstGeom>
          <a:noFill/>
        </p:spPr>
        <p:txBody>
          <a:bodyPr wrap="none" rtlCol="0">
            <a:spAutoFit/>
          </a:bodyPr>
          <a:lstStyle/>
          <a:p>
            <a:r>
              <a:rPr lang="en-US" altLang="zh-CN" sz="2000" b="1" dirty="0">
                <a:solidFill>
                  <a:srgbClr val="3333FF"/>
                </a:solidFill>
                <a:latin typeface="STKaiti" charset="-122"/>
                <a:ea typeface="STKaiti" charset="-122"/>
                <a:cs typeface="STKaiti" charset="-122"/>
              </a:rPr>
              <a:t>J=1/2−</a:t>
            </a:r>
            <a:endParaRPr lang="zh-CN" altLang="en-US" sz="2000" b="1" dirty="0">
              <a:solidFill>
                <a:srgbClr val="3333FF"/>
              </a:solidFill>
              <a:latin typeface="STKaiti" charset="-122"/>
              <a:ea typeface="STKaiti" charset="-122"/>
              <a:cs typeface="STKaiti" charset="-122"/>
            </a:endParaRPr>
          </a:p>
        </p:txBody>
      </p:sp>
      <p:sp>
        <p:nvSpPr>
          <p:cNvPr id="11" name="文本框 10"/>
          <p:cNvSpPr txBox="1"/>
          <p:nvPr/>
        </p:nvSpPr>
        <p:spPr>
          <a:xfrm>
            <a:off x="1844887" y="4657274"/>
            <a:ext cx="981359" cy="400110"/>
          </a:xfrm>
          <a:prstGeom prst="rect">
            <a:avLst/>
          </a:prstGeom>
          <a:noFill/>
        </p:spPr>
        <p:txBody>
          <a:bodyPr wrap="none" rtlCol="0">
            <a:spAutoFit/>
          </a:bodyPr>
          <a:lstStyle/>
          <a:p>
            <a:r>
              <a:rPr lang="en-US" altLang="zh-CN" sz="2000" b="1" dirty="0">
                <a:solidFill>
                  <a:srgbClr val="FF00FF"/>
                </a:solidFill>
                <a:latin typeface="STKaiti" charset="-122"/>
                <a:ea typeface="STKaiti" charset="-122"/>
                <a:cs typeface="STKaiti" charset="-122"/>
              </a:rPr>
              <a:t>J=9/2+</a:t>
            </a:r>
            <a:endParaRPr lang="zh-CN" altLang="en-US" sz="2000" b="1" dirty="0">
              <a:solidFill>
                <a:srgbClr val="FF00FF"/>
              </a:solidFill>
              <a:latin typeface="STKaiti" charset="-122"/>
              <a:ea typeface="STKaiti" charset="-122"/>
              <a:cs typeface="STKaiti" charset="-122"/>
            </a:endParaRPr>
          </a:p>
        </p:txBody>
      </p:sp>
      <p:sp>
        <p:nvSpPr>
          <p:cNvPr id="6" name="Footer Placeholder 5"/>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Tree>
    <p:extLst>
      <p:ext uri="{BB962C8B-B14F-4D97-AF65-F5344CB8AC3E}">
        <p14:creationId xmlns:p14="http://schemas.microsoft.com/office/powerpoint/2010/main" val="176425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b37"/>
          <p:cNvPicPr>
            <a:picLocks noChangeAspect="1" noChangeArrowheads="1"/>
          </p:cNvPicPr>
          <p:nvPr/>
        </p:nvPicPr>
        <p:blipFill>
          <a:blip r:embed="rId2" cstate="hqprint">
            <a:lum contrast="60000"/>
            <a:extLst>
              <a:ext uri="{28A0092B-C50C-407E-A947-70E740481C1C}">
                <a14:useLocalDpi xmlns:a14="http://schemas.microsoft.com/office/drawing/2010/main"/>
              </a:ext>
            </a:extLst>
          </a:blip>
          <a:srcRect l="1376" t="3319" b="10373"/>
          <a:stretch>
            <a:fillRect/>
          </a:stretch>
        </p:blipFill>
        <p:spPr bwMode="auto">
          <a:xfrm>
            <a:off x="6049734" y="2420013"/>
            <a:ext cx="2933502" cy="319423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标题 1"/>
          <p:cNvSpPr>
            <a:spLocks noGrp="1"/>
          </p:cNvSpPr>
          <p:nvPr>
            <p:ph type="title"/>
          </p:nvPr>
        </p:nvSpPr>
        <p:spPr/>
        <p:txBody>
          <a:bodyPr>
            <a:normAutofit fontScale="90000"/>
          </a:bodyPr>
          <a:lstStyle/>
          <a:p>
            <a:r>
              <a:rPr lang="zh-CN" altLang="en-US" dirty="0"/>
              <a:t>穆斯堡尔效应：</a:t>
            </a:r>
            <a:r>
              <a:rPr lang="el-GR" altLang="zh-CN" b="1" dirty="0">
                <a:latin typeface="STKaiti" charset="-122"/>
                <a:ea typeface="STKaiti" charset="-122"/>
                <a:cs typeface="STKaiti" charset="-122"/>
              </a:rPr>
              <a:t>γ</a:t>
            </a:r>
            <a:r>
              <a:rPr lang="zh-CN" altLang="en-US" b="1" dirty="0">
                <a:latin typeface="STKaiti" charset="-122"/>
                <a:ea typeface="STKaiti" charset="-122"/>
                <a:cs typeface="STKaiti" charset="-122"/>
              </a:rPr>
              <a:t>衰变的反冲能</a:t>
            </a:r>
          </a:p>
        </p:txBody>
      </p:sp>
      <p:sp>
        <p:nvSpPr>
          <p:cNvPr id="3" name="幻灯片编号占位符 2"/>
          <p:cNvSpPr>
            <a:spLocks noGrp="1"/>
          </p:cNvSpPr>
          <p:nvPr>
            <p:ph type="sldNum" sz="quarter" idx="12"/>
          </p:nvPr>
        </p:nvSpPr>
        <p:spPr/>
        <p:txBody>
          <a:bodyPr/>
          <a:lstStyle/>
          <a:p>
            <a:pPr>
              <a:defRPr/>
            </a:pPr>
            <a:fld id="{4823E557-D441-4357-A945-F2E1178F743A}" type="slidenum">
              <a:rPr lang="zh-CN" altLang="en-US" smtClean="0"/>
              <a:pPr>
                <a:defRPr/>
              </a:pPr>
              <a:t>25</a:t>
            </a:fld>
            <a:endParaRPr lang="en-US" altLang="zh-CN" dirty="0"/>
          </a:p>
        </p:txBody>
      </p:sp>
      <p:graphicFrame>
        <p:nvGraphicFramePr>
          <p:cNvPr id="4" name="Object 4"/>
          <p:cNvGraphicFramePr>
            <a:graphicFrameLocks noChangeAspect="1"/>
          </p:cNvGraphicFramePr>
          <p:nvPr/>
        </p:nvGraphicFramePr>
        <p:xfrm>
          <a:off x="964580" y="2240595"/>
          <a:ext cx="5726906" cy="533400"/>
        </p:xfrm>
        <a:graphic>
          <a:graphicData uri="http://schemas.openxmlformats.org/presentationml/2006/ole">
            <mc:AlternateContent xmlns:mc="http://schemas.openxmlformats.org/markup-compatibility/2006">
              <mc:Choice xmlns:v="urn:schemas-microsoft-com:vml" Requires="v">
                <p:oleObj name="Equation" r:id="rId3" imgW="2197080" imgH="241200" progId="Equation.3">
                  <p:embed/>
                </p:oleObj>
              </mc:Choice>
              <mc:Fallback>
                <p:oleObj name="Equation" r:id="rId3" imgW="2197080" imgH="241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580" y="2240595"/>
                        <a:ext cx="5726906"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oleObj>
              </mc:Fallback>
            </mc:AlternateContent>
          </a:graphicData>
        </a:graphic>
      </p:graphicFrame>
      <p:graphicFrame>
        <p:nvGraphicFramePr>
          <p:cNvPr id="5" name="Object 6"/>
          <p:cNvGraphicFramePr>
            <a:graphicFrameLocks noChangeAspect="1"/>
          </p:cNvGraphicFramePr>
          <p:nvPr/>
        </p:nvGraphicFramePr>
        <p:xfrm>
          <a:off x="2161043" y="3269328"/>
          <a:ext cx="1856184" cy="617935"/>
        </p:xfrm>
        <a:graphic>
          <a:graphicData uri="http://schemas.openxmlformats.org/presentationml/2006/ole">
            <mc:AlternateContent xmlns:mc="http://schemas.openxmlformats.org/markup-compatibility/2006">
              <mc:Choice xmlns:v="urn:schemas-microsoft-com:vml" Requires="v">
                <p:oleObj name="Equation" r:id="rId5" imgW="850680" imgH="393480" progId="Equation.3">
                  <p:embed/>
                </p:oleObj>
              </mc:Choice>
              <mc:Fallback>
                <p:oleObj name="Equation" r:id="rId5" imgW="850680" imgH="3934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1043" y="3269328"/>
                        <a:ext cx="1856184" cy="6179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oleObj>
              </mc:Fallback>
            </mc:AlternateContent>
          </a:graphicData>
        </a:graphic>
      </p:graphicFrame>
      <p:graphicFrame>
        <p:nvGraphicFramePr>
          <p:cNvPr id="6" name="Object 7"/>
          <p:cNvGraphicFramePr>
            <a:graphicFrameLocks noChangeAspect="1"/>
          </p:cNvGraphicFramePr>
          <p:nvPr/>
        </p:nvGraphicFramePr>
        <p:xfrm>
          <a:off x="2243390" y="3865811"/>
          <a:ext cx="2171700" cy="736997"/>
        </p:xfrm>
        <a:graphic>
          <a:graphicData uri="http://schemas.openxmlformats.org/presentationml/2006/ole">
            <mc:AlternateContent xmlns:mc="http://schemas.openxmlformats.org/markup-compatibility/2006">
              <mc:Choice xmlns:v="urn:schemas-microsoft-com:vml" Requires="v">
                <p:oleObj name="Equation" r:id="rId7" imgW="1104840" imgH="431640" progId="Equation.3">
                  <p:embed/>
                </p:oleObj>
              </mc:Choice>
              <mc:Fallback>
                <p:oleObj name="Equation" r:id="rId7" imgW="1104840" imgH="431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3390" y="3865811"/>
                        <a:ext cx="2171700" cy="736997"/>
                      </a:xfrm>
                      <a:prstGeom prst="rect">
                        <a:avLst/>
                      </a:prstGeom>
                      <a:solidFill>
                        <a:srgbClr val="99FFCC"/>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oleObj>
              </mc:Fallback>
            </mc:AlternateContent>
          </a:graphicData>
        </a:graphic>
      </p:graphicFrame>
      <p:sp>
        <p:nvSpPr>
          <p:cNvPr id="7" name="Text Box 9"/>
          <p:cNvSpPr txBox="1">
            <a:spLocks noChangeArrowheads="1"/>
          </p:cNvSpPr>
          <p:nvPr/>
        </p:nvSpPr>
        <p:spPr bwMode="auto">
          <a:xfrm>
            <a:off x="626327" y="4697990"/>
            <a:ext cx="5943600" cy="4247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fontAlgn="base">
              <a:lnSpc>
                <a:spcPct val="90000"/>
              </a:lnSpc>
              <a:spcBef>
                <a:spcPct val="50000"/>
              </a:spcBef>
              <a:spcAft>
                <a:spcPct val="0"/>
              </a:spcAft>
              <a:buClr>
                <a:srgbClr val="99FFCC"/>
              </a:buClr>
              <a:buSzPct val="80000"/>
              <a:buFont typeface="Wingdings" panose="05000000000000000000" pitchFamily="2" charset="2"/>
              <a:buNone/>
            </a:pPr>
            <a:r>
              <a:rPr lang="zh-CN" altLang="en-US" sz="2400" dirty="0">
                <a:solidFill>
                  <a:srgbClr val="FF0000"/>
                </a:solidFill>
                <a:latin typeface="STKaiti" charset="-122"/>
                <a:ea typeface="STKaiti" charset="-122"/>
                <a:cs typeface="STKaiti" charset="-122"/>
              </a:rPr>
              <a:t>对</a:t>
            </a:r>
            <a:r>
              <a:rPr lang="en-US" altLang="zh-CN" sz="2400" baseline="30000" dirty="0">
                <a:solidFill>
                  <a:srgbClr val="FF0000"/>
                </a:solidFill>
                <a:latin typeface="STKaiti" charset="-122"/>
                <a:ea typeface="STKaiti" charset="-122"/>
                <a:cs typeface="STKaiti" charset="-122"/>
              </a:rPr>
              <a:t>57</a:t>
            </a:r>
            <a:r>
              <a:rPr lang="en-US" altLang="zh-CN" sz="2400" dirty="0">
                <a:solidFill>
                  <a:srgbClr val="FF0000"/>
                </a:solidFill>
                <a:latin typeface="STKaiti" charset="-122"/>
                <a:ea typeface="STKaiti" charset="-122"/>
                <a:cs typeface="STKaiti" charset="-122"/>
              </a:rPr>
              <a:t>Fe</a:t>
            </a:r>
            <a:r>
              <a:rPr lang="zh-CN" altLang="en-US" sz="2400" dirty="0">
                <a:solidFill>
                  <a:srgbClr val="FF0000"/>
                </a:solidFill>
                <a:latin typeface="STKaiti" charset="-122"/>
                <a:ea typeface="STKaiti" charset="-122"/>
                <a:cs typeface="STKaiti" charset="-122"/>
              </a:rPr>
              <a:t>的</a:t>
            </a:r>
            <a:r>
              <a:rPr lang="en-US" altLang="zh-CN" sz="2400" dirty="0">
                <a:solidFill>
                  <a:srgbClr val="FF0000"/>
                </a:solidFill>
                <a:latin typeface="STKaiti" charset="-122"/>
                <a:ea typeface="STKaiti" charset="-122"/>
                <a:cs typeface="STKaiti" charset="-122"/>
              </a:rPr>
              <a:t>14.4-keV -</a:t>
            </a:r>
            <a:r>
              <a:rPr lang="zh-CN" altLang="en-US" sz="2400" dirty="0">
                <a:solidFill>
                  <a:srgbClr val="FF0000"/>
                </a:solidFill>
                <a:latin typeface="STKaiti" charset="-122"/>
                <a:ea typeface="STKaiti" charset="-122"/>
                <a:cs typeface="STKaiti" charset="-122"/>
              </a:rPr>
              <a:t>跃迁</a:t>
            </a:r>
            <a:r>
              <a:rPr lang="en-US" altLang="zh-CN" sz="2400" dirty="0">
                <a:solidFill>
                  <a:srgbClr val="FF0000"/>
                </a:solidFill>
                <a:latin typeface="STKaiti" charset="-122"/>
                <a:ea typeface="STKaiti" charset="-122"/>
                <a:cs typeface="STKaiti" charset="-122"/>
              </a:rPr>
              <a:t>, </a:t>
            </a:r>
            <a:r>
              <a:rPr lang="en-US" altLang="zh-CN" sz="2400" i="1" dirty="0">
                <a:solidFill>
                  <a:srgbClr val="FF0000"/>
                </a:solidFill>
                <a:latin typeface="STKaiti" charset="-122"/>
                <a:ea typeface="STKaiti" charset="-122"/>
                <a:cs typeface="STKaiti" charset="-122"/>
              </a:rPr>
              <a:t>E</a:t>
            </a:r>
            <a:r>
              <a:rPr lang="en-US" altLang="zh-CN" sz="2400" i="1" baseline="-30000" dirty="0">
                <a:solidFill>
                  <a:srgbClr val="FF0000"/>
                </a:solidFill>
                <a:latin typeface="STKaiti" charset="-122"/>
                <a:ea typeface="STKaiti" charset="-122"/>
                <a:cs typeface="STKaiti" charset="-122"/>
              </a:rPr>
              <a:t>R</a:t>
            </a:r>
            <a:r>
              <a:rPr lang="en-US" altLang="zh-CN" sz="2400" dirty="0">
                <a:solidFill>
                  <a:srgbClr val="FF0000"/>
                </a:solidFill>
                <a:latin typeface="STKaiti" charset="-122"/>
                <a:ea typeface="STKaiti" charset="-122"/>
                <a:cs typeface="STKaiti" charset="-122"/>
              </a:rPr>
              <a:t> </a:t>
            </a:r>
            <a:r>
              <a:rPr lang="zh-CN" altLang="en-US" sz="2400" dirty="0">
                <a:solidFill>
                  <a:srgbClr val="FF0000"/>
                </a:solidFill>
                <a:latin typeface="STKaiti" charset="-122"/>
                <a:ea typeface="STKaiti" charset="-122"/>
                <a:cs typeface="STKaiti" charset="-122"/>
              </a:rPr>
              <a:t>仅</a:t>
            </a:r>
            <a:r>
              <a:rPr lang="en-US" altLang="zh-CN" sz="2400" dirty="0">
                <a:solidFill>
                  <a:srgbClr val="FF0000"/>
                </a:solidFill>
                <a:latin typeface="STKaiti" charset="-122"/>
                <a:ea typeface="STKaiti" charset="-122"/>
                <a:cs typeface="STKaiti" charset="-122"/>
              </a:rPr>
              <a:t>210</a:t>
            </a:r>
            <a:r>
              <a:rPr lang="en-US" altLang="zh-CN" sz="2400" baseline="30000" dirty="0">
                <a:solidFill>
                  <a:srgbClr val="FF0000"/>
                </a:solidFill>
                <a:latin typeface="STKaiti" charset="-122"/>
                <a:ea typeface="STKaiti" charset="-122"/>
                <a:cs typeface="STKaiti" charset="-122"/>
              </a:rPr>
              <a:t>-3</a:t>
            </a:r>
            <a:r>
              <a:rPr lang="en-US" altLang="zh-CN" sz="2400" dirty="0">
                <a:solidFill>
                  <a:srgbClr val="FF0000"/>
                </a:solidFill>
                <a:latin typeface="STKaiti" charset="-122"/>
                <a:ea typeface="STKaiti" charset="-122"/>
                <a:cs typeface="STKaiti" charset="-122"/>
              </a:rPr>
              <a:t>eV</a:t>
            </a:r>
          </a:p>
        </p:txBody>
      </p:sp>
      <p:graphicFrame>
        <p:nvGraphicFramePr>
          <p:cNvPr id="8" name="Object 10"/>
          <p:cNvGraphicFramePr>
            <a:graphicFrameLocks noChangeAspect="1"/>
          </p:cNvGraphicFramePr>
          <p:nvPr/>
        </p:nvGraphicFramePr>
        <p:xfrm>
          <a:off x="2186201" y="5080846"/>
          <a:ext cx="3244454" cy="533400"/>
        </p:xfrm>
        <a:graphic>
          <a:graphicData uri="http://schemas.openxmlformats.org/presentationml/2006/ole">
            <mc:AlternateContent xmlns:mc="http://schemas.openxmlformats.org/markup-compatibility/2006">
              <mc:Choice xmlns:v="urn:schemas-microsoft-com:vml" Requires="v">
                <p:oleObj name="Equation" r:id="rId9" imgW="1244520" imgH="241200" progId="Equation.3">
                  <p:embed/>
                </p:oleObj>
              </mc:Choice>
              <mc:Fallback>
                <p:oleObj name="Equation" r:id="rId9" imgW="1244520" imgH="2412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86201" y="5080846"/>
                        <a:ext cx="3244454"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oleObj>
              </mc:Fallback>
            </mc:AlternateContent>
          </a:graphicData>
        </a:graphic>
      </p:graphicFrame>
      <p:cxnSp>
        <p:nvCxnSpPr>
          <p:cNvPr id="10" name="直接箭头连接符 9"/>
          <p:cNvCxnSpPr/>
          <p:nvPr/>
        </p:nvCxnSpPr>
        <p:spPr>
          <a:xfrm flipH="1" flipV="1">
            <a:off x="4725330" y="2713926"/>
            <a:ext cx="458810" cy="2547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5184140" y="2815669"/>
            <a:ext cx="1107996" cy="461665"/>
          </a:xfrm>
          <a:prstGeom prst="rect">
            <a:avLst/>
          </a:prstGeom>
          <a:noFill/>
        </p:spPr>
        <p:txBody>
          <a:bodyPr wrap="none" rtlCol="0">
            <a:spAutoFit/>
          </a:bodyPr>
          <a:lstStyle/>
          <a:p>
            <a:r>
              <a:rPr lang="zh-CN" altLang="en-US" sz="2400" dirty="0">
                <a:solidFill>
                  <a:srgbClr val="3333FF"/>
                </a:solidFill>
                <a:latin typeface="STKaiti" charset="-122"/>
                <a:ea typeface="STKaiti" charset="-122"/>
                <a:cs typeface="STKaiti" charset="-122"/>
              </a:rPr>
              <a:t>反冲能</a:t>
            </a:r>
            <a:endParaRPr lang="en-US" altLang="zh-CN" sz="2400" dirty="0">
              <a:solidFill>
                <a:srgbClr val="3333FF"/>
              </a:solidFill>
              <a:latin typeface="STKaiti" charset="-122"/>
              <a:ea typeface="STKaiti" charset="-122"/>
              <a:cs typeface="STKaiti" charset="-122"/>
            </a:endParaRPr>
          </a:p>
        </p:txBody>
      </p:sp>
      <p:sp>
        <p:nvSpPr>
          <p:cNvPr id="14" name="文本框 13"/>
          <p:cNvSpPr txBox="1"/>
          <p:nvPr/>
        </p:nvSpPr>
        <p:spPr>
          <a:xfrm>
            <a:off x="1385043" y="2773780"/>
            <a:ext cx="1107996" cy="461665"/>
          </a:xfrm>
          <a:prstGeom prst="rect">
            <a:avLst/>
          </a:prstGeom>
          <a:noFill/>
        </p:spPr>
        <p:txBody>
          <a:bodyPr wrap="none" rtlCol="0">
            <a:spAutoFit/>
          </a:bodyPr>
          <a:lstStyle/>
          <a:p>
            <a:r>
              <a:rPr lang="zh-CN" altLang="en-US" sz="2400" dirty="0">
                <a:solidFill>
                  <a:schemeClr val="tx1"/>
                </a:solidFill>
                <a:latin typeface="STKaiti" charset="-122"/>
                <a:ea typeface="STKaiti" charset="-122"/>
                <a:cs typeface="STKaiti" charset="-122"/>
              </a:rPr>
              <a:t>高能级</a:t>
            </a:r>
          </a:p>
        </p:txBody>
      </p:sp>
      <p:sp>
        <p:nvSpPr>
          <p:cNvPr id="15" name="文本框 14"/>
          <p:cNvSpPr txBox="1"/>
          <p:nvPr/>
        </p:nvSpPr>
        <p:spPr>
          <a:xfrm>
            <a:off x="2551683" y="2762715"/>
            <a:ext cx="1107996" cy="461665"/>
          </a:xfrm>
          <a:prstGeom prst="rect">
            <a:avLst/>
          </a:prstGeom>
          <a:noFill/>
        </p:spPr>
        <p:txBody>
          <a:bodyPr wrap="none" rtlCol="0">
            <a:spAutoFit/>
          </a:bodyPr>
          <a:lstStyle/>
          <a:p>
            <a:r>
              <a:rPr lang="zh-CN" altLang="en-US" sz="2400" dirty="0">
                <a:solidFill>
                  <a:schemeClr val="tx1"/>
                </a:solidFill>
                <a:latin typeface="STKaiti" charset="-122"/>
                <a:ea typeface="STKaiti" charset="-122"/>
                <a:cs typeface="STKaiti" charset="-122"/>
              </a:rPr>
              <a:t>低能级</a:t>
            </a:r>
          </a:p>
        </p:txBody>
      </p:sp>
      <p:sp>
        <p:nvSpPr>
          <p:cNvPr id="16" name="文本框 15"/>
          <p:cNvSpPr txBox="1"/>
          <p:nvPr/>
        </p:nvSpPr>
        <p:spPr>
          <a:xfrm>
            <a:off x="595864" y="1761315"/>
            <a:ext cx="2954655" cy="461665"/>
          </a:xfrm>
          <a:prstGeom prst="rect">
            <a:avLst/>
          </a:prstGeom>
          <a:noFill/>
        </p:spPr>
        <p:txBody>
          <a:bodyPr wrap="none" rtlCol="0">
            <a:spAutoFit/>
          </a:bodyPr>
          <a:lstStyle/>
          <a:p>
            <a:r>
              <a:rPr lang="zh-CN" altLang="en-US" sz="2400" dirty="0">
                <a:solidFill>
                  <a:schemeClr val="tx1"/>
                </a:solidFill>
                <a:latin typeface="STKaiti" charset="-122"/>
                <a:ea typeface="STKaiti" charset="-122"/>
                <a:cs typeface="STKaiti" charset="-122"/>
              </a:rPr>
              <a:t>跃迁前后能量守恒：</a:t>
            </a:r>
            <a:endParaRPr lang="en-US" altLang="zh-CN" sz="2400" dirty="0">
              <a:solidFill>
                <a:schemeClr val="tx1"/>
              </a:solidFill>
              <a:latin typeface="STKaiti" charset="-122"/>
              <a:ea typeface="STKaiti" charset="-122"/>
              <a:cs typeface="STKaiti" charset="-122"/>
            </a:endParaRPr>
          </a:p>
        </p:txBody>
      </p:sp>
      <p:sp>
        <p:nvSpPr>
          <p:cNvPr id="17" name="文本框 16"/>
          <p:cNvSpPr txBox="1"/>
          <p:nvPr/>
        </p:nvSpPr>
        <p:spPr>
          <a:xfrm>
            <a:off x="595863" y="3357148"/>
            <a:ext cx="1723549" cy="461665"/>
          </a:xfrm>
          <a:prstGeom prst="rect">
            <a:avLst/>
          </a:prstGeom>
          <a:noFill/>
        </p:spPr>
        <p:txBody>
          <a:bodyPr wrap="none" rtlCol="0">
            <a:spAutoFit/>
          </a:bodyPr>
          <a:lstStyle/>
          <a:p>
            <a:r>
              <a:rPr lang="zh-CN" altLang="en-US" sz="2400" dirty="0">
                <a:solidFill>
                  <a:schemeClr val="tx1"/>
                </a:solidFill>
                <a:latin typeface="STKaiti" charset="-122"/>
                <a:ea typeface="STKaiti" charset="-122"/>
                <a:cs typeface="STKaiti" charset="-122"/>
              </a:rPr>
              <a:t>光子动量：</a:t>
            </a:r>
          </a:p>
        </p:txBody>
      </p:sp>
      <p:sp>
        <p:nvSpPr>
          <p:cNvPr id="18" name="文本框 17"/>
          <p:cNvSpPr txBox="1"/>
          <p:nvPr/>
        </p:nvSpPr>
        <p:spPr>
          <a:xfrm>
            <a:off x="608747" y="4011502"/>
            <a:ext cx="1723549" cy="461665"/>
          </a:xfrm>
          <a:prstGeom prst="rect">
            <a:avLst/>
          </a:prstGeom>
          <a:noFill/>
        </p:spPr>
        <p:txBody>
          <a:bodyPr wrap="none" rtlCol="0">
            <a:spAutoFit/>
          </a:bodyPr>
          <a:lstStyle/>
          <a:p>
            <a:r>
              <a:rPr lang="zh-CN" altLang="en-US" sz="2400" dirty="0">
                <a:solidFill>
                  <a:schemeClr val="tx1"/>
                </a:solidFill>
                <a:latin typeface="STKaiti" charset="-122"/>
                <a:ea typeface="STKaiti" charset="-122"/>
                <a:cs typeface="STKaiti" charset="-122"/>
              </a:rPr>
              <a:t>反冲动能：</a:t>
            </a:r>
          </a:p>
        </p:txBody>
      </p:sp>
      <p:sp>
        <p:nvSpPr>
          <p:cNvPr id="9" name="Footer Placeholder 8"/>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Tree>
    <p:extLst>
      <p:ext uri="{BB962C8B-B14F-4D97-AF65-F5344CB8AC3E}">
        <p14:creationId xmlns:p14="http://schemas.microsoft.com/office/powerpoint/2010/main" val="6199240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latin typeface="STKaiti" charset="-122"/>
                <a:ea typeface="STKaiti" charset="-122"/>
                <a:cs typeface="STKaiti" charset="-122"/>
              </a:rPr>
              <a:t>发射谱与吸收谱</a:t>
            </a:r>
          </a:p>
        </p:txBody>
      </p:sp>
      <p:sp>
        <p:nvSpPr>
          <p:cNvPr id="3" name="幻灯片编号占位符 2"/>
          <p:cNvSpPr>
            <a:spLocks noGrp="1"/>
          </p:cNvSpPr>
          <p:nvPr>
            <p:ph type="sldNum" sz="quarter" idx="12"/>
          </p:nvPr>
        </p:nvSpPr>
        <p:spPr/>
        <p:txBody>
          <a:bodyPr/>
          <a:lstStyle/>
          <a:p>
            <a:pPr>
              <a:defRPr/>
            </a:pPr>
            <a:fld id="{4823E557-D441-4357-A945-F2E1178F743A}" type="slidenum">
              <a:rPr lang="zh-CN" altLang="en-US" smtClean="0"/>
              <a:pPr>
                <a:defRPr/>
              </a:pPr>
              <a:t>26</a:t>
            </a:fld>
            <a:endParaRPr lang="en-US" altLang="zh-CN" dirty="0"/>
          </a:p>
        </p:txBody>
      </p:sp>
      <p:graphicFrame>
        <p:nvGraphicFramePr>
          <p:cNvPr id="5" name="Object 4"/>
          <p:cNvGraphicFramePr>
            <a:graphicFrameLocks noChangeAspect="1"/>
          </p:cNvGraphicFramePr>
          <p:nvPr>
            <p:extLst>
              <p:ext uri="{D42A27DB-BD31-4B8C-83A1-F6EECF244321}">
                <p14:modId xmlns:p14="http://schemas.microsoft.com/office/powerpoint/2010/main" val="179630877"/>
              </p:ext>
            </p:extLst>
          </p:nvPr>
        </p:nvGraphicFramePr>
        <p:xfrm>
          <a:off x="1654354" y="2436346"/>
          <a:ext cx="3143250" cy="727472"/>
        </p:xfrm>
        <a:graphic>
          <a:graphicData uri="http://schemas.openxmlformats.org/presentationml/2006/ole">
            <mc:AlternateContent xmlns:mc="http://schemas.openxmlformats.org/markup-compatibility/2006">
              <mc:Choice xmlns:v="urn:schemas-microsoft-com:vml" Requires="v">
                <p:oleObj name="Equation" r:id="rId2" imgW="1866600" imgH="431640" progId="Equation.3">
                  <p:embed/>
                </p:oleObj>
              </mc:Choice>
              <mc:Fallback>
                <p:oleObj name="Equation" r:id="rId2" imgW="1866600" imgH="43164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4354" y="2436346"/>
                        <a:ext cx="3143250" cy="727472"/>
                      </a:xfrm>
                      <a:prstGeom prst="rect">
                        <a:avLst/>
                      </a:prstGeom>
                      <a:solidFill>
                        <a:srgbClr val="CCFFCC"/>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oleObj>
              </mc:Fallback>
            </mc:AlternateContent>
          </a:graphicData>
        </a:graphic>
      </p:graphicFrame>
      <p:sp>
        <p:nvSpPr>
          <p:cNvPr id="6" name="文本框 5"/>
          <p:cNvSpPr txBox="1"/>
          <p:nvPr/>
        </p:nvSpPr>
        <p:spPr>
          <a:xfrm>
            <a:off x="990600" y="1502151"/>
            <a:ext cx="3284874" cy="461665"/>
          </a:xfrm>
          <a:prstGeom prst="rect">
            <a:avLst/>
          </a:prstGeom>
          <a:noFill/>
        </p:spPr>
        <p:txBody>
          <a:bodyPr wrap="none" rtlCol="0">
            <a:spAutoFit/>
          </a:bodyPr>
          <a:lstStyle/>
          <a:p>
            <a:r>
              <a:rPr lang="en-US" altLang="zh-CN" sz="2400" baseline="30000" dirty="0">
                <a:solidFill>
                  <a:srgbClr val="0000FF"/>
                </a:solidFill>
                <a:latin typeface="STKaiti" charset="-122"/>
                <a:ea typeface="STKaiti" charset="-122"/>
                <a:cs typeface="STKaiti" charset="-122"/>
              </a:rPr>
              <a:t>57</a:t>
            </a:r>
            <a:r>
              <a:rPr lang="en-US" altLang="zh-CN" sz="2400" dirty="0">
                <a:solidFill>
                  <a:srgbClr val="0000FF"/>
                </a:solidFill>
                <a:latin typeface="STKaiti" charset="-122"/>
                <a:ea typeface="STKaiti" charset="-122"/>
                <a:cs typeface="STKaiti" charset="-122"/>
              </a:rPr>
              <a:t>Fe</a:t>
            </a:r>
            <a:r>
              <a:rPr lang="en-US" altLang="zh-CN" sz="2400" baseline="30000" dirty="0">
                <a:solidFill>
                  <a:srgbClr val="0000FF"/>
                </a:solidFill>
                <a:latin typeface="STKaiti" charset="-122"/>
                <a:ea typeface="STKaiti" charset="-122"/>
                <a:cs typeface="STKaiti" charset="-122"/>
              </a:rPr>
              <a:t>*</a:t>
            </a:r>
            <a:r>
              <a:rPr lang="zh-CN" altLang="en-US" sz="2400" dirty="0">
                <a:solidFill>
                  <a:srgbClr val="0000FF"/>
                </a:solidFill>
                <a:latin typeface="STKaiti" charset="-122"/>
                <a:ea typeface="STKaiti" charset="-122"/>
                <a:cs typeface="STKaiti" charset="-122"/>
              </a:rPr>
              <a:t>的寿命是</a:t>
            </a:r>
            <a:r>
              <a:rPr lang="en-US" altLang="zh-CN" sz="2400" dirty="0">
                <a:solidFill>
                  <a:srgbClr val="0000FF"/>
                </a:solidFill>
                <a:latin typeface="STKaiti" charset="-122"/>
                <a:ea typeface="STKaiti" charset="-122"/>
                <a:cs typeface="STKaiti" charset="-122"/>
              </a:rPr>
              <a:t>9.810</a:t>
            </a:r>
            <a:r>
              <a:rPr lang="en-US" altLang="zh-CN" sz="2400" baseline="30000" dirty="0">
                <a:solidFill>
                  <a:srgbClr val="0000FF"/>
                </a:solidFill>
                <a:latin typeface="STKaiti" charset="-122"/>
                <a:ea typeface="STKaiti" charset="-122"/>
                <a:cs typeface="STKaiti" charset="-122"/>
              </a:rPr>
              <a:t>-8</a:t>
            </a:r>
            <a:r>
              <a:rPr lang="zh-CN" altLang="en-US" sz="2400" dirty="0">
                <a:solidFill>
                  <a:srgbClr val="0000FF"/>
                </a:solidFill>
                <a:latin typeface="STKaiti" charset="-122"/>
                <a:ea typeface="STKaiti" charset="-122"/>
                <a:cs typeface="STKaiti" charset="-122"/>
              </a:rPr>
              <a:t>秒</a:t>
            </a:r>
            <a:endParaRPr lang="zh-CN" altLang="en-US" sz="2400" dirty="0">
              <a:latin typeface="STKaiti" charset="-122"/>
              <a:ea typeface="STKaiti" charset="-122"/>
              <a:cs typeface="STKaiti" charset="-122"/>
            </a:endParaRPr>
          </a:p>
        </p:txBody>
      </p:sp>
      <p:sp>
        <p:nvSpPr>
          <p:cNvPr id="7" name="文本框 6"/>
          <p:cNvSpPr txBox="1"/>
          <p:nvPr/>
        </p:nvSpPr>
        <p:spPr>
          <a:xfrm>
            <a:off x="990600" y="1997765"/>
            <a:ext cx="1723549" cy="461665"/>
          </a:xfrm>
          <a:prstGeom prst="rect">
            <a:avLst/>
          </a:prstGeom>
          <a:noFill/>
        </p:spPr>
        <p:txBody>
          <a:bodyPr wrap="none" rtlCol="0">
            <a:spAutoFit/>
          </a:bodyPr>
          <a:lstStyle/>
          <a:p>
            <a:r>
              <a:rPr lang="zh-CN" altLang="en-US" sz="2400" dirty="0">
                <a:solidFill>
                  <a:schemeClr val="tx1"/>
                </a:solidFill>
                <a:latin typeface="STKaiti" charset="-122"/>
                <a:ea typeface="STKaiti" charset="-122"/>
                <a:cs typeface="STKaiti" charset="-122"/>
              </a:rPr>
              <a:t>能级宽度：</a:t>
            </a:r>
          </a:p>
        </p:txBody>
      </p:sp>
      <mc:AlternateContent xmlns:mc="http://schemas.openxmlformats.org/markup-compatibility/2006" xmlns:a14="http://schemas.microsoft.com/office/drawing/2010/main">
        <mc:Choice Requires="a14">
          <p:sp>
            <p:nvSpPr>
              <p:cNvPr id="8" name="文本框 7"/>
              <p:cNvSpPr txBox="1"/>
              <p:nvPr/>
            </p:nvSpPr>
            <p:spPr>
              <a:xfrm>
                <a:off x="990600" y="3293326"/>
                <a:ext cx="3018712" cy="461665"/>
              </a:xfrm>
              <a:prstGeom prst="rect">
                <a:avLst/>
              </a:prstGeom>
              <a:noFill/>
            </p:spPr>
            <p:txBody>
              <a:bodyPr wrap="none" rtlCol="0">
                <a:spAutoFit/>
              </a:bodyPr>
              <a:lstStyle/>
              <a:p>
                <a:r>
                  <a:rPr lang="zh-CN" altLang="en-US" sz="2400" dirty="0">
                    <a:solidFill>
                      <a:schemeClr val="tx1"/>
                    </a:solidFill>
                    <a:latin typeface="STKaiti" charset="-122"/>
                    <a:ea typeface="STKaiti" charset="-122"/>
                    <a:cs typeface="STKaiti" charset="-122"/>
                  </a:rPr>
                  <a:t>远小于反冲能量</a:t>
                </a:r>
                <a14:m>
                  <m:oMath xmlns:m="http://schemas.openxmlformats.org/officeDocument/2006/math">
                    <m:sSub>
                      <m:sSubPr>
                        <m:ctrlPr>
                          <a:rPr lang="en-US" altLang="zh-CN" sz="2400" i="1">
                            <a:solidFill>
                              <a:schemeClr val="tx1"/>
                            </a:solidFill>
                            <a:latin typeface="Cambria Math" panose="02040503050406030204" pitchFamily="18" charset="0"/>
                          </a:rPr>
                        </m:ctrlPr>
                      </m:sSubPr>
                      <m:e>
                        <m:r>
                          <a:rPr lang="en-US" altLang="zh-CN" sz="2400" i="1">
                            <a:solidFill>
                              <a:schemeClr val="tx1"/>
                            </a:solidFill>
                            <a:latin typeface="Cambria Math" charset="0"/>
                          </a:rPr>
                          <m:t>𝑬</m:t>
                        </m:r>
                      </m:e>
                      <m:sub>
                        <m:r>
                          <a:rPr lang="en-US" altLang="zh-CN" sz="2400" i="1">
                            <a:solidFill>
                              <a:schemeClr val="tx1"/>
                            </a:solidFill>
                            <a:latin typeface="Cambria Math" charset="0"/>
                          </a:rPr>
                          <m:t>𝑹</m:t>
                        </m:r>
                      </m:sub>
                    </m:sSub>
                  </m:oMath>
                </a14:m>
                <a:r>
                  <a:rPr lang="zh-CN" altLang="en-US" sz="2400" dirty="0">
                    <a:solidFill>
                      <a:schemeClr val="tx1"/>
                    </a:solidFill>
                    <a:latin typeface="STKaiti" charset="-122"/>
                    <a:ea typeface="STKaiti" charset="-122"/>
                    <a:cs typeface="STKaiti" charset="-122"/>
                  </a:rPr>
                  <a:t>！</a:t>
                </a:r>
              </a:p>
            </p:txBody>
          </p:sp>
        </mc:Choice>
        <mc:Fallback xmlns="">
          <p:sp>
            <p:nvSpPr>
              <p:cNvPr id="8" name="文本框 7"/>
              <p:cNvSpPr txBox="1">
                <a:spLocks noRot="1" noChangeAspect="1" noMove="1" noResize="1" noEditPoints="1" noAdjustHandles="1" noChangeArrowheads="1" noChangeShapeType="1" noTextEdit="1"/>
              </p:cNvSpPr>
              <p:nvPr/>
            </p:nvSpPr>
            <p:spPr>
              <a:xfrm>
                <a:off x="990600" y="3293326"/>
                <a:ext cx="3018712" cy="461665"/>
              </a:xfrm>
              <a:prstGeom prst="rect">
                <a:avLst/>
              </a:prstGeom>
              <a:blipFill rotWithShape="0">
                <a:blip r:embed="rId5"/>
                <a:stretch>
                  <a:fillRect l="-3232" t="-14474" r="-2020" b="-25000"/>
                </a:stretch>
              </a:blipFill>
            </p:spPr>
            <p:txBody>
              <a:bodyPr/>
              <a:lstStyle/>
              <a:p>
                <a:r>
                  <a:rPr lang="en-US">
                    <a:noFill/>
                  </a:rPr>
                  <a:t> </a:t>
                </a:r>
              </a:p>
            </p:txBody>
          </p:sp>
        </mc:Fallback>
      </mc:AlternateContent>
      <p:graphicFrame>
        <p:nvGraphicFramePr>
          <p:cNvPr id="9" name="Object 5"/>
          <p:cNvGraphicFramePr>
            <a:graphicFrameLocks noChangeAspect="1"/>
          </p:cNvGraphicFramePr>
          <p:nvPr>
            <p:extLst>
              <p:ext uri="{D42A27DB-BD31-4B8C-83A1-F6EECF244321}">
                <p14:modId xmlns:p14="http://schemas.microsoft.com/office/powerpoint/2010/main" val="1841625704"/>
              </p:ext>
            </p:extLst>
          </p:nvPr>
        </p:nvGraphicFramePr>
        <p:xfrm>
          <a:off x="2137357" y="3920005"/>
          <a:ext cx="2218135" cy="533400"/>
        </p:xfrm>
        <a:graphic>
          <a:graphicData uri="http://schemas.openxmlformats.org/presentationml/2006/ole">
            <mc:AlternateContent xmlns:mc="http://schemas.openxmlformats.org/markup-compatibility/2006">
              <mc:Choice xmlns:v="urn:schemas-microsoft-com:vml" Requires="v">
                <p:oleObj name="Equation" r:id="rId6" imgW="850680" imgH="241200" progId="Equation.3">
                  <p:embed/>
                </p:oleObj>
              </mc:Choice>
              <mc:Fallback>
                <p:oleObj name="Equation" r:id="rId6" imgW="850680" imgH="241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7357" y="3920005"/>
                        <a:ext cx="2218135"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oleObj>
              </mc:Fallback>
            </mc:AlternateContent>
          </a:graphicData>
        </a:graphic>
      </p:graphicFrame>
      <p:graphicFrame>
        <p:nvGraphicFramePr>
          <p:cNvPr id="10" name="Object 6"/>
          <p:cNvGraphicFramePr>
            <a:graphicFrameLocks noChangeAspect="1"/>
          </p:cNvGraphicFramePr>
          <p:nvPr>
            <p:extLst>
              <p:ext uri="{D42A27DB-BD31-4B8C-83A1-F6EECF244321}">
                <p14:modId xmlns:p14="http://schemas.microsoft.com/office/powerpoint/2010/main" val="521402917"/>
              </p:ext>
            </p:extLst>
          </p:nvPr>
        </p:nvGraphicFramePr>
        <p:xfrm>
          <a:off x="2148073" y="4491505"/>
          <a:ext cx="2218134" cy="533400"/>
        </p:xfrm>
        <a:graphic>
          <a:graphicData uri="http://schemas.openxmlformats.org/presentationml/2006/ole">
            <mc:AlternateContent xmlns:mc="http://schemas.openxmlformats.org/markup-compatibility/2006">
              <mc:Choice xmlns:v="urn:schemas-microsoft-com:vml" Requires="v">
                <p:oleObj name="Equation" r:id="rId8" imgW="850680" imgH="241200" progId="Equation.3">
                  <p:embed/>
                </p:oleObj>
              </mc:Choice>
              <mc:Fallback>
                <p:oleObj name="Equation" r:id="rId8" imgW="850680" imgH="2412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48073" y="4491505"/>
                        <a:ext cx="2218134"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oleObj>
              </mc:Fallback>
            </mc:AlternateContent>
          </a:graphicData>
        </a:graphic>
      </p:graphicFrame>
      <p:sp>
        <p:nvSpPr>
          <p:cNvPr id="11" name="文本框 10"/>
          <p:cNvSpPr txBox="1"/>
          <p:nvPr/>
        </p:nvSpPr>
        <p:spPr>
          <a:xfrm>
            <a:off x="990600" y="3927697"/>
            <a:ext cx="1107996" cy="461665"/>
          </a:xfrm>
          <a:prstGeom prst="rect">
            <a:avLst/>
          </a:prstGeom>
          <a:noFill/>
        </p:spPr>
        <p:txBody>
          <a:bodyPr wrap="none" rtlCol="0">
            <a:spAutoFit/>
          </a:bodyPr>
          <a:lstStyle/>
          <a:p>
            <a:r>
              <a:rPr lang="zh-CN" altLang="en-US" sz="2400" dirty="0">
                <a:solidFill>
                  <a:schemeClr val="tx1"/>
                </a:solidFill>
                <a:latin typeface="STKaiti" charset="-122"/>
                <a:ea typeface="STKaiti" charset="-122"/>
                <a:cs typeface="STKaiti" charset="-122"/>
              </a:rPr>
              <a:t>发射谱</a:t>
            </a:r>
          </a:p>
        </p:txBody>
      </p:sp>
      <p:sp>
        <p:nvSpPr>
          <p:cNvPr id="12" name="矩形 11"/>
          <p:cNvSpPr/>
          <p:nvPr/>
        </p:nvSpPr>
        <p:spPr>
          <a:xfrm>
            <a:off x="1009854" y="4513825"/>
            <a:ext cx="1107996" cy="461665"/>
          </a:xfrm>
          <a:prstGeom prst="rect">
            <a:avLst/>
          </a:prstGeom>
        </p:spPr>
        <p:txBody>
          <a:bodyPr wrap="none">
            <a:spAutoFit/>
          </a:bodyPr>
          <a:lstStyle/>
          <a:p>
            <a:pPr lvl="0"/>
            <a:r>
              <a:rPr lang="zh-CN" altLang="en-US" sz="2400" dirty="0">
                <a:solidFill>
                  <a:prstClr val="black"/>
                </a:solidFill>
                <a:latin typeface="STKaiti" charset="-122"/>
                <a:ea typeface="STKaiti" charset="-122"/>
                <a:cs typeface="STKaiti" charset="-122"/>
              </a:rPr>
              <a:t>吸收谱</a:t>
            </a:r>
          </a:p>
        </p:txBody>
      </p:sp>
      <p:pic>
        <p:nvPicPr>
          <p:cNvPr id="13" name="Picture 3" descr="b38"/>
          <p:cNvPicPr>
            <a:picLocks noChangeAspect="1" noChangeArrowheads="1"/>
          </p:cNvPicPr>
          <p:nvPr/>
        </p:nvPicPr>
        <p:blipFill>
          <a:blip r:embed="rId10" cstate="hqprint">
            <a:lum contrast="54000"/>
            <a:extLst>
              <a:ext uri="{28A0092B-C50C-407E-A947-70E740481C1C}">
                <a14:useLocalDpi xmlns:a14="http://schemas.microsoft.com/office/drawing/2010/main"/>
              </a:ext>
            </a:extLst>
          </a:blip>
          <a:srcRect l="8351" t="5556"/>
          <a:stretch>
            <a:fillRect/>
          </a:stretch>
        </p:blipFill>
        <p:spPr bwMode="auto">
          <a:xfrm>
            <a:off x="5346088" y="1601594"/>
            <a:ext cx="3318410" cy="381684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Footer Placeholder 3"/>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mc:AlternateContent xmlns:mc="http://schemas.openxmlformats.org/markup-compatibility/2006" xmlns:a14="http://schemas.microsoft.com/office/drawing/2010/main">
        <mc:Choice Requires="a14">
          <p:sp>
            <p:nvSpPr>
              <p:cNvPr id="14" name="TextBox 13"/>
              <p:cNvSpPr txBox="1"/>
              <p:nvPr/>
            </p:nvSpPr>
            <p:spPr>
              <a:xfrm>
                <a:off x="990600" y="5257800"/>
                <a:ext cx="7418763" cy="830997"/>
              </a:xfrm>
              <a:prstGeom prst="rect">
                <a:avLst/>
              </a:prstGeom>
              <a:noFill/>
            </p:spPr>
            <p:txBody>
              <a:bodyPr wrap="square" rtlCol="0">
                <a:spAutoFit/>
              </a:bodyPr>
              <a:lstStyle/>
              <a:p>
                <a:r>
                  <a:rPr lang="zh-CN" altLang="en-US" sz="2400" dirty="0">
                    <a:solidFill>
                      <a:schemeClr val="tx1"/>
                    </a:solidFill>
                    <a:latin typeface="+mn-ea"/>
                    <a:ea typeface="+mn-ea"/>
                  </a:rPr>
                  <a:t>只有当</a:t>
                </a:r>
                <a14:m>
                  <m:oMath xmlns:m="http://schemas.openxmlformats.org/officeDocument/2006/math">
                    <m:sSub>
                      <m:sSubPr>
                        <m:ctrlPr>
                          <a:rPr lang="en-US" altLang="zh-CN" sz="2400" b="1" i="1" smtClean="0">
                            <a:solidFill>
                              <a:schemeClr val="tx1"/>
                            </a:solidFill>
                            <a:latin typeface="Cambria Math" panose="02040503050406030204" pitchFamily="18" charset="0"/>
                            <a:ea typeface="+mn-ea"/>
                          </a:rPr>
                        </m:ctrlPr>
                      </m:sSubPr>
                      <m:e>
                        <m:r>
                          <a:rPr lang="en-US" altLang="zh-CN" sz="2400" b="1" i="1" smtClean="0">
                            <a:solidFill>
                              <a:schemeClr val="tx1"/>
                            </a:solidFill>
                            <a:latin typeface="Cambria Math" charset="0"/>
                            <a:ea typeface="+mn-ea"/>
                          </a:rPr>
                          <m:t>𝑬</m:t>
                        </m:r>
                      </m:e>
                      <m:sub>
                        <m:r>
                          <a:rPr lang="en-US" altLang="zh-CN" sz="2400" b="1" i="1" smtClean="0">
                            <a:solidFill>
                              <a:schemeClr val="tx1"/>
                            </a:solidFill>
                            <a:latin typeface="Cambria Math" charset="0"/>
                            <a:ea typeface="+mn-ea"/>
                          </a:rPr>
                          <m:t>𝑹</m:t>
                        </m:r>
                      </m:sub>
                    </m:sSub>
                    <m:r>
                      <a:rPr lang="en-US" altLang="zh-CN" sz="2400" b="1" i="1" smtClean="0">
                        <a:solidFill>
                          <a:schemeClr val="tx1"/>
                        </a:solidFill>
                        <a:latin typeface="Cambria Math" charset="0"/>
                        <a:ea typeface="+mn-ea"/>
                      </a:rPr>
                      <m:t>&lt;</m:t>
                    </m:r>
                    <m:r>
                      <a:rPr lang="en-US" altLang="zh-CN" sz="2400" b="1" i="0" smtClean="0">
                        <a:solidFill>
                          <a:schemeClr val="tx1"/>
                        </a:solidFill>
                        <a:latin typeface="Cambria Math" charset="0"/>
                        <a:ea typeface="+mn-ea"/>
                      </a:rPr>
                      <m:t>𝚪</m:t>
                    </m:r>
                  </m:oMath>
                </a14:m>
                <a:r>
                  <a:rPr lang="zh-CN" altLang="en-US" sz="2400" dirty="0">
                    <a:solidFill>
                      <a:schemeClr val="tx1"/>
                    </a:solidFill>
                    <a:latin typeface="+mn-ea"/>
                    <a:ea typeface="+mn-ea"/>
                  </a:rPr>
                  <a:t>时，发射谱和吸收谱重叠，才能发生显著的共振吸收现象。</a:t>
                </a:r>
                <a:endParaRPr lang="en-US" sz="2400" dirty="0">
                  <a:solidFill>
                    <a:schemeClr val="tx1"/>
                  </a:solidFill>
                  <a:latin typeface="+mn-ea"/>
                  <a:ea typeface="+mn-ea"/>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990600" y="5257800"/>
                <a:ext cx="7418763" cy="830997"/>
              </a:xfrm>
              <a:prstGeom prst="rect">
                <a:avLst/>
              </a:prstGeom>
              <a:blipFill rotWithShape="0">
                <a:blip r:embed="rId11"/>
                <a:stretch>
                  <a:fillRect l="-1316" t="-8088" b="-13235"/>
                </a:stretch>
              </a:blipFill>
            </p:spPr>
            <p:txBody>
              <a:bodyPr/>
              <a:lstStyle/>
              <a:p>
                <a:r>
                  <a:rPr lang="en-US">
                    <a:noFill/>
                  </a:rPr>
                  <a:t> </a:t>
                </a:r>
              </a:p>
            </p:txBody>
          </p:sp>
        </mc:Fallback>
      </mc:AlternateContent>
    </p:spTree>
    <p:extLst>
      <p:ext uri="{BB962C8B-B14F-4D97-AF65-F5344CB8AC3E}">
        <p14:creationId xmlns:p14="http://schemas.microsoft.com/office/powerpoint/2010/main" val="16205720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t>穆斯堡尔效应</a:t>
            </a:r>
          </a:p>
        </p:txBody>
      </p:sp>
      <p:sp>
        <p:nvSpPr>
          <p:cNvPr id="3" name="幻灯片编号占位符 2"/>
          <p:cNvSpPr>
            <a:spLocks noGrp="1"/>
          </p:cNvSpPr>
          <p:nvPr>
            <p:ph type="sldNum" sz="quarter" idx="12"/>
          </p:nvPr>
        </p:nvSpPr>
        <p:spPr/>
        <p:txBody>
          <a:bodyPr/>
          <a:lstStyle/>
          <a:p>
            <a:pPr>
              <a:defRPr/>
            </a:pPr>
            <a:fld id="{4823E557-D441-4357-A945-F2E1178F743A}" type="slidenum">
              <a:rPr lang="zh-CN" altLang="en-US" smtClean="0"/>
              <a:pPr>
                <a:defRPr/>
              </a:pPr>
              <a:t>27</a:t>
            </a:fld>
            <a:endParaRPr lang="en-US" altLang="zh-CN" dirty="0"/>
          </a:p>
        </p:txBody>
      </p:sp>
      <mc:AlternateContent xmlns:mc="http://schemas.openxmlformats.org/markup-compatibility/2006" xmlns:a14="http://schemas.microsoft.com/office/drawing/2010/main">
        <mc:Choice Requires="a14">
          <p:sp>
            <p:nvSpPr>
              <p:cNvPr id="4" name="矩形 3"/>
              <p:cNvSpPr/>
              <p:nvPr/>
            </p:nvSpPr>
            <p:spPr>
              <a:xfrm>
                <a:off x="779232" y="1600200"/>
                <a:ext cx="5272668" cy="3785652"/>
              </a:xfrm>
              <a:prstGeom prst="rect">
                <a:avLst/>
              </a:prstGeom>
            </p:spPr>
            <p:txBody>
              <a:bodyPr wrap="square">
                <a:spAutoFit/>
              </a:bodyPr>
              <a:lstStyle/>
              <a:p>
                <a:pPr lvl="0"/>
                <a:r>
                  <a:rPr lang="en-US" altLang="zh-CN" sz="2400" dirty="0">
                    <a:solidFill>
                      <a:srgbClr val="000000"/>
                    </a:solidFill>
                    <a:latin typeface="STKaiti" charset="-122"/>
                    <a:ea typeface="STKaiti" charset="-122"/>
                    <a:cs typeface="STKaiti" charset="-122"/>
                  </a:rPr>
                  <a:t>1958</a:t>
                </a:r>
                <a:r>
                  <a:rPr lang="zh-CN" altLang="en-US" sz="2400" dirty="0">
                    <a:solidFill>
                      <a:srgbClr val="000000"/>
                    </a:solidFill>
                    <a:latin typeface="STKaiti" charset="-122"/>
                    <a:ea typeface="STKaiti" charset="-122"/>
                    <a:cs typeface="STKaiti" charset="-122"/>
                  </a:rPr>
                  <a:t>年，德国物理学家   </a:t>
                </a:r>
                <a:r>
                  <a:rPr lang="en-US" altLang="zh-CN" sz="2400" dirty="0">
                    <a:solidFill>
                      <a:schemeClr val="tx1"/>
                    </a:solidFill>
                    <a:latin typeface="STKaiti" charset="-122"/>
                    <a:ea typeface="STKaiti" charset="-122"/>
                    <a:cs typeface="STKaiti" charset="-122"/>
                  </a:rPr>
                  <a:t>Mossbauer</a:t>
                </a:r>
                <a:r>
                  <a:rPr lang="en-US" altLang="zh-CN" sz="2400" dirty="0">
                    <a:solidFill>
                      <a:srgbClr val="00CC00"/>
                    </a:solidFill>
                    <a:latin typeface="STKaiti" charset="-122"/>
                    <a:ea typeface="STKaiti" charset="-122"/>
                    <a:cs typeface="STKaiti" charset="-122"/>
                  </a:rPr>
                  <a:t> </a:t>
                </a:r>
                <a:r>
                  <a:rPr lang="en-US" altLang="zh-CN" sz="2400" dirty="0">
                    <a:solidFill>
                      <a:srgbClr val="000000"/>
                    </a:solidFill>
                    <a:latin typeface="STKaiti" charset="-122"/>
                    <a:ea typeface="STKaiti" charset="-122"/>
                    <a:cs typeface="STKaiti" charset="-122"/>
                  </a:rPr>
                  <a:t>  </a:t>
                </a:r>
                <a:r>
                  <a:rPr lang="zh-CN" altLang="en-US" sz="2400" dirty="0">
                    <a:solidFill>
                      <a:srgbClr val="000000"/>
                    </a:solidFill>
                    <a:latin typeface="STKaiti" charset="-122"/>
                    <a:ea typeface="STKaiti" charset="-122"/>
                    <a:cs typeface="STKaiti" charset="-122"/>
                  </a:rPr>
                  <a:t>发现：如果将放射性核素固定在晶体中，遭反冲的就不是单个原子核，而是整块晶体。此时由于有效的  </a:t>
                </a:r>
                <a:r>
                  <a:rPr lang="en-US" altLang="zh-CN" sz="2400" dirty="0">
                    <a:solidFill>
                      <a:srgbClr val="000000"/>
                    </a:solidFill>
                    <a:latin typeface="STKaiti" charset="-122"/>
                    <a:ea typeface="STKaiti" charset="-122"/>
                    <a:cs typeface="STKaiti" charset="-122"/>
                  </a:rPr>
                  <a:t>m  </a:t>
                </a:r>
                <a:r>
                  <a:rPr lang="zh-CN" altLang="en-US" sz="2400" dirty="0">
                    <a:solidFill>
                      <a:srgbClr val="000000"/>
                    </a:solidFill>
                    <a:latin typeface="STKaiti" charset="-122"/>
                    <a:ea typeface="STKaiti" charset="-122"/>
                    <a:cs typeface="STKaiti" charset="-122"/>
                  </a:rPr>
                  <a:t>很大，所以</a:t>
                </a:r>
                <a14:m>
                  <m:oMath xmlns:m="http://schemas.openxmlformats.org/officeDocument/2006/math">
                    <m:sSub>
                      <m:sSubPr>
                        <m:ctrlPr>
                          <a:rPr lang="en-US" altLang="zh-CN" sz="2400" i="1" dirty="0" smtClean="0">
                            <a:solidFill>
                              <a:srgbClr val="000000"/>
                            </a:solidFill>
                            <a:latin typeface="Cambria Math" panose="02040503050406030204" pitchFamily="18" charset="0"/>
                            <a:ea typeface="STKaiti" charset="-122"/>
                            <a:cs typeface="STKaiti" charset="-122"/>
                          </a:rPr>
                        </m:ctrlPr>
                      </m:sSubPr>
                      <m:e>
                        <m:r>
                          <m:rPr>
                            <m:sty m:val="p"/>
                          </m:rPr>
                          <a:rPr lang="en-US" altLang="zh-CN" sz="2400" i="1" dirty="0" smtClean="0">
                            <a:solidFill>
                              <a:srgbClr val="000000"/>
                            </a:solidFill>
                            <a:latin typeface="Cambria Math" charset="0"/>
                            <a:ea typeface="STKaiti" charset="-122"/>
                            <a:cs typeface="STKaiti" charset="-122"/>
                          </a:rPr>
                          <m:t>E</m:t>
                        </m:r>
                      </m:e>
                      <m:sub>
                        <m:r>
                          <a:rPr lang="en-US" altLang="zh-CN" sz="2400" b="1" i="1" dirty="0" smtClean="0">
                            <a:solidFill>
                              <a:srgbClr val="000000"/>
                            </a:solidFill>
                            <a:latin typeface="Cambria Math" charset="0"/>
                            <a:ea typeface="STKaiti" charset="-122"/>
                            <a:cs typeface="STKaiti" charset="-122"/>
                          </a:rPr>
                          <m:t>𝑹</m:t>
                        </m:r>
                      </m:sub>
                    </m:sSub>
                    <m:r>
                      <a:rPr lang="en-US" altLang="zh-CN" sz="2400" b="1" i="1" dirty="0" smtClean="0">
                        <a:solidFill>
                          <a:srgbClr val="000000"/>
                        </a:solidFill>
                        <a:latin typeface="Cambria Math" charset="0"/>
                        <a:ea typeface="STKaiti" charset="-122"/>
                        <a:cs typeface="STKaiti" charset="-122"/>
                      </a:rPr>
                      <m:t>→</m:t>
                    </m:r>
                    <m:r>
                      <a:rPr lang="en-US" altLang="zh-CN" sz="2400" b="1" i="1" dirty="0" smtClean="0">
                        <a:solidFill>
                          <a:srgbClr val="000000"/>
                        </a:solidFill>
                        <a:latin typeface="Cambria Math" charset="0"/>
                        <a:ea typeface="STKaiti" charset="-122"/>
                        <a:cs typeface="STKaiti" charset="-122"/>
                      </a:rPr>
                      <m:t>𝟎</m:t>
                    </m:r>
                  </m:oMath>
                </a14:m>
                <a:r>
                  <a:rPr lang="zh-CN" altLang="en-US" sz="2400" dirty="0">
                    <a:solidFill>
                      <a:srgbClr val="000000"/>
                    </a:solidFill>
                    <a:latin typeface="STKaiti" charset="-122"/>
                    <a:ea typeface="STKaiti" charset="-122"/>
                    <a:cs typeface="STKaiti" charset="-122"/>
                  </a:rPr>
                  <a:t>；这时上述核共振吸收就可以发生。这种无反冲</a:t>
                </a:r>
                <a:r>
                  <a:rPr lang="el-GR" altLang="zh-CN" sz="2400" dirty="0">
                    <a:solidFill>
                      <a:srgbClr val="000000"/>
                    </a:solidFill>
                    <a:latin typeface="STKaiti" charset="-122"/>
                    <a:ea typeface="STKaiti" charset="-122"/>
                    <a:cs typeface="STKaiti" charset="-122"/>
                  </a:rPr>
                  <a:t>γ</a:t>
                </a:r>
                <a:r>
                  <a:rPr lang="zh-CN" altLang="en-US" sz="2400" dirty="0">
                    <a:solidFill>
                      <a:srgbClr val="000000"/>
                    </a:solidFill>
                    <a:latin typeface="STKaiti" charset="-122"/>
                    <a:ea typeface="STKaiti" charset="-122"/>
                    <a:cs typeface="STKaiti" charset="-122"/>
                  </a:rPr>
                  <a:t>吸收现象称为</a:t>
                </a:r>
                <a:r>
                  <a:rPr lang="zh-CN" altLang="en-US" sz="2400" dirty="0">
                    <a:solidFill>
                      <a:srgbClr val="0000FF"/>
                    </a:solidFill>
                    <a:latin typeface="STKaiti" charset="-122"/>
                    <a:ea typeface="STKaiti" charset="-122"/>
                    <a:cs typeface="STKaiti" charset="-122"/>
                  </a:rPr>
                  <a:t>穆斯堡尔效应</a:t>
                </a:r>
                <a:r>
                  <a:rPr lang="zh-CN" altLang="en-US" sz="2400" dirty="0">
                    <a:solidFill>
                      <a:srgbClr val="000000"/>
                    </a:solidFill>
                    <a:latin typeface="STKaiti" charset="-122"/>
                    <a:ea typeface="STKaiti" charset="-122"/>
                    <a:cs typeface="STKaiti" charset="-122"/>
                  </a:rPr>
                  <a:t>。</a:t>
                </a:r>
                <a:endParaRPr lang="en-US" altLang="zh-CN" sz="2400" dirty="0">
                  <a:solidFill>
                    <a:srgbClr val="000000"/>
                  </a:solidFill>
                  <a:latin typeface="STKaiti" charset="-122"/>
                  <a:ea typeface="STKaiti" charset="-122"/>
                  <a:cs typeface="STKaiti" charset="-122"/>
                </a:endParaRPr>
              </a:p>
              <a:p>
                <a:pPr lvl="0" fontAlgn="base">
                  <a:spcBef>
                    <a:spcPct val="0"/>
                  </a:spcBef>
                  <a:spcAft>
                    <a:spcPct val="0"/>
                  </a:spcAft>
                </a:pPr>
                <a:endParaRPr lang="en-US" altLang="zh-CN" sz="2400" dirty="0">
                  <a:solidFill>
                    <a:srgbClr val="000000"/>
                  </a:solidFill>
                  <a:latin typeface="STKaiti" charset="-122"/>
                  <a:ea typeface="STKaiti" charset="-122"/>
                  <a:cs typeface="STKaiti" charset="-122"/>
                </a:endParaRPr>
              </a:p>
              <a:p>
                <a:pPr lvl="0" fontAlgn="base">
                  <a:spcBef>
                    <a:spcPct val="0"/>
                  </a:spcBef>
                  <a:spcAft>
                    <a:spcPct val="0"/>
                  </a:spcAft>
                </a:pPr>
                <a:r>
                  <a:rPr lang="zh-CN" altLang="en-US" sz="2400" dirty="0">
                    <a:solidFill>
                      <a:srgbClr val="000000"/>
                    </a:solidFill>
                    <a:latin typeface="STKaiti" charset="-122"/>
                    <a:ea typeface="STKaiti" charset="-122"/>
                    <a:cs typeface="STKaiti" charset="-122"/>
                  </a:rPr>
                  <a:t>在无反冲发射</a:t>
                </a:r>
                <a:r>
                  <a:rPr lang="el-GR" altLang="zh-CN" sz="2400" dirty="0">
                    <a:solidFill>
                      <a:srgbClr val="000000"/>
                    </a:solidFill>
                    <a:latin typeface="STKaiti" charset="-122"/>
                    <a:ea typeface="STKaiti" charset="-122"/>
                    <a:cs typeface="STKaiti" charset="-122"/>
                  </a:rPr>
                  <a:t>γ</a:t>
                </a:r>
                <a:r>
                  <a:rPr lang="zh-CN" altLang="en-US" sz="2400" dirty="0">
                    <a:solidFill>
                      <a:srgbClr val="000000"/>
                    </a:solidFill>
                    <a:latin typeface="STKaiti" charset="-122"/>
                    <a:ea typeface="STKaiti" charset="-122"/>
                    <a:cs typeface="STKaiti" charset="-122"/>
                  </a:rPr>
                  <a:t>的情况下，</a:t>
                </a:r>
                <a:r>
                  <a:rPr lang="el-GR" altLang="zh-CN" sz="2400" dirty="0">
                    <a:solidFill>
                      <a:srgbClr val="000000"/>
                    </a:solidFill>
                    <a:latin typeface="STKaiti" charset="-122"/>
                    <a:ea typeface="STKaiti" charset="-122"/>
                    <a:cs typeface="STKaiti" charset="-122"/>
                  </a:rPr>
                  <a:t>γ</a:t>
                </a:r>
                <a:r>
                  <a:rPr lang="zh-CN" altLang="en-US" sz="2400" dirty="0">
                    <a:solidFill>
                      <a:srgbClr val="000000"/>
                    </a:solidFill>
                    <a:latin typeface="STKaiti" charset="-122"/>
                    <a:ea typeface="STKaiti" charset="-122"/>
                    <a:cs typeface="STKaiti" charset="-122"/>
                  </a:rPr>
                  <a:t>光子能量测量的相对误差可达：</a:t>
                </a:r>
              </a:p>
            </p:txBody>
          </p:sp>
        </mc:Choice>
        <mc:Fallback xmlns="">
          <p:sp>
            <p:nvSpPr>
              <p:cNvPr id="4" name="矩形 3"/>
              <p:cNvSpPr>
                <a:spLocks noRot="1" noChangeAspect="1" noMove="1" noResize="1" noEditPoints="1" noAdjustHandles="1" noChangeArrowheads="1" noChangeShapeType="1" noTextEdit="1"/>
              </p:cNvSpPr>
              <p:nvPr/>
            </p:nvSpPr>
            <p:spPr>
              <a:xfrm>
                <a:off x="779232" y="1600200"/>
                <a:ext cx="5272668" cy="3785652"/>
              </a:xfrm>
              <a:prstGeom prst="rect">
                <a:avLst/>
              </a:prstGeom>
              <a:blipFill rotWithShape="0">
                <a:blip r:embed="rId3"/>
                <a:stretch>
                  <a:fillRect l="-1850" t="-1288" r="-578" b="-2576"/>
                </a:stretch>
              </a:blipFill>
            </p:spPr>
            <p:txBody>
              <a:bodyPr/>
              <a:lstStyle/>
              <a:p>
                <a:r>
                  <a:rPr lang="en-US">
                    <a:noFill/>
                  </a:rPr>
                  <a:t> </a:t>
                </a:r>
              </a:p>
            </p:txBody>
          </p:sp>
        </mc:Fallback>
      </mc:AlternateContent>
      <p:pic>
        <p:nvPicPr>
          <p:cNvPr id="6" name="图片 5"/>
          <p:cNvPicPr>
            <a:picLocks noChangeAspect="1"/>
          </p:cNvPicPr>
          <p:nvPr/>
        </p:nvPicPr>
        <p:blipFill>
          <a:blip r:embed="rId4"/>
          <a:stretch>
            <a:fillRect/>
          </a:stretch>
        </p:blipFill>
        <p:spPr>
          <a:xfrm>
            <a:off x="6243986" y="1920479"/>
            <a:ext cx="1924979" cy="2565114"/>
          </a:xfrm>
          <a:prstGeom prst="rect">
            <a:avLst/>
          </a:prstGeom>
        </p:spPr>
      </p:pic>
      <p:graphicFrame>
        <p:nvGraphicFramePr>
          <p:cNvPr id="7" name="对象 6"/>
          <p:cNvGraphicFramePr>
            <a:graphicFrameLocks noChangeAspect="1"/>
          </p:cNvGraphicFramePr>
          <p:nvPr>
            <p:extLst>
              <p:ext uri="{D42A27DB-BD31-4B8C-83A1-F6EECF244321}">
                <p14:modId xmlns:p14="http://schemas.microsoft.com/office/powerpoint/2010/main" val="767229321"/>
              </p:ext>
            </p:extLst>
          </p:nvPr>
        </p:nvGraphicFramePr>
        <p:xfrm>
          <a:off x="3878633" y="4942508"/>
          <a:ext cx="1760167" cy="434326"/>
        </p:xfrm>
        <a:graphic>
          <a:graphicData uri="http://schemas.openxmlformats.org/presentationml/2006/ole">
            <mc:AlternateContent xmlns:mc="http://schemas.openxmlformats.org/markup-compatibility/2006">
              <mc:Choice xmlns:v="urn:schemas-microsoft-com:vml" Requires="v">
                <p:oleObj name="Equation" r:id="rId5" imgW="977760" imgH="241200" progId="Equation.DSMT4">
                  <p:embed/>
                </p:oleObj>
              </mc:Choice>
              <mc:Fallback>
                <p:oleObj name="Equation" r:id="rId5" imgW="977760" imgH="241200" progId="Equation.DSMT4">
                  <p:embed/>
                  <p:pic>
                    <p:nvPicPr>
                      <p:cNvPr id="0" name=""/>
                      <p:cNvPicPr/>
                      <p:nvPr/>
                    </p:nvPicPr>
                    <p:blipFill>
                      <a:blip r:embed="rId6"/>
                      <a:stretch>
                        <a:fillRect/>
                      </a:stretch>
                    </p:blipFill>
                    <p:spPr>
                      <a:xfrm>
                        <a:off x="3878633" y="4942508"/>
                        <a:ext cx="1760167" cy="434326"/>
                      </a:xfrm>
                      <a:prstGeom prst="rect">
                        <a:avLst/>
                      </a:prstGeom>
                    </p:spPr>
                  </p:pic>
                </p:oleObj>
              </mc:Fallback>
            </mc:AlternateContent>
          </a:graphicData>
        </a:graphic>
      </p:graphicFrame>
      <p:sp>
        <p:nvSpPr>
          <p:cNvPr id="8" name="Rectangle 6"/>
          <p:cNvSpPr>
            <a:spLocks noChangeArrowheads="1"/>
          </p:cNvSpPr>
          <p:nvPr/>
        </p:nvSpPr>
        <p:spPr bwMode="auto">
          <a:xfrm>
            <a:off x="6628159" y="4485593"/>
            <a:ext cx="154080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l" eaLnBrk="1" hangingPunct="1"/>
            <a:r>
              <a:rPr kumimoji="1" lang="en-US" altLang="en-US" sz="1600" dirty="0" err="1">
                <a:solidFill>
                  <a:srgbClr val="0000FF"/>
                </a:solidFill>
                <a:ea typeface="华文楷体" panose="02010600040101010101" pitchFamily="2" charset="-122"/>
                <a:cs typeface="Times New Roman" panose="02020603050405020304" pitchFamily="18" charset="0"/>
              </a:rPr>
              <a:t>R.L.Mossbauer</a:t>
            </a:r>
            <a:endParaRPr kumimoji="1" lang="en-US" altLang="zh-CN" sz="1600" dirty="0">
              <a:solidFill>
                <a:srgbClr val="0000FF"/>
              </a:solidFill>
              <a:ea typeface="华文楷体" panose="02010600040101010101" pitchFamily="2" charset="-122"/>
              <a:cs typeface="Times New Roman" panose="02020603050405020304" pitchFamily="18" charset="0"/>
            </a:endParaRPr>
          </a:p>
          <a:p>
            <a:pPr algn="l" eaLnBrk="1" hangingPunct="1"/>
            <a:r>
              <a:rPr kumimoji="1" lang="zh-CN" altLang="en-US" sz="1600" dirty="0">
                <a:solidFill>
                  <a:srgbClr val="0000FF"/>
                </a:solidFill>
                <a:ea typeface="华文楷体" panose="02010600040101010101" pitchFamily="2" charset="-122"/>
                <a:cs typeface="Times New Roman" panose="02020603050405020304" pitchFamily="18" charset="0"/>
              </a:rPr>
              <a:t>德（</a:t>
            </a:r>
            <a:r>
              <a:rPr kumimoji="1" lang="en-US" altLang="zh-CN" sz="1600" dirty="0">
                <a:solidFill>
                  <a:srgbClr val="0000FF"/>
                </a:solidFill>
                <a:ea typeface="华文楷体" panose="02010600040101010101" pitchFamily="2" charset="-122"/>
                <a:cs typeface="Times New Roman" panose="02020603050405020304" pitchFamily="18" charset="0"/>
              </a:rPr>
              <a:t>1929-</a:t>
            </a:r>
            <a:r>
              <a:rPr kumimoji="1" lang="zh-CN" altLang="en-US" sz="1600" dirty="0">
                <a:solidFill>
                  <a:srgbClr val="0000FF"/>
                </a:solidFill>
                <a:ea typeface="华文楷体" panose="02010600040101010101" pitchFamily="2" charset="-122"/>
                <a:cs typeface="Times New Roman" panose="02020603050405020304" pitchFamily="18" charset="0"/>
              </a:rPr>
              <a:t>）</a:t>
            </a:r>
          </a:p>
        </p:txBody>
      </p:sp>
      <p:sp>
        <p:nvSpPr>
          <p:cNvPr id="9" name="AutoShape 17"/>
          <p:cNvSpPr>
            <a:spLocks/>
          </p:cNvSpPr>
          <p:nvPr/>
        </p:nvSpPr>
        <p:spPr bwMode="auto">
          <a:xfrm>
            <a:off x="609600" y="5563011"/>
            <a:ext cx="8158045" cy="609189"/>
          </a:xfrm>
          <a:prstGeom prst="borderCallout2">
            <a:avLst>
              <a:gd name="adj1" fmla="val 18750"/>
              <a:gd name="adj2" fmla="val -2500"/>
              <a:gd name="adj3" fmla="val 18750"/>
              <a:gd name="adj4" fmla="val -3231"/>
              <a:gd name="adj5" fmla="val 20833"/>
              <a:gd name="adj6" fmla="val -3593"/>
            </a:avLst>
          </a:prstGeom>
          <a:solidFill>
            <a:srgbClr val="00FF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l" eaLnBrk="1" hangingPunct="1"/>
            <a:r>
              <a:rPr lang="zh-CN" altLang="en-US" sz="2800">
                <a:solidFill>
                  <a:srgbClr val="0000FF"/>
                </a:solidFill>
                <a:ea typeface="华文楷体" panose="02010600040101010101" pitchFamily="2" charset="-122"/>
                <a:cs typeface="Times New Roman" panose="02020603050405020304" pitchFamily="18" charset="0"/>
              </a:rPr>
              <a:t>因发现</a:t>
            </a:r>
            <a:r>
              <a:rPr lang="zh-CN" altLang="en-US" sz="2800" dirty="0">
                <a:solidFill>
                  <a:srgbClr val="0000FF"/>
                </a:solidFill>
                <a:ea typeface="华文楷体" panose="02010600040101010101" pitchFamily="2" charset="-122"/>
                <a:cs typeface="Times New Roman" panose="02020603050405020304" pitchFamily="18" charset="0"/>
              </a:rPr>
              <a:t>穆斯堡尔效应，获</a:t>
            </a:r>
            <a:r>
              <a:rPr lang="en-US" altLang="zh-CN" sz="2800" dirty="0">
                <a:solidFill>
                  <a:srgbClr val="0000FF"/>
                </a:solidFill>
                <a:ea typeface="华文楷体" panose="02010600040101010101" pitchFamily="2" charset="-122"/>
                <a:cs typeface="Times New Roman" panose="02020603050405020304" pitchFamily="18" charset="0"/>
              </a:rPr>
              <a:t>1961</a:t>
            </a:r>
            <a:r>
              <a:rPr lang="zh-CN" altLang="en-US" sz="2800" dirty="0">
                <a:solidFill>
                  <a:srgbClr val="0000FF"/>
                </a:solidFill>
                <a:ea typeface="华文楷体" panose="02010600040101010101" pitchFamily="2" charset="-122"/>
                <a:cs typeface="Times New Roman" panose="02020603050405020304" pitchFamily="18" charset="0"/>
              </a:rPr>
              <a:t>年度诺贝尔物理学奖</a:t>
            </a:r>
            <a:endParaRPr lang="zh-CN" altLang="en-US" sz="3200" dirty="0">
              <a:solidFill>
                <a:srgbClr val="0000FF"/>
              </a:solidFill>
              <a:ea typeface="华文楷体" panose="02010600040101010101" pitchFamily="2" charset="-122"/>
              <a:cs typeface="Times New Roman" panose="02020603050405020304" pitchFamily="18" charset="0"/>
            </a:endParaRPr>
          </a:p>
        </p:txBody>
      </p:sp>
      <p:sp>
        <p:nvSpPr>
          <p:cNvPr id="10" name="Footer Placeholder 9"/>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Tree>
    <p:extLst>
      <p:ext uri="{BB962C8B-B14F-4D97-AF65-F5344CB8AC3E}">
        <p14:creationId xmlns:p14="http://schemas.microsoft.com/office/powerpoint/2010/main" val="4193662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标题 1"/>
              <p:cNvSpPr>
                <a:spLocks noGrp="1"/>
              </p:cNvSpPr>
              <p:nvPr>
                <p:ph type="title"/>
              </p:nvPr>
            </p:nvSpPr>
            <p:spPr/>
            <p:txBody>
              <a:bodyPr>
                <a:normAutofit fontScale="90000"/>
              </a:bodyPr>
              <a:lstStyle/>
              <a:p>
                <a:r>
                  <a:rPr lang="zh-CN" altLang="en-US" dirty="0"/>
                  <a:t>穆斯堡尔效应</a:t>
                </a:r>
                <a:r>
                  <a:rPr lang="en-US" altLang="zh-CN" dirty="0"/>
                  <a:t>(</a:t>
                </a:r>
                <a:r>
                  <a:rPr lang="zh-CN" altLang="en-US" dirty="0"/>
                  <a:t>无反冲</a:t>
                </a:r>
                <a14:m>
                  <m:oMath xmlns:m="http://schemas.openxmlformats.org/officeDocument/2006/math">
                    <m:r>
                      <a:rPr lang="en-US" altLang="zh-CN" b="0" i="1" smtClean="0">
                        <a:latin typeface="Cambria Math" charset="0"/>
                      </a:rPr>
                      <m:t>𝛾</m:t>
                    </m:r>
                  </m:oMath>
                </a14:m>
                <a:r>
                  <a:rPr lang="zh-CN" altLang="en-US" dirty="0"/>
                  <a:t>共振吸收</a:t>
                </a:r>
                <a:r>
                  <a:rPr lang="en-US" altLang="zh-CN" dirty="0"/>
                  <a:t>)</a:t>
                </a:r>
                <a:endParaRPr lang="zh-CN" altLang="en-US" dirty="0"/>
              </a:p>
            </p:txBody>
          </p:sp>
        </mc:Choice>
        <mc:Fallback xmlns="">
          <p:sp>
            <p:nvSpPr>
              <p:cNvPr id="2" name="标题 1"/>
              <p:cNvSpPr>
                <a:spLocks noGrp="1" noRot="1" noChangeAspect="1" noMove="1" noResize="1" noEditPoints="1" noAdjustHandles="1" noChangeArrowheads="1" noChangeShapeType="1" noTextEdit="1"/>
              </p:cNvSpPr>
              <p:nvPr>
                <p:ph type="title"/>
              </p:nvPr>
            </p:nvSpPr>
            <p:spPr>
              <a:blipFill rotWithShape="0">
                <a:blip r:embed="rId3"/>
                <a:stretch>
                  <a:fillRect l="-2861" b="-31169"/>
                </a:stretch>
              </a:blipFill>
            </p:spPr>
            <p:txBody>
              <a:bodyPr/>
              <a:lstStyle/>
              <a:p>
                <a:r>
                  <a:rPr lang="en-US">
                    <a:noFill/>
                  </a:rPr>
                  <a:t> </a:t>
                </a:r>
              </a:p>
            </p:txBody>
          </p:sp>
        </mc:Fallback>
      </mc:AlternateContent>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28</a:t>
            </a:fld>
            <a:endParaRPr lang="en-US" altLang="zh-CN" dirty="0"/>
          </a:p>
        </p:txBody>
      </p:sp>
      <p:sp>
        <p:nvSpPr>
          <p:cNvPr id="6" name="Text Box 7"/>
          <p:cNvSpPr txBox="1">
            <a:spLocks noChangeArrowheads="1"/>
          </p:cNvSpPr>
          <p:nvPr/>
        </p:nvSpPr>
        <p:spPr bwMode="auto">
          <a:xfrm>
            <a:off x="729958" y="2209800"/>
            <a:ext cx="8224632" cy="1323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l" eaLnBrk="1" hangingPunct="1"/>
            <a:r>
              <a:rPr lang="zh-CN" altLang="en-US" sz="2000" dirty="0">
                <a:ea typeface="华文楷体" panose="02010600040101010101" pitchFamily="2" charset="-122"/>
                <a:cs typeface="Times New Roman" panose="02020603050405020304" pitchFamily="18" charset="0"/>
              </a:rPr>
              <a:t>人们认为原子核也应有共振吸收现象</a:t>
            </a:r>
            <a:r>
              <a:rPr lang="en-US" altLang="zh-CN" sz="2000" dirty="0">
                <a:ea typeface="华文楷体" panose="02010600040101010101" pitchFamily="2" charset="-122"/>
                <a:cs typeface="Times New Roman" panose="02020603050405020304" pitchFamily="18" charset="0"/>
              </a:rPr>
              <a:t>,</a:t>
            </a:r>
            <a:r>
              <a:rPr lang="zh-CN" altLang="en-US" sz="2000" dirty="0">
                <a:ea typeface="华文楷体" panose="02010600040101010101" pitchFamily="2" charset="-122"/>
                <a:cs typeface="Times New Roman" panose="02020603050405020304" pitchFamily="18" charset="0"/>
              </a:rPr>
              <a:t>它可强烈吸收同类核素发出的</a:t>
            </a:r>
            <a:r>
              <a:rPr lang="el-GR" altLang="zh-CN" sz="2000" dirty="0">
                <a:ea typeface="华文楷体" panose="02010600040101010101" pitchFamily="2" charset="-122"/>
                <a:cs typeface="Times New Roman" panose="02020603050405020304" pitchFamily="18" charset="0"/>
              </a:rPr>
              <a:t>γ</a:t>
            </a:r>
            <a:r>
              <a:rPr lang="zh-CN" altLang="en-US" sz="2000" dirty="0">
                <a:ea typeface="华文楷体" panose="02010600040101010101" pitchFamily="2" charset="-122"/>
                <a:cs typeface="Times New Roman" panose="02020603050405020304" pitchFamily="18" charset="0"/>
              </a:rPr>
              <a:t>射线</a:t>
            </a:r>
            <a:r>
              <a:rPr lang="en-US" altLang="zh-CN" sz="2000" dirty="0">
                <a:ea typeface="华文楷体" panose="02010600040101010101" pitchFamily="2" charset="-122"/>
                <a:cs typeface="Times New Roman" panose="02020603050405020304" pitchFamily="18" charset="0"/>
              </a:rPr>
              <a:t>.</a:t>
            </a:r>
            <a:r>
              <a:rPr lang="zh-CN" altLang="en-US" sz="2000" dirty="0">
                <a:ea typeface="华文楷体" panose="02010600040101010101" pitchFamily="2" charset="-122"/>
                <a:cs typeface="Times New Roman" panose="02020603050405020304" pitchFamily="18" charset="0"/>
              </a:rPr>
              <a:t>然而长期观察不到此现象</a:t>
            </a:r>
            <a:r>
              <a:rPr lang="en-US" altLang="zh-CN" sz="2000" dirty="0">
                <a:ea typeface="华文楷体" panose="02010600040101010101" pitchFamily="2" charset="-122"/>
                <a:cs typeface="Times New Roman" panose="02020603050405020304" pitchFamily="18" charset="0"/>
              </a:rPr>
              <a:t>,</a:t>
            </a:r>
            <a:r>
              <a:rPr lang="zh-CN" altLang="en-US" sz="2000" dirty="0">
                <a:ea typeface="华文楷体" panose="02010600040101010101" pitchFamily="2" charset="-122"/>
                <a:cs typeface="Times New Roman" panose="02020603050405020304" pitchFamily="18" charset="0"/>
              </a:rPr>
              <a:t>后来知道这是</a:t>
            </a:r>
            <a:r>
              <a:rPr lang="zh-CN" altLang="en-US" sz="2000" dirty="0">
                <a:solidFill>
                  <a:srgbClr val="FF0066"/>
                </a:solidFill>
                <a:ea typeface="华文楷体" panose="02010600040101010101" pitchFamily="2" charset="-122"/>
                <a:cs typeface="Times New Roman" panose="02020603050405020304" pitchFamily="18" charset="0"/>
              </a:rPr>
              <a:t>因为原子核发射和吸收</a:t>
            </a:r>
            <a:r>
              <a:rPr lang="el-GR" altLang="zh-CN" sz="2000" dirty="0">
                <a:solidFill>
                  <a:srgbClr val="FF0066"/>
                </a:solidFill>
                <a:ea typeface="华文楷体" panose="02010600040101010101" pitchFamily="2" charset="-122"/>
                <a:cs typeface="Times New Roman" panose="02020603050405020304" pitchFamily="18" charset="0"/>
              </a:rPr>
              <a:t>γ</a:t>
            </a:r>
            <a:r>
              <a:rPr lang="zh-CN" altLang="en-US" sz="2000" dirty="0">
                <a:solidFill>
                  <a:srgbClr val="FF0066"/>
                </a:solidFill>
                <a:ea typeface="华文楷体" panose="02010600040101010101" pitchFamily="2" charset="-122"/>
                <a:cs typeface="Times New Roman" panose="02020603050405020304" pitchFamily="18" charset="0"/>
              </a:rPr>
              <a:t>光子时要受到反冲的影响</a:t>
            </a:r>
            <a:r>
              <a:rPr lang="en-US" altLang="zh-CN" sz="2000" dirty="0">
                <a:solidFill>
                  <a:srgbClr val="FF0066"/>
                </a:solidFill>
                <a:ea typeface="华文楷体" panose="02010600040101010101" pitchFamily="2" charset="-122"/>
                <a:cs typeface="Times New Roman" panose="02020603050405020304" pitchFamily="18" charset="0"/>
              </a:rPr>
              <a:t>,</a:t>
            </a:r>
            <a:r>
              <a:rPr lang="zh-CN" altLang="en-US" sz="2000" dirty="0">
                <a:ea typeface="华文楷体" panose="02010600040101010101" pitchFamily="2" charset="-122"/>
                <a:cs typeface="Times New Roman" panose="02020603050405020304" pitchFamily="18" charset="0"/>
              </a:rPr>
              <a:t>部分能量被反冲核带走</a:t>
            </a:r>
            <a:r>
              <a:rPr lang="en-US" altLang="zh-CN" sz="2000" dirty="0">
                <a:ea typeface="华文楷体" panose="02010600040101010101" pitchFamily="2" charset="-122"/>
                <a:cs typeface="Times New Roman" panose="02020603050405020304" pitchFamily="18" charset="0"/>
              </a:rPr>
              <a:t>,</a:t>
            </a:r>
            <a:r>
              <a:rPr lang="zh-CN" altLang="en-US" sz="2000" dirty="0">
                <a:ea typeface="华文楷体" panose="02010600040101010101" pitchFamily="2" charset="-122"/>
                <a:cs typeface="Times New Roman" panose="02020603050405020304" pitchFamily="18" charset="0"/>
              </a:rPr>
              <a:t>使</a:t>
            </a:r>
            <a:r>
              <a:rPr lang="el-GR" altLang="zh-CN" sz="2000" dirty="0">
                <a:ea typeface="华文楷体" panose="02010600040101010101" pitchFamily="2" charset="-122"/>
                <a:cs typeface="Times New Roman" panose="02020603050405020304" pitchFamily="18" charset="0"/>
              </a:rPr>
              <a:t>γ</a:t>
            </a:r>
            <a:r>
              <a:rPr lang="zh-CN" altLang="en-US" sz="2000" dirty="0">
                <a:ea typeface="华文楷体" panose="02010600040101010101" pitchFamily="2" charset="-122"/>
                <a:cs typeface="Times New Roman" panose="02020603050405020304" pitchFamily="18" charset="0"/>
              </a:rPr>
              <a:t>光子的能量（或说频率）发生“漂移”</a:t>
            </a:r>
            <a:r>
              <a:rPr lang="en-US" altLang="zh-CN" sz="2000" dirty="0">
                <a:ea typeface="华文楷体" panose="02010600040101010101" pitchFamily="2" charset="-122"/>
                <a:cs typeface="Times New Roman" panose="02020603050405020304" pitchFamily="18" charset="0"/>
              </a:rPr>
              <a:t>.</a:t>
            </a:r>
            <a:endParaRPr lang="el-GR" altLang="zh-CN" sz="2000" dirty="0">
              <a:ea typeface="华文楷体" panose="02010600040101010101" pitchFamily="2" charset="-122"/>
              <a:cs typeface="Times New Roman" panose="02020603050405020304" pitchFamily="18" charset="0"/>
            </a:endParaRPr>
          </a:p>
        </p:txBody>
      </p:sp>
      <p:sp>
        <p:nvSpPr>
          <p:cNvPr id="7" name="Text Box 8"/>
          <p:cNvSpPr txBox="1">
            <a:spLocks noChangeArrowheads="1"/>
          </p:cNvSpPr>
          <p:nvPr/>
        </p:nvSpPr>
        <p:spPr bwMode="auto">
          <a:xfrm>
            <a:off x="304800" y="3733800"/>
            <a:ext cx="5105400" cy="457200"/>
          </a:xfrm>
          <a:prstGeom prst="rect">
            <a:avLst/>
          </a:prstGeom>
          <a:solidFill>
            <a:srgbClr val="FFC000"/>
          </a:solidFill>
          <a:ln>
            <a:noFill/>
          </a:ln>
          <a:effectLst/>
        </p:spPr>
        <p:txBody>
          <a:bodyPr>
            <a:spAutoFit/>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l" eaLnBrk="1" hangingPunct="1">
              <a:spcBef>
                <a:spcPct val="50000"/>
              </a:spcBef>
            </a:pPr>
            <a:r>
              <a:rPr lang="zh-CN" altLang="en-US">
                <a:solidFill>
                  <a:srgbClr val="0000FF"/>
                </a:solidFill>
                <a:ea typeface="华文楷体" panose="02010600040101010101" pitchFamily="2" charset="-122"/>
                <a:cs typeface="Times New Roman" panose="02020603050405020304" pitchFamily="18" charset="0"/>
              </a:rPr>
              <a:t>问题：如何实现</a:t>
            </a:r>
            <a:r>
              <a:rPr lang="el-GR" altLang="zh-CN" dirty="0">
                <a:solidFill>
                  <a:srgbClr val="0000FF"/>
                </a:solidFill>
                <a:ea typeface="华文楷体" panose="02010600040101010101" pitchFamily="2" charset="-122"/>
                <a:cs typeface="Times New Roman" panose="02020603050405020304" pitchFamily="18" charset="0"/>
              </a:rPr>
              <a:t>γ</a:t>
            </a:r>
            <a:r>
              <a:rPr lang="zh-CN" altLang="en-US" dirty="0">
                <a:solidFill>
                  <a:srgbClr val="0000FF"/>
                </a:solidFill>
                <a:ea typeface="华文楷体" panose="02010600040101010101" pitchFamily="2" charset="-122"/>
                <a:cs typeface="Times New Roman" panose="02020603050405020304" pitchFamily="18" charset="0"/>
              </a:rPr>
              <a:t>射线的共振吸收？</a:t>
            </a:r>
            <a:endParaRPr lang="zh-CN" altLang="el-GR" dirty="0">
              <a:solidFill>
                <a:srgbClr val="0000FF"/>
              </a:solidFill>
              <a:ea typeface="华文楷体" panose="02010600040101010101" pitchFamily="2" charset="-122"/>
              <a:cs typeface="Times New Roman" panose="02020603050405020304" pitchFamily="18" charset="0"/>
            </a:endParaRPr>
          </a:p>
        </p:txBody>
      </p:sp>
      <p:sp>
        <p:nvSpPr>
          <p:cNvPr id="8" name="Text Box 9"/>
          <p:cNvSpPr txBox="1">
            <a:spLocks noChangeArrowheads="1"/>
          </p:cNvSpPr>
          <p:nvPr/>
        </p:nvSpPr>
        <p:spPr bwMode="auto">
          <a:xfrm>
            <a:off x="5715000" y="4015522"/>
            <a:ext cx="3124200" cy="1006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l" eaLnBrk="1" hangingPunct="1">
              <a:spcBef>
                <a:spcPct val="50000"/>
              </a:spcBef>
            </a:pPr>
            <a:r>
              <a:rPr lang="zh-CN" altLang="en-US" sz="2000">
                <a:ea typeface="华文楷体" panose="02010600040101010101" pitchFamily="2" charset="-122"/>
                <a:cs typeface="Times New Roman" panose="02020603050405020304" pitchFamily="18" charset="0"/>
              </a:rPr>
              <a:t>如：使发射源以适当的速度运动可补偿反冲核损失的能量</a:t>
            </a:r>
            <a:r>
              <a:rPr lang="en-US" altLang="zh-CN" sz="2000" dirty="0">
                <a:ea typeface="华文楷体" panose="02010600040101010101" pitchFamily="2" charset="-122"/>
                <a:cs typeface="Times New Roman" panose="02020603050405020304" pitchFamily="18" charset="0"/>
              </a:rPr>
              <a:t>,</a:t>
            </a:r>
            <a:r>
              <a:rPr lang="zh-CN" altLang="en-US" sz="2000" dirty="0">
                <a:ea typeface="华文楷体" panose="02010600040101010101" pitchFamily="2" charset="-122"/>
                <a:cs typeface="Times New Roman" panose="02020603050405020304" pitchFamily="18" charset="0"/>
              </a:rPr>
              <a:t>但在技术上较困难</a:t>
            </a:r>
            <a:r>
              <a:rPr lang="en-US" altLang="zh-CN" sz="2000" dirty="0">
                <a:ea typeface="华文楷体" panose="02010600040101010101" pitchFamily="2" charset="-122"/>
                <a:cs typeface="Times New Roman" panose="02020603050405020304" pitchFamily="18" charset="0"/>
              </a:rPr>
              <a:t>.</a:t>
            </a:r>
            <a:endParaRPr lang="el-GR" altLang="zh-CN" sz="2000" dirty="0">
              <a:ea typeface="华文楷体" panose="02010600040101010101" pitchFamily="2" charset="-122"/>
              <a:cs typeface="Times New Roman" panose="02020603050405020304" pitchFamily="18" charset="0"/>
            </a:endParaRPr>
          </a:p>
        </p:txBody>
      </p:sp>
      <p:sp>
        <p:nvSpPr>
          <p:cNvPr id="9" name="Rectangle 10"/>
          <p:cNvSpPr>
            <a:spLocks noChangeArrowheads="1"/>
          </p:cNvSpPr>
          <p:nvPr/>
        </p:nvSpPr>
        <p:spPr bwMode="auto">
          <a:xfrm>
            <a:off x="614363" y="4251325"/>
            <a:ext cx="4414837" cy="396875"/>
          </a:xfrm>
          <a:prstGeom prst="rect">
            <a:avLst/>
          </a:prstGeom>
          <a:solidFill>
            <a:srgbClr val="FF99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eaLnBrk="1" hangingPunct="1"/>
            <a:r>
              <a:rPr lang="zh-CN" altLang="en-US" sz="2000">
                <a:ea typeface="华文楷体" panose="02010600040101010101" pitchFamily="2" charset="-122"/>
                <a:cs typeface="Times New Roman" panose="02020603050405020304" pitchFamily="18" charset="0"/>
              </a:rPr>
              <a:t>解决方案</a:t>
            </a:r>
            <a:r>
              <a:rPr lang="en-US" altLang="zh-CN" sz="2000">
                <a:ea typeface="华文楷体" panose="02010600040101010101" pitchFamily="2" charset="-122"/>
                <a:cs typeface="Times New Roman" panose="02020603050405020304" pitchFamily="18" charset="0"/>
              </a:rPr>
              <a:t>1</a:t>
            </a:r>
            <a:r>
              <a:rPr lang="zh-CN" altLang="en-US" sz="2000">
                <a:ea typeface="华文楷体" panose="02010600040101010101" pitchFamily="2" charset="-122"/>
                <a:cs typeface="Times New Roman" panose="02020603050405020304" pitchFamily="18" charset="0"/>
              </a:rPr>
              <a:t>：采取补偿能量损失的方法</a:t>
            </a:r>
          </a:p>
        </p:txBody>
      </p:sp>
      <p:sp>
        <p:nvSpPr>
          <p:cNvPr id="10" name="Rectangle 11"/>
          <p:cNvSpPr>
            <a:spLocks noChangeArrowheads="1"/>
          </p:cNvSpPr>
          <p:nvPr/>
        </p:nvSpPr>
        <p:spPr bwMode="auto">
          <a:xfrm>
            <a:off x="614363" y="4724400"/>
            <a:ext cx="3903662" cy="396875"/>
          </a:xfrm>
          <a:prstGeom prst="rect">
            <a:avLst/>
          </a:prstGeom>
          <a:solidFill>
            <a:srgbClr val="FF99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l" eaLnBrk="1" hangingPunct="1"/>
            <a:r>
              <a:rPr lang="zh-CN" altLang="en-US" sz="2000">
                <a:ea typeface="华文楷体" panose="02010600040101010101" pitchFamily="2" charset="-122"/>
                <a:cs typeface="Times New Roman" panose="02020603050405020304" pitchFamily="18" charset="0"/>
              </a:rPr>
              <a:t>解决方案</a:t>
            </a:r>
            <a:r>
              <a:rPr lang="en-US" altLang="zh-CN" sz="2000">
                <a:ea typeface="华文楷体" panose="02010600040101010101" pitchFamily="2" charset="-122"/>
                <a:cs typeface="Times New Roman" panose="02020603050405020304" pitchFamily="18" charset="0"/>
              </a:rPr>
              <a:t>2</a:t>
            </a:r>
            <a:r>
              <a:rPr lang="zh-CN" altLang="en-US" sz="2000">
                <a:ea typeface="华文楷体" panose="02010600040101010101" pitchFamily="2" charset="-122"/>
                <a:cs typeface="Times New Roman" panose="02020603050405020304" pitchFamily="18" charset="0"/>
              </a:rPr>
              <a:t>：避免能量损失的方法</a:t>
            </a:r>
          </a:p>
        </p:txBody>
      </p:sp>
      <p:sp>
        <p:nvSpPr>
          <p:cNvPr id="11" name="Rectangle 12"/>
          <p:cNvSpPr>
            <a:spLocks noChangeArrowheads="1"/>
          </p:cNvSpPr>
          <p:nvPr/>
        </p:nvSpPr>
        <p:spPr bwMode="auto">
          <a:xfrm>
            <a:off x="304799" y="5181600"/>
            <a:ext cx="8649789" cy="830997"/>
          </a:xfrm>
          <a:prstGeom prst="rect">
            <a:avLst/>
          </a:prstGeom>
          <a:solidFill>
            <a:srgbClr val="0054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l" fontAlgn="base"/>
            <a:r>
              <a:rPr lang="zh-CN" altLang="en-US" dirty="0">
                <a:solidFill>
                  <a:srgbClr val="F5FB0D"/>
                </a:solidFill>
                <a:ea typeface="华文楷体" panose="02010600040101010101" pitchFamily="2" charset="-122"/>
                <a:cs typeface="Times New Roman" panose="02020603050405020304" pitchFamily="18" charset="0"/>
              </a:rPr>
              <a:t>穆斯堡尔效应：当原子核处于固体晶格中时，遭受反冲的就不是单个原子核，而可能是整块晶体，这时反冲能</a:t>
            </a:r>
          </a:p>
        </p:txBody>
      </p:sp>
      <p:graphicFrame>
        <p:nvGraphicFramePr>
          <p:cNvPr id="12" name="Object 13"/>
          <p:cNvGraphicFramePr>
            <a:graphicFrameLocks noChangeAspect="1"/>
          </p:cNvGraphicFramePr>
          <p:nvPr>
            <p:extLst>
              <p:ext uri="{D42A27DB-BD31-4B8C-83A1-F6EECF244321}">
                <p14:modId xmlns:p14="http://schemas.microsoft.com/office/powerpoint/2010/main" val="1097864221"/>
              </p:ext>
            </p:extLst>
          </p:nvPr>
        </p:nvGraphicFramePr>
        <p:xfrm>
          <a:off x="7010400" y="5562600"/>
          <a:ext cx="1031875" cy="373063"/>
        </p:xfrm>
        <a:graphic>
          <a:graphicData uri="http://schemas.openxmlformats.org/presentationml/2006/ole">
            <mc:AlternateContent xmlns:mc="http://schemas.openxmlformats.org/markup-compatibility/2006">
              <mc:Choice xmlns:v="urn:schemas-microsoft-com:vml" Requires="v">
                <p:oleObj name="公式" r:id="rId4" imgW="1005696" imgH="358402" progId="Equation.3">
                  <p:embed/>
                </p:oleObj>
              </mc:Choice>
              <mc:Fallback>
                <p:oleObj name="公式" r:id="rId4" imgW="1005696" imgH="358402"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5562600"/>
                        <a:ext cx="1031875"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Rectangle 15"/>
          <p:cNvSpPr>
            <a:spLocks noChangeArrowheads="1"/>
          </p:cNvSpPr>
          <p:nvPr/>
        </p:nvSpPr>
        <p:spPr bwMode="auto">
          <a:xfrm>
            <a:off x="762000" y="1190312"/>
            <a:ext cx="819258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l" eaLnBrk="1" hangingPunct="1"/>
            <a:r>
              <a:rPr lang="zh-CN" altLang="en-US" sz="2000" dirty="0">
                <a:ea typeface="华文楷体" panose="02010600040101010101" pitchFamily="2" charset="-122"/>
                <a:cs typeface="Times New Roman" panose="02020603050405020304" pitchFamily="18" charset="0"/>
              </a:rPr>
              <a:t>原子从激发态跃迁到基态时所发射的光子</a:t>
            </a:r>
            <a:r>
              <a:rPr lang="en-US" altLang="zh-CN" sz="2000" dirty="0">
                <a:ea typeface="华文楷体" panose="02010600040101010101" pitchFamily="2" charset="-122"/>
                <a:cs typeface="Times New Roman" panose="02020603050405020304" pitchFamily="18" charset="0"/>
              </a:rPr>
              <a:t>,</a:t>
            </a:r>
            <a:r>
              <a:rPr lang="zh-CN" altLang="en-US" sz="2000" dirty="0">
                <a:ea typeface="华文楷体" panose="02010600040101010101" pitchFamily="2" charset="-122"/>
                <a:cs typeface="Times New Roman" panose="02020603050405020304" pitchFamily="18" charset="0"/>
              </a:rPr>
              <a:t>会被基态的同种原子吸收</a:t>
            </a:r>
            <a:r>
              <a:rPr lang="en-US" altLang="zh-CN" sz="2000" dirty="0">
                <a:ea typeface="华文楷体" panose="02010600040101010101" pitchFamily="2" charset="-122"/>
                <a:cs typeface="Times New Roman" panose="02020603050405020304" pitchFamily="18" charset="0"/>
              </a:rPr>
              <a:t>,</a:t>
            </a:r>
            <a:r>
              <a:rPr lang="zh-CN" altLang="en-US" sz="2000" dirty="0">
                <a:ea typeface="华文楷体" panose="02010600040101010101" pitchFamily="2" charset="-122"/>
                <a:cs typeface="Times New Roman" panose="02020603050405020304" pitchFamily="18" charset="0"/>
              </a:rPr>
              <a:t>称为</a:t>
            </a:r>
            <a:r>
              <a:rPr lang="zh-CN" altLang="en-US" sz="2000" dirty="0">
                <a:solidFill>
                  <a:srgbClr val="FF0066"/>
                </a:solidFill>
                <a:ea typeface="华文楷体" panose="02010600040101010101" pitchFamily="2" charset="-122"/>
                <a:cs typeface="Times New Roman" panose="02020603050405020304" pitchFamily="18" charset="0"/>
              </a:rPr>
              <a:t>原子的共振吸收</a:t>
            </a:r>
            <a:r>
              <a:rPr lang="zh-CN" altLang="en-US" sz="2000" dirty="0">
                <a:ea typeface="华文楷体" panose="02010600040101010101" pitchFamily="2" charset="-122"/>
                <a:cs typeface="Times New Roman" panose="02020603050405020304" pitchFamily="18" charset="0"/>
              </a:rPr>
              <a:t>（甚强）</a:t>
            </a:r>
            <a:r>
              <a:rPr lang="en-US" altLang="zh-CN" sz="2000" dirty="0">
                <a:ea typeface="华文楷体" panose="02010600040101010101" pitchFamily="2" charset="-122"/>
                <a:cs typeface="Times New Roman" panose="02020603050405020304" pitchFamily="18" charset="0"/>
              </a:rPr>
              <a:t>.</a:t>
            </a:r>
            <a:r>
              <a:rPr lang="zh-CN" altLang="en-US" sz="2000" dirty="0">
                <a:ea typeface="华文楷体" panose="02010600040101010101" pitchFamily="2" charset="-122"/>
                <a:cs typeface="Times New Roman" panose="02020603050405020304" pitchFamily="18" charset="0"/>
              </a:rPr>
              <a:t>（例如，用钠灯照射钠蒸汽</a:t>
            </a:r>
            <a:r>
              <a:rPr lang="en-US" altLang="zh-CN" sz="2000" dirty="0">
                <a:ea typeface="华文楷体" panose="02010600040101010101" pitchFamily="2" charset="-122"/>
                <a:cs typeface="Times New Roman" panose="02020603050405020304" pitchFamily="18" charset="0"/>
              </a:rPr>
              <a:t>,</a:t>
            </a:r>
            <a:r>
              <a:rPr lang="zh-CN" altLang="en-US" sz="2000" dirty="0">
                <a:ea typeface="华文楷体" panose="02010600040101010101" pitchFamily="2" charset="-122"/>
                <a:cs typeface="Times New Roman" panose="02020603050405020304" pitchFamily="18" charset="0"/>
              </a:rPr>
              <a:t>后者会强烈地吸收前者发出的黄光</a:t>
            </a:r>
            <a:r>
              <a:rPr lang="en-US" altLang="zh-CN" sz="2000" dirty="0">
                <a:ea typeface="华文楷体" panose="02010600040101010101" pitchFamily="2" charset="-122"/>
                <a:cs typeface="Times New Roman" panose="02020603050405020304" pitchFamily="18" charset="0"/>
              </a:rPr>
              <a:t>…</a:t>
            </a:r>
            <a:r>
              <a:rPr lang="zh-CN" altLang="en-US" sz="2000" dirty="0">
                <a:ea typeface="华文楷体" panose="02010600040101010101" pitchFamily="2" charset="-122"/>
                <a:cs typeface="Times New Roman" panose="02020603050405020304" pitchFamily="18" charset="0"/>
              </a:rPr>
              <a:t>）</a:t>
            </a:r>
          </a:p>
        </p:txBody>
      </p:sp>
      <p:sp>
        <p:nvSpPr>
          <p:cNvPr id="15" name="AutoShape 16"/>
          <p:cNvSpPr>
            <a:spLocks noChangeArrowheads="1"/>
          </p:cNvSpPr>
          <p:nvPr/>
        </p:nvSpPr>
        <p:spPr bwMode="auto">
          <a:xfrm>
            <a:off x="5105400" y="4191000"/>
            <a:ext cx="457200" cy="457200"/>
          </a:xfrm>
          <a:prstGeom prst="rightArrow">
            <a:avLst>
              <a:gd name="adj1" fmla="val 50000"/>
              <a:gd name="adj2" fmla="val 25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eaLnBrk="1" hangingPunct="1"/>
            <a:endParaRPr lang="zh-CN" altLang="en-US">
              <a:ea typeface="华文楷体" panose="02010600040101010101" pitchFamily="2" charset="-122"/>
              <a:cs typeface="Times New Roman" panose="02020603050405020304" pitchFamily="18" charset="0"/>
            </a:endParaRPr>
          </a:p>
        </p:txBody>
      </p:sp>
      <p:sp>
        <p:nvSpPr>
          <p:cNvPr id="17" name="Footer Placeholder 16"/>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Tree>
    <p:extLst>
      <p:ext uri="{BB962C8B-B14F-4D97-AF65-F5344CB8AC3E}">
        <p14:creationId xmlns:p14="http://schemas.microsoft.com/office/powerpoint/2010/main" val="5415231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b="1" dirty="0"/>
              <a:t>引力场中的红移测量（教材</a:t>
            </a:r>
            <a:r>
              <a:rPr lang="en-US" altLang="zh-CN" b="1" dirty="0"/>
              <a:t>360</a:t>
            </a:r>
            <a:r>
              <a:rPr lang="zh-CN" altLang="en-US" b="1" dirty="0"/>
              <a:t>）</a:t>
            </a:r>
          </a:p>
        </p:txBody>
      </p:sp>
      <p:sp>
        <p:nvSpPr>
          <p:cNvPr id="3" name="幻灯片编号占位符 2"/>
          <p:cNvSpPr>
            <a:spLocks noGrp="1"/>
          </p:cNvSpPr>
          <p:nvPr>
            <p:ph type="sldNum" sz="quarter" idx="12"/>
          </p:nvPr>
        </p:nvSpPr>
        <p:spPr/>
        <p:txBody>
          <a:bodyPr/>
          <a:lstStyle/>
          <a:p>
            <a:pPr>
              <a:defRPr/>
            </a:pPr>
            <a:fld id="{4823E557-D441-4357-A945-F2E1178F743A}" type="slidenum">
              <a:rPr lang="zh-CN" altLang="en-US" smtClean="0"/>
              <a:pPr>
                <a:defRPr/>
              </a:pPr>
              <a:t>29</a:t>
            </a:fld>
            <a:endParaRPr lang="en-US" altLang="zh-CN" dirty="0"/>
          </a:p>
        </p:txBody>
      </p:sp>
      <p:sp>
        <p:nvSpPr>
          <p:cNvPr id="6" name="Text Box 49"/>
          <p:cNvSpPr txBox="1">
            <a:spLocks noChangeArrowheads="1"/>
          </p:cNvSpPr>
          <p:nvPr/>
        </p:nvSpPr>
        <p:spPr bwMode="auto">
          <a:xfrm>
            <a:off x="654988" y="2409514"/>
            <a:ext cx="7136147" cy="4154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defPPr>
              <a:defRPr lang="zh-CN"/>
            </a:defPPr>
            <a:lvl1pPr algn="ctr" rtl="0" fontAlgn="base">
              <a:spcBef>
                <a:spcPct val="0"/>
              </a:spcBef>
              <a:spcAft>
                <a:spcPct val="0"/>
              </a:spcAft>
              <a:defRPr sz="2400" b="1" kern="12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1pPr>
            <a:lvl2pPr marL="457200" algn="ctr" rtl="0" fontAlgn="base">
              <a:spcBef>
                <a:spcPct val="0"/>
              </a:spcBef>
              <a:spcAft>
                <a:spcPct val="0"/>
              </a:spcAft>
              <a:defRPr sz="2400" b="1" kern="12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2pPr>
            <a:lvl3pPr marL="914400" algn="ctr" rtl="0" fontAlgn="base">
              <a:spcBef>
                <a:spcPct val="0"/>
              </a:spcBef>
              <a:spcAft>
                <a:spcPct val="0"/>
              </a:spcAft>
              <a:defRPr sz="2400" b="1" kern="12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3pPr>
            <a:lvl4pPr marL="1371600" algn="ctr" rtl="0" fontAlgn="base">
              <a:spcBef>
                <a:spcPct val="0"/>
              </a:spcBef>
              <a:spcAft>
                <a:spcPct val="0"/>
              </a:spcAft>
              <a:defRPr sz="2400" b="1" kern="12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4pPr>
            <a:lvl5pPr marL="1828800" algn="ctr" rtl="0" fontAlgn="base">
              <a:spcBef>
                <a:spcPct val="0"/>
              </a:spcBef>
              <a:spcAft>
                <a:spcPct val="0"/>
              </a:spcAft>
              <a:defRPr sz="2400" b="1" kern="12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5pPr>
            <a:lvl6pPr marL="2286000" algn="l" defTabSz="914400" rtl="0" eaLnBrk="1" latinLnBrk="0" hangingPunct="1">
              <a:defRPr sz="2400" b="1" kern="12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6pPr>
            <a:lvl7pPr marL="2743200" algn="l" defTabSz="914400" rtl="0" eaLnBrk="1" latinLnBrk="0" hangingPunct="1">
              <a:defRPr sz="2400" b="1" kern="12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7pPr>
            <a:lvl8pPr marL="3200400" algn="l" defTabSz="914400" rtl="0" eaLnBrk="1" latinLnBrk="0" hangingPunct="1">
              <a:defRPr sz="2400" b="1" kern="12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8pPr>
            <a:lvl9pPr marL="3657600" algn="l" defTabSz="914400" rtl="0" eaLnBrk="1" latinLnBrk="0" hangingPunct="1">
              <a:defRPr sz="2400" b="1" kern="12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9pPr>
          </a:lstStyle>
          <a:p>
            <a:pPr algn="l" defTabSz="685800" eaLnBrk="1" hangingPunct="1">
              <a:defRPr/>
            </a:pPr>
            <a:r>
              <a:rPr kumimoji="0" lang="zh-CN" altLang="en-US" sz="2100" dirty="0">
                <a:solidFill>
                  <a:srgbClr val="000000"/>
                </a:solidFill>
                <a:latin typeface="STKaiti" charset="-122"/>
                <a:ea typeface="STKaiti" charset="-122"/>
                <a:cs typeface="STKaiti" charset="-122"/>
              </a:rPr>
              <a:t>式中：</a:t>
            </a:r>
            <a:r>
              <a:rPr lang="en-US" altLang="zh-CN" sz="2100" dirty="0">
                <a:solidFill>
                  <a:srgbClr val="FF0000"/>
                </a:solidFill>
                <a:latin typeface="STKaiti" charset="-122"/>
                <a:ea typeface="STKaiti" charset="-122"/>
                <a:cs typeface="STKaiti" charset="-122"/>
              </a:rPr>
              <a:t>m’</a:t>
            </a:r>
            <a:r>
              <a:rPr kumimoji="0" lang="zh-CN" altLang="en-US" sz="2100" dirty="0">
                <a:solidFill>
                  <a:srgbClr val="000000"/>
                </a:solidFill>
                <a:latin typeface="STKaiti" charset="-122"/>
                <a:ea typeface="STKaiti" charset="-122"/>
                <a:cs typeface="STKaiti" charset="-122"/>
              </a:rPr>
              <a:t>是地球质量，</a:t>
            </a:r>
            <a:r>
              <a:rPr kumimoji="0" lang="en-US" altLang="zh-CN" sz="2100" dirty="0">
                <a:solidFill>
                  <a:srgbClr val="FF0000"/>
                </a:solidFill>
                <a:latin typeface="STKaiti" charset="-122"/>
                <a:ea typeface="STKaiti" charset="-122"/>
                <a:cs typeface="STKaiti" charset="-122"/>
              </a:rPr>
              <a:t>R</a:t>
            </a:r>
            <a:r>
              <a:rPr kumimoji="0" lang="zh-CN" altLang="en-US" sz="2100" dirty="0">
                <a:solidFill>
                  <a:srgbClr val="000000"/>
                </a:solidFill>
                <a:latin typeface="STKaiti" charset="-122"/>
                <a:ea typeface="STKaiti" charset="-122"/>
                <a:cs typeface="STKaiti" charset="-122"/>
              </a:rPr>
              <a:t>是地球半径，</a:t>
            </a:r>
            <a:r>
              <a:rPr kumimoji="0" lang="en-US" altLang="zh-CN" sz="2100" dirty="0">
                <a:solidFill>
                  <a:srgbClr val="FF0000"/>
                </a:solidFill>
                <a:latin typeface="STKaiti" charset="-122"/>
                <a:ea typeface="STKaiti" charset="-122"/>
                <a:cs typeface="STKaiti" charset="-122"/>
              </a:rPr>
              <a:t>m</a:t>
            </a:r>
            <a:r>
              <a:rPr kumimoji="0" lang="zh-CN" altLang="en-US" sz="2100" dirty="0">
                <a:solidFill>
                  <a:srgbClr val="000000"/>
                </a:solidFill>
                <a:latin typeface="STKaiti" charset="-122"/>
                <a:ea typeface="STKaiti" charset="-122"/>
                <a:cs typeface="STKaiti" charset="-122"/>
              </a:rPr>
              <a:t>是光子质量。</a:t>
            </a:r>
          </a:p>
        </p:txBody>
      </p:sp>
      <p:sp>
        <p:nvSpPr>
          <p:cNvPr id="7" name="Text Box 53"/>
          <p:cNvSpPr txBox="1">
            <a:spLocks noChangeArrowheads="1"/>
          </p:cNvSpPr>
          <p:nvPr/>
        </p:nvSpPr>
        <p:spPr bwMode="auto">
          <a:xfrm>
            <a:off x="660565" y="3559302"/>
            <a:ext cx="5143186" cy="4154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defPPr>
              <a:defRPr lang="zh-CN"/>
            </a:defPPr>
            <a:lvl1pPr algn="ctr" rtl="0" fontAlgn="base">
              <a:spcBef>
                <a:spcPct val="0"/>
              </a:spcBef>
              <a:spcAft>
                <a:spcPct val="0"/>
              </a:spcAft>
              <a:defRPr sz="2400" b="1" kern="12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1pPr>
            <a:lvl2pPr marL="457200" algn="ctr" rtl="0" fontAlgn="base">
              <a:spcBef>
                <a:spcPct val="0"/>
              </a:spcBef>
              <a:spcAft>
                <a:spcPct val="0"/>
              </a:spcAft>
              <a:defRPr sz="2400" b="1" kern="12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2pPr>
            <a:lvl3pPr marL="914400" algn="ctr" rtl="0" fontAlgn="base">
              <a:spcBef>
                <a:spcPct val="0"/>
              </a:spcBef>
              <a:spcAft>
                <a:spcPct val="0"/>
              </a:spcAft>
              <a:defRPr sz="2400" b="1" kern="12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3pPr>
            <a:lvl4pPr marL="1371600" algn="ctr" rtl="0" fontAlgn="base">
              <a:spcBef>
                <a:spcPct val="0"/>
              </a:spcBef>
              <a:spcAft>
                <a:spcPct val="0"/>
              </a:spcAft>
              <a:defRPr sz="2400" b="1" kern="12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4pPr>
            <a:lvl5pPr marL="1828800" algn="ctr" rtl="0" fontAlgn="base">
              <a:spcBef>
                <a:spcPct val="0"/>
              </a:spcBef>
              <a:spcAft>
                <a:spcPct val="0"/>
              </a:spcAft>
              <a:defRPr sz="2400" b="1" kern="12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5pPr>
            <a:lvl6pPr marL="2286000" algn="l" defTabSz="914400" rtl="0" eaLnBrk="1" latinLnBrk="0" hangingPunct="1">
              <a:defRPr sz="2400" b="1" kern="12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6pPr>
            <a:lvl7pPr marL="2743200" algn="l" defTabSz="914400" rtl="0" eaLnBrk="1" latinLnBrk="0" hangingPunct="1">
              <a:defRPr sz="2400" b="1" kern="12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7pPr>
            <a:lvl8pPr marL="3200400" algn="l" defTabSz="914400" rtl="0" eaLnBrk="1" latinLnBrk="0" hangingPunct="1">
              <a:defRPr sz="2400" b="1" kern="12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8pPr>
            <a:lvl9pPr marL="3657600" algn="l" defTabSz="914400" rtl="0" eaLnBrk="1" latinLnBrk="0" hangingPunct="1">
              <a:defRPr sz="2400" b="1" kern="12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9pPr>
          </a:lstStyle>
          <a:p>
            <a:pPr algn="l" defTabSz="685800" eaLnBrk="1" hangingPunct="1">
              <a:defRPr/>
            </a:pPr>
            <a:r>
              <a:rPr kumimoji="0" lang="zh-CN" altLang="en-US" sz="2100" dirty="0">
                <a:solidFill>
                  <a:srgbClr val="000000"/>
                </a:solidFill>
                <a:latin typeface="STKaiti" charset="-122"/>
                <a:ea typeface="STKaiti" charset="-122"/>
                <a:cs typeface="STKaiti" charset="-122"/>
              </a:rPr>
              <a:t>所以，光子离开地球</a:t>
            </a:r>
            <a:r>
              <a:rPr kumimoji="0" lang="en-US" altLang="zh-CN" sz="2100" dirty="0">
                <a:solidFill>
                  <a:srgbClr val="FF0000"/>
                </a:solidFill>
                <a:latin typeface="STKaiti" charset="-122"/>
                <a:ea typeface="STKaiti" charset="-122"/>
                <a:cs typeface="STKaiti" charset="-122"/>
              </a:rPr>
              <a:t>R</a:t>
            </a:r>
            <a:r>
              <a:rPr kumimoji="0" lang="zh-CN" altLang="en-US" sz="2100" dirty="0">
                <a:solidFill>
                  <a:srgbClr val="000000"/>
                </a:solidFill>
                <a:latin typeface="STKaiti" charset="-122"/>
                <a:ea typeface="STKaiti" charset="-122"/>
                <a:cs typeface="STKaiti" charset="-122"/>
              </a:rPr>
              <a:t>时的能量变为：</a:t>
            </a:r>
          </a:p>
        </p:txBody>
      </p:sp>
      <p:grpSp>
        <p:nvGrpSpPr>
          <p:cNvPr id="8" name="Group 73"/>
          <p:cNvGrpSpPr>
            <a:grpSpLocks/>
          </p:cNvGrpSpPr>
          <p:nvPr/>
        </p:nvGrpSpPr>
        <p:grpSpPr bwMode="auto">
          <a:xfrm>
            <a:off x="6307883" y="2853821"/>
            <a:ext cx="2624234" cy="2447338"/>
            <a:chOff x="3929" y="2943"/>
            <a:chExt cx="1276" cy="1230"/>
          </a:xfrm>
        </p:grpSpPr>
        <p:pic>
          <p:nvPicPr>
            <p:cNvPr id="14" name="图片 1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41" y="3861"/>
              <a:ext cx="496" cy="19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5" name="AutoShape 56"/>
            <p:cNvSpPr>
              <a:spLocks noChangeArrowheads="1"/>
            </p:cNvSpPr>
            <p:nvPr/>
          </p:nvSpPr>
          <p:spPr bwMode="auto">
            <a:xfrm>
              <a:off x="3929" y="2943"/>
              <a:ext cx="1276" cy="1230"/>
            </a:xfrm>
            <a:prstGeom prst="wedgeEllipseCallout">
              <a:avLst>
                <a:gd name="adj1" fmla="val -58227"/>
                <a:gd name="adj2" fmla="val 27079"/>
              </a:avLst>
            </a:prstGeom>
            <a:solidFill>
              <a:srgbClr val="FFFF99">
                <a:alpha val="0"/>
              </a:srgbClr>
            </a:solidFill>
            <a:ln w="9525" algn="ctr">
              <a:solidFill>
                <a:srgbClr val="FF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defPPr>
                <a:defRPr lang="zh-CN"/>
              </a:defPPr>
              <a:lvl1pPr algn="ctr" rtl="0" fontAlgn="base">
                <a:spcBef>
                  <a:spcPct val="0"/>
                </a:spcBef>
                <a:spcAft>
                  <a:spcPct val="0"/>
                </a:spcAft>
                <a:defRPr sz="2400" b="1" kern="12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1pPr>
              <a:lvl2pPr marL="457200" algn="ctr" rtl="0" fontAlgn="base">
                <a:spcBef>
                  <a:spcPct val="0"/>
                </a:spcBef>
                <a:spcAft>
                  <a:spcPct val="0"/>
                </a:spcAft>
                <a:defRPr sz="2400" b="1" kern="12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2pPr>
              <a:lvl3pPr marL="914400" algn="ctr" rtl="0" fontAlgn="base">
                <a:spcBef>
                  <a:spcPct val="0"/>
                </a:spcBef>
                <a:spcAft>
                  <a:spcPct val="0"/>
                </a:spcAft>
                <a:defRPr sz="2400" b="1" kern="12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3pPr>
              <a:lvl4pPr marL="1371600" algn="ctr" rtl="0" fontAlgn="base">
                <a:spcBef>
                  <a:spcPct val="0"/>
                </a:spcBef>
                <a:spcAft>
                  <a:spcPct val="0"/>
                </a:spcAft>
                <a:defRPr sz="2400" b="1" kern="12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4pPr>
              <a:lvl5pPr marL="1828800" algn="ctr" rtl="0" fontAlgn="base">
                <a:spcBef>
                  <a:spcPct val="0"/>
                </a:spcBef>
                <a:spcAft>
                  <a:spcPct val="0"/>
                </a:spcAft>
                <a:defRPr sz="2400" b="1" kern="12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5pPr>
              <a:lvl6pPr marL="2286000" algn="l" defTabSz="914400" rtl="0" eaLnBrk="1" latinLnBrk="0" hangingPunct="1">
                <a:defRPr sz="2400" b="1" kern="12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6pPr>
              <a:lvl7pPr marL="2743200" algn="l" defTabSz="914400" rtl="0" eaLnBrk="1" latinLnBrk="0" hangingPunct="1">
                <a:defRPr sz="2400" b="1" kern="12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7pPr>
              <a:lvl8pPr marL="3200400" algn="l" defTabSz="914400" rtl="0" eaLnBrk="1" latinLnBrk="0" hangingPunct="1">
                <a:defRPr sz="2400" b="1" kern="12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8pPr>
              <a:lvl9pPr marL="3657600" algn="l" defTabSz="914400" rtl="0" eaLnBrk="1" latinLnBrk="0" hangingPunct="1">
                <a:defRPr sz="2400" b="1" kern="12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9pPr>
            </a:lstStyle>
            <a:p>
              <a:pPr defTabSz="685800" eaLnBrk="1" hangingPunct="1">
                <a:defRPr/>
              </a:pPr>
              <a:r>
                <a:rPr kumimoji="0" lang="zh-CN" altLang="en-US" sz="2100" dirty="0">
                  <a:solidFill>
                    <a:srgbClr val="FF0000"/>
                  </a:solidFill>
                  <a:latin typeface="STKaiti" charset="-122"/>
                  <a:ea typeface="STKaiti" charset="-122"/>
                  <a:cs typeface="STKaiti" charset="-122"/>
                </a:rPr>
                <a:t>这个变化量是非常小的，光子离开地球相差</a:t>
              </a:r>
              <a:r>
                <a:rPr kumimoji="0" lang="en-US" altLang="zh-CN" sz="2100" dirty="0">
                  <a:solidFill>
                    <a:srgbClr val="FF0000"/>
                  </a:solidFill>
                  <a:latin typeface="STKaiti" charset="-122"/>
                  <a:ea typeface="STKaiti" charset="-122"/>
                  <a:cs typeface="STKaiti" charset="-122"/>
                </a:rPr>
                <a:t>20m</a:t>
              </a:r>
              <a:r>
                <a:rPr kumimoji="0" lang="zh-CN" altLang="en-US" sz="2100" dirty="0">
                  <a:solidFill>
                    <a:srgbClr val="FF0000"/>
                  </a:solidFill>
                  <a:latin typeface="STKaiti" charset="-122"/>
                  <a:ea typeface="STKaiti" charset="-122"/>
                  <a:cs typeface="STKaiti" charset="-122"/>
                </a:rPr>
                <a:t>时，频率变化大约</a:t>
              </a:r>
            </a:p>
            <a:p>
              <a:pPr defTabSz="685800" eaLnBrk="1" hangingPunct="1">
                <a:defRPr/>
              </a:pPr>
              <a:r>
                <a:rPr kumimoji="0" lang="zh-CN" altLang="en-US" sz="2100" dirty="0">
                  <a:solidFill>
                    <a:srgbClr val="FF0000"/>
                  </a:solidFill>
                  <a:latin typeface="STKaiti" charset="-122"/>
                  <a:ea typeface="STKaiti" charset="-122"/>
                  <a:cs typeface="STKaiti" charset="-122"/>
                </a:rPr>
                <a:t>                ！</a:t>
              </a:r>
            </a:p>
          </p:txBody>
        </p:sp>
      </p:grpSp>
      <p:sp>
        <p:nvSpPr>
          <p:cNvPr id="12" name="Text Box 71"/>
          <p:cNvSpPr txBox="1">
            <a:spLocks noChangeArrowheads="1"/>
          </p:cNvSpPr>
          <p:nvPr/>
        </p:nvSpPr>
        <p:spPr bwMode="auto">
          <a:xfrm>
            <a:off x="655115" y="3073827"/>
            <a:ext cx="4530944" cy="4154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defPPr>
              <a:defRPr lang="zh-CN"/>
            </a:defPPr>
            <a:lvl1pPr algn="ctr" rtl="0" fontAlgn="base">
              <a:spcBef>
                <a:spcPct val="0"/>
              </a:spcBef>
              <a:spcAft>
                <a:spcPct val="0"/>
              </a:spcAft>
              <a:defRPr sz="2400" b="1" kern="12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1pPr>
            <a:lvl2pPr marL="457200" algn="ctr" rtl="0" fontAlgn="base">
              <a:spcBef>
                <a:spcPct val="0"/>
              </a:spcBef>
              <a:spcAft>
                <a:spcPct val="0"/>
              </a:spcAft>
              <a:defRPr sz="2400" b="1" kern="12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2pPr>
            <a:lvl3pPr marL="914400" algn="ctr" rtl="0" fontAlgn="base">
              <a:spcBef>
                <a:spcPct val="0"/>
              </a:spcBef>
              <a:spcAft>
                <a:spcPct val="0"/>
              </a:spcAft>
              <a:defRPr sz="2400" b="1" kern="12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3pPr>
            <a:lvl4pPr marL="1371600" algn="ctr" rtl="0" fontAlgn="base">
              <a:spcBef>
                <a:spcPct val="0"/>
              </a:spcBef>
              <a:spcAft>
                <a:spcPct val="0"/>
              </a:spcAft>
              <a:defRPr sz="2400" b="1" kern="12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4pPr>
            <a:lvl5pPr marL="1828800" algn="ctr" rtl="0" fontAlgn="base">
              <a:spcBef>
                <a:spcPct val="0"/>
              </a:spcBef>
              <a:spcAft>
                <a:spcPct val="0"/>
              </a:spcAft>
              <a:defRPr sz="2400" b="1" kern="12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5pPr>
            <a:lvl6pPr marL="2286000" algn="l" defTabSz="914400" rtl="0" eaLnBrk="1" latinLnBrk="0" hangingPunct="1">
              <a:defRPr sz="2400" b="1" kern="12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6pPr>
            <a:lvl7pPr marL="2743200" algn="l" defTabSz="914400" rtl="0" eaLnBrk="1" latinLnBrk="0" hangingPunct="1">
              <a:defRPr sz="2400" b="1" kern="12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7pPr>
            <a:lvl8pPr marL="3200400" algn="l" defTabSz="914400" rtl="0" eaLnBrk="1" latinLnBrk="0" hangingPunct="1">
              <a:defRPr sz="2400" b="1" kern="12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8pPr>
            <a:lvl9pPr marL="3657600" algn="l" defTabSz="914400" rtl="0" eaLnBrk="1" latinLnBrk="0" hangingPunct="1">
              <a:defRPr sz="2400" b="1" kern="1200">
                <a:solidFill>
                  <a:schemeClr val="tx1"/>
                </a:solidFill>
                <a:latin typeface="Times New Roman" panose="02020603050405020304" pitchFamily="18" charset="0"/>
                <a:ea typeface="宋体" panose="02010600030101010101" pitchFamily="2" charset="-122"/>
                <a:cs typeface="Times New Roman" panose="02020603050405020304" pitchFamily="18" charset="0"/>
              </a:defRPr>
            </a:lvl9pPr>
          </a:lstStyle>
          <a:p>
            <a:pPr algn="l" defTabSz="685800" eaLnBrk="1" hangingPunct="1">
              <a:defRPr/>
            </a:pPr>
            <a:r>
              <a:rPr kumimoji="0" lang="zh-CN" altLang="en-US" sz="2100" dirty="0">
                <a:solidFill>
                  <a:srgbClr val="000000"/>
                </a:solidFill>
                <a:latin typeface="STKaiti" charset="-122"/>
                <a:ea typeface="STKaiti" charset="-122"/>
                <a:cs typeface="STKaiti" charset="-122"/>
              </a:rPr>
              <a:t>由：                    得：光子质量为：</a:t>
            </a:r>
          </a:p>
        </p:txBody>
      </p:sp>
      <p:graphicFrame>
        <p:nvGraphicFramePr>
          <p:cNvPr id="16" name="Object 63"/>
          <p:cNvGraphicFramePr>
            <a:graphicFrameLocks noChangeAspect="1"/>
          </p:cNvGraphicFramePr>
          <p:nvPr>
            <p:extLst>
              <p:ext uri="{D42A27DB-BD31-4B8C-83A1-F6EECF244321}">
                <p14:modId xmlns:p14="http://schemas.microsoft.com/office/powerpoint/2010/main" val="478922965"/>
              </p:ext>
            </p:extLst>
          </p:nvPr>
        </p:nvGraphicFramePr>
        <p:xfrm>
          <a:off x="3290887" y="1600200"/>
          <a:ext cx="1652588" cy="675085"/>
        </p:xfrm>
        <a:graphic>
          <a:graphicData uri="http://schemas.openxmlformats.org/presentationml/2006/ole">
            <mc:AlternateContent xmlns:mc="http://schemas.openxmlformats.org/markup-compatibility/2006">
              <mc:Choice xmlns:v="urn:schemas-microsoft-com:vml" Requires="v">
                <p:oleObj name="Equation" r:id="rId3" imgW="838080" imgH="393480" progId="Equation.DSMT4">
                  <p:embed/>
                </p:oleObj>
              </mc:Choice>
              <mc:Fallback>
                <p:oleObj name="Equation" r:id="rId3" imgW="838080" imgH="393480" progId="Equation.DSMT4">
                  <p:embed/>
                  <p:pic>
                    <p:nvPicPr>
                      <p:cNvPr id="0" name=""/>
                      <p:cNvPicPr>
                        <a:picLocks noChangeAspect="1" noChangeArrowheads="1"/>
                      </p:cNvPicPr>
                      <p:nvPr/>
                    </p:nvPicPr>
                    <p:blipFill>
                      <a:blip r:embed="rId4"/>
                      <a:srcRect/>
                      <a:stretch>
                        <a:fillRect/>
                      </a:stretch>
                    </p:blipFill>
                    <p:spPr bwMode="auto">
                      <a:xfrm>
                        <a:off x="3290887" y="1600200"/>
                        <a:ext cx="1652588" cy="6750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oleObj>
              </mc:Fallback>
            </mc:AlternateContent>
          </a:graphicData>
        </a:graphic>
      </p:graphicFrame>
      <p:graphicFrame>
        <p:nvGraphicFramePr>
          <p:cNvPr id="17" name="Object 45"/>
          <p:cNvGraphicFramePr>
            <a:graphicFrameLocks noChangeAspect="1"/>
          </p:cNvGraphicFramePr>
          <p:nvPr>
            <p:extLst>
              <p:ext uri="{D42A27DB-BD31-4B8C-83A1-F6EECF244321}">
                <p14:modId xmlns:p14="http://schemas.microsoft.com/office/powerpoint/2010/main" val="489563799"/>
              </p:ext>
            </p:extLst>
          </p:nvPr>
        </p:nvGraphicFramePr>
        <p:xfrm>
          <a:off x="1276187" y="4067142"/>
          <a:ext cx="4023657" cy="796698"/>
        </p:xfrm>
        <a:graphic>
          <a:graphicData uri="http://schemas.openxmlformats.org/presentationml/2006/ole">
            <mc:AlternateContent xmlns:mc="http://schemas.openxmlformats.org/markup-compatibility/2006">
              <mc:Choice xmlns:v="urn:schemas-microsoft-com:vml" Requires="v">
                <p:oleObj name="Equation" r:id="rId5" imgW="2019240" imgH="431640" progId="Equation.DSMT4">
                  <p:embed/>
                </p:oleObj>
              </mc:Choice>
              <mc:Fallback>
                <p:oleObj name="Equation" r:id="rId5" imgW="2019240" imgH="431640" progId="Equation.DSMT4">
                  <p:embed/>
                  <p:pic>
                    <p:nvPicPr>
                      <p:cNvPr id="0" name=""/>
                      <p:cNvPicPr>
                        <a:picLocks noChangeAspect="1" noChangeArrowheads="1"/>
                      </p:cNvPicPr>
                      <p:nvPr/>
                    </p:nvPicPr>
                    <p:blipFill>
                      <a:blip r:embed="rId6"/>
                      <a:srcRect/>
                      <a:stretch>
                        <a:fillRect/>
                      </a:stretch>
                    </p:blipFill>
                    <p:spPr bwMode="auto">
                      <a:xfrm>
                        <a:off x="1276187" y="4067142"/>
                        <a:ext cx="4023657" cy="796698"/>
                      </a:xfrm>
                      <a:prstGeom prst="rect">
                        <a:avLst/>
                      </a:prstGeom>
                      <a:noFill/>
                      <a:ln>
                        <a:noFill/>
                      </a:ln>
                      <a:effectLst/>
                    </p:spPr>
                  </p:pic>
                </p:oleObj>
              </mc:Fallback>
            </mc:AlternateContent>
          </a:graphicData>
        </a:graphic>
      </p:graphicFrame>
      <p:graphicFrame>
        <p:nvGraphicFramePr>
          <p:cNvPr id="18" name="Object 43"/>
          <p:cNvGraphicFramePr>
            <a:graphicFrameLocks noChangeAspect="1"/>
          </p:cNvGraphicFramePr>
          <p:nvPr>
            <p:extLst>
              <p:ext uri="{D42A27DB-BD31-4B8C-83A1-F6EECF244321}">
                <p14:modId xmlns:p14="http://schemas.microsoft.com/office/powerpoint/2010/main" val="1088918136"/>
              </p:ext>
            </p:extLst>
          </p:nvPr>
        </p:nvGraphicFramePr>
        <p:xfrm>
          <a:off x="4619296" y="2976833"/>
          <a:ext cx="1549598" cy="467045"/>
        </p:xfrm>
        <a:graphic>
          <a:graphicData uri="http://schemas.openxmlformats.org/presentationml/2006/ole">
            <mc:AlternateContent xmlns:mc="http://schemas.openxmlformats.org/markup-compatibility/2006">
              <mc:Choice xmlns:v="urn:schemas-microsoft-com:vml" Requires="v">
                <p:oleObj name="Equation" r:id="rId7" imgW="672840" imgH="203040" progId="Equation.DSMT4">
                  <p:embed/>
                </p:oleObj>
              </mc:Choice>
              <mc:Fallback>
                <p:oleObj name="Equation" r:id="rId7" imgW="672840" imgH="20304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19296" y="2976833"/>
                        <a:ext cx="1549598" cy="467045"/>
                      </a:xfrm>
                      <a:prstGeom prst="rect">
                        <a:avLst/>
                      </a:prstGeom>
                      <a:noFill/>
                      <a:ln>
                        <a:noFill/>
                      </a:ln>
                      <a:effectLst/>
                    </p:spPr>
                  </p:pic>
                </p:oleObj>
              </mc:Fallback>
            </mc:AlternateContent>
          </a:graphicData>
        </a:graphic>
      </p:graphicFrame>
      <p:graphicFrame>
        <p:nvGraphicFramePr>
          <p:cNvPr id="19" name="Object 70"/>
          <p:cNvGraphicFramePr>
            <a:graphicFrameLocks noChangeAspect="1"/>
          </p:cNvGraphicFramePr>
          <p:nvPr>
            <p:extLst>
              <p:ext uri="{D42A27DB-BD31-4B8C-83A1-F6EECF244321}">
                <p14:modId xmlns:p14="http://schemas.microsoft.com/office/powerpoint/2010/main" val="591472018"/>
              </p:ext>
            </p:extLst>
          </p:nvPr>
        </p:nvGraphicFramePr>
        <p:xfrm>
          <a:off x="1276187" y="2976833"/>
          <a:ext cx="1191117" cy="481547"/>
        </p:xfrm>
        <a:graphic>
          <a:graphicData uri="http://schemas.openxmlformats.org/presentationml/2006/ole">
            <mc:AlternateContent xmlns:mc="http://schemas.openxmlformats.org/markup-compatibility/2006">
              <mc:Choice xmlns:v="urn:schemas-microsoft-com:vml" Requires="v">
                <p:oleObj name="Equation" r:id="rId9" imgW="583920" imgH="203040" progId="Equation.DSMT4">
                  <p:embed/>
                </p:oleObj>
              </mc:Choice>
              <mc:Fallback>
                <p:oleObj name="Equation" r:id="rId9" imgW="583920" imgH="20304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76187" y="2976833"/>
                        <a:ext cx="1191117" cy="481547"/>
                      </a:xfrm>
                      <a:prstGeom prst="rect">
                        <a:avLst/>
                      </a:prstGeom>
                      <a:noFill/>
                      <a:ln>
                        <a:noFill/>
                      </a:ln>
                      <a:effectLst/>
                    </p:spPr>
                  </p:pic>
                </p:oleObj>
              </mc:Fallback>
            </mc:AlternateContent>
          </a:graphicData>
        </a:graphic>
      </p:graphicFrame>
      <p:sp>
        <p:nvSpPr>
          <p:cNvPr id="20" name="文本框 19"/>
          <p:cNvSpPr txBox="1"/>
          <p:nvPr/>
        </p:nvSpPr>
        <p:spPr>
          <a:xfrm>
            <a:off x="456787" y="5688046"/>
            <a:ext cx="8456161" cy="461665"/>
          </a:xfrm>
          <a:prstGeom prst="rect">
            <a:avLst/>
          </a:prstGeom>
          <a:noFill/>
        </p:spPr>
        <p:txBody>
          <a:bodyPr wrap="none" rtlCol="0">
            <a:spAutoFit/>
          </a:bodyPr>
          <a:lstStyle/>
          <a:p>
            <a:r>
              <a:rPr lang="en-US" altLang="zh-CN" sz="2400" dirty="0">
                <a:solidFill>
                  <a:srgbClr val="0000FF"/>
                </a:solidFill>
                <a:latin typeface="STKaiti" charset="-122"/>
                <a:ea typeface="STKaiti" charset="-122"/>
                <a:cs typeface="STKaiti" charset="-122"/>
              </a:rPr>
              <a:t>1960</a:t>
            </a:r>
            <a:r>
              <a:rPr lang="zh-CN" altLang="en-US" sz="2400" dirty="0">
                <a:solidFill>
                  <a:srgbClr val="0000FF"/>
                </a:solidFill>
                <a:latin typeface="STKaiti" charset="-122"/>
                <a:ea typeface="STKaiti" charset="-122"/>
                <a:cs typeface="STKaiti" charset="-122"/>
              </a:rPr>
              <a:t>年，庞德和里布卡利用穆斯堡尔效应测到了这一微小变化</a:t>
            </a:r>
          </a:p>
        </p:txBody>
      </p:sp>
      <p:sp>
        <p:nvSpPr>
          <p:cNvPr id="4" name="Footer Placeholder 3"/>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Tree>
    <p:extLst>
      <p:ext uri="{BB962C8B-B14F-4D97-AF65-F5344CB8AC3E}">
        <p14:creationId xmlns:p14="http://schemas.microsoft.com/office/powerpoint/2010/main" val="832466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E3BAC4F7-8877-4A8A-A428-06935D1FE728}" type="slidenum">
              <a:rPr lang="zh-CN" altLang="en-US" smtClean="0"/>
              <a:pPr>
                <a:defRPr/>
              </a:pPr>
              <a:t>3</a:t>
            </a:fld>
            <a:endParaRPr lang="en-US" altLang="zh-CN" dirty="0"/>
          </a:p>
        </p:txBody>
      </p:sp>
      <mc:AlternateContent xmlns:mc="http://schemas.openxmlformats.org/markup-compatibility/2006" xmlns:a14="http://schemas.microsoft.com/office/drawing/2010/main">
        <mc:Choice Requires="a14">
          <p:sp>
            <p:nvSpPr>
              <p:cNvPr id="23" name="Text Box 3"/>
              <p:cNvSpPr txBox="1">
                <a:spLocks noChangeArrowheads="1"/>
              </p:cNvSpPr>
              <p:nvPr/>
            </p:nvSpPr>
            <p:spPr bwMode="auto">
              <a:xfrm>
                <a:off x="629653" y="1447800"/>
                <a:ext cx="8133347" cy="240591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342900" indent="-342900">
                  <a:buFont typeface="Arial" panose="020B0604020202020204" pitchFamily="34" charset="0"/>
                  <a:buChar char="•"/>
                </a:pPr>
                <a:r>
                  <a:rPr lang="zh-CN" altLang="en-US" sz="2400" dirty="0">
                    <a:solidFill>
                      <a:srgbClr val="090807"/>
                    </a:solidFill>
                    <a:latin typeface="华文楷体"/>
                    <a:ea typeface="华文楷体"/>
                    <a:cs typeface="华文楷体"/>
                  </a:rPr>
                  <a:t>核模型：液滴模型（结合能公式）、费米气体模型、壳层模型、集体模型</a:t>
                </a:r>
                <a:endParaRPr lang="en-US" altLang="zh-CN" sz="2400" dirty="0">
                  <a:solidFill>
                    <a:srgbClr val="090807"/>
                  </a:solidFill>
                  <a:latin typeface="华文楷体"/>
                  <a:ea typeface="华文楷体"/>
                  <a:cs typeface="华文楷体"/>
                </a:endParaRPr>
              </a:p>
              <a:p>
                <a:pPr marL="342900" indent="-342900">
                  <a:buFont typeface="Arial" panose="020B0604020202020204" pitchFamily="34" charset="0"/>
                  <a:buChar char="•"/>
                </a:pPr>
                <a:r>
                  <a:rPr lang="zh-CN" altLang="en-US" sz="2400" dirty="0">
                    <a:solidFill>
                      <a:srgbClr val="090807"/>
                    </a:solidFill>
                    <a:latin typeface="华文楷体"/>
                    <a:ea typeface="华文楷体"/>
                    <a:cs typeface="华文楷体"/>
                  </a:rPr>
                  <a:t>原子核衰变的统计规律：寿命、半衰期、衰变常数</a:t>
                </a:r>
                <a:endParaRPr lang="en-US" altLang="zh-CN" sz="2400" dirty="0">
                  <a:solidFill>
                    <a:srgbClr val="090807"/>
                  </a:solidFill>
                  <a:latin typeface="华文楷体"/>
                  <a:ea typeface="华文楷体"/>
                  <a:cs typeface="华文楷体"/>
                </a:endParaRPr>
              </a:p>
              <a:p>
                <a:pPr marL="342900" indent="-342900">
                  <a:buFont typeface="Arial" panose="020B0604020202020204" pitchFamily="34" charset="0"/>
                  <a:buChar char="•"/>
                </a:pPr>
                <a:r>
                  <a:rPr lang="zh-CN" altLang="en-US" sz="2400" dirty="0">
                    <a:solidFill>
                      <a:srgbClr val="090807"/>
                    </a:solidFill>
                    <a:latin typeface="华文楷体"/>
                    <a:ea typeface="华文楷体"/>
                    <a:cs typeface="华文楷体"/>
                  </a:rPr>
                  <a:t>衰变强度（活度）</a:t>
                </a:r>
                <a:endParaRPr lang="en-US" altLang="zh-CN" sz="2400" dirty="0">
                  <a:solidFill>
                    <a:srgbClr val="090807"/>
                  </a:solidFill>
                  <a:latin typeface="华文楷体"/>
                  <a:ea typeface="华文楷体"/>
                  <a:cs typeface="华文楷体"/>
                </a:endParaRPr>
              </a:p>
              <a:p>
                <a:pPr marL="342900" indent="-342900">
                  <a:buFont typeface="Arial" panose="020B0604020202020204" pitchFamily="34" charset="0"/>
                  <a:buChar char="•"/>
                </a:pPr>
                <a14:m>
                  <m:oMath xmlns:m="http://schemas.openxmlformats.org/officeDocument/2006/math">
                    <m:sPre>
                      <m:sPrePr>
                        <m:ctrlPr>
                          <a:rPr lang="en-US" altLang="zh-CN" sz="2400" i="1" smtClean="0">
                            <a:solidFill>
                              <a:srgbClr val="090807"/>
                            </a:solidFill>
                            <a:latin typeface="Cambria Math" panose="02040503050406030204" pitchFamily="18" charset="0"/>
                            <a:ea typeface="华文楷体"/>
                          </a:rPr>
                        </m:ctrlPr>
                      </m:sPrePr>
                      <m:sub/>
                      <m:sup>
                        <m:r>
                          <a:rPr lang="en-US" altLang="zh-CN" b="1" i="1" smtClean="0">
                            <a:latin typeface="Cambria Math" panose="02040503050406030204" pitchFamily="18" charset="0"/>
                          </a:rPr>
                          <m:t>𝟏𝟒</m:t>
                        </m:r>
                      </m:sup>
                      <m:e>
                        <m:r>
                          <a:rPr lang="en-US" altLang="zh-CN" b="1" i="1" smtClean="0">
                            <a:latin typeface="Cambria Math" panose="02040503050406030204" pitchFamily="18" charset="0"/>
                          </a:rPr>
                          <m:t>𝑪</m:t>
                        </m:r>
                      </m:e>
                    </m:sPre>
                  </m:oMath>
                </a14:m>
                <a:r>
                  <a:rPr lang="zh-CN" altLang="en-US" sz="2400" dirty="0">
                    <a:solidFill>
                      <a:srgbClr val="090807"/>
                    </a:solidFill>
                    <a:latin typeface="华文楷体"/>
                    <a:ea typeface="华文楷体"/>
                    <a:cs typeface="华文楷体"/>
                  </a:rPr>
                  <a:t>鉴年法</a:t>
                </a:r>
                <a:endParaRPr lang="en-US" altLang="zh-CN" sz="2400" dirty="0">
                  <a:solidFill>
                    <a:srgbClr val="090807"/>
                  </a:solidFill>
                  <a:latin typeface="华文楷体"/>
                  <a:ea typeface="华文楷体"/>
                  <a:cs typeface="华文楷体"/>
                </a:endParaRPr>
              </a:p>
              <a:p>
                <a:pPr marL="342900" indent="-342900">
                  <a:buFont typeface="Arial" panose="020B0604020202020204" pitchFamily="34" charset="0"/>
                  <a:buChar char="•"/>
                </a:pPr>
                <a:r>
                  <a:rPr lang="zh-CN" altLang="en-US" sz="2400" dirty="0">
                    <a:solidFill>
                      <a:srgbClr val="090807"/>
                    </a:solidFill>
                    <a:latin typeface="华文楷体"/>
                    <a:ea typeface="华文楷体"/>
                    <a:cs typeface="华文楷体"/>
                  </a:rPr>
                  <a:t>级联衰变的统计学规律</a:t>
                </a:r>
                <a:endParaRPr lang="en-US" altLang="zh-CN" sz="2400" dirty="0">
                  <a:solidFill>
                    <a:srgbClr val="090807"/>
                  </a:solidFill>
                  <a:latin typeface="华文楷体"/>
                  <a:ea typeface="华文楷体"/>
                  <a:cs typeface="华文楷体"/>
                </a:endParaRPr>
              </a:p>
            </p:txBody>
          </p:sp>
        </mc:Choice>
        <mc:Fallback xmlns="">
          <p:sp>
            <p:nvSpPr>
              <p:cNvPr id="23" name="Text Box 3"/>
              <p:cNvSpPr txBox="1">
                <a:spLocks noRot="1" noChangeAspect="1" noMove="1" noResize="1" noEditPoints="1" noAdjustHandles="1" noChangeArrowheads="1" noChangeShapeType="1" noTextEdit="1"/>
              </p:cNvSpPr>
              <p:nvPr/>
            </p:nvSpPr>
            <p:spPr bwMode="auto">
              <a:xfrm>
                <a:off x="629653" y="1447800"/>
                <a:ext cx="8133347" cy="2405915"/>
              </a:xfrm>
              <a:prstGeom prst="rect">
                <a:avLst/>
              </a:prstGeom>
              <a:blipFill>
                <a:blip r:embed="rId2"/>
                <a:stretch>
                  <a:fillRect l="-935" t="-2632" b="-473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sp>
        <p:nvSpPr>
          <p:cNvPr id="6" name="Title 5"/>
          <p:cNvSpPr>
            <a:spLocks noGrp="1"/>
          </p:cNvSpPr>
          <p:nvPr>
            <p:ph type="title"/>
          </p:nvPr>
        </p:nvSpPr>
        <p:spPr/>
        <p:txBody>
          <a:bodyPr>
            <a:noAutofit/>
          </a:bodyPr>
          <a:lstStyle/>
          <a:p>
            <a:r>
              <a:rPr lang="zh-CN" altLang="en-US" sz="3200" dirty="0">
                <a:solidFill>
                  <a:srgbClr val="0000FF"/>
                </a:solidFill>
                <a:latin typeface="+mn-ea"/>
              </a:rPr>
              <a:t>上节课回顾</a:t>
            </a:r>
            <a:endParaRPr lang="en-US" sz="3200" dirty="0"/>
          </a:p>
        </p:txBody>
      </p:sp>
      <p:sp>
        <p:nvSpPr>
          <p:cNvPr id="3" name="页脚占位符 2">
            <a:extLst>
              <a:ext uri="{FF2B5EF4-FFF2-40B4-BE49-F238E27FC236}">
                <a16:creationId xmlns:a16="http://schemas.microsoft.com/office/drawing/2014/main" id="{7F0C223A-35FD-5741-A2DD-C02556798FA2}"/>
              </a:ext>
            </a:extLst>
          </p:cNvPr>
          <p:cNvSpPr>
            <a:spLocks noGrp="1"/>
          </p:cNvSpPr>
          <p:nvPr>
            <p:ph type="ftr" sz="quarter" idx="11"/>
          </p:nvPr>
        </p:nvSpPr>
        <p:spPr/>
        <p:txBody>
          <a:bodyPr/>
          <a:lstStyle/>
          <a:p>
            <a:r>
              <a:rPr lang="zh-CN" altLang="en-US" dirty="0"/>
              <a:t>原子物理</a:t>
            </a:r>
            <a:r>
              <a:rPr lang="en-US" altLang="zh-CN" dirty="0"/>
              <a:t>2026</a:t>
            </a:r>
            <a:r>
              <a:rPr lang="zh-CN" altLang="en-US" dirty="0"/>
              <a:t>年春</a:t>
            </a:r>
            <a:endParaRPr lang="en-US" dirty="0"/>
          </a:p>
        </p:txBody>
      </p:sp>
    </p:spTree>
    <p:extLst>
      <p:ext uri="{BB962C8B-B14F-4D97-AF65-F5344CB8AC3E}">
        <p14:creationId xmlns:p14="http://schemas.microsoft.com/office/powerpoint/2010/main" val="1623309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核放射衰变：相互作用总结</a:t>
            </a:r>
            <a:endParaRPr lang="zh-CN" altLang="en-US" dirty="0"/>
          </a:p>
        </p:txBody>
      </p:sp>
      <p:sp>
        <p:nvSpPr>
          <p:cNvPr id="4" name="Footer Placeholder 3"/>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
        <p:nvSpPr>
          <p:cNvPr id="3" name="幻灯片编号占位符 2"/>
          <p:cNvSpPr>
            <a:spLocks noGrp="1"/>
          </p:cNvSpPr>
          <p:nvPr>
            <p:ph type="sldNum" sz="quarter" idx="12"/>
          </p:nvPr>
        </p:nvSpPr>
        <p:spPr/>
        <p:txBody>
          <a:bodyPr/>
          <a:lstStyle/>
          <a:p>
            <a:fld id="{4823E557-D441-4357-A945-F2E1178F743A}" type="slidenum">
              <a:rPr lang="zh-CN" altLang="en-US" smtClean="0"/>
              <a:pPr/>
              <a:t>30</a:t>
            </a:fld>
            <a:endParaRPr lang="en-US" altLang="zh-CN" dirty="0"/>
          </a:p>
        </p:txBody>
      </p:sp>
      <p:sp>
        <p:nvSpPr>
          <p:cNvPr id="5" name="文本框 4"/>
          <p:cNvSpPr txBox="1"/>
          <p:nvPr/>
        </p:nvSpPr>
        <p:spPr>
          <a:xfrm>
            <a:off x="1600200" y="1180421"/>
            <a:ext cx="4185761" cy="1569660"/>
          </a:xfrm>
          <a:prstGeom prst="rect">
            <a:avLst/>
          </a:prstGeom>
          <a:noFill/>
        </p:spPr>
        <p:txBody>
          <a:bodyPr wrap="none" rtlCol="0">
            <a:spAutoFit/>
          </a:bodyPr>
          <a:lstStyle/>
          <a:p>
            <a:r>
              <a:rPr kumimoji="1" lang="zh-CN" altLang="en-US" dirty="0">
                <a:solidFill>
                  <a:srgbClr val="0000FF"/>
                </a:solidFill>
                <a:latin typeface="STKaiti" charset="-122"/>
                <a:ea typeface="STKaiti" charset="-122"/>
                <a:cs typeface="STKaiti" charset="-122"/>
              </a:rPr>
              <a:t>强相互作用：</a:t>
            </a:r>
            <a:r>
              <a:rPr lang="el-GR" altLang="zh-CN" dirty="0">
                <a:solidFill>
                  <a:srgbClr val="0000FF"/>
                </a:solidFill>
                <a:latin typeface="华文楷体"/>
                <a:ea typeface="华文楷体"/>
                <a:cs typeface="华文楷体"/>
              </a:rPr>
              <a:t> α</a:t>
            </a:r>
            <a:r>
              <a:rPr lang="zh-CN" altLang="en-US" dirty="0">
                <a:solidFill>
                  <a:srgbClr val="0000FF"/>
                </a:solidFill>
                <a:latin typeface="华文楷体"/>
                <a:ea typeface="华文楷体"/>
                <a:cs typeface="华文楷体"/>
              </a:rPr>
              <a:t>衰变</a:t>
            </a:r>
            <a:endParaRPr kumimoji="1" lang="zh-CN" altLang="en-US" dirty="0">
              <a:solidFill>
                <a:srgbClr val="0000FF"/>
              </a:solidFill>
              <a:latin typeface="STKaiti" charset="-122"/>
              <a:ea typeface="STKaiti" charset="-122"/>
              <a:cs typeface="STKaiti" charset="-122"/>
            </a:endParaRPr>
          </a:p>
          <a:p>
            <a:r>
              <a:rPr kumimoji="1" lang="zh-CN" altLang="en-US" dirty="0">
                <a:solidFill>
                  <a:srgbClr val="0000FF"/>
                </a:solidFill>
                <a:latin typeface="STKaiti" charset="-122"/>
                <a:ea typeface="STKaiti" charset="-122"/>
                <a:cs typeface="STKaiti" charset="-122"/>
              </a:rPr>
              <a:t>弱相互作用：</a:t>
            </a:r>
            <a:r>
              <a:rPr lang="zh-CN" altLang="en-US" dirty="0">
                <a:solidFill>
                  <a:srgbClr val="0000FF"/>
                </a:solidFill>
                <a:latin typeface="STKaiti" charset="-122"/>
                <a:ea typeface="STKaiti" charset="-122"/>
                <a:cs typeface="STKaiti" charset="-122"/>
              </a:rPr>
              <a:t> β衰变</a:t>
            </a:r>
            <a:r>
              <a:rPr kumimoji="1" lang="zh-CN" altLang="en-US" dirty="0">
                <a:solidFill>
                  <a:srgbClr val="0000FF"/>
                </a:solidFill>
                <a:latin typeface="STKaiti" charset="-122"/>
                <a:ea typeface="STKaiti" charset="-122"/>
                <a:cs typeface="STKaiti" charset="-122"/>
              </a:rPr>
              <a:t> </a:t>
            </a:r>
          </a:p>
          <a:p>
            <a:r>
              <a:rPr kumimoji="1" lang="zh-CN" altLang="en-US" dirty="0">
                <a:solidFill>
                  <a:srgbClr val="0000FF"/>
                </a:solidFill>
                <a:latin typeface="STKaiti" charset="-122"/>
                <a:ea typeface="STKaiti" charset="-122"/>
                <a:cs typeface="STKaiti" charset="-122"/>
              </a:rPr>
              <a:t>电磁相互作用：</a:t>
            </a:r>
            <a:r>
              <a:rPr lang="en-US" altLang="zh-CN" dirty="0">
                <a:solidFill>
                  <a:srgbClr val="0000FF"/>
                </a:solidFill>
              </a:rPr>
              <a:t> </a:t>
            </a:r>
            <a:r>
              <a:rPr lang="zh-CN" altLang="en-US" dirty="0">
                <a:solidFill>
                  <a:srgbClr val="0000FF"/>
                </a:solidFill>
                <a:latin typeface="STKaiti" charset="-122"/>
                <a:ea typeface="STKaiti" charset="-122"/>
                <a:cs typeface="STKaiti" charset="-122"/>
              </a:rPr>
              <a:t>衰变</a:t>
            </a:r>
            <a:endParaRPr kumimoji="1" lang="zh-CN" altLang="en-US" dirty="0">
              <a:solidFill>
                <a:srgbClr val="0000FF"/>
              </a:solidFill>
              <a:latin typeface="STKaiti" charset="-122"/>
              <a:ea typeface="STKaiti" charset="-122"/>
              <a:cs typeface="STKaiti" charset="-122"/>
            </a:endParaRPr>
          </a:p>
        </p:txBody>
      </p:sp>
      <p:pic>
        <p:nvPicPr>
          <p:cNvPr id="7" name="图片 6" descr="4force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81319" y="2939902"/>
            <a:ext cx="6525494" cy="3017899"/>
          </a:xfrm>
          <a:prstGeom prst="rect">
            <a:avLst/>
          </a:prstGeom>
        </p:spPr>
      </p:pic>
    </p:spTree>
    <p:extLst>
      <p:ext uri="{BB962C8B-B14F-4D97-AF65-F5344CB8AC3E}">
        <p14:creationId xmlns:p14="http://schemas.microsoft.com/office/powerpoint/2010/main" val="4135137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
        <p:nvSpPr>
          <p:cNvPr id="4" name="Slide Number Placeholder 3"/>
          <p:cNvSpPr>
            <a:spLocks noGrp="1"/>
          </p:cNvSpPr>
          <p:nvPr>
            <p:ph type="sldNum" sz="quarter" idx="12"/>
          </p:nvPr>
        </p:nvSpPr>
        <p:spPr/>
        <p:txBody>
          <a:bodyPr/>
          <a:lstStyle/>
          <a:p>
            <a:pPr>
              <a:defRPr/>
            </a:pPr>
            <a:fld id="{B4690805-D7D2-4AB9-A191-0BC729846278}" type="slidenum">
              <a:rPr lang="zh-CN" altLang="en-US" smtClean="0"/>
              <a:pPr>
                <a:defRPr/>
              </a:pPr>
              <a:t>31</a:t>
            </a:fld>
            <a:endParaRPr lang="en-US" altLang="zh-CN" dirty="0"/>
          </a:p>
        </p:txBody>
      </p:sp>
      <p:sp>
        <p:nvSpPr>
          <p:cNvPr id="5" name="标题 1"/>
          <p:cNvSpPr txBox="1">
            <a:spLocks/>
          </p:cNvSpPr>
          <p:nvPr/>
        </p:nvSpPr>
        <p:spPr>
          <a:xfrm>
            <a:off x="876300" y="2743200"/>
            <a:ext cx="7533063" cy="936123"/>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fontAlgn="auto">
              <a:spcAft>
                <a:spcPts val="0"/>
              </a:spcAft>
            </a:pPr>
            <a:r>
              <a:rPr kumimoji="0" lang="zh-CN" altLang="en-US" b="0">
                <a:solidFill>
                  <a:schemeClr val="tx1"/>
                </a:solidFill>
              </a:rPr>
              <a:t>核反应</a:t>
            </a:r>
            <a:endParaRPr kumimoji="0" lang="zh-CN" altLang="en-US" b="0" dirty="0">
              <a:solidFill>
                <a:schemeClr val="tx1"/>
              </a:solidFill>
            </a:endParaRPr>
          </a:p>
        </p:txBody>
      </p:sp>
    </p:spTree>
    <p:extLst>
      <p:ext uri="{BB962C8B-B14F-4D97-AF65-F5344CB8AC3E}">
        <p14:creationId xmlns:p14="http://schemas.microsoft.com/office/powerpoint/2010/main" val="6690355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chemeClr val="tx2"/>
                </a:solidFill>
              </a:rPr>
              <a:t>核反应</a:t>
            </a:r>
            <a:endParaRPr lang="zh-CN" altLang="en-US" dirty="0"/>
          </a:p>
        </p:txBody>
      </p:sp>
      <p:sp>
        <p:nvSpPr>
          <p:cNvPr id="55" name="Footer Placeholder 54"/>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ea typeface="华文楷体" panose="02010600040101010101" pitchFamily="2" charset="-122"/>
              </a:rPr>
              <a:pPr>
                <a:defRPr/>
              </a:pPr>
              <a:t>32</a:t>
            </a:fld>
            <a:endParaRPr lang="en-US" altLang="zh-CN" dirty="0">
              <a:ea typeface="华文楷体" panose="02010600040101010101" pitchFamily="2" charset="-122"/>
            </a:endParaRPr>
          </a:p>
        </p:txBody>
      </p:sp>
      <p:sp>
        <p:nvSpPr>
          <p:cNvPr id="5" name="Rectangle 22"/>
          <p:cNvSpPr>
            <a:spLocks noChangeArrowheads="1"/>
          </p:cNvSpPr>
          <p:nvPr/>
        </p:nvSpPr>
        <p:spPr bwMode="auto">
          <a:xfrm>
            <a:off x="457200" y="1143000"/>
            <a:ext cx="5187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l" eaLnBrk="1" fontAlgn="base" hangingPunct="1"/>
            <a:r>
              <a:rPr lang="zh-CN" altLang="en-US" dirty="0">
                <a:ea typeface="华文楷体" panose="02010600040101010101" pitchFamily="2" charset="-122"/>
                <a:cs typeface="Times New Roman" panose="02020603050405020304" pitchFamily="18" charset="0"/>
              </a:rPr>
              <a:t>（在高能粒子轰击下核素发生的变化</a:t>
            </a:r>
            <a:r>
              <a:rPr lang="en-US" altLang="zh-CN" dirty="0">
                <a:ea typeface="华文楷体" panose="02010600040101010101" pitchFamily="2" charset="-122"/>
                <a:cs typeface="Times New Roman" panose="02020603050405020304" pitchFamily="18" charset="0"/>
              </a:rPr>
              <a:t>)</a:t>
            </a:r>
          </a:p>
        </p:txBody>
      </p:sp>
      <p:grpSp>
        <p:nvGrpSpPr>
          <p:cNvPr id="6" name="Group 90"/>
          <p:cNvGrpSpPr>
            <a:grpSpLocks/>
          </p:cNvGrpSpPr>
          <p:nvPr/>
        </p:nvGrpSpPr>
        <p:grpSpPr bwMode="auto">
          <a:xfrm>
            <a:off x="533400" y="1905000"/>
            <a:ext cx="8445500" cy="723900"/>
            <a:chOff x="336" y="1110"/>
            <a:chExt cx="5320" cy="456"/>
          </a:xfrm>
        </p:grpSpPr>
        <p:sp>
          <p:nvSpPr>
            <p:cNvPr id="7" name="Line 27"/>
            <p:cNvSpPr>
              <a:spLocks noChangeShapeType="1"/>
            </p:cNvSpPr>
            <p:nvPr/>
          </p:nvSpPr>
          <p:spPr bwMode="auto">
            <a:xfrm>
              <a:off x="336" y="1278"/>
              <a:ext cx="5088" cy="24"/>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8" name="Line 28"/>
            <p:cNvSpPr>
              <a:spLocks noChangeShapeType="1"/>
            </p:cNvSpPr>
            <p:nvPr/>
          </p:nvSpPr>
          <p:spPr bwMode="auto">
            <a:xfrm>
              <a:off x="1152" y="1254"/>
              <a:ext cx="0" cy="48"/>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9" name="Line 29"/>
            <p:cNvSpPr>
              <a:spLocks noChangeShapeType="1"/>
            </p:cNvSpPr>
            <p:nvPr/>
          </p:nvSpPr>
          <p:spPr bwMode="auto">
            <a:xfrm>
              <a:off x="1584" y="1254"/>
              <a:ext cx="0" cy="48"/>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0" name="Line 30"/>
            <p:cNvSpPr>
              <a:spLocks noChangeShapeType="1"/>
            </p:cNvSpPr>
            <p:nvPr/>
          </p:nvSpPr>
          <p:spPr bwMode="auto">
            <a:xfrm>
              <a:off x="2016" y="1254"/>
              <a:ext cx="0" cy="48"/>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Line 31"/>
            <p:cNvSpPr>
              <a:spLocks noChangeShapeType="1"/>
            </p:cNvSpPr>
            <p:nvPr/>
          </p:nvSpPr>
          <p:spPr bwMode="auto">
            <a:xfrm>
              <a:off x="2448" y="1254"/>
              <a:ext cx="0" cy="48"/>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Line 32"/>
            <p:cNvSpPr>
              <a:spLocks noChangeShapeType="1"/>
            </p:cNvSpPr>
            <p:nvPr/>
          </p:nvSpPr>
          <p:spPr bwMode="auto">
            <a:xfrm>
              <a:off x="2880" y="1254"/>
              <a:ext cx="0" cy="48"/>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3" name="Line 33"/>
            <p:cNvSpPr>
              <a:spLocks noChangeShapeType="1"/>
            </p:cNvSpPr>
            <p:nvPr/>
          </p:nvSpPr>
          <p:spPr bwMode="auto">
            <a:xfrm>
              <a:off x="3312" y="1254"/>
              <a:ext cx="0" cy="48"/>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4" name="Line 34"/>
            <p:cNvSpPr>
              <a:spLocks noChangeShapeType="1"/>
            </p:cNvSpPr>
            <p:nvPr/>
          </p:nvSpPr>
          <p:spPr bwMode="auto">
            <a:xfrm>
              <a:off x="3744" y="1254"/>
              <a:ext cx="0" cy="48"/>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Times New Roman" panose="02020603050405020304" pitchFamily="18" charset="0"/>
                <a:ea typeface="华文楷体" panose="02010600040101010101" pitchFamily="2" charset="-122"/>
                <a:cs typeface="Times New Roman" panose="02020603050405020304" pitchFamily="18" charset="0"/>
              </a:endParaRPr>
            </a:p>
          </p:txBody>
        </p:sp>
        <p:graphicFrame>
          <p:nvGraphicFramePr>
            <p:cNvPr id="15" name="Object 39"/>
            <p:cNvGraphicFramePr>
              <a:graphicFrameLocks noChangeAspect="1"/>
            </p:cNvGraphicFramePr>
            <p:nvPr/>
          </p:nvGraphicFramePr>
          <p:xfrm>
            <a:off x="1012" y="1350"/>
            <a:ext cx="264" cy="216"/>
          </p:xfrm>
          <a:graphic>
            <a:graphicData uri="http://schemas.openxmlformats.org/presentationml/2006/ole">
              <mc:AlternateContent xmlns:mc="http://schemas.openxmlformats.org/markup-compatibility/2006">
                <mc:Choice xmlns:v="urn:schemas-microsoft-com:vml" Requires="v">
                  <p:oleObj name="公式" r:id="rId2" imgW="418918" imgH="342751" progId="Equation.3">
                    <p:embed/>
                  </p:oleObj>
                </mc:Choice>
                <mc:Fallback>
                  <p:oleObj name="公式" r:id="rId2" imgW="418918" imgH="342751"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 y="1350"/>
                          <a:ext cx="264"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 name="Object 40"/>
            <p:cNvGraphicFramePr>
              <a:graphicFrameLocks noChangeAspect="1"/>
            </p:cNvGraphicFramePr>
            <p:nvPr/>
          </p:nvGraphicFramePr>
          <p:xfrm>
            <a:off x="1828" y="1350"/>
            <a:ext cx="272" cy="216"/>
          </p:xfrm>
          <a:graphic>
            <a:graphicData uri="http://schemas.openxmlformats.org/presentationml/2006/ole">
              <mc:AlternateContent xmlns:mc="http://schemas.openxmlformats.org/markup-compatibility/2006">
                <mc:Choice xmlns:v="urn:schemas-microsoft-com:vml" Requires="v">
                  <p:oleObj name="公式" r:id="rId4" imgW="431613" imgH="342751" progId="Equation.3">
                    <p:embed/>
                  </p:oleObj>
                </mc:Choice>
                <mc:Fallback>
                  <p:oleObj name="公式" r:id="rId4" imgW="431613" imgH="342751"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 y="1350"/>
                          <a:ext cx="272"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 name="Object 41"/>
            <p:cNvGraphicFramePr>
              <a:graphicFrameLocks noChangeAspect="1"/>
            </p:cNvGraphicFramePr>
            <p:nvPr/>
          </p:nvGraphicFramePr>
          <p:xfrm>
            <a:off x="1444" y="1350"/>
            <a:ext cx="272" cy="216"/>
          </p:xfrm>
          <a:graphic>
            <a:graphicData uri="http://schemas.openxmlformats.org/presentationml/2006/ole">
              <mc:AlternateContent xmlns:mc="http://schemas.openxmlformats.org/markup-compatibility/2006">
                <mc:Choice xmlns:v="urn:schemas-microsoft-com:vml" Requires="v">
                  <p:oleObj name="公式" r:id="rId6" imgW="431613" imgH="342751" progId="Equation.3">
                    <p:embed/>
                  </p:oleObj>
                </mc:Choice>
                <mc:Fallback>
                  <p:oleObj name="公式" r:id="rId6" imgW="431613" imgH="342751"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4" y="1350"/>
                          <a:ext cx="272"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 name="Object 42"/>
            <p:cNvGraphicFramePr>
              <a:graphicFrameLocks noChangeAspect="1"/>
            </p:cNvGraphicFramePr>
            <p:nvPr/>
          </p:nvGraphicFramePr>
          <p:xfrm>
            <a:off x="3120" y="1350"/>
            <a:ext cx="272" cy="216"/>
          </p:xfrm>
          <a:graphic>
            <a:graphicData uri="http://schemas.openxmlformats.org/presentationml/2006/ole">
              <mc:AlternateContent xmlns:mc="http://schemas.openxmlformats.org/markup-compatibility/2006">
                <mc:Choice xmlns:v="urn:schemas-microsoft-com:vml" Requires="v">
                  <p:oleObj name="公式" r:id="rId8" imgW="431613" imgH="342751" progId="Equation.3">
                    <p:embed/>
                  </p:oleObj>
                </mc:Choice>
                <mc:Fallback>
                  <p:oleObj name="公式" r:id="rId8" imgW="431613" imgH="342751"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20" y="1350"/>
                          <a:ext cx="272"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9" name="Object 43"/>
            <p:cNvGraphicFramePr>
              <a:graphicFrameLocks noChangeAspect="1"/>
            </p:cNvGraphicFramePr>
            <p:nvPr/>
          </p:nvGraphicFramePr>
          <p:xfrm>
            <a:off x="2260" y="1350"/>
            <a:ext cx="272" cy="216"/>
          </p:xfrm>
          <a:graphic>
            <a:graphicData uri="http://schemas.openxmlformats.org/presentationml/2006/ole">
              <mc:AlternateContent xmlns:mc="http://schemas.openxmlformats.org/markup-compatibility/2006">
                <mc:Choice xmlns:v="urn:schemas-microsoft-com:vml" Requires="v">
                  <p:oleObj name="公式" r:id="rId10" imgW="431613" imgH="342751" progId="Equation.3">
                    <p:embed/>
                  </p:oleObj>
                </mc:Choice>
                <mc:Fallback>
                  <p:oleObj name="公式" r:id="rId10" imgW="431613" imgH="342751"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60" y="1350"/>
                          <a:ext cx="272"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 name="Object 44"/>
            <p:cNvGraphicFramePr>
              <a:graphicFrameLocks noChangeAspect="1"/>
            </p:cNvGraphicFramePr>
            <p:nvPr/>
          </p:nvGraphicFramePr>
          <p:xfrm>
            <a:off x="2692" y="1350"/>
            <a:ext cx="272" cy="216"/>
          </p:xfrm>
          <a:graphic>
            <a:graphicData uri="http://schemas.openxmlformats.org/presentationml/2006/ole">
              <mc:AlternateContent xmlns:mc="http://schemas.openxmlformats.org/markup-compatibility/2006">
                <mc:Choice xmlns:v="urn:schemas-microsoft-com:vml" Requires="v">
                  <p:oleObj name="公式" r:id="rId12" imgW="431613" imgH="342751" progId="Equation.3">
                    <p:embed/>
                  </p:oleObj>
                </mc:Choice>
                <mc:Fallback>
                  <p:oleObj name="公式" r:id="rId12" imgW="431613" imgH="342751"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92" y="1350"/>
                          <a:ext cx="272"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 name="Object 45"/>
            <p:cNvGraphicFramePr>
              <a:graphicFrameLocks noChangeAspect="1"/>
            </p:cNvGraphicFramePr>
            <p:nvPr/>
          </p:nvGraphicFramePr>
          <p:xfrm>
            <a:off x="4032" y="1350"/>
            <a:ext cx="272" cy="216"/>
          </p:xfrm>
          <a:graphic>
            <a:graphicData uri="http://schemas.openxmlformats.org/presentationml/2006/ole">
              <mc:AlternateContent xmlns:mc="http://schemas.openxmlformats.org/markup-compatibility/2006">
                <mc:Choice xmlns:v="urn:schemas-microsoft-com:vml" Requires="v">
                  <p:oleObj name="公式" r:id="rId14" imgW="431613" imgH="342751" progId="Equation.3">
                    <p:embed/>
                  </p:oleObj>
                </mc:Choice>
                <mc:Fallback>
                  <p:oleObj name="公式" r:id="rId14" imgW="431613" imgH="342751"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032" y="1350"/>
                          <a:ext cx="272"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 name="Object 46"/>
            <p:cNvGraphicFramePr>
              <a:graphicFrameLocks noChangeAspect="1"/>
            </p:cNvGraphicFramePr>
            <p:nvPr/>
          </p:nvGraphicFramePr>
          <p:xfrm>
            <a:off x="3552" y="1350"/>
            <a:ext cx="272" cy="216"/>
          </p:xfrm>
          <a:graphic>
            <a:graphicData uri="http://schemas.openxmlformats.org/presentationml/2006/ole">
              <mc:AlternateContent xmlns:mc="http://schemas.openxmlformats.org/markup-compatibility/2006">
                <mc:Choice xmlns:v="urn:schemas-microsoft-com:vml" Requires="v">
                  <p:oleObj name="公式" r:id="rId16" imgW="431613" imgH="342751" progId="Equation.3">
                    <p:embed/>
                  </p:oleObj>
                </mc:Choice>
                <mc:Fallback>
                  <p:oleObj name="公式" r:id="rId16" imgW="431613" imgH="342751"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52" y="1350"/>
                          <a:ext cx="272"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 name="Object 47"/>
            <p:cNvGraphicFramePr>
              <a:graphicFrameLocks noChangeAspect="1"/>
            </p:cNvGraphicFramePr>
            <p:nvPr/>
          </p:nvGraphicFramePr>
          <p:xfrm>
            <a:off x="4420" y="1350"/>
            <a:ext cx="272" cy="216"/>
          </p:xfrm>
          <a:graphic>
            <a:graphicData uri="http://schemas.openxmlformats.org/presentationml/2006/ole">
              <mc:AlternateContent xmlns:mc="http://schemas.openxmlformats.org/markup-compatibility/2006">
                <mc:Choice xmlns:v="urn:schemas-microsoft-com:vml" Requires="v">
                  <p:oleObj name="公式" r:id="rId18" imgW="431613" imgH="342751" progId="Equation.3">
                    <p:embed/>
                  </p:oleObj>
                </mc:Choice>
                <mc:Fallback>
                  <p:oleObj name="公式" r:id="rId18" imgW="431613" imgH="342751"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420" y="1350"/>
                          <a:ext cx="272"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 name="Line 48"/>
            <p:cNvSpPr>
              <a:spLocks noChangeShapeType="1"/>
            </p:cNvSpPr>
            <p:nvPr/>
          </p:nvSpPr>
          <p:spPr bwMode="auto">
            <a:xfrm>
              <a:off x="4176" y="1254"/>
              <a:ext cx="0" cy="48"/>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5" name="Line 49"/>
            <p:cNvSpPr>
              <a:spLocks noChangeShapeType="1"/>
            </p:cNvSpPr>
            <p:nvPr/>
          </p:nvSpPr>
          <p:spPr bwMode="auto">
            <a:xfrm>
              <a:off x="4608" y="1254"/>
              <a:ext cx="0" cy="48"/>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6" name="Line 50"/>
            <p:cNvSpPr>
              <a:spLocks noChangeShapeType="1"/>
            </p:cNvSpPr>
            <p:nvPr/>
          </p:nvSpPr>
          <p:spPr bwMode="auto">
            <a:xfrm>
              <a:off x="5040" y="1254"/>
              <a:ext cx="0" cy="48"/>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7" name="Line 51"/>
            <p:cNvSpPr>
              <a:spLocks noChangeShapeType="1"/>
            </p:cNvSpPr>
            <p:nvPr/>
          </p:nvSpPr>
          <p:spPr bwMode="auto">
            <a:xfrm>
              <a:off x="720" y="1254"/>
              <a:ext cx="0" cy="48"/>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Times New Roman" panose="02020603050405020304" pitchFamily="18" charset="0"/>
                <a:ea typeface="华文楷体" panose="02010600040101010101" pitchFamily="2" charset="-122"/>
                <a:cs typeface="Times New Roman" panose="02020603050405020304" pitchFamily="18" charset="0"/>
              </a:endParaRPr>
            </a:p>
          </p:txBody>
        </p:sp>
        <p:graphicFrame>
          <p:nvGraphicFramePr>
            <p:cNvPr id="28" name="Object 52"/>
            <p:cNvGraphicFramePr>
              <a:graphicFrameLocks noChangeAspect="1"/>
            </p:cNvGraphicFramePr>
            <p:nvPr/>
          </p:nvGraphicFramePr>
          <p:xfrm>
            <a:off x="4944" y="1350"/>
            <a:ext cx="712" cy="192"/>
          </p:xfrm>
          <a:graphic>
            <a:graphicData uri="http://schemas.openxmlformats.org/presentationml/2006/ole">
              <mc:AlternateContent xmlns:mc="http://schemas.openxmlformats.org/markup-compatibility/2006">
                <mc:Choice xmlns:v="urn:schemas-microsoft-com:vml" Requires="v">
                  <p:oleObj name="公式" r:id="rId20" imgW="1120392" imgH="274645" progId="Equation.3">
                    <p:embed/>
                  </p:oleObj>
                </mc:Choice>
                <mc:Fallback>
                  <p:oleObj name="公式" r:id="rId20" imgW="1120392" imgH="274645" progId="Equation.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944" y="1350"/>
                          <a:ext cx="71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 name="Line 53"/>
            <p:cNvSpPr>
              <a:spLocks noChangeShapeType="1"/>
            </p:cNvSpPr>
            <p:nvPr/>
          </p:nvSpPr>
          <p:spPr bwMode="auto">
            <a:xfrm flipV="1">
              <a:off x="2016" y="1110"/>
              <a:ext cx="0" cy="144"/>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30" name="Line 54"/>
            <p:cNvSpPr>
              <a:spLocks noChangeShapeType="1"/>
            </p:cNvSpPr>
            <p:nvPr/>
          </p:nvSpPr>
          <p:spPr bwMode="auto">
            <a:xfrm flipV="1">
              <a:off x="3312" y="1110"/>
              <a:ext cx="0" cy="144"/>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1" name="Text Box 57"/>
          <p:cNvSpPr txBox="1">
            <a:spLocks noChangeArrowheads="1"/>
          </p:cNvSpPr>
          <p:nvPr/>
        </p:nvSpPr>
        <p:spPr bwMode="auto">
          <a:xfrm>
            <a:off x="3490913" y="1657350"/>
            <a:ext cx="1462087" cy="396875"/>
          </a:xfrm>
          <a:prstGeom prst="rect">
            <a:avLst/>
          </a:prstGeom>
          <a:solidFill>
            <a:srgbClr val="A5002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l" eaLnBrk="1" hangingPunct="1"/>
            <a:r>
              <a:rPr lang="zh-CN" altLang="en-US" sz="2000">
                <a:solidFill>
                  <a:srgbClr val="FFFF00"/>
                </a:solidFill>
                <a:ea typeface="华文楷体" panose="02010600040101010101" pitchFamily="2" charset="-122"/>
                <a:cs typeface="Times New Roman" panose="02020603050405020304" pitchFamily="18" charset="0"/>
              </a:rPr>
              <a:t>中能热反应</a:t>
            </a:r>
          </a:p>
        </p:txBody>
      </p:sp>
      <p:sp>
        <p:nvSpPr>
          <p:cNvPr id="32" name="Text Box 58"/>
          <p:cNvSpPr txBox="1">
            <a:spLocks noChangeArrowheads="1"/>
          </p:cNvSpPr>
          <p:nvPr/>
        </p:nvSpPr>
        <p:spPr bwMode="auto">
          <a:xfrm>
            <a:off x="5472113" y="1685925"/>
            <a:ext cx="1462087" cy="396875"/>
          </a:xfrm>
          <a:prstGeom prst="rect">
            <a:avLst/>
          </a:prstGeom>
          <a:solidFill>
            <a:srgbClr val="A5002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l" eaLnBrk="1" hangingPunct="1"/>
            <a:r>
              <a:rPr lang="zh-CN" altLang="en-US" sz="2000">
                <a:solidFill>
                  <a:srgbClr val="FFFF00"/>
                </a:solidFill>
                <a:ea typeface="华文楷体" panose="02010600040101010101" pitchFamily="2" charset="-122"/>
                <a:cs typeface="Times New Roman" panose="02020603050405020304" pitchFamily="18" charset="0"/>
              </a:rPr>
              <a:t>高能热反应</a:t>
            </a:r>
          </a:p>
        </p:txBody>
      </p:sp>
      <p:sp>
        <p:nvSpPr>
          <p:cNvPr id="33" name="Text Box 59"/>
          <p:cNvSpPr txBox="1">
            <a:spLocks noChangeArrowheads="1"/>
          </p:cNvSpPr>
          <p:nvPr/>
        </p:nvSpPr>
        <p:spPr bwMode="auto">
          <a:xfrm>
            <a:off x="1509713" y="1657350"/>
            <a:ext cx="1462087" cy="396875"/>
          </a:xfrm>
          <a:prstGeom prst="rect">
            <a:avLst/>
          </a:prstGeom>
          <a:solidFill>
            <a:srgbClr val="A5002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l" eaLnBrk="1" hangingPunct="1"/>
            <a:r>
              <a:rPr lang="zh-CN" altLang="en-US" sz="2000">
                <a:solidFill>
                  <a:srgbClr val="FFFF00"/>
                </a:solidFill>
                <a:ea typeface="华文楷体" panose="02010600040101010101" pitchFamily="2" charset="-122"/>
                <a:cs typeface="Times New Roman" panose="02020603050405020304" pitchFamily="18" charset="0"/>
              </a:rPr>
              <a:t>低能热反应</a:t>
            </a:r>
          </a:p>
        </p:txBody>
      </p:sp>
      <p:sp>
        <p:nvSpPr>
          <p:cNvPr id="34" name="Line 60"/>
          <p:cNvSpPr>
            <a:spLocks noChangeShapeType="1"/>
          </p:cNvSpPr>
          <p:nvPr/>
        </p:nvSpPr>
        <p:spPr bwMode="auto">
          <a:xfrm>
            <a:off x="7086600" y="1905000"/>
            <a:ext cx="838200" cy="0"/>
          </a:xfrm>
          <a:prstGeom prst="line">
            <a:avLst/>
          </a:prstGeom>
          <a:noFill/>
          <a:ln w="38100">
            <a:solidFill>
              <a:srgbClr val="A5002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35" name="Line 61"/>
          <p:cNvSpPr>
            <a:spLocks noChangeShapeType="1"/>
          </p:cNvSpPr>
          <p:nvPr/>
        </p:nvSpPr>
        <p:spPr bwMode="auto">
          <a:xfrm flipH="1">
            <a:off x="609600" y="1905000"/>
            <a:ext cx="762000" cy="9525"/>
          </a:xfrm>
          <a:prstGeom prst="line">
            <a:avLst/>
          </a:prstGeom>
          <a:noFill/>
          <a:ln w="38100">
            <a:solidFill>
              <a:srgbClr val="A5002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37" name="Rectangle 73"/>
          <p:cNvSpPr>
            <a:spLocks noChangeArrowheads="1"/>
          </p:cNvSpPr>
          <p:nvPr/>
        </p:nvSpPr>
        <p:spPr bwMode="auto">
          <a:xfrm>
            <a:off x="8959269" y="3198168"/>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eaLnBrk="1" hangingPunct="1"/>
            <a:endParaRPr lang="zh-CN" altLang="en-US">
              <a:ea typeface="华文楷体" panose="02010600040101010101" pitchFamily="2" charset="-122"/>
              <a:cs typeface="Times New Roman" panose="02020603050405020304" pitchFamily="18" charset="0"/>
            </a:endParaRPr>
          </a:p>
        </p:txBody>
      </p:sp>
      <p:graphicFrame>
        <p:nvGraphicFramePr>
          <p:cNvPr id="38" name="Object 72"/>
          <p:cNvGraphicFramePr>
            <a:graphicFrameLocks noChangeAspect="1"/>
          </p:cNvGraphicFramePr>
          <p:nvPr>
            <p:extLst>
              <p:ext uri="{D42A27DB-BD31-4B8C-83A1-F6EECF244321}">
                <p14:modId xmlns:p14="http://schemas.microsoft.com/office/powerpoint/2010/main" val="583225035"/>
              </p:ext>
            </p:extLst>
          </p:nvPr>
        </p:nvGraphicFramePr>
        <p:xfrm>
          <a:off x="6019800" y="4114800"/>
          <a:ext cx="1682750" cy="406400"/>
        </p:xfrm>
        <a:graphic>
          <a:graphicData uri="http://schemas.openxmlformats.org/presentationml/2006/ole">
            <mc:AlternateContent xmlns:mc="http://schemas.openxmlformats.org/markup-compatibility/2006">
              <mc:Choice xmlns:v="urn:schemas-microsoft-com:vml" Requires="v">
                <p:oleObj name="公式" r:id="rId22" imgW="1668600" imgH="396060" progId="Equation.3">
                  <p:embed/>
                </p:oleObj>
              </mc:Choice>
              <mc:Fallback>
                <p:oleObj name="公式" r:id="rId22" imgW="1668600" imgH="396060" progId="Equation.3">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019800" y="4114800"/>
                        <a:ext cx="1682750" cy="406400"/>
                      </a:xfrm>
                      <a:prstGeom prst="rect">
                        <a:avLst/>
                      </a:prstGeom>
                      <a:solidFill>
                        <a:srgbClr val="1AE4EE"/>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9" name="AutoShape 74"/>
          <p:cNvSpPr>
            <a:spLocks/>
          </p:cNvSpPr>
          <p:nvPr/>
        </p:nvSpPr>
        <p:spPr bwMode="auto">
          <a:xfrm>
            <a:off x="6832600" y="3352800"/>
            <a:ext cx="2006600" cy="609600"/>
          </a:xfrm>
          <a:prstGeom prst="borderCallout3">
            <a:avLst>
              <a:gd name="adj1" fmla="val 18750"/>
              <a:gd name="adj2" fmla="val 101210"/>
              <a:gd name="adj3" fmla="val 18750"/>
              <a:gd name="adj4" fmla="val 108736"/>
              <a:gd name="adj5" fmla="val 156208"/>
              <a:gd name="adj6" fmla="val 108077"/>
              <a:gd name="adj7" fmla="val 157708"/>
              <a:gd name="adj8" fmla="val 41923"/>
            </a:avLst>
          </a:prstGeom>
          <a:solidFill>
            <a:srgbClr val="005400"/>
          </a:solidFill>
          <a:ln w="2857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l" eaLnBrk="1" hangingPunct="1"/>
            <a:r>
              <a:rPr lang="zh-CN" altLang="en-US" sz="1800" dirty="0">
                <a:solidFill>
                  <a:srgbClr val="FFFF00"/>
                </a:solidFill>
                <a:ea typeface="华文楷体" panose="02010600040101010101" pitchFamily="2" charset="-122"/>
                <a:cs typeface="Times New Roman" panose="02020603050405020304" pitchFamily="18" charset="0"/>
              </a:rPr>
              <a:t>输入能量</a:t>
            </a:r>
            <a:r>
              <a:rPr lang="en-US" altLang="zh-CN" sz="1800" dirty="0">
                <a:solidFill>
                  <a:srgbClr val="FFFF00"/>
                </a:solidFill>
                <a:ea typeface="华文楷体" panose="02010600040101010101" pitchFamily="2" charset="-122"/>
                <a:cs typeface="Times New Roman" panose="02020603050405020304" pitchFamily="18" charset="0"/>
              </a:rPr>
              <a:t>0.5MeV</a:t>
            </a:r>
            <a:r>
              <a:rPr lang="zh-CN" altLang="en-US" sz="1800" dirty="0">
                <a:solidFill>
                  <a:srgbClr val="FFFF00"/>
                </a:solidFill>
                <a:ea typeface="华文楷体" panose="02010600040101010101" pitchFamily="2" charset="-122"/>
                <a:cs typeface="Times New Roman" panose="02020603050405020304" pitchFamily="18" charset="0"/>
              </a:rPr>
              <a:t>　</a:t>
            </a:r>
          </a:p>
          <a:p>
            <a:pPr algn="l" eaLnBrk="1" hangingPunct="1"/>
            <a:r>
              <a:rPr lang="zh-CN" altLang="en-US" sz="1800" dirty="0">
                <a:solidFill>
                  <a:srgbClr val="FFFF00"/>
                </a:solidFill>
                <a:ea typeface="华文楷体" panose="02010600040101010101" pitchFamily="2" charset="-122"/>
                <a:cs typeface="Times New Roman" panose="02020603050405020304" pitchFamily="18" charset="0"/>
              </a:rPr>
              <a:t>输出能量</a:t>
            </a:r>
            <a:r>
              <a:rPr lang="en-US" altLang="zh-CN" sz="1800" dirty="0">
                <a:solidFill>
                  <a:srgbClr val="FFFF00"/>
                </a:solidFill>
                <a:ea typeface="华文楷体" panose="02010600040101010101" pitchFamily="2" charset="-122"/>
                <a:cs typeface="Times New Roman" panose="02020603050405020304" pitchFamily="18" charset="0"/>
              </a:rPr>
              <a:t>17.8MeV</a:t>
            </a:r>
          </a:p>
        </p:txBody>
      </p:sp>
      <p:sp>
        <p:nvSpPr>
          <p:cNvPr id="40" name="Rectangle 75"/>
          <p:cNvSpPr>
            <a:spLocks noChangeArrowheads="1"/>
          </p:cNvSpPr>
          <p:nvPr/>
        </p:nvSpPr>
        <p:spPr bwMode="auto">
          <a:xfrm>
            <a:off x="377825" y="4676746"/>
            <a:ext cx="6317755" cy="400110"/>
          </a:xfrm>
          <a:prstGeom prst="rect">
            <a:avLst/>
          </a:prstGeom>
          <a:solidFill>
            <a:srgbClr val="4419E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l" eaLnBrk="1" fontAlgn="base" hangingPunct="1"/>
            <a:r>
              <a:rPr lang="en-US" altLang="zh-CN" sz="2000">
                <a:solidFill>
                  <a:srgbClr val="F5FB0D"/>
                </a:solidFill>
                <a:ea typeface="华文楷体" panose="02010600040101010101" pitchFamily="2" charset="-122"/>
                <a:cs typeface="Times New Roman" panose="02020603050405020304" pitchFamily="18" charset="0"/>
              </a:rPr>
              <a:t>3</a:t>
            </a:r>
            <a:r>
              <a:rPr lang="zh-CN" altLang="en-US" sz="2000">
                <a:solidFill>
                  <a:srgbClr val="F5FB0D"/>
                </a:solidFill>
                <a:ea typeface="华文楷体" panose="02010600040101010101" pitchFamily="2" charset="-122"/>
                <a:cs typeface="Times New Roman" panose="02020603050405020304" pitchFamily="18" charset="0"/>
              </a:rPr>
              <a:t>）第一个人工放射性核素的反应</a:t>
            </a:r>
            <a:r>
              <a:rPr lang="en-US" altLang="zh-CN" sz="2000">
                <a:solidFill>
                  <a:srgbClr val="F5FB0D"/>
                </a:solidFill>
                <a:ea typeface="华文楷体" panose="02010600040101010101" pitchFamily="2" charset="-122"/>
                <a:cs typeface="Times New Roman" panose="02020603050405020304" pitchFamily="18" charset="0"/>
              </a:rPr>
              <a:t>(1934,</a:t>
            </a:r>
            <a:r>
              <a:rPr lang="zh-CN" altLang="en-US" sz="2000">
                <a:solidFill>
                  <a:srgbClr val="F5FB0D"/>
                </a:solidFill>
                <a:ea typeface="华文楷体" panose="02010600040101010101" pitchFamily="2" charset="-122"/>
                <a:cs typeface="Times New Roman" panose="02020603050405020304" pitchFamily="18" charset="0"/>
              </a:rPr>
              <a:t>法</a:t>
            </a:r>
            <a:r>
              <a:rPr lang="en-US" altLang="zh-CN" sz="2000">
                <a:solidFill>
                  <a:srgbClr val="F5FB0D"/>
                </a:solidFill>
                <a:ea typeface="华文楷体" panose="02010600040101010101" pitchFamily="2" charset="-122"/>
                <a:cs typeface="Times New Roman" panose="02020603050405020304" pitchFamily="18" charset="0"/>
              </a:rPr>
              <a:t>,</a:t>
            </a:r>
            <a:r>
              <a:rPr lang="zh-CN" altLang="en-US" sz="2000">
                <a:solidFill>
                  <a:srgbClr val="F5FB0D"/>
                </a:solidFill>
                <a:ea typeface="华文楷体" panose="02010600040101010101" pitchFamily="2" charset="-122"/>
                <a:cs typeface="Times New Roman" panose="02020603050405020304" pitchFamily="18" charset="0"/>
              </a:rPr>
              <a:t>居里夫妇</a:t>
            </a:r>
            <a:r>
              <a:rPr lang="en-US" altLang="zh-CN" sz="2000">
                <a:solidFill>
                  <a:srgbClr val="F5FB0D"/>
                </a:solidFill>
                <a:ea typeface="华文楷体" panose="02010600040101010101" pitchFamily="2" charset="-122"/>
                <a:cs typeface="Times New Roman" panose="02020603050405020304" pitchFamily="18" charset="0"/>
              </a:rPr>
              <a:t>)</a:t>
            </a:r>
            <a:r>
              <a:rPr lang="zh-CN" altLang="en-US" sz="2000">
                <a:solidFill>
                  <a:srgbClr val="F5FB0D"/>
                </a:solidFill>
                <a:ea typeface="华文楷体" panose="02010600040101010101" pitchFamily="2" charset="-122"/>
                <a:cs typeface="Times New Roman" panose="02020603050405020304" pitchFamily="18" charset="0"/>
              </a:rPr>
              <a:t>：</a:t>
            </a:r>
            <a:r>
              <a:rPr lang="zh-CN" altLang="en-US" sz="2000">
                <a:ea typeface="华文楷体" panose="02010600040101010101" pitchFamily="2" charset="-122"/>
                <a:cs typeface="Times New Roman" panose="02020603050405020304" pitchFamily="18" charset="0"/>
              </a:rPr>
              <a:t> </a:t>
            </a:r>
          </a:p>
        </p:txBody>
      </p:sp>
      <p:sp>
        <p:nvSpPr>
          <p:cNvPr id="41" name="Rectangle 77"/>
          <p:cNvSpPr>
            <a:spLocks noChangeArrowheads="1"/>
          </p:cNvSpPr>
          <p:nvPr/>
        </p:nvSpPr>
        <p:spPr bwMode="auto">
          <a:xfrm>
            <a:off x="8959269" y="3198168"/>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eaLnBrk="1" hangingPunct="1"/>
            <a:endParaRPr lang="zh-CN" altLang="en-US">
              <a:ea typeface="华文楷体" panose="02010600040101010101" pitchFamily="2" charset="-122"/>
              <a:cs typeface="Times New Roman" panose="02020603050405020304" pitchFamily="18" charset="0"/>
            </a:endParaRPr>
          </a:p>
        </p:txBody>
      </p:sp>
      <p:graphicFrame>
        <p:nvGraphicFramePr>
          <p:cNvPr id="42" name="Object 76"/>
          <p:cNvGraphicFramePr>
            <a:graphicFrameLocks noChangeAspect="1"/>
          </p:cNvGraphicFramePr>
          <p:nvPr>
            <p:extLst>
              <p:ext uri="{D42A27DB-BD31-4B8C-83A1-F6EECF244321}">
                <p14:modId xmlns:p14="http://schemas.microsoft.com/office/powerpoint/2010/main" val="1147798337"/>
              </p:ext>
            </p:extLst>
          </p:nvPr>
        </p:nvGraphicFramePr>
        <p:xfrm>
          <a:off x="7010400" y="4648200"/>
          <a:ext cx="1689100" cy="406400"/>
        </p:xfrm>
        <a:graphic>
          <a:graphicData uri="http://schemas.openxmlformats.org/presentationml/2006/ole">
            <mc:AlternateContent xmlns:mc="http://schemas.openxmlformats.org/markup-compatibility/2006">
              <mc:Choice xmlns:v="urn:schemas-microsoft-com:vml" Requires="v">
                <p:oleObj name="公式" r:id="rId24" imgW="1684152" imgH="396060" progId="Equation.3">
                  <p:embed/>
                </p:oleObj>
              </mc:Choice>
              <mc:Fallback>
                <p:oleObj name="公式" r:id="rId24" imgW="1684152" imgH="396060" progId="Equation.3">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010400" y="4648200"/>
                        <a:ext cx="1689100" cy="406400"/>
                      </a:xfrm>
                      <a:prstGeom prst="rect">
                        <a:avLst/>
                      </a:prstGeom>
                      <a:solidFill>
                        <a:srgbClr val="4419E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3" name="Rectangle 79"/>
          <p:cNvSpPr>
            <a:spLocks noChangeArrowheads="1"/>
          </p:cNvSpPr>
          <p:nvPr/>
        </p:nvSpPr>
        <p:spPr bwMode="auto">
          <a:xfrm>
            <a:off x="8959269" y="3198168"/>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eaLnBrk="1" hangingPunct="1"/>
            <a:endParaRPr lang="zh-CN" altLang="en-US">
              <a:ea typeface="华文楷体" panose="02010600040101010101" pitchFamily="2" charset="-122"/>
              <a:cs typeface="Times New Roman" panose="02020603050405020304" pitchFamily="18" charset="0"/>
            </a:endParaRPr>
          </a:p>
        </p:txBody>
      </p:sp>
      <p:graphicFrame>
        <p:nvGraphicFramePr>
          <p:cNvPr id="44" name="Object 78"/>
          <p:cNvGraphicFramePr>
            <a:graphicFrameLocks noChangeAspect="1"/>
          </p:cNvGraphicFramePr>
          <p:nvPr>
            <p:extLst>
              <p:ext uri="{D42A27DB-BD31-4B8C-83A1-F6EECF244321}">
                <p14:modId xmlns:p14="http://schemas.microsoft.com/office/powerpoint/2010/main" val="1149859616"/>
              </p:ext>
            </p:extLst>
          </p:nvPr>
        </p:nvGraphicFramePr>
        <p:xfrm>
          <a:off x="6032500" y="5245100"/>
          <a:ext cx="2349500" cy="393700"/>
        </p:xfrm>
        <a:graphic>
          <a:graphicData uri="http://schemas.openxmlformats.org/presentationml/2006/ole">
            <mc:AlternateContent xmlns:mc="http://schemas.openxmlformats.org/markup-compatibility/2006">
              <mc:Choice xmlns:v="urn:schemas-microsoft-com:vml" Requires="v">
                <p:oleObj name="公式" r:id="rId26" imgW="2339280" imgH="388918" progId="Equation.3">
                  <p:embed/>
                </p:oleObj>
              </mc:Choice>
              <mc:Fallback>
                <p:oleObj name="公式" r:id="rId26" imgW="2339280" imgH="388918" progId="Equation.3">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032500" y="5245100"/>
                        <a:ext cx="2349500" cy="393700"/>
                      </a:xfrm>
                      <a:prstGeom prst="rect">
                        <a:avLst/>
                      </a:prstGeom>
                      <a:solidFill>
                        <a:srgbClr val="4419E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5" name="Rectangle 81"/>
          <p:cNvSpPr>
            <a:spLocks noChangeArrowheads="1"/>
          </p:cNvSpPr>
          <p:nvPr/>
        </p:nvSpPr>
        <p:spPr bwMode="auto">
          <a:xfrm>
            <a:off x="8959269" y="3217218"/>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eaLnBrk="1" hangingPunct="1"/>
            <a:endParaRPr lang="zh-CN" altLang="en-US">
              <a:ea typeface="华文楷体" panose="02010600040101010101" pitchFamily="2" charset="-122"/>
              <a:cs typeface="Times New Roman" panose="02020603050405020304" pitchFamily="18" charset="0"/>
            </a:endParaRPr>
          </a:p>
        </p:txBody>
      </p:sp>
      <p:graphicFrame>
        <p:nvGraphicFramePr>
          <p:cNvPr id="46" name="Object 80"/>
          <p:cNvGraphicFramePr>
            <a:graphicFrameLocks noChangeAspect="1"/>
          </p:cNvGraphicFramePr>
          <p:nvPr>
            <p:extLst>
              <p:ext uri="{D42A27DB-BD31-4B8C-83A1-F6EECF244321}">
                <p14:modId xmlns:p14="http://schemas.microsoft.com/office/powerpoint/2010/main" val="1038060375"/>
              </p:ext>
            </p:extLst>
          </p:nvPr>
        </p:nvGraphicFramePr>
        <p:xfrm>
          <a:off x="1758950" y="5257800"/>
          <a:ext cx="450850" cy="330200"/>
        </p:xfrm>
        <a:graphic>
          <a:graphicData uri="http://schemas.openxmlformats.org/presentationml/2006/ole">
            <mc:AlternateContent xmlns:mc="http://schemas.openxmlformats.org/markup-compatibility/2006">
              <mc:Choice xmlns:v="urn:schemas-microsoft-com:vml" Requires="v">
                <p:oleObj name="公式" r:id="rId28" imgW="457200" imgH="330200" progId="Equation.3">
                  <p:embed/>
                </p:oleObj>
              </mc:Choice>
              <mc:Fallback>
                <p:oleObj name="公式" r:id="rId28" imgW="457200" imgH="330200" progId="Equation.3">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758950" y="5257800"/>
                        <a:ext cx="45085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7" name="Rectangle 82"/>
          <p:cNvSpPr>
            <a:spLocks noChangeArrowheads="1"/>
          </p:cNvSpPr>
          <p:nvPr/>
        </p:nvSpPr>
        <p:spPr bwMode="auto">
          <a:xfrm>
            <a:off x="685800" y="5181600"/>
            <a:ext cx="4419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l" eaLnBrk="1" hangingPunct="1"/>
            <a:r>
              <a:rPr lang="zh-CN" altLang="en-US" dirty="0">
                <a:ea typeface="华文楷体" panose="02010600040101010101" pitchFamily="2" charset="-122"/>
                <a:cs typeface="Times New Roman" panose="02020603050405020304" pitchFamily="18" charset="0"/>
              </a:rPr>
              <a:t>其产物　 　的半衰期为</a:t>
            </a:r>
            <a:r>
              <a:rPr lang="en-US" altLang="zh-CN" dirty="0">
                <a:ea typeface="华文楷体" panose="02010600040101010101" pitchFamily="2" charset="-122"/>
                <a:cs typeface="Times New Roman" panose="02020603050405020304" pitchFamily="18" charset="0"/>
              </a:rPr>
              <a:t>2.6min</a:t>
            </a:r>
          </a:p>
        </p:txBody>
      </p:sp>
      <p:sp>
        <p:nvSpPr>
          <p:cNvPr id="48" name="Rectangle 83"/>
          <p:cNvSpPr>
            <a:spLocks noChangeArrowheads="1"/>
          </p:cNvSpPr>
          <p:nvPr/>
        </p:nvSpPr>
        <p:spPr bwMode="auto">
          <a:xfrm>
            <a:off x="403225" y="5775325"/>
            <a:ext cx="3381375" cy="396875"/>
          </a:xfrm>
          <a:prstGeom prst="rect">
            <a:avLst/>
          </a:prstGeom>
          <a:solidFill>
            <a:srgbClr val="007600"/>
          </a:solidFill>
          <a:ln>
            <a:noFill/>
          </a:ln>
          <a:effectLst/>
          <a:extLs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l" eaLnBrk="1" fontAlgn="base" hangingPunct="1"/>
            <a:r>
              <a:rPr lang="en-US" altLang="zh-CN" sz="2000">
                <a:solidFill>
                  <a:srgbClr val="F5FB0D"/>
                </a:solidFill>
                <a:ea typeface="华文楷体" panose="02010600040101010101" pitchFamily="2" charset="-122"/>
                <a:cs typeface="Times New Roman" panose="02020603050405020304" pitchFamily="18" charset="0"/>
              </a:rPr>
              <a:t>4)</a:t>
            </a:r>
            <a:r>
              <a:rPr lang="zh-CN" altLang="en-US" sz="2000">
                <a:solidFill>
                  <a:srgbClr val="F5FB0D"/>
                </a:solidFill>
                <a:ea typeface="华文楷体" panose="02010600040101010101" pitchFamily="2" charset="-122"/>
                <a:cs typeface="Times New Roman" panose="02020603050405020304" pitchFamily="18" charset="0"/>
              </a:rPr>
              <a:t>导致发现中子的核反应：</a:t>
            </a:r>
            <a:r>
              <a:rPr lang="zh-CN" altLang="en-US" sz="2000">
                <a:ea typeface="华文楷体" panose="02010600040101010101" pitchFamily="2" charset="-122"/>
                <a:cs typeface="Times New Roman" panose="02020603050405020304" pitchFamily="18" charset="0"/>
              </a:rPr>
              <a:t> </a:t>
            </a:r>
          </a:p>
        </p:txBody>
      </p:sp>
      <p:sp>
        <p:nvSpPr>
          <p:cNvPr id="49" name="Rectangle 85"/>
          <p:cNvSpPr>
            <a:spLocks noChangeArrowheads="1"/>
          </p:cNvSpPr>
          <p:nvPr/>
        </p:nvSpPr>
        <p:spPr bwMode="auto">
          <a:xfrm>
            <a:off x="8959269" y="3198168"/>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eaLnBrk="1" hangingPunct="1"/>
            <a:endParaRPr lang="zh-CN" altLang="en-US">
              <a:ea typeface="华文楷体" panose="02010600040101010101" pitchFamily="2" charset="-122"/>
              <a:cs typeface="Times New Roman" panose="02020603050405020304" pitchFamily="18" charset="0"/>
            </a:endParaRPr>
          </a:p>
        </p:txBody>
      </p:sp>
      <p:graphicFrame>
        <p:nvGraphicFramePr>
          <p:cNvPr id="50" name="Object 84"/>
          <p:cNvGraphicFramePr>
            <a:graphicFrameLocks noChangeAspect="1"/>
          </p:cNvGraphicFramePr>
          <p:nvPr>
            <p:extLst>
              <p:ext uri="{D42A27DB-BD31-4B8C-83A1-F6EECF244321}">
                <p14:modId xmlns:p14="http://schemas.microsoft.com/office/powerpoint/2010/main" val="523574397"/>
              </p:ext>
            </p:extLst>
          </p:nvPr>
        </p:nvGraphicFramePr>
        <p:xfrm>
          <a:off x="3886200" y="5765800"/>
          <a:ext cx="1625600" cy="406400"/>
        </p:xfrm>
        <a:graphic>
          <a:graphicData uri="http://schemas.openxmlformats.org/presentationml/2006/ole">
            <mc:AlternateContent xmlns:mc="http://schemas.openxmlformats.org/markup-compatibility/2006">
              <mc:Choice xmlns:v="urn:schemas-microsoft-com:vml" Requires="v">
                <p:oleObj name="公式" r:id="rId30" imgW="1615464" imgH="396060" progId="Equation.3">
                  <p:embed/>
                </p:oleObj>
              </mc:Choice>
              <mc:Fallback>
                <p:oleObj name="公式" r:id="rId30" imgW="1615464" imgH="396060" progId="Equation.3">
                  <p:embed/>
                  <p:pic>
                    <p:nvPicPr>
                      <p:cNvPr id="0" nam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886200" y="5765800"/>
                        <a:ext cx="1625600" cy="406400"/>
                      </a:xfrm>
                      <a:prstGeom prst="rect">
                        <a:avLst/>
                      </a:prstGeom>
                      <a:solidFill>
                        <a:srgbClr val="007600"/>
                      </a:solidFill>
                      <a:ln>
                        <a:noFill/>
                      </a:ln>
                      <a:extLst>
                        <a:ext uri="{91240B29-F687-4F45-9708-019B960494DF}">
                          <a14:hiddenLine xmlns:a14="http://schemas.microsoft.com/office/drawing/2010/main" w="9525">
                            <a:solidFill>
                              <a:schemeClr val="hlink"/>
                            </a:solidFill>
                            <a:miter lim="800000"/>
                            <a:headEnd/>
                            <a:tailEnd/>
                          </a14:hiddenLine>
                        </a:ext>
                      </a:extLst>
                    </p:spPr>
                  </p:pic>
                </p:oleObj>
              </mc:Fallback>
            </mc:AlternateContent>
          </a:graphicData>
        </a:graphic>
      </p:graphicFrame>
      <p:sp>
        <p:nvSpPr>
          <p:cNvPr id="51" name="AutoShape 86"/>
          <p:cNvSpPr>
            <a:spLocks/>
          </p:cNvSpPr>
          <p:nvPr/>
        </p:nvSpPr>
        <p:spPr bwMode="auto">
          <a:xfrm>
            <a:off x="4800600" y="2819400"/>
            <a:ext cx="2514600" cy="381000"/>
          </a:xfrm>
          <a:prstGeom prst="borderCallout2">
            <a:avLst>
              <a:gd name="adj1" fmla="val 30000"/>
              <a:gd name="adj2" fmla="val 103032"/>
              <a:gd name="adj3" fmla="val 30000"/>
              <a:gd name="adj4" fmla="val 104042"/>
              <a:gd name="adj5" fmla="val -66667"/>
              <a:gd name="adj6" fmla="val 120394"/>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ctr" eaLnBrk="1" hangingPunct="1"/>
            <a:r>
              <a:rPr lang="en-US" altLang="zh-CN" sz="2000" i="1" dirty="0">
                <a:ea typeface="华文楷体" panose="02010600040101010101" pitchFamily="2" charset="-122"/>
                <a:cs typeface="Times New Roman" panose="02020603050405020304" pitchFamily="18" charset="0"/>
              </a:rPr>
              <a:t>E</a:t>
            </a:r>
            <a:r>
              <a:rPr lang="zh-CN" altLang="en-US" sz="2000" dirty="0">
                <a:ea typeface="华文楷体" panose="02010600040101010101" pitchFamily="2" charset="-122"/>
                <a:cs typeface="Times New Roman" panose="02020603050405020304" pitchFamily="18" charset="0"/>
              </a:rPr>
              <a:t>：轰击粒子的能量</a:t>
            </a:r>
          </a:p>
        </p:txBody>
      </p:sp>
      <p:sp>
        <p:nvSpPr>
          <p:cNvPr id="52" name="Rectangle 87"/>
          <p:cNvSpPr>
            <a:spLocks noChangeArrowheads="1"/>
          </p:cNvSpPr>
          <p:nvPr/>
        </p:nvSpPr>
        <p:spPr bwMode="auto">
          <a:xfrm>
            <a:off x="392113" y="3640108"/>
            <a:ext cx="4286751" cy="400110"/>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l" fontAlgn="base">
              <a:buFontTx/>
              <a:buAutoNum type="arabicParenR"/>
            </a:pPr>
            <a:r>
              <a:rPr lang="en-US" altLang="zh-CN" sz="2000">
                <a:ea typeface="华文楷体" panose="02010600040101010101" pitchFamily="2" charset="-122"/>
                <a:cs typeface="Times New Roman" panose="02020603050405020304" pitchFamily="18" charset="0"/>
              </a:rPr>
              <a:t> </a:t>
            </a:r>
            <a:r>
              <a:rPr lang="zh-CN" altLang="en-US" sz="2000">
                <a:ea typeface="华文楷体" panose="02010600040101010101" pitchFamily="2" charset="-122"/>
                <a:cs typeface="Times New Roman" panose="02020603050405020304" pitchFamily="18" charset="0"/>
              </a:rPr>
              <a:t>第一个人工核反应</a:t>
            </a:r>
            <a:r>
              <a:rPr lang="en-US" altLang="zh-CN" sz="2000">
                <a:ea typeface="华文楷体" panose="02010600040101010101" pitchFamily="2" charset="-122"/>
                <a:cs typeface="Times New Roman" panose="02020603050405020304" pitchFamily="18" charset="0"/>
              </a:rPr>
              <a:t>(1919,</a:t>
            </a:r>
            <a:r>
              <a:rPr lang="zh-CN" altLang="en-US" sz="2000">
                <a:ea typeface="华文楷体" panose="02010600040101010101" pitchFamily="2" charset="-122"/>
                <a:cs typeface="Times New Roman" panose="02020603050405020304" pitchFamily="18" charset="0"/>
              </a:rPr>
              <a:t>卢瑟福</a:t>
            </a:r>
            <a:r>
              <a:rPr lang="en-US" altLang="zh-CN" sz="2000">
                <a:ea typeface="华文楷体" panose="02010600040101010101" pitchFamily="2" charset="-122"/>
                <a:cs typeface="Times New Roman" panose="02020603050405020304" pitchFamily="18" charset="0"/>
              </a:rPr>
              <a:t>)</a:t>
            </a:r>
            <a:r>
              <a:rPr lang="zh-CN" altLang="en-US" sz="2000">
                <a:ea typeface="华文楷体" panose="02010600040101010101" pitchFamily="2" charset="-122"/>
                <a:cs typeface="Times New Roman" panose="02020603050405020304" pitchFamily="18" charset="0"/>
              </a:rPr>
              <a:t>：</a:t>
            </a:r>
          </a:p>
        </p:txBody>
      </p:sp>
      <p:graphicFrame>
        <p:nvGraphicFramePr>
          <p:cNvPr id="53" name="Object 88"/>
          <p:cNvGraphicFramePr>
            <a:graphicFrameLocks noChangeAspect="1"/>
          </p:cNvGraphicFramePr>
          <p:nvPr>
            <p:extLst>
              <p:ext uri="{D42A27DB-BD31-4B8C-83A1-F6EECF244321}">
                <p14:modId xmlns:p14="http://schemas.microsoft.com/office/powerpoint/2010/main" val="1474388620"/>
              </p:ext>
            </p:extLst>
          </p:nvPr>
        </p:nvGraphicFramePr>
        <p:xfrm>
          <a:off x="5029200" y="3657600"/>
          <a:ext cx="1670050" cy="406400"/>
        </p:xfrm>
        <a:graphic>
          <a:graphicData uri="http://schemas.openxmlformats.org/presentationml/2006/ole">
            <mc:AlternateContent xmlns:mc="http://schemas.openxmlformats.org/markup-compatibility/2006">
              <mc:Choice xmlns:v="urn:schemas-microsoft-com:vml" Requires="v">
                <p:oleObj name="公式" r:id="rId32" imgW="1653696" imgH="396060" progId="Equation.3">
                  <p:embed/>
                </p:oleObj>
              </mc:Choice>
              <mc:Fallback>
                <p:oleObj name="公式" r:id="rId32" imgW="1653696" imgH="396060" progId="Equation.3">
                  <p:embed/>
                  <p:pic>
                    <p:nvPicPr>
                      <p:cNvPr id="0" name=""/>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5029200" y="3657600"/>
                        <a:ext cx="1670050" cy="4064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4" name="Rectangle 89"/>
          <p:cNvSpPr>
            <a:spLocks noChangeArrowheads="1"/>
          </p:cNvSpPr>
          <p:nvPr/>
        </p:nvSpPr>
        <p:spPr bwMode="auto">
          <a:xfrm>
            <a:off x="385763" y="4144963"/>
            <a:ext cx="5557837" cy="396875"/>
          </a:xfrm>
          <a:prstGeom prst="rect">
            <a:avLst/>
          </a:prstGeom>
          <a:solidFill>
            <a:srgbClr val="1AE4E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tabLst>
                <a:tab pos="495300" algn="l"/>
              </a:tabLst>
              <a:defRPr sz="3200">
                <a:solidFill>
                  <a:schemeClr val="tx1"/>
                </a:solidFill>
                <a:latin typeface="Arial" panose="020B0604020202020204" pitchFamily="34" charset="0"/>
                <a:ea typeface="仿宋_GB2312" pitchFamily="49" charset="-122"/>
              </a:defRPr>
            </a:lvl1pPr>
            <a:lvl2pPr marL="742950" indent="-285750">
              <a:spcBef>
                <a:spcPct val="20000"/>
              </a:spcBef>
              <a:buChar char="–"/>
              <a:tabLst>
                <a:tab pos="495300" algn="l"/>
              </a:tabLst>
              <a:defRPr sz="2800">
                <a:solidFill>
                  <a:schemeClr val="tx1"/>
                </a:solidFill>
                <a:latin typeface="Arial" panose="020B0604020202020204" pitchFamily="34" charset="0"/>
                <a:ea typeface="仿宋_GB2312" pitchFamily="49" charset="-122"/>
              </a:defRPr>
            </a:lvl2pPr>
            <a:lvl3pPr marL="1143000" indent="-228600">
              <a:spcBef>
                <a:spcPct val="20000"/>
              </a:spcBef>
              <a:buChar char="•"/>
              <a:tabLst>
                <a:tab pos="495300" algn="l"/>
              </a:tabLst>
              <a:defRPr sz="2400">
                <a:solidFill>
                  <a:schemeClr val="tx1"/>
                </a:solidFill>
                <a:latin typeface="Arial" panose="020B0604020202020204" pitchFamily="34" charset="0"/>
                <a:ea typeface="仿宋_GB2312" pitchFamily="49" charset="-122"/>
              </a:defRPr>
            </a:lvl3pPr>
            <a:lvl4pPr marL="1600200" indent="-228600">
              <a:spcBef>
                <a:spcPct val="20000"/>
              </a:spcBef>
              <a:buChar char="–"/>
              <a:tabLst>
                <a:tab pos="495300" algn="l"/>
              </a:tabLst>
              <a:defRPr sz="2000">
                <a:solidFill>
                  <a:schemeClr val="tx1"/>
                </a:solidFill>
                <a:latin typeface="Arial" panose="020B0604020202020204" pitchFamily="34" charset="0"/>
                <a:ea typeface="仿宋_GB2312" pitchFamily="49" charset="-122"/>
              </a:defRPr>
            </a:lvl4pPr>
            <a:lvl5pPr marL="2057400" indent="-228600">
              <a:spcBef>
                <a:spcPct val="20000"/>
              </a:spcBef>
              <a:buChar char="»"/>
              <a:tabLst>
                <a:tab pos="495300" algn="l"/>
              </a:tabLst>
              <a:defRPr sz="2000">
                <a:solidFill>
                  <a:schemeClr val="tx1"/>
                </a:solidFill>
                <a:latin typeface="Arial" panose="020B0604020202020204" pitchFamily="34" charset="0"/>
                <a:ea typeface="仿宋_GB2312" pitchFamily="49" charset="-122"/>
              </a:defRPr>
            </a:lvl5pPr>
            <a:lvl6pPr marL="2514600" indent="-228600" eaLnBrk="0" fontAlgn="base" hangingPunct="0">
              <a:spcBef>
                <a:spcPct val="20000"/>
              </a:spcBef>
              <a:spcAft>
                <a:spcPct val="0"/>
              </a:spcAft>
              <a:buChar char="»"/>
              <a:tabLst>
                <a:tab pos="495300" algn="l"/>
              </a:tabLst>
              <a:defRPr sz="2000">
                <a:solidFill>
                  <a:schemeClr val="tx1"/>
                </a:solidFill>
                <a:latin typeface="Arial" panose="020B0604020202020204" pitchFamily="34" charset="0"/>
                <a:ea typeface="仿宋_GB2312" pitchFamily="49" charset="-122"/>
              </a:defRPr>
            </a:lvl6pPr>
            <a:lvl7pPr marL="2971800" indent="-228600" eaLnBrk="0" fontAlgn="base" hangingPunct="0">
              <a:spcBef>
                <a:spcPct val="20000"/>
              </a:spcBef>
              <a:spcAft>
                <a:spcPct val="0"/>
              </a:spcAft>
              <a:buChar char="»"/>
              <a:tabLst>
                <a:tab pos="495300" algn="l"/>
              </a:tabLst>
              <a:defRPr sz="2000">
                <a:solidFill>
                  <a:schemeClr val="tx1"/>
                </a:solidFill>
                <a:latin typeface="Arial" panose="020B0604020202020204" pitchFamily="34" charset="0"/>
                <a:ea typeface="仿宋_GB2312" pitchFamily="49" charset="-122"/>
              </a:defRPr>
            </a:lvl7pPr>
            <a:lvl8pPr marL="3429000" indent="-228600" eaLnBrk="0" fontAlgn="base" hangingPunct="0">
              <a:spcBef>
                <a:spcPct val="20000"/>
              </a:spcBef>
              <a:spcAft>
                <a:spcPct val="0"/>
              </a:spcAft>
              <a:buChar char="»"/>
              <a:tabLst>
                <a:tab pos="495300" algn="l"/>
              </a:tabLst>
              <a:defRPr sz="2000">
                <a:solidFill>
                  <a:schemeClr val="tx1"/>
                </a:solidFill>
                <a:latin typeface="Arial" panose="020B0604020202020204" pitchFamily="34" charset="0"/>
                <a:ea typeface="仿宋_GB2312" pitchFamily="49" charset="-122"/>
              </a:defRPr>
            </a:lvl8pPr>
            <a:lvl9pPr marL="3886200" indent="-228600" eaLnBrk="0" fontAlgn="base" hangingPunct="0">
              <a:spcBef>
                <a:spcPct val="20000"/>
              </a:spcBef>
              <a:spcAft>
                <a:spcPct val="0"/>
              </a:spcAft>
              <a:buChar char="»"/>
              <a:tabLst>
                <a:tab pos="495300" algn="l"/>
              </a:tabLst>
              <a:defRPr sz="2000">
                <a:solidFill>
                  <a:schemeClr val="tx1"/>
                </a:solidFill>
                <a:latin typeface="Arial" panose="020B0604020202020204" pitchFamily="34" charset="0"/>
                <a:ea typeface="仿宋_GB2312" pitchFamily="49" charset="-122"/>
              </a:defRPr>
            </a:lvl9pPr>
          </a:lstStyle>
          <a:p>
            <a:pPr eaLnBrk="1" hangingPunct="1">
              <a:spcBef>
                <a:spcPct val="0"/>
              </a:spcBef>
              <a:buFontTx/>
              <a:buNone/>
            </a:pPr>
            <a:r>
              <a:rPr lang="en-US" altLang="zh-CN" sz="2000">
                <a:latin typeface="Times New Roman" panose="02020603050405020304" pitchFamily="18" charset="0"/>
                <a:ea typeface="华文楷体" panose="02010600040101010101" pitchFamily="2" charset="-122"/>
                <a:cs typeface="Times New Roman" panose="02020603050405020304" pitchFamily="18" charset="0"/>
              </a:rPr>
              <a:t>2</a:t>
            </a:r>
            <a:r>
              <a:rPr lang="zh-CN" altLang="en-US" sz="2000">
                <a:latin typeface="Times New Roman" panose="02020603050405020304" pitchFamily="18" charset="0"/>
                <a:ea typeface="华文楷体" panose="02010600040101010101" pitchFamily="2" charset="-122"/>
                <a:cs typeface="Times New Roman" panose="02020603050405020304" pitchFamily="18" charset="0"/>
              </a:rPr>
              <a:t>）第一次在加速器上实现的核反应</a:t>
            </a:r>
            <a:r>
              <a:rPr lang="en-US" altLang="zh-CN" sz="2000">
                <a:latin typeface="Times New Roman" panose="02020603050405020304" pitchFamily="18" charset="0"/>
                <a:ea typeface="华文楷体" panose="02010600040101010101" pitchFamily="2" charset="-122"/>
                <a:cs typeface="Times New Roman" panose="02020603050405020304" pitchFamily="18" charset="0"/>
              </a:rPr>
              <a:t>(1932,</a:t>
            </a:r>
            <a:r>
              <a:rPr lang="zh-CN" altLang="en-US" sz="2000">
                <a:latin typeface="Times New Roman" panose="02020603050405020304" pitchFamily="18" charset="0"/>
                <a:ea typeface="华文楷体" panose="02010600040101010101" pitchFamily="2" charset="-122"/>
                <a:cs typeface="Times New Roman" panose="02020603050405020304" pitchFamily="18" charset="0"/>
              </a:rPr>
              <a:t>英</a:t>
            </a:r>
            <a:r>
              <a:rPr lang="en-US" altLang="zh-CN" sz="200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000">
                <a:latin typeface="Times New Roman" panose="02020603050405020304" pitchFamily="18" charset="0"/>
                <a:ea typeface="华文楷体" panose="02010600040101010101" pitchFamily="2" charset="-122"/>
                <a:cs typeface="Times New Roman" panose="02020603050405020304" pitchFamily="18" charset="0"/>
              </a:rPr>
              <a:t>：</a:t>
            </a:r>
          </a:p>
        </p:txBody>
      </p:sp>
      <p:sp>
        <p:nvSpPr>
          <p:cNvPr id="3" name="Rectangle 2"/>
          <p:cNvSpPr/>
          <p:nvPr/>
        </p:nvSpPr>
        <p:spPr>
          <a:xfrm>
            <a:off x="533400" y="2967335"/>
            <a:ext cx="2954655" cy="461665"/>
          </a:xfrm>
          <a:prstGeom prst="rect">
            <a:avLst/>
          </a:prstGeom>
        </p:spPr>
        <p:txBody>
          <a:bodyPr wrap="none">
            <a:spAutoFit/>
          </a:bodyPr>
          <a:lstStyle/>
          <a:p>
            <a:pPr algn="ctr" eaLnBrk="1" hangingPunct="1"/>
            <a:r>
              <a:rPr lang="zh-CN" altLang="en-US" sz="2400" u="sng" dirty="0">
                <a:solidFill>
                  <a:schemeClr val="tx1"/>
                </a:solidFill>
                <a:ea typeface="华文楷体" panose="02010600040101010101" pitchFamily="2" charset="-122"/>
                <a:cs typeface="Times New Roman" panose="02020603050405020304" pitchFamily="18" charset="0"/>
              </a:rPr>
              <a:t>几个著名的核反应：</a:t>
            </a:r>
          </a:p>
        </p:txBody>
      </p:sp>
    </p:spTree>
    <p:extLst>
      <p:ext uri="{BB962C8B-B14F-4D97-AF65-F5344CB8AC3E}">
        <p14:creationId xmlns:p14="http://schemas.microsoft.com/office/powerpoint/2010/main" val="2936931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000" dirty="0"/>
              <a:t> </a:t>
            </a:r>
            <a:r>
              <a:rPr lang="zh-CN" altLang="en-US" sz="4000" dirty="0"/>
              <a:t>第一个人工核反应</a:t>
            </a:r>
            <a:r>
              <a:rPr lang="en-US" altLang="zh-CN" sz="4000" dirty="0"/>
              <a:t>(1919,</a:t>
            </a:r>
            <a:r>
              <a:rPr lang="zh-CN" altLang="en-US" sz="4000" dirty="0"/>
              <a:t>卢瑟福</a:t>
            </a:r>
            <a:r>
              <a:rPr lang="en-US" altLang="zh-CN" sz="4000" dirty="0"/>
              <a:t>)</a:t>
            </a:r>
            <a:endParaRPr kumimoji="1" lang="zh-CN" altLang="en-US" sz="4000" dirty="0"/>
          </a:p>
        </p:txBody>
      </p:sp>
      <p:sp>
        <p:nvSpPr>
          <p:cNvPr id="4" name="幻灯片编号占位符 3"/>
          <p:cNvSpPr>
            <a:spLocks noGrp="1"/>
          </p:cNvSpPr>
          <p:nvPr>
            <p:ph type="sldNum" sz="quarter" idx="12"/>
          </p:nvPr>
        </p:nvSpPr>
        <p:spPr/>
        <p:txBody>
          <a:bodyPr/>
          <a:lstStyle/>
          <a:p>
            <a:pPr>
              <a:defRPr/>
            </a:pPr>
            <a:fld id="{E3BAC4F7-8877-4A8A-A428-06935D1FE728}" type="slidenum">
              <a:rPr lang="zh-CN" altLang="en-US" smtClean="0"/>
              <a:pPr>
                <a:defRPr/>
              </a:pPr>
              <a:t>33</a:t>
            </a:fld>
            <a:endParaRPr lang="en-US" altLang="zh-CN" dirty="0"/>
          </a:p>
        </p:txBody>
      </p:sp>
      <p:pic>
        <p:nvPicPr>
          <p:cNvPr id="5" name="图片 4"/>
          <p:cNvPicPr>
            <a:picLocks noChangeAspect="1"/>
          </p:cNvPicPr>
          <p:nvPr/>
        </p:nvPicPr>
        <p:blipFill>
          <a:blip r:embed="rId2"/>
          <a:stretch>
            <a:fillRect/>
          </a:stretch>
        </p:blipFill>
        <p:spPr>
          <a:xfrm>
            <a:off x="2400300" y="2667000"/>
            <a:ext cx="4343400" cy="1524000"/>
          </a:xfrm>
          <a:prstGeom prst="rect">
            <a:avLst/>
          </a:prstGeom>
        </p:spPr>
      </p:pic>
      <p:pic>
        <p:nvPicPr>
          <p:cNvPr id="6" name="图片 5"/>
          <p:cNvPicPr>
            <a:picLocks noChangeAspect="1"/>
          </p:cNvPicPr>
          <p:nvPr/>
        </p:nvPicPr>
        <p:blipFill>
          <a:blip r:embed="rId3"/>
          <a:stretch>
            <a:fillRect/>
          </a:stretch>
        </p:blipFill>
        <p:spPr>
          <a:xfrm>
            <a:off x="1981200" y="1828800"/>
            <a:ext cx="4724400" cy="558800"/>
          </a:xfrm>
          <a:prstGeom prst="rect">
            <a:avLst/>
          </a:prstGeom>
        </p:spPr>
      </p:pic>
      <p:graphicFrame>
        <p:nvGraphicFramePr>
          <p:cNvPr id="7" name="Object 88"/>
          <p:cNvGraphicFramePr>
            <a:graphicFrameLocks noChangeAspect="1"/>
          </p:cNvGraphicFramePr>
          <p:nvPr>
            <p:extLst>
              <p:ext uri="{D42A27DB-BD31-4B8C-83A1-F6EECF244321}">
                <p14:modId xmlns:p14="http://schemas.microsoft.com/office/powerpoint/2010/main" val="270519179"/>
              </p:ext>
            </p:extLst>
          </p:nvPr>
        </p:nvGraphicFramePr>
        <p:xfrm>
          <a:off x="755650" y="1485900"/>
          <a:ext cx="1670050" cy="406400"/>
        </p:xfrm>
        <a:graphic>
          <a:graphicData uri="http://schemas.openxmlformats.org/presentationml/2006/ole">
            <mc:AlternateContent xmlns:mc="http://schemas.openxmlformats.org/markup-compatibility/2006">
              <mc:Choice xmlns:v="urn:schemas-microsoft-com:vml" Requires="v">
                <p:oleObj name="公式" r:id="rId4" imgW="1653696" imgH="396060" progId="Equation.3">
                  <p:embed/>
                </p:oleObj>
              </mc:Choice>
              <mc:Fallback>
                <p:oleObj name="公式" r:id="rId4" imgW="1653696" imgH="39606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1485900"/>
                        <a:ext cx="1670050" cy="4064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Tree>
    <p:extLst>
      <p:ext uri="{BB962C8B-B14F-4D97-AF65-F5344CB8AC3E}">
        <p14:creationId xmlns:p14="http://schemas.microsoft.com/office/powerpoint/2010/main" val="4852267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3"/>
          <p:cNvSpPr txBox="1">
            <a:spLocks noChangeArrowheads="1"/>
          </p:cNvSpPr>
          <p:nvPr/>
        </p:nvSpPr>
        <p:spPr bwMode="auto">
          <a:xfrm>
            <a:off x="687255" y="1823093"/>
            <a:ext cx="5070873" cy="2225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just" fontAlgn="base">
              <a:lnSpc>
                <a:spcPct val="110000"/>
              </a:lnSpc>
              <a:spcBef>
                <a:spcPct val="50000"/>
              </a:spcBef>
              <a:spcAft>
                <a:spcPct val="0"/>
              </a:spcAft>
            </a:pPr>
            <a:r>
              <a:rPr lang="zh-CN" altLang="en-US" sz="1800" dirty="0">
                <a:solidFill>
                  <a:srgbClr val="000000"/>
                </a:solidFill>
                <a:latin typeface="黑体" panose="02010609060101010101" pitchFamily="49" charset="-122"/>
                <a:ea typeface="黑体" panose="02010609060101010101" pitchFamily="49" charset="-122"/>
              </a:rPr>
              <a:t>   </a:t>
            </a:r>
            <a:r>
              <a:rPr lang="zh-CN" altLang="en-US" sz="2100" dirty="0">
                <a:solidFill>
                  <a:srgbClr val="000000"/>
                </a:solidFill>
                <a:latin typeface="STKaiti" charset="-122"/>
                <a:ea typeface="STKaiti" charset="-122"/>
                <a:cs typeface="STKaiti" charset="-122"/>
              </a:rPr>
              <a:t>1932年，英国剑桥大学卡文迪许实验室的科克罗夫特(</a:t>
            </a:r>
            <a:r>
              <a:rPr lang="en-US" altLang="zh-CN" sz="2100" dirty="0">
                <a:solidFill>
                  <a:srgbClr val="000000"/>
                </a:solidFill>
                <a:latin typeface="STKaiti" charset="-122"/>
                <a:ea typeface="STKaiti" charset="-122"/>
                <a:cs typeface="STKaiti" charset="-122"/>
              </a:rPr>
              <a:t>J. D. Cockcroft)</a:t>
            </a:r>
            <a:r>
              <a:rPr lang="zh-CN" altLang="en-US" sz="2100" dirty="0">
                <a:solidFill>
                  <a:srgbClr val="000000"/>
                </a:solidFill>
                <a:latin typeface="STKaiti" charset="-122"/>
                <a:ea typeface="STKaiti" charset="-122"/>
                <a:cs typeface="STKaiti" charset="-122"/>
              </a:rPr>
              <a:t>和瓦尔顿(</a:t>
            </a:r>
            <a:r>
              <a:rPr lang="en-US" altLang="zh-CN" sz="2100" dirty="0">
                <a:solidFill>
                  <a:srgbClr val="000000"/>
                </a:solidFill>
                <a:latin typeface="STKaiti" charset="-122"/>
                <a:ea typeface="STKaiti" charset="-122"/>
                <a:cs typeface="STKaiti" charset="-122"/>
              </a:rPr>
              <a:t>E. T. S. Walton)</a:t>
            </a:r>
            <a:r>
              <a:rPr lang="zh-CN" altLang="en-US" sz="2100" dirty="0">
                <a:solidFill>
                  <a:srgbClr val="000000"/>
                </a:solidFill>
                <a:latin typeface="STKaiti" charset="-122"/>
                <a:ea typeface="STKaiti" charset="-122"/>
                <a:cs typeface="STKaiti" charset="-122"/>
              </a:rPr>
              <a:t>利用他们自己发明的“科克罗夫特瓦尔顿加速器”加速质子，然后轰击锂，实现了下述核反应(</a:t>
            </a:r>
            <a:r>
              <a:rPr lang="zh-CN" altLang="en-US" sz="2100" dirty="0">
                <a:solidFill>
                  <a:srgbClr val="0000FF"/>
                </a:solidFill>
                <a:latin typeface="STKaiti" charset="-122"/>
                <a:ea typeface="STKaiti" charset="-122"/>
                <a:cs typeface="STKaiti" charset="-122"/>
              </a:rPr>
              <a:t>二人因此荣获1951年</a:t>
            </a:r>
            <a:r>
              <a:rPr lang="en-US" altLang="zh-CN" sz="2100" dirty="0">
                <a:solidFill>
                  <a:srgbClr val="0000FF"/>
                </a:solidFill>
                <a:latin typeface="STKaiti" charset="-122"/>
                <a:ea typeface="STKaiti" charset="-122"/>
                <a:cs typeface="STKaiti" charset="-122"/>
              </a:rPr>
              <a:t>Nobel</a:t>
            </a:r>
            <a:r>
              <a:rPr lang="zh-CN" altLang="en-US" sz="2100" dirty="0">
                <a:solidFill>
                  <a:srgbClr val="0000FF"/>
                </a:solidFill>
                <a:latin typeface="STKaiti" charset="-122"/>
                <a:ea typeface="STKaiti" charset="-122"/>
                <a:cs typeface="STKaiti" charset="-122"/>
              </a:rPr>
              <a:t>物理奖</a:t>
            </a:r>
            <a:r>
              <a:rPr lang="zh-CN" altLang="en-US" sz="2100" dirty="0">
                <a:solidFill>
                  <a:srgbClr val="000000"/>
                </a:solidFill>
                <a:latin typeface="STKaiti" charset="-122"/>
                <a:ea typeface="STKaiti" charset="-122"/>
                <a:cs typeface="STKaiti" charset="-122"/>
              </a:rPr>
              <a:t>)： </a:t>
            </a:r>
          </a:p>
        </p:txBody>
      </p:sp>
      <p:sp>
        <p:nvSpPr>
          <p:cNvPr id="28676" name="Text Box 4"/>
          <p:cNvSpPr txBox="1">
            <a:spLocks noChangeArrowheads="1"/>
          </p:cNvSpPr>
          <p:nvPr/>
        </p:nvSpPr>
        <p:spPr bwMode="auto">
          <a:xfrm>
            <a:off x="733097" y="4877045"/>
            <a:ext cx="7543800" cy="8032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just" fontAlgn="base">
              <a:lnSpc>
                <a:spcPct val="110000"/>
              </a:lnSpc>
              <a:spcBef>
                <a:spcPct val="50000"/>
              </a:spcBef>
              <a:spcAft>
                <a:spcPct val="0"/>
              </a:spcAft>
            </a:pPr>
            <a:r>
              <a:rPr lang="zh-CN" altLang="en-US" sz="1800" dirty="0">
                <a:solidFill>
                  <a:srgbClr val="000000"/>
                </a:solidFill>
                <a:latin typeface="STKaiti" charset="-122"/>
                <a:ea typeface="STKaiti" charset="-122"/>
                <a:cs typeface="STKaiti" charset="-122"/>
              </a:rPr>
              <a:t>    </a:t>
            </a:r>
            <a:r>
              <a:rPr lang="zh-CN" altLang="en-US" sz="2100" dirty="0">
                <a:solidFill>
                  <a:srgbClr val="000000"/>
                </a:solidFill>
                <a:latin typeface="STKaiti" charset="-122"/>
                <a:ea typeface="STKaiti" charset="-122"/>
                <a:cs typeface="STKaiti" charset="-122"/>
              </a:rPr>
              <a:t>在这一反应中输入的能量是0.5</a:t>
            </a:r>
            <a:r>
              <a:rPr lang="en-US" altLang="zh-CN" sz="2100" dirty="0">
                <a:solidFill>
                  <a:srgbClr val="000000"/>
                </a:solidFill>
                <a:latin typeface="STKaiti" charset="-122"/>
                <a:ea typeface="STKaiti" charset="-122"/>
                <a:cs typeface="STKaiti" charset="-122"/>
              </a:rPr>
              <a:t>MeV，</a:t>
            </a:r>
            <a:r>
              <a:rPr lang="zh-CN" altLang="en-US" sz="2100" dirty="0">
                <a:solidFill>
                  <a:srgbClr val="000000"/>
                </a:solidFill>
                <a:latin typeface="STKaiti" charset="-122"/>
                <a:ea typeface="STKaiti" charset="-122"/>
                <a:cs typeface="STKaiti" charset="-122"/>
              </a:rPr>
              <a:t>输出能量为17.8</a:t>
            </a:r>
            <a:r>
              <a:rPr lang="en-US" altLang="zh-CN" sz="2100" dirty="0">
                <a:solidFill>
                  <a:srgbClr val="000000"/>
                </a:solidFill>
                <a:latin typeface="STKaiti" charset="-122"/>
                <a:ea typeface="STKaiti" charset="-122"/>
                <a:cs typeface="STKaiti" charset="-122"/>
              </a:rPr>
              <a:t>MeV。</a:t>
            </a:r>
            <a:r>
              <a:rPr lang="zh-CN" altLang="en-US" sz="2100" dirty="0">
                <a:solidFill>
                  <a:srgbClr val="000000"/>
                </a:solidFill>
                <a:latin typeface="STKaiti" charset="-122"/>
                <a:ea typeface="STKaiti" charset="-122"/>
                <a:cs typeface="STKaiti" charset="-122"/>
              </a:rPr>
              <a:t>这表明从原子核中可以释放出能量。</a:t>
            </a:r>
          </a:p>
        </p:txBody>
      </p:sp>
      <p:grpSp>
        <p:nvGrpSpPr>
          <p:cNvPr id="28681" name="Group 9"/>
          <p:cNvGrpSpPr>
            <a:grpSpLocks/>
          </p:cNvGrpSpPr>
          <p:nvPr/>
        </p:nvGrpSpPr>
        <p:grpSpPr bwMode="auto">
          <a:xfrm>
            <a:off x="5901600" y="1894738"/>
            <a:ext cx="2556272" cy="2082403"/>
            <a:chOff x="3552" y="850"/>
            <a:chExt cx="2147" cy="1749"/>
          </a:xfrm>
        </p:grpSpPr>
        <p:pic>
          <p:nvPicPr>
            <p:cNvPr id="28677" name="Picture 5" descr="cockcrof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59" y="850"/>
              <a:ext cx="953" cy="1344"/>
            </a:xfrm>
            <a:prstGeom prst="rect">
              <a:avLst/>
            </a:prstGeom>
            <a:noFill/>
            <a:extLst>
              <a:ext uri="{909E8E84-426E-40dd-AFC4-6F175D3DCCD1}">
                <a14:hiddenFill xmlns:a14="http://schemas.microsoft.com/office/drawing/2010/main" xmlns="">
                  <a:solidFill>
                    <a:srgbClr val="FFFFFF"/>
                  </a:solidFill>
                </a14:hiddenFill>
              </a:ext>
            </a:extLst>
          </p:spPr>
        </p:pic>
        <p:pic>
          <p:nvPicPr>
            <p:cNvPr id="28678" name="Picture 6" descr="walt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94" y="850"/>
              <a:ext cx="953" cy="1344"/>
            </a:xfrm>
            <a:prstGeom prst="rect">
              <a:avLst/>
            </a:prstGeom>
            <a:noFill/>
            <a:extLst>
              <a:ext uri="{909E8E84-426E-40dd-AFC4-6F175D3DCCD1}">
                <a14:hiddenFill xmlns:a14="http://schemas.microsoft.com/office/drawing/2010/main" xmlns="">
                  <a:solidFill>
                    <a:srgbClr val="FFFFFF"/>
                  </a:solidFill>
                </a14:hiddenFill>
              </a:ext>
            </a:extLst>
          </p:spPr>
        </p:pic>
        <p:sp>
          <p:nvSpPr>
            <p:cNvPr id="28679" name="Text Box 7"/>
            <p:cNvSpPr txBox="1">
              <a:spLocks noChangeArrowheads="1"/>
            </p:cNvSpPr>
            <p:nvPr/>
          </p:nvSpPr>
          <p:spPr bwMode="auto">
            <a:xfrm>
              <a:off x="3552" y="2328"/>
              <a:ext cx="2147" cy="2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zh-CN" sz="1500" dirty="0">
                  <a:solidFill>
                    <a:srgbClr val="000000"/>
                  </a:solidFill>
                </a:rPr>
                <a:t>   Cockcroft           Walton</a:t>
              </a:r>
              <a:endParaRPr lang="zh-CN" altLang="en-US" sz="1500" dirty="0">
                <a:solidFill>
                  <a:srgbClr val="000000"/>
                </a:solidFill>
              </a:endParaRPr>
            </a:p>
          </p:txBody>
        </p:sp>
      </p:grpSp>
      <p:graphicFrame>
        <p:nvGraphicFramePr>
          <p:cNvPr id="28680" name="Object 8"/>
          <p:cNvGraphicFramePr>
            <a:graphicFrameLocks noChangeAspect="1"/>
          </p:cNvGraphicFramePr>
          <p:nvPr/>
        </p:nvGraphicFramePr>
        <p:xfrm>
          <a:off x="3233737" y="4206722"/>
          <a:ext cx="2195513" cy="541734"/>
        </p:xfrm>
        <a:graphic>
          <a:graphicData uri="http://schemas.openxmlformats.org/presentationml/2006/ole">
            <mc:AlternateContent xmlns:mc="http://schemas.openxmlformats.org/markup-compatibility/2006">
              <mc:Choice xmlns:v="urn:schemas-microsoft-com:vml" Requires="v">
                <p:oleObj name="Equation" r:id="rId4" imgW="977760" imgH="241200" progId="Equation.3">
                  <p:embed/>
                </p:oleObj>
              </mc:Choice>
              <mc:Fallback>
                <p:oleObj name="Equation" r:id="rId4" imgW="977760" imgH="241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3737" y="4206722"/>
                        <a:ext cx="2195513" cy="541734"/>
                      </a:xfrm>
                      <a:prstGeom prst="rect">
                        <a:avLst/>
                      </a:prstGeom>
                      <a:solidFill>
                        <a:srgbClr val="FFCC99"/>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oleObj>
              </mc:Fallback>
            </mc:AlternateContent>
          </a:graphicData>
        </a:graphic>
      </p:graphicFrame>
      <p:sp>
        <p:nvSpPr>
          <p:cNvPr id="4" name="Title 3"/>
          <p:cNvSpPr>
            <a:spLocks noGrp="1"/>
          </p:cNvSpPr>
          <p:nvPr>
            <p:ph type="title"/>
          </p:nvPr>
        </p:nvSpPr>
        <p:spPr/>
        <p:txBody>
          <a:bodyPr>
            <a:normAutofit fontScale="90000"/>
          </a:bodyPr>
          <a:lstStyle/>
          <a:p>
            <a:r>
              <a:rPr lang="zh-CN" altLang="en-US" dirty="0"/>
              <a:t>第一个在加速器上实现的核反应</a:t>
            </a:r>
            <a:endParaRPr lang="en-US" dirty="0"/>
          </a:p>
        </p:txBody>
      </p:sp>
      <p:sp>
        <p:nvSpPr>
          <p:cNvPr id="2" name="幻灯片编号占位符 1"/>
          <p:cNvSpPr>
            <a:spLocks noGrp="1"/>
          </p:cNvSpPr>
          <p:nvPr>
            <p:ph type="sldNum" sz="quarter" idx="12"/>
          </p:nvPr>
        </p:nvSpPr>
        <p:spPr/>
        <p:txBody>
          <a:bodyPr/>
          <a:lstStyle/>
          <a:p>
            <a:pPr>
              <a:defRPr/>
            </a:pPr>
            <a:fld id="{8486441D-73B2-4300-883B-8FC5FEE08090}" type="slidenum">
              <a:rPr lang="zh-CN" altLang="en-US" smtClean="0"/>
              <a:pPr>
                <a:defRPr/>
              </a:pPr>
              <a:t>34</a:t>
            </a:fld>
            <a:endParaRPr lang="en-US" altLang="zh-CN" dirty="0"/>
          </a:p>
        </p:txBody>
      </p:sp>
      <p:graphicFrame>
        <p:nvGraphicFramePr>
          <p:cNvPr id="13" name="Object 72"/>
          <p:cNvGraphicFramePr>
            <a:graphicFrameLocks noChangeAspect="1"/>
          </p:cNvGraphicFramePr>
          <p:nvPr>
            <p:extLst>
              <p:ext uri="{D42A27DB-BD31-4B8C-83A1-F6EECF244321}">
                <p14:modId xmlns:p14="http://schemas.microsoft.com/office/powerpoint/2010/main" val="292429703"/>
              </p:ext>
            </p:extLst>
          </p:nvPr>
        </p:nvGraphicFramePr>
        <p:xfrm>
          <a:off x="694997" y="4274389"/>
          <a:ext cx="1682750" cy="406400"/>
        </p:xfrm>
        <a:graphic>
          <a:graphicData uri="http://schemas.openxmlformats.org/presentationml/2006/ole">
            <mc:AlternateContent xmlns:mc="http://schemas.openxmlformats.org/markup-compatibility/2006">
              <mc:Choice xmlns:v="urn:schemas-microsoft-com:vml" Requires="v">
                <p:oleObj name="公式" r:id="rId6" imgW="1668600" imgH="396060" progId="Equation.3">
                  <p:embed/>
                </p:oleObj>
              </mc:Choice>
              <mc:Fallback>
                <p:oleObj name="公式" r:id="rId6" imgW="1668600" imgH="39606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997" y="4274389"/>
                        <a:ext cx="1682750" cy="406400"/>
                      </a:xfrm>
                      <a:prstGeom prst="rect">
                        <a:avLst/>
                      </a:prstGeom>
                      <a:solidFill>
                        <a:srgbClr val="1AE4EE"/>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Tree>
    <p:extLst>
      <p:ext uri="{BB962C8B-B14F-4D97-AF65-F5344CB8AC3E}">
        <p14:creationId xmlns:p14="http://schemas.microsoft.com/office/powerpoint/2010/main" val="12107308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3"/>
          <p:cNvSpPr txBox="1">
            <a:spLocks noChangeArrowheads="1"/>
          </p:cNvSpPr>
          <p:nvPr/>
        </p:nvSpPr>
        <p:spPr bwMode="auto">
          <a:xfrm>
            <a:off x="1271095" y="1955007"/>
            <a:ext cx="6682609"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just" fontAlgn="base">
              <a:spcBef>
                <a:spcPct val="50000"/>
              </a:spcBef>
              <a:spcAft>
                <a:spcPct val="0"/>
              </a:spcAft>
            </a:pPr>
            <a:r>
              <a:rPr lang="zh-CN" altLang="en-US" sz="1800" dirty="0">
                <a:solidFill>
                  <a:srgbClr val="000000"/>
                </a:solidFill>
                <a:latin typeface="STKaiti" charset="-122"/>
                <a:ea typeface="STKaiti" charset="-122"/>
                <a:cs typeface="STKaiti" charset="-122"/>
              </a:rPr>
              <a:t>   </a:t>
            </a:r>
            <a:r>
              <a:rPr lang="zh-CN" altLang="en-US" sz="2400" dirty="0">
                <a:solidFill>
                  <a:srgbClr val="000000"/>
                </a:solidFill>
                <a:latin typeface="STKaiti" charset="-122"/>
                <a:ea typeface="STKaiti" charset="-122"/>
                <a:cs typeface="STKaiti" charset="-122"/>
              </a:rPr>
              <a:t>1934年，约里奥-居里夫妇发表文章宣布观察到了人工放射现象，他们完成了如下核反应：</a:t>
            </a:r>
          </a:p>
        </p:txBody>
      </p:sp>
      <p:sp>
        <p:nvSpPr>
          <p:cNvPr id="31748" name="Text Box 4"/>
          <p:cNvSpPr txBox="1">
            <a:spLocks noChangeArrowheads="1"/>
          </p:cNvSpPr>
          <p:nvPr/>
        </p:nvSpPr>
        <p:spPr bwMode="auto">
          <a:xfrm>
            <a:off x="1271095" y="3943350"/>
            <a:ext cx="660181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zh-CN" altLang="en-US" sz="2400" dirty="0">
                <a:solidFill>
                  <a:srgbClr val="000000"/>
                </a:solidFill>
                <a:latin typeface="STKaiti" charset="-122"/>
                <a:ea typeface="STKaiti" charset="-122"/>
                <a:cs typeface="STKaiti" charset="-122"/>
              </a:rPr>
              <a:t>磷30不稳定，通过放射性</a:t>
            </a:r>
            <a:r>
              <a:rPr lang="zh-CN" altLang="en-US" sz="2400" dirty="0">
                <a:solidFill>
                  <a:schemeClr val="tx1"/>
                </a:solidFill>
                <a:latin typeface="STKaiti" charset="-122"/>
                <a:ea typeface="STKaiti" charset="-122"/>
                <a:cs typeface="STKaiti" charset="-122"/>
              </a:rPr>
              <a:t>β</a:t>
            </a:r>
            <a:r>
              <a:rPr lang="zh-CN" altLang="en-US" sz="2400" dirty="0">
                <a:solidFill>
                  <a:srgbClr val="000000"/>
                </a:solidFill>
                <a:latin typeface="STKaiti" charset="-122"/>
                <a:ea typeface="STKaiti" charset="-122"/>
                <a:cs typeface="STKaiti" charset="-122"/>
              </a:rPr>
              <a:t>衰变转变为硅30： </a:t>
            </a:r>
          </a:p>
        </p:txBody>
      </p:sp>
      <p:graphicFrame>
        <p:nvGraphicFramePr>
          <p:cNvPr id="31749" name="Object 5"/>
          <p:cNvGraphicFramePr>
            <a:graphicFrameLocks noChangeAspect="1"/>
          </p:cNvGraphicFramePr>
          <p:nvPr/>
        </p:nvGraphicFramePr>
        <p:xfrm>
          <a:off x="3028950" y="2951561"/>
          <a:ext cx="2800350" cy="648890"/>
        </p:xfrm>
        <a:graphic>
          <a:graphicData uri="http://schemas.openxmlformats.org/presentationml/2006/ole">
            <mc:AlternateContent xmlns:mc="http://schemas.openxmlformats.org/markup-compatibility/2006">
              <mc:Choice xmlns:v="urn:schemas-microsoft-com:vml" Requires="v">
                <p:oleObj name="Equation" r:id="rId2" imgW="1041120" imgH="241200" progId="Equation.3">
                  <p:embed/>
                </p:oleObj>
              </mc:Choice>
              <mc:Fallback>
                <p:oleObj name="Equation" r:id="rId2" imgW="1041120" imgH="2412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8950" y="2951561"/>
                        <a:ext cx="2800350" cy="648890"/>
                      </a:xfrm>
                      <a:prstGeom prst="rect">
                        <a:avLst/>
                      </a:prstGeom>
                      <a:solidFill>
                        <a:srgbClr val="FFFF00"/>
                      </a:solidFill>
                      <a:ln>
                        <a:noFill/>
                      </a:ln>
                      <a:effectLst/>
                    </p:spPr>
                  </p:pic>
                </p:oleObj>
              </mc:Fallback>
            </mc:AlternateContent>
          </a:graphicData>
        </a:graphic>
      </p:graphicFrame>
      <p:graphicFrame>
        <p:nvGraphicFramePr>
          <p:cNvPr id="31753" name="Object 9"/>
          <p:cNvGraphicFramePr>
            <a:graphicFrameLocks noChangeAspect="1"/>
          </p:cNvGraphicFramePr>
          <p:nvPr/>
        </p:nvGraphicFramePr>
        <p:xfrm>
          <a:off x="2971800" y="4572001"/>
          <a:ext cx="2914650" cy="675085"/>
        </p:xfrm>
        <a:graphic>
          <a:graphicData uri="http://schemas.openxmlformats.org/presentationml/2006/ole">
            <mc:AlternateContent xmlns:mc="http://schemas.openxmlformats.org/markup-compatibility/2006">
              <mc:Choice xmlns:v="urn:schemas-microsoft-com:vml" Requires="v">
                <p:oleObj name="Equation" r:id="rId4" imgW="1041120" imgH="241200" progId="Equation.3">
                  <p:embed/>
                </p:oleObj>
              </mc:Choice>
              <mc:Fallback>
                <p:oleObj name="Equation" r:id="rId4" imgW="1041120" imgH="241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4572001"/>
                        <a:ext cx="2914650" cy="675085"/>
                      </a:xfrm>
                      <a:prstGeom prst="rect">
                        <a:avLst/>
                      </a:prstGeom>
                      <a:solidFill>
                        <a:srgbClr val="FFFF00"/>
                      </a:solidFill>
                      <a:ln>
                        <a:noFill/>
                      </a:ln>
                      <a:effectLst/>
                    </p:spPr>
                  </p:pic>
                </p:oleObj>
              </mc:Fallback>
            </mc:AlternateContent>
          </a:graphicData>
        </a:graphic>
      </p:graphicFrame>
      <p:sp>
        <p:nvSpPr>
          <p:cNvPr id="4" name="Title 3"/>
          <p:cNvSpPr>
            <a:spLocks noGrp="1"/>
          </p:cNvSpPr>
          <p:nvPr>
            <p:ph type="title"/>
          </p:nvPr>
        </p:nvSpPr>
        <p:spPr/>
        <p:txBody>
          <a:bodyPr>
            <a:normAutofit fontScale="90000"/>
          </a:bodyPr>
          <a:lstStyle/>
          <a:p>
            <a:r>
              <a:rPr lang="zh-CN" altLang="en-US" dirty="0"/>
              <a:t>产生第一个人工放射性核素的反应 </a:t>
            </a:r>
            <a:endParaRPr lang="en-US" dirty="0"/>
          </a:p>
        </p:txBody>
      </p:sp>
      <p:sp>
        <p:nvSpPr>
          <p:cNvPr id="2" name="幻灯片编号占位符 1"/>
          <p:cNvSpPr>
            <a:spLocks noGrp="1"/>
          </p:cNvSpPr>
          <p:nvPr>
            <p:ph type="sldNum" sz="quarter" idx="12"/>
          </p:nvPr>
        </p:nvSpPr>
        <p:spPr/>
        <p:txBody>
          <a:bodyPr/>
          <a:lstStyle/>
          <a:p>
            <a:pPr>
              <a:defRPr/>
            </a:pPr>
            <a:fld id="{8486441D-73B2-4300-883B-8FC5FEE08090}" type="slidenum">
              <a:rPr lang="zh-CN" altLang="en-US" smtClean="0"/>
              <a:pPr>
                <a:defRPr/>
              </a:pPr>
              <a:t>35</a:t>
            </a:fld>
            <a:endParaRPr lang="en-US" altLang="zh-CN" dirty="0"/>
          </a:p>
        </p:txBody>
      </p:sp>
      <p:graphicFrame>
        <p:nvGraphicFramePr>
          <p:cNvPr id="10" name="Object 76"/>
          <p:cNvGraphicFramePr>
            <a:graphicFrameLocks noChangeAspect="1"/>
          </p:cNvGraphicFramePr>
          <p:nvPr>
            <p:extLst>
              <p:ext uri="{D42A27DB-BD31-4B8C-83A1-F6EECF244321}">
                <p14:modId xmlns:p14="http://schemas.microsoft.com/office/powerpoint/2010/main" val="1845300687"/>
              </p:ext>
            </p:extLst>
          </p:nvPr>
        </p:nvGraphicFramePr>
        <p:xfrm>
          <a:off x="533400" y="2958277"/>
          <a:ext cx="1689100" cy="406400"/>
        </p:xfrm>
        <a:graphic>
          <a:graphicData uri="http://schemas.openxmlformats.org/presentationml/2006/ole">
            <mc:AlternateContent xmlns:mc="http://schemas.openxmlformats.org/markup-compatibility/2006">
              <mc:Choice xmlns:v="urn:schemas-microsoft-com:vml" Requires="v">
                <p:oleObj name="公式" r:id="rId6" imgW="1684152" imgH="396060" progId="Equation.3">
                  <p:embed/>
                </p:oleObj>
              </mc:Choice>
              <mc:Fallback>
                <p:oleObj name="公式" r:id="rId6" imgW="1684152" imgH="39606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2958277"/>
                        <a:ext cx="1689100" cy="406400"/>
                      </a:xfrm>
                      <a:prstGeom prst="rect">
                        <a:avLst/>
                      </a:prstGeom>
                      <a:solidFill>
                        <a:srgbClr val="4419E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78"/>
          <p:cNvGraphicFramePr>
            <a:graphicFrameLocks noChangeAspect="1"/>
          </p:cNvGraphicFramePr>
          <p:nvPr>
            <p:extLst>
              <p:ext uri="{D42A27DB-BD31-4B8C-83A1-F6EECF244321}">
                <p14:modId xmlns:p14="http://schemas.microsoft.com/office/powerpoint/2010/main" val="1140274305"/>
              </p:ext>
            </p:extLst>
          </p:nvPr>
        </p:nvGraphicFramePr>
        <p:xfrm>
          <a:off x="304800" y="4405015"/>
          <a:ext cx="2349500" cy="393700"/>
        </p:xfrm>
        <a:graphic>
          <a:graphicData uri="http://schemas.openxmlformats.org/presentationml/2006/ole">
            <mc:AlternateContent xmlns:mc="http://schemas.openxmlformats.org/markup-compatibility/2006">
              <mc:Choice xmlns:v="urn:schemas-microsoft-com:vml" Requires="v">
                <p:oleObj name="公式" r:id="rId8" imgW="2339280" imgH="388918" progId="Equation.3">
                  <p:embed/>
                </p:oleObj>
              </mc:Choice>
              <mc:Fallback>
                <p:oleObj name="公式" r:id="rId8" imgW="2339280" imgH="388918"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 y="4405015"/>
                        <a:ext cx="2349500" cy="393700"/>
                      </a:xfrm>
                      <a:prstGeom prst="rect">
                        <a:avLst/>
                      </a:prstGeom>
                      <a:solidFill>
                        <a:srgbClr val="4419E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Tree>
    <p:extLst>
      <p:ext uri="{BB962C8B-B14F-4D97-AF65-F5344CB8AC3E}">
        <p14:creationId xmlns:p14="http://schemas.microsoft.com/office/powerpoint/2010/main" val="13459078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607096" y="1433416"/>
            <a:ext cx="3710112" cy="42473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just" fontAlgn="base">
              <a:lnSpc>
                <a:spcPct val="125000"/>
              </a:lnSpc>
              <a:spcBef>
                <a:spcPct val="50000"/>
              </a:spcBef>
              <a:spcAft>
                <a:spcPct val="0"/>
              </a:spcAft>
            </a:pPr>
            <a:r>
              <a:rPr lang="zh-CN" altLang="en-US" sz="1800" dirty="0">
                <a:solidFill>
                  <a:srgbClr val="000000"/>
                </a:solidFill>
                <a:latin typeface="黑体" panose="02010609060101010101" pitchFamily="49" charset="-122"/>
                <a:ea typeface="黑体" panose="02010609060101010101" pitchFamily="49" charset="-122"/>
              </a:rPr>
              <a:t>   </a:t>
            </a:r>
            <a:r>
              <a:rPr lang="zh-CN" altLang="en-US" sz="2400" dirty="0">
                <a:solidFill>
                  <a:srgbClr val="000000"/>
                </a:solidFill>
                <a:latin typeface="STKaiti" charset="-122"/>
                <a:ea typeface="STKaiti" charset="-122"/>
                <a:cs typeface="STKaiti" charset="-122"/>
              </a:rPr>
              <a:t>人工放射性的发现，为人类开辟了一个新领域。从此，科学家们不必再只依靠自然界的天然放射性物质来研究问题，大大地推动了核物理学的发展。约里奥-居里夫妇因此于</a:t>
            </a:r>
            <a:r>
              <a:rPr lang="zh-CN" altLang="en-US" sz="2400" dirty="0">
                <a:solidFill>
                  <a:srgbClr val="0000FF"/>
                </a:solidFill>
                <a:latin typeface="STKaiti" charset="-122"/>
                <a:ea typeface="STKaiti" charset="-122"/>
                <a:cs typeface="STKaiti" charset="-122"/>
              </a:rPr>
              <a:t>1935年被授予</a:t>
            </a:r>
            <a:r>
              <a:rPr lang="en-US" altLang="zh-CN" sz="2400" dirty="0">
                <a:solidFill>
                  <a:srgbClr val="0000FF"/>
                </a:solidFill>
                <a:latin typeface="STKaiti" charset="-122"/>
                <a:ea typeface="STKaiti" charset="-122"/>
                <a:cs typeface="STKaiti" charset="-122"/>
              </a:rPr>
              <a:t>Nobel</a:t>
            </a:r>
            <a:r>
              <a:rPr lang="zh-CN" altLang="en-US" sz="2400" dirty="0">
                <a:solidFill>
                  <a:srgbClr val="0000FF"/>
                </a:solidFill>
                <a:latin typeface="STKaiti" charset="-122"/>
                <a:ea typeface="STKaiti" charset="-122"/>
                <a:cs typeface="STKaiti" charset="-122"/>
              </a:rPr>
              <a:t>化学奖</a:t>
            </a:r>
            <a:r>
              <a:rPr lang="zh-CN" altLang="en-US" sz="2400" dirty="0">
                <a:solidFill>
                  <a:srgbClr val="000000"/>
                </a:solidFill>
                <a:latin typeface="STKaiti" charset="-122"/>
                <a:ea typeface="STKaiti" charset="-122"/>
                <a:cs typeface="STKaiti" charset="-122"/>
              </a:rPr>
              <a:t>。</a:t>
            </a:r>
          </a:p>
        </p:txBody>
      </p:sp>
      <p:pic>
        <p:nvPicPr>
          <p:cNvPr id="32771" name="Picture 3" descr="Jolio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66639" y="1257299"/>
            <a:ext cx="1345406" cy="2171700"/>
          </a:xfrm>
          <a:prstGeom prst="rect">
            <a:avLst/>
          </a:prstGeom>
          <a:noFill/>
          <a:extLst>
            <a:ext uri="{909E8E84-426E-40dd-AFC4-6F175D3DCCD1}">
              <a14:hiddenFill xmlns:a14="http://schemas.microsoft.com/office/drawing/2010/main" xmlns="">
                <a:solidFill>
                  <a:srgbClr val="FFFFFF"/>
                </a:solidFill>
              </a14:hiddenFill>
            </a:ext>
          </a:extLst>
        </p:spPr>
      </p:pic>
      <p:pic>
        <p:nvPicPr>
          <p:cNvPr id="32772" name="Picture 4" descr="Iren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38288" y="1245394"/>
            <a:ext cx="1229916" cy="2183606"/>
          </a:xfrm>
          <a:prstGeom prst="rect">
            <a:avLst/>
          </a:prstGeom>
          <a:noFill/>
          <a:extLst>
            <a:ext uri="{909E8E84-426E-40dd-AFC4-6F175D3DCCD1}">
              <a14:hiddenFill xmlns:a14="http://schemas.microsoft.com/office/drawing/2010/main" xmlns="">
                <a:solidFill>
                  <a:srgbClr val="FFFFFF"/>
                </a:solidFill>
              </a14:hiddenFill>
            </a:ext>
          </a:extLst>
        </p:spPr>
      </p:pic>
      <p:pic>
        <p:nvPicPr>
          <p:cNvPr id="32774" name="Picture 6" descr="jolio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73757" y="3448050"/>
            <a:ext cx="3200400" cy="249555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2"/>
          <p:cNvSpPr>
            <a:spLocks noGrp="1"/>
          </p:cNvSpPr>
          <p:nvPr>
            <p:ph type="title"/>
          </p:nvPr>
        </p:nvSpPr>
        <p:spPr/>
        <p:txBody>
          <a:bodyPr/>
          <a:lstStyle/>
          <a:p>
            <a:r>
              <a:rPr lang="zh-CN" altLang="en-US" dirty="0">
                <a:solidFill>
                  <a:srgbClr val="000000"/>
                </a:solidFill>
                <a:latin typeface="STKaiti" charset="-122"/>
                <a:ea typeface="STKaiti" charset="-122"/>
                <a:cs typeface="STKaiti" charset="-122"/>
              </a:rPr>
              <a:t>人工放射性</a:t>
            </a:r>
            <a:endParaRPr lang="en-US" dirty="0"/>
          </a:p>
        </p:txBody>
      </p:sp>
      <p:sp>
        <p:nvSpPr>
          <p:cNvPr id="2" name="幻灯片编号占位符 1"/>
          <p:cNvSpPr>
            <a:spLocks noGrp="1"/>
          </p:cNvSpPr>
          <p:nvPr>
            <p:ph type="sldNum" sz="quarter" idx="12"/>
          </p:nvPr>
        </p:nvSpPr>
        <p:spPr/>
        <p:txBody>
          <a:bodyPr/>
          <a:lstStyle/>
          <a:p>
            <a:pPr>
              <a:defRPr/>
            </a:pPr>
            <a:fld id="{8486441D-73B2-4300-883B-8FC5FEE08090}" type="slidenum">
              <a:rPr lang="zh-CN" altLang="en-US" smtClean="0"/>
              <a:pPr>
                <a:defRPr/>
              </a:pPr>
              <a:t>36</a:t>
            </a:fld>
            <a:endParaRPr lang="en-US" altLang="zh-CN" dirty="0"/>
          </a:p>
        </p:txBody>
      </p:sp>
      <p:sp>
        <p:nvSpPr>
          <p:cNvPr id="4" name="Footer Placeholder 3"/>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Tree>
    <p:extLst>
      <p:ext uri="{BB962C8B-B14F-4D97-AF65-F5344CB8AC3E}">
        <p14:creationId xmlns:p14="http://schemas.microsoft.com/office/powerpoint/2010/main" val="12280315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核反应中的守恒定律</a:t>
            </a:r>
          </a:p>
        </p:txBody>
      </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37</a:t>
            </a:fld>
            <a:endParaRPr lang="en-US" altLang="zh-CN" dirty="0"/>
          </a:p>
        </p:txBody>
      </p:sp>
      <p:sp>
        <p:nvSpPr>
          <p:cNvPr id="3" name="内容占位符 2"/>
          <p:cNvSpPr>
            <a:spLocks noGrp="1"/>
          </p:cNvSpPr>
          <p:nvPr>
            <p:ph idx="4294967295"/>
          </p:nvPr>
        </p:nvSpPr>
        <p:spPr>
          <a:xfrm>
            <a:off x="762000" y="1371600"/>
            <a:ext cx="7647363" cy="4724400"/>
          </a:xfrm>
        </p:spPr>
        <p:txBody>
          <a:bodyPr/>
          <a:lstStyle/>
          <a:p>
            <a:r>
              <a:rPr lang="zh-CN" altLang="en-US" dirty="0"/>
              <a:t>质量数</a:t>
            </a:r>
            <a:r>
              <a:rPr lang="en-US" altLang="zh-CN" i="1" dirty="0"/>
              <a:t>A</a:t>
            </a:r>
            <a:r>
              <a:rPr lang="zh-CN" altLang="en-US" dirty="0"/>
              <a:t>守恒</a:t>
            </a:r>
            <a:r>
              <a:rPr lang="en-US" altLang="zh-CN" dirty="0"/>
              <a:t>.</a:t>
            </a:r>
            <a:r>
              <a:rPr lang="zh-CN" altLang="en-US" dirty="0"/>
              <a:t>即反应前后总的质量数保持不变</a:t>
            </a:r>
            <a:r>
              <a:rPr lang="en-US" altLang="zh-CN" dirty="0"/>
              <a:t>;</a:t>
            </a:r>
          </a:p>
          <a:p>
            <a:r>
              <a:rPr lang="zh-CN" altLang="en-US" dirty="0"/>
              <a:t>电荷数</a:t>
            </a:r>
            <a:r>
              <a:rPr lang="en-US" altLang="zh-CN" i="1" dirty="0"/>
              <a:t>Z</a:t>
            </a:r>
            <a:r>
              <a:rPr lang="zh-CN" altLang="en-US" dirty="0"/>
              <a:t>守恒</a:t>
            </a:r>
            <a:r>
              <a:rPr lang="en-US" altLang="zh-CN" dirty="0"/>
              <a:t>.</a:t>
            </a:r>
            <a:r>
              <a:rPr lang="zh-CN" altLang="en-US" dirty="0"/>
              <a:t>即反应前后总的电荷数保持不变</a:t>
            </a:r>
            <a:r>
              <a:rPr lang="en-US" altLang="zh-CN" dirty="0"/>
              <a:t>;</a:t>
            </a:r>
          </a:p>
          <a:p>
            <a:r>
              <a:rPr lang="zh-CN" altLang="en-US" dirty="0"/>
              <a:t>动量守恒</a:t>
            </a:r>
            <a:r>
              <a:rPr lang="en-US" altLang="zh-CN" dirty="0"/>
              <a:t>.</a:t>
            </a:r>
            <a:r>
              <a:rPr lang="zh-CN" altLang="en-US" dirty="0"/>
              <a:t>即反应前后各粒子动量的矢量和保持不变</a:t>
            </a:r>
            <a:r>
              <a:rPr lang="en-US" altLang="zh-CN" dirty="0"/>
              <a:t>;</a:t>
            </a:r>
          </a:p>
          <a:p>
            <a:r>
              <a:rPr lang="zh-CN" altLang="en-US" dirty="0"/>
              <a:t>能量守恒</a:t>
            </a:r>
            <a:r>
              <a:rPr lang="en-US" altLang="zh-CN" dirty="0"/>
              <a:t>.</a:t>
            </a:r>
            <a:r>
              <a:rPr lang="zh-CN" altLang="en-US" dirty="0"/>
              <a:t>即反应前后粒子的能量之和保持不变</a:t>
            </a:r>
            <a:r>
              <a:rPr lang="en-US" altLang="zh-CN" dirty="0"/>
              <a:t>(</a:t>
            </a:r>
            <a:r>
              <a:rPr lang="zh-CN" altLang="en-US" dirty="0"/>
              <a:t>按相对论质能关系确定</a:t>
            </a:r>
            <a:r>
              <a:rPr lang="en-US" altLang="zh-CN" dirty="0"/>
              <a:t>)</a:t>
            </a:r>
            <a:r>
              <a:rPr lang="zh-CN" altLang="en-US" dirty="0"/>
              <a:t>。</a:t>
            </a:r>
            <a:endParaRPr lang="en-US" altLang="zh-CN" dirty="0"/>
          </a:p>
        </p:txBody>
      </p:sp>
    </p:spTree>
    <p:extLst>
      <p:ext uri="{BB962C8B-B14F-4D97-AF65-F5344CB8AC3E}">
        <p14:creationId xmlns:p14="http://schemas.microsoft.com/office/powerpoint/2010/main" val="11828806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反应</a:t>
            </a:r>
            <a:r>
              <a:rPr lang="en-US" altLang="zh-CN" dirty="0"/>
              <a:t>Q</a:t>
            </a:r>
            <a:r>
              <a:rPr lang="zh-CN" altLang="en-US" dirty="0"/>
              <a:t>值（</a:t>
            </a:r>
            <a:r>
              <a:rPr lang="en-US" altLang="zh-CN" dirty="0"/>
              <a:t>Q</a:t>
            </a:r>
            <a:r>
              <a:rPr lang="zh-CN" altLang="en-US" dirty="0"/>
              <a:t>方程）</a:t>
            </a:r>
          </a:p>
        </p:txBody>
      </p:sp>
      <p:sp>
        <p:nvSpPr>
          <p:cNvPr id="25" name="Footer Placeholder 24"/>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38</a:t>
            </a:fld>
            <a:endParaRPr lang="en-US" altLang="zh-CN" dirty="0"/>
          </a:p>
        </p:txBody>
      </p:sp>
      <p:graphicFrame>
        <p:nvGraphicFramePr>
          <p:cNvPr id="5" name="Object 8"/>
          <p:cNvGraphicFramePr>
            <a:graphicFrameLocks noChangeAspect="1"/>
          </p:cNvGraphicFramePr>
          <p:nvPr>
            <p:extLst>
              <p:ext uri="{D42A27DB-BD31-4B8C-83A1-F6EECF244321}">
                <p14:modId xmlns:p14="http://schemas.microsoft.com/office/powerpoint/2010/main" val="1422907157"/>
              </p:ext>
            </p:extLst>
          </p:nvPr>
        </p:nvGraphicFramePr>
        <p:xfrm>
          <a:off x="3200400" y="1371600"/>
          <a:ext cx="2286000" cy="360363"/>
        </p:xfrm>
        <a:graphic>
          <a:graphicData uri="http://schemas.openxmlformats.org/presentationml/2006/ole">
            <mc:AlternateContent xmlns:mc="http://schemas.openxmlformats.org/markup-compatibility/2006">
              <mc:Choice xmlns:v="urn:schemas-microsoft-com:vml" Requires="v">
                <p:oleObj name="公式" r:id="rId2" imgW="1798200" imgH="274645" progId="Equation.3">
                  <p:embed/>
                </p:oleObj>
              </mc:Choice>
              <mc:Fallback>
                <p:oleObj name="公式" r:id="rId2" imgW="1798200" imgH="274645"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371600"/>
                        <a:ext cx="2286000" cy="360363"/>
                      </a:xfrm>
                      <a:prstGeom prst="rect">
                        <a:avLst/>
                      </a:prstGeom>
                      <a:solidFill>
                        <a:srgbClr val="660033"/>
                      </a:solidFill>
                      <a:ln w="9525">
                        <a:solidFill>
                          <a:srgbClr val="A50021"/>
                        </a:solidFill>
                        <a:miter lim="800000"/>
                        <a:headEnd/>
                        <a:tailEnd/>
                      </a:ln>
                    </p:spPr>
                  </p:pic>
                </p:oleObj>
              </mc:Fallback>
            </mc:AlternateContent>
          </a:graphicData>
        </a:graphic>
      </p:graphicFrame>
      <p:graphicFrame>
        <p:nvGraphicFramePr>
          <p:cNvPr id="6" name="Object 9"/>
          <p:cNvGraphicFramePr>
            <a:graphicFrameLocks noChangeAspect="1"/>
          </p:cNvGraphicFramePr>
          <p:nvPr>
            <p:extLst>
              <p:ext uri="{D42A27DB-BD31-4B8C-83A1-F6EECF244321}">
                <p14:modId xmlns:p14="http://schemas.microsoft.com/office/powerpoint/2010/main" val="422694707"/>
              </p:ext>
            </p:extLst>
          </p:nvPr>
        </p:nvGraphicFramePr>
        <p:xfrm>
          <a:off x="6477000" y="1376363"/>
          <a:ext cx="1371600" cy="407987"/>
        </p:xfrm>
        <a:graphic>
          <a:graphicData uri="http://schemas.openxmlformats.org/presentationml/2006/ole">
            <mc:AlternateContent xmlns:mc="http://schemas.openxmlformats.org/markup-compatibility/2006">
              <mc:Choice xmlns:v="urn:schemas-microsoft-com:vml" Requires="v">
                <p:oleObj name="公式" r:id="rId4" imgW="1120392" imgH="335028" progId="Equation.3">
                  <p:embed/>
                </p:oleObj>
              </mc:Choice>
              <mc:Fallback>
                <p:oleObj name="公式" r:id="rId4" imgW="1120392" imgH="335028"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1376363"/>
                        <a:ext cx="1371600" cy="407987"/>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10"/>
          <p:cNvSpPr>
            <a:spLocks noChangeArrowheads="1"/>
          </p:cNvSpPr>
          <p:nvPr/>
        </p:nvSpPr>
        <p:spPr bwMode="auto">
          <a:xfrm>
            <a:off x="174625" y="1320800"/>
            <a:ext cx="3025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l" eaLnBrk="1" fontAlgn="base" hangingPunct="1"/>
            <a:r>
              <a:rPr lang="zh-CN" altLang="en-US">
                <a:solidFill>
                  <a:srgbClr val="0000FF"/>
                </a:solidFill>
                <a:ea typeface="华文楷体" panose="02010600040101010101" pitchFamily="2" charset="-122"/>
                <a:cs typeface="Times New Roman" panose="02020603050405020304" pitchFamily="18" charset="0"/>
              </a:rPr>
              <a:t>核反应的一般表示： </a:t>
            </a:r>
          </a:p>
        </p:txBody>
      </p:sp>
      <p:graphicFrame>
        <p:nvGraphicFramePr>
          <p:cNvPr id="8" name="Object 11"/>
          <p:cNvGraphicFramePr>
            <a:graphicFrameLocks noChangeAspect="1"/>
          </p:cNvGraphicFramePr>
          <p:nvPr>
            <p:extLst>
              <p:ext uri="{D42A27DB-BD31-4B8C-83A1-F6EECF244321}">
                <p14:modId xmlns:p14="http://schemas.microsoft.com/office/powerpoint/2010/main" val="354036273"/>
              </p:ext>
            </p:extLst>
          </p:nvPr>
        </p:nvGraphicFramePr>
        <p:xfrm>
          <a:off x="5918200" y="1447800"/>
          <a:ext cx="330200" cy="211138"/>
        </p:xfrm>
        <a:graphic>
          <a:graphicData uri="http://schemas.openxmlformats.org/presentationml/2006/ole">
            <mc:AlternateContent xmlns:mc="http://schemas.openxmlformats.org/markup-compatibility/2006">
              <mc:Choice xmlns:v="urn:schemas-microsoft-com:vml" Requires="v">
                <p:oleObj name="公式" r:id="rId6" imgW="330057" imgH="215806" progId="Equation.3">
                  <p:embed/>
                </p:oleObj>
              </mc:Choice>
              <mc:Fallback>
                <p:oleObj name="公式" r:id="rId6" imgW="330057" imgH="215806"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8200" y="1447800"/>
                        <a:ext cx="3302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Rectangle 12"/>
          <p:cNvSpPr>
            <a:spLocks noChangeArrowheads="1"/>
          </p:cNvSpPr>
          <p:nvPr/>
        </p:nvSpPr>
        <p:spPr bwMode="auto">
          <a:xfrm>
            <a:off x="4479925" y="30861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ctr" eaLnBrk="1" hangingPunct="1"/>
            <a:endParaRPr lang="zh-CN" altLang="zh-CN">
              <a:ea typeface="华文楷体" panose="02010600040101010101" pitchFamily="2" charset="-122"/>
              <a:cs typeface="Times New Roman" panose="02020603050405020304" pitchFamily="18" charset="0"/>
            </a:endParaRPr>
          </a:p>
        </p:txBody>
      </p:sp>
      <p:sp>
        <p:nvSpPr>
          <p:cNvPr id="10" name="AutoShape 26"/>
          <p:cNvSpPr>
            <a:spLocks/>
          </p:cNvSpPr>
          <p:nvPr/>
        </p:nvSpPr>
        <p:spPr bwMode="auto">
          <a:xfrm>
            <a:off x="2590800" y="2057400"/>
            <a:ext cx="990600" cy="381000"/>
          </a:xfrm>
          <a:prstGeom prst="borderCallout3">
            <a:avLst>
              <a:gd name="adj1" fmla="val 30000"/>
              <a:gd name="adj2" fmla="val 107694"/>
              <a:gd name="adj3" fmla="val 30000"/>
              <a:gd name="adj4" fmla="val 138463"/>
              <a:gd name="adj5" fmla="val -95833"/>
              <a:gd name="adj6" fmla="val 138463"/>
              <a:gd name="adj7" fmla="val -115833"/>
              <a:gd name="adj8" fmla="val 138463"/>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ctr" eaLnBrk="1" hangingPunct="1"/>
            <a:r>
              <a:rPr lang="zh-CN" altLang="en-US" sz="2000">
                <a:ea typeface="华文楷体" panose="02010600040101010101" pitchFamily="2" charset="-122"/>
                <a:cs typeface="Times New Roman" panose="02020603050405020304" pitchFamily="18" charset="0"/>
              </a:rPr>
              <a:t>靶  核</a:t>
            </a:r>
          </a:p>
        </p:txBody>
      </p:sp>
      <p:sp>
        <p:nvSpPr>
          <p:cNvPr id="11" name="AutoShape 27"/>
          <p:cNvSpPr>
            <a:spLocks/>
          </p:cNvSpPr>
          <p:nvPr/>
        </p:nvSpPr>
        <p:spPr bwMode="auto">
          <a:xfrm>
            <a:off x="5029200" y="2057400"/>
            <a:ext cx="1219200" cy="381000"/>
          </a:xfrm>
          <a:prstGeom prst="borderCallout3">
            <a:avLst>
              <a:gd name="adj1" fmla="val 30000"/>
              <a:gd name="adj2" fmla="val -6250"/>
              <a:gd name="adj3" fmla="val 30000"/>
              <a:gd name="adj4" fmla="val -30208"/>
              <a:gd name="adj5" fmla="val 27083"/>
              <a:gd name="adj6" fmla="val -30208"/>
              <a:gd name="adj7" fmla="val -109167"/>
              <a:gd name="adj8" fmla="val -29167"/>
            </a:avLst>
          </a:prstGeom>
          <a:solidFill>
            <a:srgbClr val="0054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ctr" eaLnBrk="1" hangingPunct="1"/>
            <a:r>
              <a:rPr lang="zh-CN" altLang="en-US" sz="2000">
                <a:solidFill>
                  <a:srgbClr val="F9FD55"/>
                </a:solidFill>
                <a:ea typeface="华文楷体" panose="02010600040101010101" pitchFamily="2" charset="-122"/>
                <a:cs typeface="Times New Roman" panose="02020603050405020304" pitchFamily="18" charset="0"/>
              </a:rPr>
              <a:t>出射粒子</a:t>
            </a:r>
          </a:p>
        </p:txBody>
      </p:sp>
      <p:sp>
        <p:nvSpPr>
          <p:cNvPr id="12" name="AutoShape 28"/>
          <p:cNvSpPr>
            <a:spLocks/>
          </p:cNvSpPr>
          <p:nvPr/>
        </p:nvSpPr>
        <p:spPr bwMode="auto">
          <a:xfrm>
            <a:off x="838200" y="2057400"/>
            <a:ext cx="1295400" cy="381000"/>
          </a:xfrm>
          <a:prstGeom prst="borderCallout2">
            <a:avLst>
              <a:gd name="adj1" fmla="val 30000"/>
              <a:gd name="adj2" fmla="val 105884"/>
              <a:gd name="adj3" fmla="val 30000"/>
              <a:gd name="adj4" fmla="val 107722"/>
              <a:gd name="adj5" fmla="val -100000"/>
              <a:gd name="adj6" fmla="val 180759"/>
            </a:avLst>
          </a:prstGeom>
          <a:solidFill>
            <a:srgbClr val="0054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ctr" eaLnBrk="1" hangingPunct="1"/>
            <a:r>
              <a:rPr lang="zh-CN" altLang="en-US" sz="2000">
                <a:solidFill>
                  <a:srgbClr val="F9FD55"/>
                </a:solidFill>
                <a:ea typeface="华文楷体" panose="02010600040101010101" pitchFamily="2" charset="-122"/>
                <a:cs typeface="Times New Roman" panose="02020603050405020304" pitchFamily="18" charset="0"/>
              </a:rPr>
              <a:t>入射粒子</a:t>
            </a:r>
          </a:p>
        </p:txBody>
      </p:sp>
      <p:sp>
        <p:nvSpPr>
          <p:cNvPr id="13" name="AutoShape 29"/>
          <p:cNvSpPr>
            <a:spLocks/>
          </p:cNvSpPr>
          <p:nvPr/>
        </p:nvSpPr>
        <p:spPr bwMode="auto">
          <a:xfrm>
            <a:off x="6705600" y="2057400"/>
            <a:ext cx="1295400" cy="381000"/>
          </a:xfrm>
          <a:prstGeom prst="borderCallout2">
            <a:avLst>
              <a:gd name="adj1" fmla="val 30000"/>
              <a:gd name="adj2" fmla="val -5884"/>
              <a:gd name="adj3" fmla="val 30000"/>
              <a:gd name="adj4" fmla="val -5884"/>
              <a:gd name="adj5" fmla="val -113333"/>
              <a:gd name="adj6" fmla="val -92648"/>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ctr" eaLnBrk="1" hangingPunct="1"/>
            <a:r>
              <a:rPr lang="zh-CN" altLang="en-US" sz="2000">
                <a:ea typeface="华文楷体" panose="02010600040101010101" pitchFamily="2" charset="-122"/>
                <a:cs typeface="Times New Roman" panose="02020603050405020304" pitchFamily="18" charset="0"/>
              </a:rPr>
              <a:t>剩余核</a:t>
            </a:r>
          </a:p>
        </p:txBody>
      </p:sp>
      <p:sp>
        <p:nvSpPr>
          <p:cNvPr id="14" name="Rectangle 30"/>
          <p:cNvSpPr>
            <a:spLocks noChangeArrowheads="1"/>
          </p:cNvSpPr>
          <p:nvPr/>
        </p:nvSpPr>
        <p:spPr bwMode="auto">
          <a:xfrm>
            <a:off x="381000" y="2667000"/>
            <a:ext cx="632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l" eaLnBrk="1" fontAlgn="base" hangingPunct="1"/>
            <a:r>
              <a:rPr lang="zh-CN" altLang="en-US">
                <a:ea typeface="华文楷体" panose="02010600040101010101" pitchFamily="2" charset="-122"/>
                <a:cs typeface="Times New Roman" panose="02020603050405020304" pitchFamily="18" charset="0"/>
              </a:rPr>
              <a:t>相应的静质量和动能分别为： </a:t>
            </a:r>
          </a:p>
        </p:txBody>
      </p:sp>
      <p:graphicFrame>
        <p:nvGraphicFramePr>
          <p:cNvPr id="15" name="Object 31"/>
          <p:cNvGraphicFramePr>
            <a:graphicFrameLocks noChangeAspect="1"/>
          </p:cNvGraphicFramePr>
          <p:nvPr>
            <p:extLst>
              <p:ext uri="{D42A27DB-BD31-4B8C-83A1-F6EECF244321}">
                <p14:modId xmlns:p14="http://schemas.microsoft.com/office/powerpoint/2010/main" val="1757938121"/>
              </p:ext>
            </p:extLst>
          </p:nvPr>
        </p:nvGraphicFramePr>
        <p:xfrm>
          <a:off x="4343400" y="2705100"/>
          <a:ext cx="2171700" cy="381000"/>
        </p:xfrm>
        <a:graphic>
          <a:graphicData uri="http://schemas.openxmlformats.org/presentationml/2006/ole">
            <mc:AlternateContent xmlns:mc="http://schemas.openxmlformats.org/markup-compatibility/2006">
              <mc:Choice xmlns:v="urn:schemas-microsoft-com:vml" Requires="v">
                <p:oleObj name="公式" r:id="rId8" imgW="2171700" imgH="381000" progId="Equation.3">
                  <p:embed/>
                </p:oleObj>
              </mc:Choice>
              <mc:Fallback>
                <p:oleObj name="公式" r:id="rId8" imgW="2171700" imgH="3810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43400" y="2705100"/>
                        <a:ext cx="21717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32"/>
          <p:cNvGraphicFramePr>
            <a:graphicFrameLocks noChangeAspect="1"/>
          </p:cNvGraphicFramePr>
          <p:nvPr>
            <p:extLst>
              <p:ext uri="{D42A27DB-BD31-4B8C-83A1-F6EECF244321}">
                <p14:modId xmlns:p14="http://schemas.microsoft.com/office/powerpoint/2010/main" val="585984221"/>
              </p:ext>
            </p:extLst>
          </p:nvPr>
        </p:nvGraphicFramePr>
        <p:xfrm>
          <a:off x="6858000" y="2705100"/>
          <a:ext cx="1841500" cy="381000"/>
        </p:xfrm>
        <a:graphic>
          <a:graphicData uri="http://schemas.openxmlformats.org/presentationml/2006/ole">
            <mc:AlternateContent xmlns:mc="http://schemas.openxmlformats.org/markup-compatibility/2006">
              <mc:Choice xmlns:v="urn:schemas-microsoft-com:vml" Requires="v">
                <p:oleObj name="公式" r:id="rId10" imgW="1841500" imgH="381000" progId="Equation.3">
                  <p:embed/>
                </p:oleObj>
              </mc:Choice>
              <mc:Fallback>
                <p:oleObj name="公式" r:id="rId10" imgW="1841500" imgH="3810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8000" y="2705100"/>
                        <a:ext cx="18415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 name="Rectangle 33"/>
          <p:cNvSpPr>
            <a:spLocks noChangeArrowheads="1"/>
          </p:cNvSpPr>
          <p:nvPr/>
        </p:nvSpPr>
        <p:spPr bwMode="auto">
          <a:xfrm>
            <a:off x="334963" y="3187700"/>
            <a:ext cx="14938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l" eaLnBrk="1" fontAlgn="base" hangingPunct="1"/>
            <a:r>
              <a:rPr lang="zh-CN" altLang="en-US" dirty="0">
                <a:ea typeface="华文楷体" panose="02010600040101010101" pitchFamily="2" charset="-122"/>
                <a:cs typeface="Times New Roman" panose="02020603050405020304" pitchFamily="18" charset="0"/>
              </a:rPr>
              <a:t>反应能： </a:t>
            </a:r>
          </a:p>
        </p:txBody>
      </p:sp>
      <p:sp>
        <p:nvSpPr>
          <p:cNvPr id="18" name="Rectangle 35"/>
          <p:cNvSpPr>
            <a:spLocks noChangeArrowheads="1"/>
          </p:cNvSpPr>
          <p:nvPr/>
        </p:nvSpPr>
        <p:spPr bwMode="auto">
          <a:xfrm>
            <a:off x="381000" y="3698875"/>
            <a:ext cx="8153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l" eaLnBrk="1" fontAlgn="base" hangingPunct="1"/>
            <a:r>
              <a:rPr lang="zh-CN" altLang="en-US" dirty="0">
                <a:ea typeface="华文楷体" panose="02010600040101010101" pitchFamily="2" charset="-122"/>
                <a:cs typeface="Times New Roman" panose="02020603050405020304" pitchFamily="18" charset="0"/>
              </a:rPr>
              <a:t>　即反应能定义为反应前后粒子总质量之差</a:t>
            </a:r>
            <a:r>
              <a:rPr lang="en-US" altLang="zh-CN" dirty="0">
                <a:ea typeface="华文楷体" panose="02010600040101010101" pitchFamily="2" charset="-122"/>
                <a:cs typeface="Times New Roman" panose="02020603050405020304" pitchFamily="18" charset="0"/>
              </a:rPr>
              <a:t>(</a:t>
            </a:r>
            <a:r>
              <a:rPr lang="zh-CN" altLang="en-US" dirty="0">
                <a:ea typeface="华文楷体" panose="02010600040101010101" pitchFamily="2" charset="-122"/>
                <a:cs typeface="Times New Roman" panose="02020603050405020304" pitchFamily="18" charset="0"/>
              </a:rPr>
              <a:t>以能量表示</a:t>
            </a:r>
            <a:r>
              <a:rPr lang="en-US" altLang="zh-CN" dirty="0">
                <a:ea typeface="华文楷体" panose="02010600040101010101" pitchFamily="2" charset="-122"/>
                <a:cs typeface="Times New Roman" panose="02020603050405020304" pitchFamily="18" charset="0"/>
              </a:rPr>
              <a:t>)</a:t>
            </a:r>
            <a:r>
              <a:rPr lang="zh-CN" altLang="en-US" dirty="0">
                <a:ea typeface="华文楷体" panose="02010600040101010101" pitchFamily="2" charset="-122"/>
                <a:cs typeface="Times New Roman" panose="02020603050405020304" pitchFamily="18" charset="0"/>
              </a:rPr>
              <a:t>；或反应后与反应前粒子的总动能之差</a:t>
            </a:r>
            <a:r>
              <a:rPr lang="en-US" altLang="zh-CN" dirty="0">
                <a:ea typeface="华文楷体" panose="02010600040101010101" pitchFamily="2" charset="-122"/>
                <a:cs typeface="Times New Roman" panose="02020603050405020304" pitchFamily="18" charset="0"/>
              </a:rPr>
              <a:t>.</a:t>
            </a:r>
          </a:p>
        </p:txBody>
      </p:sp>
      <p:sp>
        <p:nvSpPr>
          <p:cNvPr id="19" name="Rectangle 36"/>
          <p:cNvSpPr>
            <a:spLocks noChangeArrowheads="1"/>
          </p:cNvSpPr>
          <p:nvPr/>
        </p:nvSpPr>
        <p:spPr bwMode="auto">
          <a:xfrm>
            <a:off x="304800" y="4521200"/>
            <a:ext cx="41671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l" eaLnBrk="1" hangingPunct="1"/>
            <a:r>
              <a:rPr lang="zh-CN" altLang="en-US" dirty="0">
                <a:ea typeface="华文楷体" panose="02010600040101010101" pitchFamily="2" charset="-122"/>
                <a:cs typeface="Times New Roman" panose="02020603050405020304" pitchFamily="18" charset="0"/>
              </a:rPr>
              <a:t>　还可用核的结合能表示为：</a:t>
            </a:r>
          </a:p>
        </p:txBody>
      </p:sp>
      <p:graphicFrame>
        <p:nvGraphicFramePr>
          <p:cNvPr id="20" name="Object 37"/>
          <p:cNvGraphicFramePr>
            <a:graphicFrameLocks noChangeAspect="1"/>
          </p:cNvGraphicFramePr>
          <p:nvPr>
            <p:extLst>
              <p:ext uri="{D42A27DB-BD31-4B8C-83A1-F6EECF244321}">
                <p14:modId xmlns:p14="http://schemas.microsoft.com/office/powerpoint/2010/main" val="42197825"/>
              </p:ext>
            </p:extLst>
          </p:nvPr>
        </p:nvGraphicFramePr>
        <p:xfrm>
          <a:off x="4572000" y="4495800"/>
          <a:ext cx="3263900" cy="381000"/>
        </p:xfrm>
        <a:graphic>
          <a:graphicData uri="http://schemas.openxmlformats.org/presentationml/2006/ole">
            <mc:AlternateContent xmlns:mc="http://schemas.openxmlformats.org/markup-compatibility/2006">
              <mc:Choice xmlns:v="urn:schemas-microsoft-com:vml" Requires="v">
                <p:oleObj name="公式" r:id="rId12" imgW="3263900" imgH="381000" progId="Equation.3">
                  <p:embed/>
                </p:oleObj>
              </mc:Choice>
              <mc:Fallback>
                <p:oleObj name="公式" r:id="rId12" imgW="3263900" imgH="3810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72000" y="4495800"/>
                        <a:ext cx="32639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 name="Rectangle 38"/>
          <p:cNvSpPr>
            <a:spLocks noChangeArrowheads="1"/>
          </p:cNvSpPr>
          <p:nvPr/>
        </p:nvSpPr>
        <p:spPr bwMode="auto">
          <a:xfrm>
            <a:off x="304800" y="5029200"/>
            <a:ext cx="6203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l" eaLnBrk="1" fontAlgn="base" hangingPunct="1"/>
            <a:r>
              <a:rPr lang="zh-CN" altLang="en-US">
                <a:ea typeface="华文楷体" panose="02010600040101010101" pitchFamily="2" charset="-122"/>
                <a:cs typeface="Times New Roman" panose="02020603050405020304" pitchFamily="18" charset="0"/>
              </a:rPr>
              <a:t>在实验时</a:t>
            </a:r>
            <a:r>
              <a:rPr lang="en-US" altLang="zh-CN">
                <a:ea typeface="华文楷体" panose="02010600040101010101" pitchFamily="2" charset="-122"/>
                <a:cs typeface="Times New Roman" panose="02020603050405020304" pitchFamily="18" charset="0"/>
              </a:rPr>
              <a:t>,</a:t>
            </a:r>
            <a:r>
              <a:rPr lang="zh-CN" altLang="en-US">
                <a:ea typeface="华文楷体" panose="02010600040101010101" pitchFamily="2" charset="-122"/>
                <a:cs typeface="Times New Roman" panose="02020603050405020304" pitchFamily="18" charset="0"/>
              </a:rPr>
              <a:t>靶核一般处于静止状态</a:t>
            </a:r>
            <a:r>
              <a:rPr lang="en-US" altLang="zh-CN">
                <a:ea typeface="华文楷体" panose="02010600040101010101" pitchFamily="2" charset="-122"/>
                <a:cs typeface="Times New Roman" panose="02020603050405020304" pitchFamily="18" charset="0"/>
              </a:rPr>
              <a:t>,</a:t>
            </a:r>
            <a:r>
              <a:rPr lang="zh-CN" altLang="en-US">
                <a:ea typeface="华文楷体" panose="02010600040101010101" pitchFamily="2" charset="-122"/>
                <a:cs typeface="Times New Roman" panose="02020603050405020304" pitchFamily="18" charset="0"/>
              </a:rPr>
              <a:t>即</a:t>
            </a:r>
            <a:r>
              <a:rPr lang="en-US" altLang="zh-CN">
                <a:ea typeface="华文楷体" panose="02010600040101010101" pitchFamily="2" charset="-122"/>
                <a:cs typeface="Times New Roman" panose="02020603050405020304" pitchFamily="18" charset="0"/>
              </a:rPr>
              <a:t>E</a:t>
            </a:r>
            <a:r>
              <a:rPr lang="en-US" altLang="zh-CN" sz="1600">
                <a:ea typeface="华文楷体" panose="02010600040101010101" pitchFamily="2" charset="-122"/>
                <a:cs typeface="Times New Roman" panose="02020603050405020304" pitchFamily="18" charset="0"/>
              </a:rPr>
              <a:t>A</a:t>
            </a:r>
            <a:r>
              <a:rPr lang="en-US" altLang="zh-CN">
                <a:ea typeface="华文楷体" panose="02010600040101010101" pitchFamily="2" charset="-122"/>
                <a:cs typeface="Times New Roman" panose="02020603050405020304" pitchFamily="18" charset="0"/>
              </a:rPr>
              <a:t>=0,</a:t>
            </a:r>
            <a:r>
              <a:rPr lang="zh-CN" altLang="en-US">
                <a:ea typeface="华文楷体" panose="02010600040101010101" pitchFamily="2" charset="-122"/>
                <a:cs typeface="Times New Roman" panose="02020603050405020304" pitchFamily="18" charset="0"/>
              </a:rPr>
              <a:t>故  </a:t>
            </a:r>
          </a:p>
        </p:txBody>
      </p:sp>
      <p:graphicFrame>
        <p:nvGraphicFramePr>
          <p:cNvPr id="22" name="Object 39"/>
          <p:cNvGraphicFramePr>
            <a:graphicFrameLocks noChangeAspect="1"/>
          </p:cNvGraphicFramePr>
          <p:nvPr>
            <p:extLst>
              <p:ext uri="{D42A27DB-BD31-4B8C-83A1-F6EECF244321}">
                <p14:modId xmlns:p14="http://schemas.microsoft.com/office/powerpoint/2010/main" val="1839582465"/>
              </p:ext>
            </p:extLst>
          </p:nvPr>
        </p:nvGraphicFramePr>
        <p:xfrm>
          <a:off x="6400800" y="5105400"/>
          <a:ext cx="2203450" cy="381000"/>
        </p:xfrm>
        <a:graphic>
          <a:graphicData uri="http://schemas.openxmlformats.org/presentationml/2006/ole">
            <mc:AlternateContent xmlns:mc="http://schemas.openxmlformats.org/markup-compatibility/2006">
              <mc:Choice xmlns:v="urn:schemas-microsoft-com:vml" Requires="v">
                <p:oleObj name="公式" r:id="rId14" imgW="2209800" imgH="381000" progId="Equation.3">
                  <p:embed/>
                </p:oleObj>
              </mc:Choice>
              <mc:Fallback>
                <p:oleObj name="公式" r:id="rId14" imgW="2209800" imgH="3810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00800" y="5105400"/>
                        <a:ext cx="22034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41"/>
          <p:cNvGraphicFramePr>
            <a:graphicFrameLocks noChangeAspect="1"/>
          </p:cNvGraphicFramePr>
          <p:nvPr>
            <p:extLst>
              <p:ext uri="{D42A27DB-BD31-4B8C-83A1-F6EECF244321}">
                <p14:modId xmlns:p14="http://schemas.microsoft.com/office/powerpoint/2010/main" val="276797205"/>
              </p:ext>
            </p:extLst>
          </p:nvPr>
        </p:nvGraphicFramePr>
        <p:xfrm>
          <a:off x="1524000" y="3230563"/>
          <a:ext cx="7200900" cy="414337"/>
        </p:xfrm>
        <a:graphic>
          <a:graphicData uri="http://schemas.openxmlformats.org/presentationml/2006/ole">
            <mc:AlternateContent xmlns:mc="http://schemas.openxmlformats.org/markup-compatibility/2006">
              <mc:Choice xmlns:v="urn:schemas-microsoft-com:vml" Requires="v">
                <p:oleObj name="公式" r:id="rId16" imgW="7193448" imgH="411642" progId="Equation.3">
                  <p:embed/>
                </p:oleObj>
              </mc:Choice>
              <mc:Fallback>
                <p:oleObj name="公式" r:id="rId16" imgW="7193448" imgH="411642"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24000" y="3230563"/>
                        <a:ext cx="7200900" cy="414337"/>
                      </a:xfrm>
                      <a:prstGeom prst="rect">
                        <a:avLst/>
                      </a:prstGeom>
                      <a:solidFill>
                        <a:srgbClr val="FFFF00"/>
                      </a:solidFill>
                      <a:ln w="9525">
                        <a:solidFill>
                          <a:srgbClr val="005400"/>
                        </a:solidFill>
                        <a:miter lim="800000"/>
                        <a:headEnd/>
                        <a:tailEnd/>
                      </a:ln>
                    </p:spPr>
                  </p:pic>
                </p:oleObj>
              </mc:Fallback>
            </mc:AlternateContent>
          </a:graphicData>
        </a:graphic>
      </p:graphicFrame>
      <p:pic>
        <p:nvPicPr>
          <p:cNvPr id="3" name="图片 2">
            <a:extLst>
              <a:ext uri="{FF2B5EF4-FFF2-40B4-BE49-F238E27FC236}">
                <a16:creationId xmlns:a16="http://schemas.microsoft.com/office/drawing/2014/main" id="{3C524841-9D75-6302-DC8C-4798B03A406F}"/>
              </a:ext>
            </a:extLst>
          </p:cNvPr>
          <p:cNvPicPr>
            <a:picLocks noChangeAspect="1"/>
          </p:cNvPicPr>
          <p:nvPr/>
        </p:nvPicPr>
        <p:blipFill>
          <a:blip r:embed="rId18"/>
          <a:stretch>
            <a:fillRect/>
          </a:stretch>
        </p:blipFill>
        <p:spPr>
          <a:xfrm>
            <a:off x="3002251" y="5415512"/>
            <a:ext cx="2381250" cy="903775"/>
          </a:xfrm>
          <a:prstGeom prst="rect">
            <a:avLst/>
          </a:prstGeom>
        </p:spPr>
      </p:pic>
    </p:spTree>
    <p:extLst>
      <p:ext uri="{BB962C8B-B14F-4D97-AF65-F5344CB8AC3E}">
        <p14:creationId xmlns:p14="http://schemas.microsoft.com/office/powerpoint/2010/main" val="14189306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重核裂变</a:t>
            </a:r>
          </a:p>
        </p:txBody>
      </p:sp>
      <p:sp>
        <p:nvSpPr>
          <p:cNvPr id="6" name="Footer Placeholder 5"/>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39</a:t>
            </a:fld>
            <a:endParaRPr lang="en-US" altLang="zh-CN" dirty="0"/>
          </a:p>
        </p:txBody>
      </p:sp>
      <p:sp>
        <p:nvSpPr>
          <p:cNvPr id="8" name="Rectangle 21"/>
          <p:cNvSpPr>
            <a:spLocks noChangeArrowheads="1"/>
          </p:cNvSpPr>
          <p:nvPr/>
        </p:nvSpPr>
        <p:spPr bwMode="auto">
          <a:xfrm>
            <a:off x="243307" y="2133600"/>
            <a:ext cx="8824493" cy="741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l" eaLnBrk="1" fontAlgn="base" hangingPunct="1">
              <a:lnSpc>
                <a:spcPct val="110000"/>
              </a:lnSpc>
            </a:pPr>
            <a:r>
              <a:rPr lang="zh-CN" altLang="en-US" sz="2000" dirty="0">
                <a:ea typeface="华文楷体" panose="02010600040101010101" pitchFamily="2" charset="-122"/>
                <a:cs typeface="Times New Roman" panose="02020603050405020304" pitchFamily="18" charset="0"/>
              </a:rPr>
              <a:t>　平均来看</a:t>
            </a:r>
            <a:r>
              <a:rPr lang="en-US" altLang="zh-CN" sz="2000" dirty="0">
                <a:ea typeface="华文楷体" panose="02010600040101010101" pitchFamily="2" charset="-122"/>
                <a:cs typeface="Times New Roman" panose="02020603050405020304" pitchFamily="18" charset="0"/>
              </a:rPr>
              <a:t>,</a:t>
            </a:r>
            <a:r>
              <a:rPr lang="zh-CN" altLang="en-US" sz="2000" dirty="0">
                <a:ea typeface="华文楷体" panose="02010600040101010101" pitchFamily="2" charset="-122"/>
                <a:cs typeface="Times New Roman" panose="02020603050405020304" pitchFamily="18" charset="0"/>
              </a:rPr>
              <a:t>每个</a:t>
            </a:r>
            <a:r>
              <a:rPr lang="en-US" altLang="zh-CN" sz="2000" baseline="30000" dirty="0">
                <a:ea typeface="华文楷体" panose="02010600040101010101" pitchFamily="2" charset="-122"/>
                <a:cs typeface="Times New Roman" panose="02020603050405020304" pitchFamily="18" charset="0"/>
              </a:rPr>
              <a:t>235</a:t>
            </a:r>
            <a:r>
              <a:rPr lang="en-US" altLang="zh-CN" sz="2000" i="1" dirty="0">
                <a:ea typeface="华文楷体" panose="02010600040101010101" pitchFamily="2" charset="-122"/>
                <a:cs typeface="Times New Roman" panose="02020603050405020304" pitchFamily="18" charset="0"/>
              </a:rPr>
              <a:t>U</a:t>
            </a:r>
            <a:r>
              <a:rPr lang="zh-CN" altLang="en-US" sz="2000" dirty="0">
                <a:ea typeface="华文楷体" panose="02010600040101010101" pitchFamily="2" charset="-122"/>
                <a:cs typeface="Times New Roman" panose="02020603050405020304" pitchFamily="18" charset="0"/>
              </a:rPr>
              <a:t>裂变时将释放的能量约为</a:t>
            </a:r>
            <a:r>
              <a:rPr lang="en-US" altLang="zh-CN" sz="2000" dirty="0">
                <a:ea typeface="华文楷体" panose="02010600040101010101" pitchFamily="2" charset="-122"/>
                <a:cs typeface="Times New Roman" panose="02020603050405020304" pitchFamily="18" charset="0"/>
              </a:rPr>
              <a:t>200 MeV</a:t>
            </a:r>
            <a:r>
              <a:rPr lang="zh-CN" altLang="en-US" sz="2000" dirty="0">
                <a:ea typeface="华文楷体" panose="02010600040101010101" pitchFamily="2" charset="-122"/>
                <a:cs typeface="Times New Roman" panose="02020603050405020304" pitchFamily="18" charset="0"/>
              </a:rPr>
              <a:t>。释放的能量表现为碎片、放出的中子及相伴发生的</a:t>
            </a:r>
            <a:r>
              <a:rPr lang="el-GR" altLang="zh-CN" sz="2000" dirty="0">
                <a:ea typeface="华文楷体" panose="02010600040101010101" pitchFamily="2" charset="-122"/>
                <a:cs typeface="Times New Roman" panose="02020603050405020304" pitchFamily="18" charset="0"/>
              </a:rPr>
              <a:t>β</a:t>
            </a:r>
            <a:r>
              <a:rPr lang="zh-CN" altLang="en-US" sz="2000" dirty="0">
                <a:ea typeface="华文楷体" panose="02010600040101010101" pitchFamily="2" charset="-122"/>
                <a:cs typeface="Times New Roman" panose="02020603050405020304" pitchFamily="18" charset="0"/>
              </a:rPr>
              <a:t>衰变产物的动能</a:t>
            </a:r>
            <a:r>
              <a:rPr lang="en-US" altLang="zh-CN" sz="2000" dirty="0">
                <a:ea typeface="华文楷体" panose="02010600040101010101" pitchFamily="2" charset="-122"/>
                <a:cs typeface="Times New Roman" panose="02020603050405020304" pitchFamily="18" charset="0"/>
              </a:rPr>
              <a:t>. </a:t>
            </a:r>
          </a:p>
        </p:txBody>
      </p:sp>
      <p:sp>
        <p:nvSpPr>
          <p:cNvPr id="12" name="Rectangle 28"/>
          <p:cNvSpPr>
            <a:spLocks noChangeArrowheads="1"/>
          </p:cNvSpPr>
          <p:nvPr/>
        </p:nvSpPr>
        <p:spPr bwMode="auto">
          <a:xfrm>
            <a:off x="228600" y="1143000"/>
            <a:ext cx="8801100" cy="1080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l" eaLnBrk="1" fontAlgn="base" hangingPunct="1">
              <a:lnSpc>
                <a:spcPct val="110000"/>
              </a:lnSpc>
            </a:pPr>
            <a:r>
              <a:rPr lang="zh-CN" altLang="en-US" sz="1800" dirty="0">
                <a:ea typeface="华文楷体" panose="02010600040101010101" pitchFamily="2" charset="-122"/>
                <a:cs typeface="Times New Roman" panose="02020603050405020304" pitchFamily="18" charset="0"/>
              </a:rPr>
              <a:t>　</a:t>
            </a:r>
            <a:r>
              <a:rPr lang="zh-CN" altLang="en-US" sz="2000" dirty="0">
                <a:ea typeface="华文楷体" panose="02010600040101010101" pitchFamily="2" charset="-122"/>
                <a:cs typeface="Times New Roman" panose="02020603050405020304" pitchFamily="18" charset="0"/>
              </a:rPr>
              <a:t>一个铀核能提供的能量几乎是化学反应中一个原子提供能量</a:t>
            </a:r>
            <a:r>
              <a:rPr lang="en-US" altLang="zh-CN" sz="2000" dirty="0">
                <a:ea typeface="华文楷体" panose="02010600040101010101" pitchFamily="2" charset="-122"/>
                <a:cs typeface="Times New Roman" panose="02020603050405020304" pitchFamily="18" charset="0"/>
              </a:rPr>
              <a:t>(</a:t>
            </a:r>
            <a:r>
              <a:rPr lang="zh-CN" altLang="en-US" sz="2000" dirty="0">
                <a:ea typeface="华文楷体" panose="02010600040101010101" pitchFamily="2" charset="-122"/>
                <a:cs typeface="Times New Roman" panose="02020603050405020304" pitchFamily="18" charset="0"/>
              </a:rPr>
              <a:t>一般不到</a:t>
            </a:r>
            <a:r>
              <a:rPr lang="en-US" altLang="zh-CN" sz="2000" dirty="0">
                <a:ea typeface="华文楷体" panose="02010600040101010101" pitchFamily="2" charset="-122"/>
                <a:cs typeface="Times New Roman" panose="02020603050405020304" pitchFamily="18" charset="0"/>
              </a:rPr>
              <a:t>10 eV</a:t>
            </a:r>
            <a:r>
              <a:rPr lang="zh-CN" altLang="en-US" sz="2000" dirty="0">
                <a:ea typeface="华文楷体" panose="02010600040101010101" pitchFamily="2" charset="-122"/>
                <a:cs typeface="Times New Roman" panose="02020603050405020304" pitchFamily="18" charset="0"/>
              </a:rPr>
              <a:t>的能量</a:t>
            </a:r>
            <a:r>
              <a:rPr lang="en-US" altLang="zh-CN" sz="2000" dirty="0">
                <a:ea typeface="华文楷体" panose="02010600040101010101" pitchFamily="2" charset="-122"/>
                <a:cs typeface="Times New Roman" panose="02020603050405020304" pitchFamily="18" charset="0"/>
              </a:rPr>
              <a:t>)</a:t>
            </a:r>
            <a:r>
              <a:rPr lang="zh-CN" altLang="en-US" sz="2000" dirty="0">
                <a:ea typeface="华文楷体" panose="02010600040101010101" pitchFamily="2" charset="-122"/>
                <a:cs typeface="Times New Roman" panose="02020603050405020304" pitchFamily="18" charset="0"/>
              </a:rPr>
              <a:t>的</a:t>
            </a:r>
            <a:r>
              <a:rPr lang="zh-CN" altLang="en-US" sz="2000" dirty="0">
                <a:solidFill>
                  <a:srgbClr val="CC0000"/>
                </a:solidFill>
                <a:ea typeface="华文楷体" panose="02010600040101010101" pitchFamily="2" charset="-122"/>
                <a:cs typeface="Times New Roman" panose="02020603050405020304" pitchFamily="18" charset="0"/>
              </a:rPr>
              <a:t>一亿倍</a:t>
            </a:r>
            <a:r>
              <a:rPr lang="zh-CN" altLang="en-US" sz="2000" dirty="0">
                <a:ea typeface="华文楷体" panose="02010600040101010101" pitchFamily="2" charset="-122"/>
                <a:cs typeface="Times New Roman" panose="02020603050405020304" pitchFamily="18" charset="0"/>
              </a:rPr>
              <a:t>。最重要的一点是铀核裂变平均要放出</a:t>
            </a:r>
            <a:r>
              <a:rPr lang="en-US" altLang="zh-CN" sz="2000" dirty="0">
                <a:ea typeface="华文楷体" panose="02010600040101010101" pitchFamily="2" charset="-122"/>
                <a:cs typeface="Times New Roman" panose="02020603050405020304" pitchFamily="18" charset="0"/>
              </a:rPr>
              <a:t>2.5</a:t>
            </a:r>
            <a:r>
              <a:rPr lang="zh-CN" altLang="en-US" sz="2000" dirty="0">
                <a:ea typeface="华文楷体" panose="02010600040101010101" pitchFamily="2" charset="-122"/>
                <a:cs typeface="Times New Roman" panose="02020603050405020304" pitchFamily="18" charset="0"/>
              </a:rPr>
              <a:t>个中子，而这些中子是维持链式反应所必需的，即</a:t>
            </a:r>
            <a:r>
              <a:rPr lang="zh-CN" altLang="en-US" sz="2000" dirty="0">
                <a:solidFill>
                  <a:srgbClr val="CC0000"/>
                </a:solidFill>
                <a:ea typeface="华文楷体" panose="02010600040101010101" pitchFamily="2" charset="-122"/>
                <a:cs typeface="Times New Roman" panose="02020603050405020304" pitchFamily="18" charset="0"/>
              </a:rPr>
              <a:t>“中子的再生率≥</a:t>
            </a:r>
            <a:r>
              <a:rPr lang="en-US" altLang="zh-CN" sz="2000" dirty="0">
                <a:solidFill>
                  <a:srgbClr val="CC0000"/>
                </a:solidFill>
                <a:ea typeface="华文楷体" panose="02010600040101010101" pitchFamily="2" charset="-122"/>
                <a:cs typeface="Times New Roman" panose="02020603050405020304" pitchFamily="18" charset="0"/>
              </a:rPr>
              <a:t>1”</a:t>
            </a:r>
          </a:p>
        </p:txBody>
      </p:sp>
      <p:pic>
        <p:nvPicPr>
          <p:cNvPr id="7" name="图片 6">
            <a:extLst>
              <a:ext uri="{FF2B5EF4-FFF2-40B4-BE49-F238E27FC236}">
                <a16:creationId xmlns:a16="http://schemas.microsoft.com/office/drawing/2014/main" id="{C86BAA69-3DD9-D184-8838-067965A9BD6F}"/>
              </a:ext>
            </a:extLst>
          </p:cNvPr>
          <p:cNvPicPr>
            <a:picLocks noChangeAspect="1"/>
          </p:cNvPicPr>
          <p:nvPr/>
        </p:nvPicPr>
        <p:blipFill>
          <a:blip r:embed="rId3"/>
          <a:stretch>
            <a:fillRect/>
          </a:stretch>
        </p:blipFill>
        <p:spPr>
          <a:xfrm>
            <a:off x="130766" y="2930584"/>
            <a:ext cx="8755740" cy="3288920"/>
          </a:xfrm>
          <a:prstGeom prst="rect">
            <a:avLst/>
          </a:prstGeom>
        </p:spPr>
      </p:pic>
    </p:spTree>
    <p:extLst>
      <p:ext uri="{BB962C8B-B14F-4D97-AF65-F5344CB8AC3E}">
        <p14:creationId xmlns:p14="http://schemas.microsoft.com/office/powerpoint/2010/main" val="161652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i="1" dirty="0">
                <a:sym typeface="Symbol" panose="05050102010706020507" pitchFamily="18" charset="2"/>
              </a:rPr>
              <a:t> </a:t>
            </a:r>
            <a:r>
              <a:rPr lang="zh-CN" altLang="en-US" dirty="0"/>
              <a:t>衰变</a:t>
            </a:r>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4</a:t>
            </a:fld>
            <a:endParaRPr lang="en-US" altLang="zh-CN" dirty="0"/>
          </a:p>
        </p:txBody>
      </p:sp>
      <p:pic>
        <p:nvPicPr>
          <p:cNvPr id="5" name="Picture 2" descr="File:Alphadecay.jpg">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25759" y="1295400"/>
            <a:ext cx="2656241" cy="2688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93387" y="2601912"/>
            <a:ext cx="3016613" cy="47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p:cNvSpPr txBox="1">
            <a:spLocks noChangeArrowheads="1"/>
          </p:cNvSpPr>
          <p:nvPr/>
        </p:nvSpPr>
        <p:spPr bwMode="auto">
          <a:xfrm>
            <a:off x="274275" y="2160587"/>
            <a:ext cx="19367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9pPr>
          </a:lstStyle>
          <a:p>
            <a:r>
              <a:rPr kumimoji="0" lang="zh-CN" altLang="en-US" sz="2800" b="1">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铀的</a:t>
            </a:r>
            <a:r>
              <a:rPr kumimoji="0" lang="zh-CN" altLang="en-US" sz="2800" b="1" i="1">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 </a:t>
            </a:r>
            <a:r>
              <a:rPr kumimoji="0" lang="zh-CN" altLang="en-US" sz="2800" b="1">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衰变</a:t>
            </a:r>
            <a:endParaRPr kumimoji="0" lang="zh-CN" altLang="en-US" sz="2800" b="1">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8" name="TextBox 8"/>
          <p:cNvSpPr txBox="1">
            <a:spLocks noChangeArrowheads="1"/>
          </p:cNvSpPr>
          <p:nvPr/>
        </p:nvSpPr>
        <p:spPr bwMode="auto">
          <a:xfrm>
            <a:off x="274275" y="3148012"/>
            <a:ext cx="27975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9pPr>
          </a:lstStyle>
          <a:p>
            <a:r>
              <a:rPr kumimoji="0" lang="zh-CN" altLang="en-US" sz="2800" b="1">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衰变过程的 </a:t>
            </a:r>
            <a:r>
              <a:rPr kumimoji="0" lang="en-US" altLang="zh-CN" sz="2800" b="1">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Q </a:t>
            </a:r>
            <a:r>
              <a:rPr kumimoji="0" lang="zh-CN" altLang="en-US" sz="2800" b="1">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值</a:t>
            </a:r>
            <a:endParaRPr kumimoji="0" lang="zh-CN" altLang="en-US" sz="2800" b="1">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9" name="图片 8"/>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39737" y="3618133"/>
            <a:ext cx="5503863" cy="1715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0"/>
          <p:cNvSpPr txBox="1">
            <a:spLocks noChangeArrowheads="1"/>
          </p:cNvSpPr>
          <p:nvPr/>
        </p:nvSpPr>
        <p:spPr bwMode="auto">
          <a:xfrm>
            <a:off x="274275" y="1079500"/>
            <a:ext cx="30139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9pPr>
          </a:lstStyle>
          <a:p>
            <a:r>
              <a:rPr kumimoji="0" lang="zh-CN" altLang="en-US" sz="2800" b="1"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r>
              <a:rPr kumimoji="0" lang="zh-CN" altLang="en-US"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 衰变一般可写为</a:t>
            </a:r>
            <a:endParaRPr kumimoji="0" lang="zh-CN" altLang="en-US"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11" name="图片 10"/>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50537" y="1584325"/>
            <a:ext cx="2578463" cy="56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3"/>
          <p:cNvSpPr txBox="1">
            <a:spLocks noChangeArrowheads="1"/>
          </p:cNvSpPr>
          <p:nvPr/>
        </p:nvSpPr>
        <p:spPr bwMode="auto">
          <a:xfrm>
            <a:off x="274275" y="5498534"/>
            <a:ext cx="26388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9pPr>
          </a:lstStyle>
          <a:p>
            <a:r>
              <a:rPr kumimoji="0" lang="zh-CN" altLang="en-US" sz="2800" b="1">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铀</a:t>
            </a:r>
            <a:r>
              <a:rPr kumimoji="0" lang="en-US" altLang="zh-CN"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-238</a:t>
            </a:r>
            <a:r>
              <a:rPr kumimoji="0" lang="zh-CN" altLang="en-US"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的半衰期</a:t>
            </a:r>
            <a:endParaRPr kumimoji="0" lang="zh-CN" altLang="en-US"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13" name="图片 12"/>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971800" y="5517585"/>
            <a:ext cx="2214925" cy="513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5"/>
          <p:cNvSpPr txBox="1">
            <a:spLocks noChangeArrowheads="1"/>
          </p:cNvSpPr>
          <p:nvPr/>
        </p:nvSpPr>
        <p:spPr bwMode="auto">
          <a:xfrm>
            <a:off x="5715000" y="4572000"/>
            <a:ext cx="280828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9pPr>
          </a:lstStyle>
          <a:p>
            <a:r>
              <a:rPr kumimoji="0" lang="zh-CN" altLang="en-US" sz="3200" b="1">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问题：为什么铀</a:t>
            </a:r>
            <a:r>
              <a:rPr kumimoji="0" lang="en-US" altLang="zh-CN" sz="3200" b="1"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-238</a:t>
            </a:r>
            <a:r>
              <a:rPr kumimoji="0" lang="zh-CN" altLang="en-US" sz="3200" b="1"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的半衰期如此的长？</a:t>
            </a:r>
          </a:p>
        </p:txBody>
      </p:sp>
      <p:sp>
        <p:nvSpPr>
          <p:cNvPr id="15" name="Footer Placeholder 14"/>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Tree>
    <p:extLst>
      <p:ext uri="{BB962C8B-B14F-4D97-AF65-F5344CB8AC3E}">
        <p14:creationId xmlns:p14="http://schemas.microsoft.com/office/powerpoint/2010/main" val="5732972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92D9B-B7A8-1086-9346-1A4F0391B8D2}"/>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FFB29B47-5130-75F2-0E12-FC118EF21B5D}"/>
              </a:ext>
            </a:extLst>
          </p:cNvPr>
          <p:cNvSpPr>
            <a:spLocks noGrp="1"/>
          </p:cNvSpPr>
          <p:nvPr>
            <p:ph type="title"/>
          </p:nvPr>
        </p:nvSpPr>
        <p:spPr/>
        <p:txBody>
          <a:bodyPr/>
          <a:lstStyle/>
          <a:p>
            <a:r>
              <a:rPr lang="zh-CN" altLang="en-US" dirty="0"/>
              <a:t>不同类型的中子</a:t>
            </a:r>
          </a:p>
        </p:txBody>
      </p:sp>
      <p:sp>
        <p:nvSpPr>
          <p:cNvPr id="6" name="Footer Placeholder 5">
            <a:extLst>
              <a:ext uri="{FF2B5EF4-FFF2-40B4-BE49-F238E27FC236}">
                <a16:creationId xmlns:a16="http://schemas.microsoft.com/office/drawing/2014/main" id="{E8D14B2A-1D31-DC19-6B61-9210350BC320}"/>
              </a:ext>
            </a:extLst>
          </p:cNvPr>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
        <p:nvSpPr>
          <p:cNvPr id="4" name="灯片编号占位符 3">
            <a:extLst>
              <a:ext uri="{FF2B5EF4-FFF2-40B4-BE49-F238E27FC236}">
                <a16:creationId xmlns:a16="http://schemas.microsoft.com/office/drawing/2014/main" id="{2F3FD11D-63AF-19A0-48DB-1F1D2F78567F}"/>
              </a:ext>
            </a:extLst>
          </p:cNvPr>
          <p:cNvSpPr>
            <a:spLocks noGrp="1"/>
          </p:cNvSpPr>
          <p:nvPr>
            <p:ph type="sldNum" sz="quarter" idx="12"/>
          </p:nvPr>
        </p:nvSpPr>
        <p:spPr/>
        <p:txBody>
          <a:bodyPr/>
          <a:lstStyle/>
          <a:p>
            <a:pPr>
              <a:defRPr/>
            </a:pPr>
            <a:fld id="{E3BAC4F7-8877-4A8A-A428-06935D1FE728}" type="slidenum">
              <a:rPr lang="zh-CN" altLang="en-US" smtClean="0"/>
              <a:pPr>
                <a:defRPr/>
              </a:pPr>
              <a:t>40</a:t>
            </a:fld>
            <a:endParaRPr lang="en-US" altLang="zh-CN" dirty="0"/>
          </a:p>
        </p:txBody>
      </p:sp>
      <p:pic>
        <p:nvPicPr>
          <p:cNvPr id="3" name="图片 2">
            <a:extLst>
              <a:ext uri="{FF2B5EF4-FFF2-40B4-BE49-F238E27FC236}">
                <a16:creationId xmlns:a16="http://schemas.microsoft.com/office/drawing/2014/main" id="{A8B063A6-053F-0498-1A27-1267EBAEBB98}"/>
              </a:ext>
            </a:extLst>
          </p:cNvPr>
          <p:cNvPicPr>
            <a:picLocks noChangeAspect="1"/>
          </p:cNvPicPr>
          <p:nvPr/>
        </p:nvPicPr>
        <p:blipFill>
          <a:blip r:embed="rId3"/>
          <a:stretch>
            <a:fillRect/>
          </a:stretch>
        </p:blipFill>
        <p:spPr>
          <a:xfrm>
            <a:off x="723900" y="1371600"/>
            <a:ext cx="7772400" cy="2617440"/>
          </a:xfrm>
          <a:prstGeom prst="rect">
            <a:avLst/>
          </a:prstGeom>
        </p:spPr>
      </p:pic>
      <p:graphicFrame>
        <p:nvGraphicFramePr>
          <p:cNvPr id="5" name="表格 4">
            <a:extLst>
              <a:ext uri="{FF2B5EF4-FFF2-40B4-BE49-F238E27FC236}">
                <a16:creationId xmlns:a16="http://schemas.microsoft.com/office/drawing/2014/main" id="{5AC46D63-00E0-5D5E-9168-23EF355364EF}"/>
              </a:ext>
            </a:extLst>
          </p:cNvPr>
          <p:cNvGraphicFramePr>
            <a:graphicFrameLocks noGrp="1"/>
          </p:cNvGraphicFramePr>
          <p:nvPr>
            <p:extLst>
              <p:ext uri="{D42A27DB-BD31-4B8C-83A1-F6EECF244321}">
                <p14:modId xmlns:p14="http://schemas.microsoft.com/office/powerpoint/2010/main" val="1929280403"/>
              </p:ext>
            </p:extLst>
          </p:nvPr>
        </p:nvGraphicFramePr>
        <p:xfrm>
          <a:off x="457200" y="4164576"/>
          <a:ext cx="8382001" cy="2150154"/>
        </p:xfrm>
        <a:graphic>
          <a:graphicData uri="http://schemas.openxmlformats.org/drawingml/2006/table">
            <a:tbl>
              <a:tblPr/>
              <a:tblGrid>
                <a:gridCol w="2067643">
                  <a:extLst>
                    <a:ext uri="{9D8B030D-6E8A-4147-A177-3AD203B41FA5}">
                      <a16:colId xmlns:a16="http://schemas.microsoft.com/office/drawing/2014/main" val="3458415183"/>
                    </a:ext>
                  </a:extLst>
                </a:gridCol>
                <a:gridCol w="2104786">
                  <a:extLst>
                    <a:ext uri="{9D8B030D-6E8A-4147-A177-3AD203B41FA5}">
                      <a16:colId xmlns:a16="http://schemas.microsoft.com/office/drawing/2014/main" val="2569155353"/>
                    </a:ext>
                  </a:extLst>
                </a:gridCol>
                <a:gridCol w="2104786">
                  <a:extLst>
                    <a:ext uri="{9D8B030D-6E8A-4147-A177-3AD203B41FA5}">
                      <a16:colId xmlns:a16="http://schemas.microsoft.com/office/drawing/2014/main" val="1261417371"/>
                    </a:ext>
                  </a:extLst>
                </a:gridCol>
                <a:gridCol w="2104786">
                  <a:extLst>
                    <a:ext uri="{9D8B030D-6E8A-4147-A177-3AD203B41FA5}">
                      <a16:colId xmlns:a16="http://schemas.microsoft.com/office/drawing/2014/main" val="657401142"/>
                    </a:ext>
                  </a:extLst>
                </a:gridCol>
              </a:tblGrid>
              <a:tr h="272481">
                <a:tc>
                  <a:txBody>
                    <a:bodyPr/>
                    <a:lstStyle/>
                    <a:p>
                      <a:pPr algn="l"/>
                      <a:r>
                        <a:rPr lang="zh-CN" altLang="en-US" sz="1400" b="1">
                          <a:effectLst/>
                        </a:rPr>
                        <a:t>中子类型</a:t>
                      </a:r>
                    </a:p>
                  </a:txBody>
                  <a:tcPr marR="95250" marT="95250" marB="95250" anchor="ctr">
                    <a:lnL>
                      <a:noFill/>
                    </a:lnL>
                    <a:lnR>
                      <a:noFill/>
                    </a:lnR>
                    <a:lnT>
                      <a:noFill/>
                    </a:lnT>
                    <a:lnB>
                      <a:noFill/>
                    </a:lnB>
                    <a:noFill/>
                  </a:tcPr>
                </a:tc>
                <a:tc>
                  <a:txBody>
                    <a:bodyPr/>
                    <a:lstStyle/>
                    <a:p>
                      <a:pPr algn="l"/>
                      <a:r>
                        <a:rPr lang="zh-CN" altLang="en-US" sz="1400" b="1">
                          <a:effectLst/>
                        </a:rPr>
                        <a:t>产生机制</a:t>
                      </a:r>
                    </a:p>
                  </a:txBody>
                  <a:tcPr marL="95250" marR="95250" marT="95250" marB="95250" anchor="ctr">
                    <a:lnL>
                      <a:noFill/>
                    </a:lnL>
                    <a:lnR>
                      <a:noFill/>
                    </a:lnR>
                    <a:lnT>
                      <a:noFill/>
                    </a:lnT>
                    <a:lnB>
                      <a:noFill/>
                    </a:lnB>
                    <a:noFill/>
                  </a:tcPr>
                </a:tc>
                <a:tc>
                  <a:txBody>
                    <a:bodyPr/>
                    <a:lstStyle/>
                    <a:p>
                      <a:pPr algn="l"/>
                      <a:r>
                        <a:rPr lang="zh-CN" altLang="en-US" sz="1400" b="1">
                          <a:effectLst/>
                        </a:rPr>
                        <a:t>延迟时间</a:t>
                      </a:r>
                    </a:p>
                  </a:txBody>
                  <a:tcPr marL="95250" marR="95250" marT="95250" marB="95250" anchor="ctr">
                    <a:lnL>
                      <a:noFill/>
                    </a:lnL>
                    <a:lnR>
                      <a:noFill/>
                    </a:lnR>
                    <a:lnT>
                      <a:noFill/>
                    </a:lnT>
                    <a:lnB>
                      <a:noFill/>
                    </a:lnB>
                    <a:noFill/>
                  </a:tcPr>
                </a:tc>
                <a:tc>
                  <a:txBody>
                    <a:bodyPr/>
                    <a:lstStyle/>
                    <a:p>
                      <a:pPr algn="l"/>
                      <a:r>
                        <a:rPr lang="zh-CN" altLang="en-US" sz="1400" b="1">
                          <a:effectLst/>
                        </a:rPr>
                        <a:t>作用</a:t>
                      </a:r>
                    </a:p>
                  </a:txBody>
                  <a:tcPr marL="95250" marR="95250" marT="95250" marB="95250" anchor="ctr">
                    <a:lnL>
                      <a:noFill/>
                    </a:lnL>
                    <a:lnR>
                      <a:noFill/>
                    </a:lnR>
                    <a:lnT>
                      <a:noFill/>
                    </a:lnT>
                    <a:lnB>
                      <a:noFill/>
                    </a:lnB>
                    <a:noFill/>
                  </a:tcPr>
                </a:tc>
                <a:extLst>
                  <a:ext uri="{0D108BD9-81ED-4DB2-BD59-A6C34878D82A}">
                    <a16:rowId xmlns:a16="http://schemas.microsoft.com/office/drawing/2014/main" val="2471124578"/>
                  </a:ext>
                </a:extLst>
              </a:tr>
              <a:tr h="754906">
                <a:tc>
                  <a:txBody>
                    <a:bodyPr/>
                    <a:lstStyle/>
                    <a:p>
                      <a:r>
                        <a:rPr lang="zh-CN" altLang="en-US" sz="1400" b="1">
                          <a:effectLst/>
                        </a:rPr>
                        <a:t>瞬发中子</a:t>
                      </a:r>
                      <a:endParaRPr lang="zh-CN" altLang="en-US" sz="1400">
                        <a:effectLst/>
                      </a:endParaRPr>
                    </a:p>
                  </a:txBody>
                  <a:tcPr marR="95250" marT="95250" marB="95250" anchor="ctr">
                    <a:lnL>
                      <a:noFill/>
                    </a:lnL>
                    <a:lnR>
                      <a:noFill/>
                    </a:lnR>
                    <a:lnT>
                      <a:noFill/>
                    </a:lnT>
                    <a:lnB>
                      <a:noFill/>
                    </a:lnB>
                    <a:noFill/>
                  </a:tcPr>
                </a:tc>
                <a:tc>
                  <a:txBody>
                    <a:bodyPr/>
                    <a:lstStyle/>
                    <a:p>
                      <a:r>
                        <a:rPr lang="zh-CN" altLang="en-US" sz="1400">
                          <a:effectLst/>
                        </a:rPr>
                        <a:t>核裂变瞬间释放（</a:t>
                      </a:r>
                      <a:r>
                        <a:rPr lang="en-US" altLang="zh-CN" sz="1400">
                          <a:effectLst/>
                        </a:rPr>
                        <a:t>~10⁻¹⁴</a:t>
                      </a:r>
                      <a:r>
                        <a:rPr lang="zh-CN" altLang="en-US" sz="1400">
                          <a:effectLst/>
                        </a:rPr>
                        <a:t>秒内），占裂变中子的</a:t>
                      </a:r>
                      <a:r>
                        <a:rPr lang="en-US" altLang="zh-CN" sz="1400">
                          <a:effectLst/>
                        </a:rPr>
                        <a:t>99%</a:t>
                      </a:r>
                      <a:r>
                        <a:rPr lang="zh-CN" altLang="en-US" sz="1400">
                          <a:effectLst/>
                        </a:rPr>
                        <a:t>以上。</a:t>
                      </a:r>
                    </a:p>
                  </a:txBody>
                  <a:tcPr marL="95250" marR="95250" marT="95250" marB="95250" anchor="ctr">
                    <a:lnL>
                      <a:noFill/>
                    </a:lnL>
                    <a:lnR>
                      <a:noFill/>
                    </a:lnR>
                    <a:lnT>
                      <a:noFill/>
                    </a:lnT>
                    <a:lnB>
                      <a:noFill/>
                    </a:lnB>
                    <a:noFill/>
                  </a:tcPr>
                </a:tc>
                <a:tc>
                  <a:txBody>
                    <a:bodyPr/>
                    <a:lstStyle/>
                    <a:p>
                      <a:r>
                        <a:rPr lang="zh-CN" altLang="en-US" sz="1400">
                          <a:effectLst/>
                        </a:rPr>
                        <a:t>几乎无延迟</a:t>
                      </a:r>
                    </a:p>
                  </a:txBody>
                  <a:tcPr marL="95250" marR="95250" marT="95250" marB="95250" anchor="ctr">
                    <a:lnL>
                      <a:noFill/>
                    </a:lnL>
                    <a:lnR>
                      <a:noFill/>
                    </a:lnR>
                    <a:lnT>
                      <a:noFill/>
                    </a:lnT>
                    <a:lnB>
                      <a:noFill/>
                    </a:lnB>
                    <a:noFill/>
                  </a:tcPr>
                </a:tc>
                <a:tc>
                  <a:txBody>
                    <a:bodyPr/>
                    <a:lstStyle/>
                    <a:p>
                      <a:r>
                        <a:rPr lang="zh-CN" altLang="en-US" sz="1400">
                          <a:effectLst/>
                        </a:rPr>
                        <a:t>维持链式反应的即时中子源。</a:t>
                      </a:r>
                    </a:p>
                  </a:txBody>
                  <a:tcPr marL="95250" marR="95250" marT="95250" marB="95250" anchor="ctr">
                    <a:lnL>
                      <a:noFill/>
                    </a:lnL>
                    <a:lnR>
                      <a:noFill/>
                    </a:lnR>
                    <a:lnT>
                      <a:noFill/>
                    </a:lnT>
                    <a:lnB>
                      <a:noFill/>
                    </a:lnB>
                    <a:noFill/>
                  </a:tcPr>
                </a:tc>
                <a:extLst>
                  <a:ext uri="{0D108BD9-81ED-4DB2-BD59-A6C34878D82A}">
                    <a16:rowId xmlns:a16="http://schemas.microsoft.com/office/drawing/2014/main" val="2494249337"/>
                  </a:ext>
                </a:extLst>
              </a:tr>
              <a:tr h="915714">
                <a:tc>
                  <a:txBody>
                    <a:bodyPr/>
                    <a:lstStyle/>
                    <a:p>
                      <a:r>
                        <a:rPr lang="zh-CN" altLang="en-US" sz="1400" b="1">
                          <a:effectLst/>
                        </a:rPr>
                        <a:t>缓发中子</a:t>
                      </a:r>
                      <a:endParaRPr lang="zh-CN" altLang="en-US" sz="1400">
                        <a:effectLst/>
                      </a:endParaRPr>
                    </a:p>
                  </a:txBody>
                  <a:tcPr marR="95250" marT="95250" marB="95250" anchor="ctr">
                    <a:lnL>
                      <a:noFill/>
                    </a:lnL>
                    <a:lnR>
                      <a:noFill/>
                    </a:lnR>
                    <a:lnT>
                      <a:noFill/>
                    </a:lnT>
                    <a:lnB>
                      <a:noFill/>
                    </a:lnB>
                    <a:noFill/>
                  </a:tcPr>
                </a:tc>
                <a:tc>
                  <a:txBody>
                    <a:bodyPr/>
                    <a:lstStyle/>
                    <a:p>
                      <a:r>
                        <a:rPr lang="el-GR" sz="1400" dirty="0">
                          <a:effectLst/>
                        </a:rPr>
                        <a:t>β</a:t>
                      </a:r>
                      <a:r>
                        <a:rPr lang="zh-CN" altLang="en-US" sz="1400" dirty="0">
                          <a:effectLst/>
                        </a:rPr>
                        <a:t>衰变后发射中子，占裂变中子的</a:t>
                      </a:r>
                      <a:r>
                        <a:rPr lang="en-US" altLang="zh-CN" sz="1400" dirty="0">
                          <a:effectLst/>
                        </a:rPr>
                        <a:t>~0.65%</a:t>
                      </a:r>
                      <a:r>
                        <a:rPr lang="zh-CN" altLang="en-US" sz="1400" dirty="0">
                          <a:effectLst/>
                        </a:rPr>
                        <a:t>。</a:t>
                      </a:r>
                    </a:p>
                  </a:txBody>
                  <a:tcPr marL="95250" marR="95250" marT="95250" marB="95250" anchor="ctr">
                    <a:lnL>
                      <a:noFill/>
                    </a:lnL>
                    <a:lnR>
                      <a:noFill/>
                    </a:lnR>
                    <a:lnT>
                      <a:noFill/>
                    </a:lnT>
                    <a:lnB>
                      <a:noFill/>
                    </a:lnB>
                    <a:noFill/>
                  </a:tcPr>
                </a:tc>
                <a:tc>
                  <a:txBody>
                    <a:bodyPr/>
                    <a:lstStyle/>
                    <a:p>
                      <a:r>
                        <a:rPr lang="zh-CN" altLang="en-US" sz="1400">
                          <a:effectLst/>
                        </a:rPr>
                        <a:t>毫秒至分钟量级</a:t>
                      </a:r>
                    </a:p>
                  </a:txBody>
                  <a:tcPr marL="95250" marR="95250" marT="95250" marB="95250" anchor="ctr">
                    <a:lnL>
                      <a:noFill/>
                    </a:lnL>
                    <a:lnR>
                      <a:noFill/>
                    </a:lnR>
                    <a:lnT>
                      <a:noFill/>
                    </a:lnT>
                    <a:lnB>
                      <a:noFill/>
                    </a:lnB>
                    <a:noFill/>
                  </a:tcPr>
                </a:tc>
                <a:tc>
                  <a:txBody>
                    <a:bodyPr/>
                    <a:lstStyle/>
                    <a:p>
                      <a:r>
                        <a:rPr lang="zh-CN" altLang="en-US" sz="1400" b="1" dirty="0">
                          <a:effectLst/>
                        </a:rPr>
                        <a:t>关键作用</a:t>
                      </a:r>
                      <a:r>
                        <a:rPr lang="zh-CN" altLang="en-US" sz="1400" dirty="0">
                          <a:effectLst/>
                        </a:rPr>
                        <a:t>：使反应堆控制成为可能（如调节棒响应时间足够）。</a:t>
                      </a:r>
                    </a:p>
                  </a:txBody>
                  <a:tcPr marL="95250" marR="95250" marT="95250" marB="95250" anchor="ctr">
                    <a:lnL>
                      <a:noFill/>
                    </a:lnL>
                    <a:lnR>
                      <a:noFill/>
                    </a:lnR>
                    <a:lnT>
                      <a:noFill/>
                    </a:lnT>
                    <a:lnB>
                      <a:noFill/>
                    </a:lnB>
                    <a:noFill/>
                  </a:tcPr>
                </a:tc>
                <a:extLst>
                  <a:ext uri="{0D108BD9-81ED-4DB2-BD59-A6C34878D82A}">
                    <a16:rowId xmlns:a16="http://schemas.microsoft.com/office/drawing/2014/main" val="878608866"/>
                  </a:ext>
                </a:extLst>
              </a:tr>
            </a:tbl>
          </a:graphicData>
        </a:graphic>
      </p:graphicFrame>
    </p:spTree>
    <p:extLst>
      <p:ext uri="{BB962C8B-B14F-4D97-AF65-F5344CB8AC3E}">
        <p14:creationId xmlns:p14="http://schemas.microsoft.com/office/powerpoint/2010/main" val="6338599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1" dirty="0"/>
              <a:t>核裂变的集体模型</a:t>
            </a:r>
          </a:p>
        </p:txBody>
      </p:sp>
      <p:sp>
        <p:nvSpPr>
          <p:cNvPr id="3" name="幻灯片编号占位符 2"/>
          <p:cNvSpPr>
            <a:spLocks noGrp="1"/>
          </p:cNvSpPr>
          <p:nvPr>
            <p:ph type="sldNum" sz="quarter" idx="12"/>
          </p:nvPr>
        </p:nvSpPr>
        <p:spPr/>
        <p:txBody>
          <a:bodyPr/>
          <a:lstStyle/>
          <a:p>
            <a:pPr>
              <a:defRPr/>
            </a:pPr>
            <a:fld id="{4823E557-D441-4357-A945-F2E1178F743A}" type="slidenum">
              <a:rPr lang="zh-CN" altLang="en-US" smtClean="0"/>
              <a:pPr>
                <a:defRPr/>
              </a:pPr>
              <a:t>41</a:t>
            </a:fld>
            <a:endParaRPr lang="en-US" altLang="zh-CN" dirty="0"/>
          </a:p>
        </p:txBody>
      </p:sp>
      <p:pic>
        <p:nvPicPr>
          <p:cNvPr id="27650" name="Picture 2"/>
          <p:cNvPicPr>
            <a:picLocks noChangeAspect="1" noChangeArrowheads="1"/>
          </p:cNvPicPr>
          <p:nvPr/>
        </p:nvPicPr>
        <p:blipFill>
          <a:blip r:embed="rId2" cstate="print"/>
          <a:srcRect/>
          <a:stretch>
            <a:fillRect/>
          </a:stretch>
        </p:blipFill>
        <p:spPr bwMode="auto">
          <a:xfrm>
            <a:off x="1361998" y="2340006"/>
            <a:ext cx="2564414" cy="2160240"/>
          </a:xfrm>
          <a:prstGeom prst="rect">
            <a:avLst/>
          </a:prstGeom>
          <a:noFill/>
          <a:ln w="9525">
            <a:noFill/>
            <a:miter lim="800000"/>
            <a:headEnd/>
            <a:tailEnd/>
          </a:ln>
        </p:spPr>
      </p:pic>
      <p:sp>
        <p:nvSpPr>
          <p:cNvPr id="4" name="TextBox 3"/>
          <p:cNvSpPr txBox="1"/>
          <p:nvPr/>
        </p:nvSpPr>
        <p:spPr>
          <a:xfrm>
            <a:off x="793578" y="1235223"/>
            <a:ext cx="7441324" cy="830997"/>
          </a:xfrm>
          <a:prstGeom prst="rect">
            <a:avLst/>
          </a:prstGeom>
          <a:noFill/>
        </p:spPr>
        <p:txBody>
          <a:bodyPr wrap="square" rtlCol="0">
            <a:spAutoFit/>
          </a:bodyPr>
          <a:lstStyle/>
          <a:p>
            <a:r>
              <a:rPr lang="en-US" altLang="zh-CN" sz="2400" baseline="30000" dirty="0">
                <a:solidFill>
                  <a:prstClr val="black"/>
                </a:solidFill>
                <a:latin typeface="STKaiti" charset="-122"/>
                <a:ea typeface="STKaiti" charset="-122"/>
                <a:cs typeface="STKaiti" charset="-122"/>
              </a:rPr>
              <a:t> 235</a:t>
            </a:r>
            <a:r>
              <a:rPr lang="en-US" altLang="zh-CN" sz="2400" dirty="0">
                <a:solidFill>
                  <a:prstClr val="black"/>
                </a:solidFill>
                <a:latin typeface="STKaiti" charset="-122"/>
                <a:ea typeface="STKaiti" charset="-122"/>
                <a:cs typeface="STKaiti" charset="-122"/>
              </a:rPr>
              <a:t>U</a:t>
            </a:r>
            <a:r>
              <a:rPr lang="zh-CN" altLang="en-US" sz="2400" dirty="0">
                <a:solidFill>
                  <a:prstClr val="black"/>
                </a:solidFill>
                <a:latin typeface="STKaiti" charset="-122"/>
                <a:ea typeface="STKaiti" charset="-122"/>
                <a:cs typeface="STKaiti" charset="-122"/>
              </a:rPr>
              <a:t>被热中子（平均能量为</a:t>
            </a:r>
            <a:r>
              <a:rPr lang="en-US" altLang="zh-CN" sz="2400" dirty="0">
                <a:solidFill>
                  <a:prstClr val="black"/>
                </a:solidFill>
                <a:latin typeface="STKaiti" charset="-122"/>
                <a:ea typeface="STKaiti" charset="-122"/>
                <a:cs typeface="STKaiti" charset="-122"/>
              </a:rPr>
              <a:t>0.04eV</a:t>
            </a:r>
            <a:r>
              <a:rPr lang="zh-CN" altLang="en-US" sz="2400" dirty="0">
                <a:solidFill>
                  <a:prstClr val="black"/>
                </a:solidFill>
                <a:latin typeface="STKaiti" charset="-122"/>
                <a:ea typeface="STKaiti" charset="-122"/>
                <a:cs typeface="STKaiti" charset="-122"/>
              </a:rPr>
              <a:t>）撞击时产生的碎片的质量数分布。</a:t>
            </a:r>
          </a:p>
        </p:txBody>
      </p:sp>
      <p:pic>
        <p:nvPicPr>
          <p:cNvPr id="27651" name="Picture 3"/>
          <p:cNvPicPr>
            <a:picLocks noChangeAspect="1" noChangeArrowheads="1"/>
          </p:cNvPicPr>
          <p:nvPr/>
        </p:nvPicPr>
        <p:blipFill>
          <a:blip r:embed="rId3" cstate="print"/>
          <a:srcRect/>
          <a:stretch>
            <a:fillRect/>
          </a:stretch>
        </p:blipFill>
        <p:spPr bwMode="auto">
          <a:xfrm>
            <a:off x="4477734" y="2286000"/>
            <a:ext cx="3443288" cy="757238"/>
          </a:xfrm>
          <a:prstGeom prst="rect">
            <a:avLst/>
          </a:prstGeom>
          <a:noFill/>
          <a:ln w="9525">
            <a:noFill/>
            <a:miter lim="800000"/>
            <a:headEnd/>
            <a:tailEnd/>
          </a:ln>
        </p:spPr>
      </p:pic>
      <p:pic>
        <p:nvPicPr>
          <p:cNvPr id="27652" name="Picture 4"/>
          <p:cNvPicPr>
            <a:picLocks noChangeAspect="1" noChangeArrowheads="1"/>
          </p:cNvPicPr>
          <p:nvPr/>
        </p:nvPicPr>
        <p:blipFill>
          <a:blip r:embed="rId4" cstate="print"/>
          <a:srcRect/>
          <a:stretch>
            <a:fillRect/>
          </a:stretch>
        </p:blipFill>
        <p:spPr bwMode="auto">
          <a:xfrm>
            <a:off x="4413105" y="3693003"/>
            <a:ext cx="3629025" cy="807244"/>
          </a:xfrm>
          <a:prstGeom prst="rect">
            <a:avLst/>
          </a:prstGeom>
          <a:noFill/>
          <a:ln w="9525">
            <a:noFill/>
            <a:miter lim="800000"/>
            <a:headEnd/>
            <a:tailEnd/>
          </a:ln>
        </p:spPr>
      </p:pic>
      <p:sp>
        <p:nvSpPr>
          <p:cNvPr id="7" name="TextBox 6"/>
          <p:cNvSpPr txBox="1"/>
          <p:nvPr/>
        </p:nvSpPr>
        <p:spPr>
          <a:xfrm>
            <a:off x="4180542" y="3096090"/>
            <a:ext cx="1323307" cy="553998"/>
          </a:xfrm>
          <a:prstGeom prst="rect">
            <a:avLst/>
          </a:prstGeom>
          <a:noFill/>
        </p:spPr>
        <p:txBody>
          <a:bodyPr wrap="square" rtlCol="0">
            <a:spAutoFit/>
          </a:bodyPr>
          <a:lstStyle/>
          <a:p>
            <a:r>
              <a:rPr lang="zh-CN" altLang="en-US" sz="1500" dirty="0">
                <a:solidFill>
                  <a:prstClr val="black"/>
                </a:solidFill>
                <a:latin typeface="STKaiti" charset="-122"/>
                <a:ea typeface="STKaiti" charset="-122"/>
                <a:cs typeface="STKaiti" charset="-122"/>
              </a:rPr>
              <a:t>靶核</a:t>
            </a:r>
            <a:r>
              <a:rPr lang="en-US" altLang="zh-CN" sz="1500" baseline="30000" dirty="0">
                <a:solidFill>
                  <a:prstClr val="black"/>
                </a:solidFill>
                <a:latin typeface="STKaiti" charset="-122"/>
                <a:ea typeface="STKaiti" charset="-122"/>
                <a:cs typeface="STKaiti" charset="-122"/>
              </a:rPr>
              <a:t>235</a:t>
            </a:r>
            <a:r>
              <a:rPr lang="en-US" altLang="zh-CN" sz="1500" dirty="0">
                <a:solidFill>
                  <a:prstClr val="black"/>
                </a:solidFill>
                <a:latin typeface="STKaiti" charset="-122"/>
                <a:ea typeface="STKaiti" charset="-122"/>
                <a:cs typeface="STKaiti" charset="-122"/>
              </a:rPr>
              <a:t>U</a:t>
            </a:r>
            <a:r>
              <a:rPr lang="zh-CN" altLang="en-US" sz="1500" dirty="0">
                <a:solidFill>
                  <a:prstClr val="black"/>
                </a:solidFill>
                <a:latin typeface="STKaiti" charset="-122"/>
                <a:ea typeface="STKaiti" charset="-122"/>
                <a:cs typeface="STKaiti" charset="-122"/>
              </a:rPr>
              <a:t>吸收</a:t>
            </a:r>
            <a:r>
              <a:rPr lang="zh-CN" altLang="en-US" sz="1500" dirty="0">
                <a:solidFill>
                  <a:srgbClr val="FF00FF"/>
                </a:solidFill>
                <a:latin typeface="STKaiti" charset="-122"/>
                <a:ea typeface="STKaiti" charset="-122"/>
                <a:cs typeface="STKaiti" charset="-122"/>
              </a:rPr>
              <a:t>一个热中子</a:t>
            </a:r>
          </a:p>
        </p:txBody>
      </p:sp>
      <p:sp>
        <p:nvSpPr>
          <p:cNvPr id="8" name="TextBox 7"/>
          <p:cNvSpPr txBox="1"/>
          <p:nvPr/>
        </p:nvSpPr>
        <p:spPr>
          <a:xfrm>
            <a:off x="5557854" y="3096091"/>
            <a:ext cx="1404156" cy="784830"/>
          </a:xfrm>
          <a:prstGeom prst="rect">
            <a:avLst/>
          </a:prstGeom>
          <a:noFill/>
        </p:spPr>
        <p:txBody>
          <a:bodyPr wrap="square" rtlCol="0">
            <a:spAutoFit/>
          </a:bodyPr>
          <a:lstStyle/>
          <a:p>
            <a:r>
              <a:rPr lang="zh-CN" altLang="en-US" sz="1500" dirty="0">
                <a:solidFill>
                  <a:prstClr val="black"/>
                </a:solidFill>
                <a:latin typeface="STKaiti" charset="-122"/>
                <a:ea typeface="STKaiti" charset="-122"/>
                <a:cs typeface="STKaiti" charset="-122"/>
              </a:rPr>
              <a:t>形成有过剩能量的</a:t>
            </a:r>
            <a:r>
              <a:rPr lang="en-US" altLang="zh-CN" sz="1500" baseline="30000" dirty="0">
                <a:solidFill>
                  <a:prstClr val="black"/>
                </a:solidFill>
                <a:latin typeface="STKaiti" charset="-122"/>
                <a:ea typeface="STKaiti" charset="-122"/>
                <a:cs typeface="STKaiti" charset="-122"/>
              </a:rPr>
              <a:t>236</a:t>
            </a:r>
            <a:r>
              <a:rPr lang="en-US" altLang="zh-CN" sz="1500" dirty="0">
                <a:solidFill>
                  <a:prstClr val="black"/>
                </a:solidFill>
                <a:latin typeface="STKaiti" charset="-122"/>
                <a:ea typeface="STKaiti" charset="-122"/>
                <a:cs typeface="STKaiti" charset="-122"/>
              </a:rPr>
              <a:t>U</a:t>
            </a:r>
            <a:r>
              <a:rPr lang="zh-CN" altLang="en-US" sz="1500" dirty="0">
                <a:solidFill>
                  <a:prstClr val="black"/>
                </a:solidFill>
                <a:latin typeface="STKaiti" charset="-122"/>
                <a:ea typeface="STKaiti" charset="-122"/>
                <a:cs typeface="STKaiti" charset="-122"/>
              </a:rPr>
              <a:t>核，剧烈地振荡</a:t>
            </a:r>
          </a:p>
        </p:txBody>
      </p:sp>
      <p:sp>
        <p:nvSpPr>
          <p:cNvPr id="9" name="TextBox 8"/>
          <p:cNvSpPr txBox="1"/>
          <p:nvPr/>
        </p:nvSpPr>
        <p:spPr>
          <a:xfrm>
            <a:off x="6962010" y="3096090"/>
            <a:ext cx="1242138" cy="553998"/>
          </a:xfrm>
          <a:prstGeom prst="rect">
            <a:avLst/>
          </a:prstGeom>
          <a:noFill/>
        </p:spPr>
        <p:txBody>
          <a:bodyPr wrap="square" rtlCol="0">
            <a:spAutoFit/>
          </a:bodyPr>
          <a:lstStyle/>
          <a:p>
            <a:r>
              <a:rPr lang="zh-CN" altLang="en-US" sz="1500" dirty="0">
                <a:solidFill>
                  <a:prstClr val="black"/>
                </a:solidFill>
                <a:latin typeface="STKaiti" charset="-122"/>
                <a:ea typeface="STKaiti" charset="-122"/>
                <a:cs typeface="STKaiti" charset="-122"/>
              </a:rPr>
              <a:t>运动可能引发一个颈缩</a:t>
            </a:r>
          </a:p>
        </p:txBody>
      </p:sp>
      <p:sp>
        <p:nvSpPr>
          <p:cNvPr id="10" name="TextBox 9"/>
          <p:cNvSpPr txBox="1"/>
          <p:nvPr/>
        </p:nvSpPr>
        <p:spPr>
          <a:xfrm>
            <a:off x="4261710" y="4662264"/>
            <a:ext cx="1242138" cy="553998"/>
          </a:xfrm>
          <a:prstGeom prst="rect">
            <a:avLst/>
          </a:prstGeom>
          <a:noFill/>
        </p:spPr>
        <p:txBody>
          <a:bodyPr wrap="square" rtlCol="0">
            <a:spAutoFit/>
          </a:bodyPr>
          <a:lstStyle/>
          <a:p>
            <a:r>
              <a:rPr lang="zh-CN" altLang="en-US" sz="1500" dirty="0">
                <a:solidFill>
                  <a:prstClr val="black"/>
                </a:solidFill>
                <a:latin typeface="STKaiti" charset="-122"/>
                <a:ea typeface="STKaiti" charset="-122"/>
                <a:cs typeface="STKaiti" charset="-122"/>
              </a:rPr>
              <a:t>库仑力使它伸长</a:t>
            </a:r>
          </a:p>
        </p:txBody>
      </p:sp>
      <p:sp>
        <p:nvSpPr>
          <p:cNvPr id="11" name="TextBox 10"/>
          <p:cNvSpPr txBox="1"/>
          <p:nvPr/>
        </p:nvSpPr>
        <p:spPr>
          <a:xfrm>
            <a:off x="5773878" y="4671410"/>
            <a:ext cx="1007922" cy="323165"/>
          </a:xfrm>
          <a:prstGeom prst="rect">
            <a:avLst/>
          </a:prstGeom>
          <a:noFill/>
        </p:spPr>
        <p:txBody>
          <a:bodyPr wrap="square" rtlCol="0">
            <a:spAutoFit/>
          </a:bodyPr>
          <a:lstStyle/>
          <a:p>
            <a:r>
              <a:rPr lang="zh-CN" altLang="en-US" sz="1500" dirty="0">
                <a:solidFill>
                  <a:prstClr val="black"/>
                </a:solidFill>
                <a:latin typeface="STKaiti" charset="-122"/>
                <a:ea typeface="STKaiti" charset="-122"/>
                <a:cs typeface="STKaiti" charset="-122"/>
              </a:rPr>
              <a:t>裂变发生</a:t>
            </a:r>
          </a:p>
        </p:txBody>
      </p:sp>
      <p:sp>
        <p:nvSpPr>
          <p:cNvPr id="12" name="TextBox 11"/>
          <p:cNvSpPr txBox="1"/>
          <p:nvPr/>
        </p:nvSpPr>
        <p:spPr>
          <a:xfrm>
            <a:off x="6962009" y="4662264"/>
            <a:ext cx="1572391" cy="553998"/>
          </a:xfrm>
          <a:prstGeom prst="rect">
            <a:avLst/>
          </a:prstGeom>
          <a:noFill/>
        </p:spPr>
        <p:txBody>
          <a:bodyPr wrap="square" rtlCol="0">
            <a:spAutoFit/>
          </a:bodyPr>
          <a:lstStyle/>
          <a:p>
            <a:r>
              <a:rPr lang="zh-CN" altLang="en-US" sz="1500" dirty="0">
                <a:solidFill>
                  <a:prstClr val="black"/>
                </a:solidFill>
                <a:latin typeface="STKaiti" charset="-122"/>
                <a:ea typeface="STKaiti" charset="-122"/>
                <a:cs typeface="STKaiti" charset="-122"/>
              </a:rPr>
              <a:t>碎片散开，</a:t>
            </a:r>
            <a:r>
              <a:rPr lang="zh-CN" altLang="en-US" sz="1500" dirty="0">
                <a:solidFill>
                  <a:srgbClr val="0000FF"/>
                </a:solidFill>
                <a:latin typeface="STKaiti" charset="-122"/>
                <a:ea typeface="STKaiti" charset="-122"/>
                <a:cs typeface="STKaiti" charset="-122"/>
              </a:rPr>
              <a:t>平均产生</a:t>
            </a:r>
            <a:r>
              <a:rPr lang="en-US" altLang="zh-CN" sz="1500" dirty="0">
                <a:solidFill>
                  <a:srgbClr val="0000FF"/>
                </a:solidFill>
                <a:latin typeface="STKaiti" charset="-122"/>
                <a:ea typeface="STKaiti" charset="-122"/>
                <a:cs typeface="STKaiti" charset="-122"/>
              </a:rPr>
              <a:t>2.5</a:t>
            </a:r>
            <a:r>
              <a:rPr lang="zh-CN" altLang="en-US" sz="1500" dirty="0">
                <a:solidFill>
                  <a:srgbClr val="0000FF"/>
                </a:solidFill>
                <a:latin typeface="STKaiti" charset="-122"/>
                <a:ea typeface="STKaiti" charset="-122"/>
                <a:cs typeface="STKaiti" charset="-122"/>
              </a:rPr>
              <a:t>个中子</a:t>
            </a:r>
          </a:p>
        </p:txBody>
      </p:sp>
      <p:sp>
        <p:nvSpPr>
          <p:cNvPr id="13" name="TextBox 12"/>
          <p:cNvSpPr txBox="1"/>
          <p:nvPr/>
        </p:nvSpPr>
        <p:spPr>
          <a:xfrm>
            <a:off x="772513" y="4554252"/>
            <a:ext cx="3489197" cy="830997"/>
          </a:xfrm>
          <a:prstGeom prst="rect">
            <a:avLst/>
          </a:prstGeom>
          <a:noFill/>
        </p:spPr>
        <p:txBody>
          <a:bodyPr wrap="square" rtlCol="0">
            <a:spAutoFit/>
          </a:bodyPr>
          <a:lstStyle/>
          <a:p>
            <a:r>
              <a:rPr lang="zh-CN" altLang="en-US" sz="2400" dirty="0">
                <a:solidFill>
                  <a:prstClr val="black"/>
                </a:solidFill>
                <a:latin typeface="STKaiti" charset="-122"/>
                <a:ea typeface="STKaiti" charset="-122"/>
                <a:cs typeface="STKaiti" charset="-122"/>
              </a:rPr>
              <a:t>两个核碎片质量数的最可几分布在</a:t>
            </a:r>
            <a:r>
              <a:rPr lang="en-US" altLang="zh-CN" sz="2400" dirty="0">
                <a:solidFill>
                  <a:prstClr val="black"/>
                </a:solidFill>
                <a:latin typeface="STKaiti" charset="-122"/>
                <a:ea typeface="STKaiti" charset="-122"/>
                <a:cs typeface="STKaiti" charset="-122"/>
              </a:rPr>
              <a:t>95</a:t>
            </a:r>
            <a:r>
              <a:rPr lang="zh-CN" altLang="en-US" sz="2400" dirty="0">
                <a:solidFill>
                  <a:prstClr val="black"/>
                </a:solidFill>
                <a:latin typeface="STKaiti" charset="-122"/>
                <a:ea typeface="STKaiti" charset="-122"/>
                <a:cs typeface="STKaiti" charset="-122"/>
              </a:rPr>
              <a:t>与</a:t>
            </a:r>
            <a:r>
              <a:rPr lang="en-US" altLang="zh-CN" sz="2400" dirty="0">
                <a:solidFill>
                  <a:prstClr val="black"/>
                </a:solidFill>
                <a:latin typeface="STKaiti" charset="-122"/>
                <a:ea typeface="STKaiti" charset="-122"/>
                <a:cs typeface="STKaiti" charset="-122"/>
              </a:rPr>
              <a:t>140</a:t>
            </a:r>
            <a:r>
              <a:rPr lang="zh-CN" altLang="en-US" sz="2400" dirty="0">
                <a:solidFill>
                  <a:prstClr val="black"/>
                </a:solidFill>
                <a:latin typeface="STKaiti" charset="-122"/>
                <a:ea typeface="STKaiti" charset="-122"/>
                <a:cs typeface="STKaiti" charset="-122"/>
              </a:rPr>
              <a:t>周围</a:t>
            </a:r>
          </a:p>
        </p:txBody>
      </p:sp>
      <p:sp>
        <p:nvSpPr>
          <p:cNvPr id="6" name="Rectangle 5"/>
          <p:cNvSpPr/>
          <p:nvPr/>
        </p:nvSpPr>
        <p:spPr>
          <a:xfrm>
            <a:off x="768178" y="5357062"/>
            <a:ext cx="7842422" cy="923330"/>
          </a:xfrm>
          <a:prstGeom prst="rect">
            <a:avLst/>
          </a:prstGeom>
        </p:spPr>
        <p:txBody>
          <a:bodyPr wrap="square">
            <a:spAutoFit/>
          </a:bodyPr>
          <a:lstStyle/>
          <a:p>
            <a:r>
              <a:rPr lang="zh-CN" altLang="en-US" sz="1800" dirty="0">
                <a:solidFill>
                  <a:srgbClr val="C00000"/>
                </a:solidFill>
                <a:latin typeface="+mn-ea"/>
                <a:ea typeface="+mn-ea"/>
              </a:rPr>
              <a:t>热中子</a:t>
            </a:r>
            <a:r>
              <a:rPr lang="zh-CN" altLang="en-US" sz="1800" dirty="0">
                <a:latin typeface="+mn-ea"/>
                <a:ea typeface="+mn-ea"/>
              </a:rPr>
              <a:t>：与周围物质处于热平衡状态的中子。通常指动能约为</a:t>
            </a:r>
            <a:r>
              <a:rPr lang="en-US" altLang="zh-CN" sz="1800" dirty="0">
                <a:latin typeface="+mn-ea"/>
                <a:ea typeface="+mn-ea"/>
              </a:rPr>
              <a:t>0.025</a:t>
            </a:r>
            <a:r>
              <a:rPr lang="zh-CN" altLang="en-US" sz="1800" dirty="0">
                <a:latin typeface="+mn-ea"/>
                <a:ea typeface="+mn-ea"/>
              </a:rPr>
              <a:t>电子伏特（速度约</a:t>
            </a:r>
            <a:r>
              <a:rPr lang="en-US" altLang="zh-CN" sz="1800" dirty="0">
                <a:latin typeface="+mn-ea"/>
                <a:ea typeface="+mn-ea"/>
              </a:rPr>
              <a:t>2.2</a:t>
            </a:r>
            <a:r>
              <a:rPr lang="zh-CN" altLang="en-US" sz="1800" dirty="0">
                <a:latin typeface="+mn-ea"/>
                <a:ea typeface="+mn-ea"/>
              </a:rPr>
              <a:t>千米</a:t>
            </a:r>
            <a:r>
              <a:rPr lang="en-US" altLang="zh-CN" sz="1800" dirty="0">
                <a:latin typeface="+mn-ea"/>
                <a:ea typeface="+mn-ea"/>
              </a:rPr>
              <a:t>/</a:t>
            </a:r>
            <a:r>
              <a:rPr lang="zh-CN" altLang="en-US" sz="1800" dirty="0">
                <a:latin typeface="+mn-ea"/>
                <a:ea typeface="+mn-ea"/>
              </a:rPr>
              <a:t>秒）的自由中子。这个速度也是对应于</a:t>
            </a:r>
            <a:r>
              <a:rPr lang="en-US" altLang="zh-CN" sz="1800" dirty="0">
                <a:latin typeface="+mn-ea"/>
                <a:ea typeface="+mn-ea"/>
              </a:rPr>
              <a:t>300K</a:t>
            </a:r>
            <a:r>
              <a:rPr lang="zh-CN" altLang="en-US" sz="1800" dirty="0">
                <a:latin typeface="+mn-ea"/>
                <a:ea typeface="+mn-ea"/>
              </a:rPr>
              <a:t>时麦克斯韦</a:t>
            </a:r>
            <a:r>
              <a:rPr lang="en-US" altLang="zh-CN" sz="1800" dirty="0">
                <a:latin typeface="+mn-ea"/>
                <a:ea typeface="+mn-ea"/>
              </a:rPr>
              <a:t>-</a:t>
            </a:r>
            <a:r>
              <a:rPr lang="zh-CN" altLang="en-US" sz="1800" dirty="0">
                <a:latin typeface="+mn-ea"/>
                <a:ea typeface="+mn-ea"/>
              </a:rPr>
              <a:t>玻尔兹曼分布下的最可几速度。</a:t>
            </a:r>
          </a:p>
        </p:txBody>
      </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Tree>
    <p:extLst>
      <p:ext uri="{BB962C8B-B14F-4D97-AF65-F5344CB8AC3E}">
        <p14:creationId xmlns:p14="http://schemas.microsoft.com/office/powerpoint/2010/main" val="3878530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1" dirty="0">
                <a:solidFill>
                  <a:prstClr val="black"/>
                </a:solidFill>
              </a:rPr>
              <a:t>铀同位素</a:t>
            </a:r>
            <a:endParaRPr lang="zh-CN" altLang="en-US" b="1" dirty="0"/>
          </a:p>
        </p:txBody>
      </p:sp>
      <p:sp>
        <p:nvSpPr>
          <p:cNvPr id="5" name="幻灯片编号占位符 4"/>
          <p:cNvSpPr>
            <a:spLocks noGrp="1"/>
          </p:cNvSpPr>
          <p:nvPr>
            <p:ph type="sldNum" sz="quarter" idx="12"/>
          </p:nvPr>
        </p:nvSpPr>
        <p:spPr/>
        <p:txBody>
          <a:bodyPr/>
          <a:lstStyle/>
          <a:p>
            <a:pPr>
              <a:defRPr/>
            </a:pPr>
            <a:fld id="{4823E557-D441-4357-A945-F2E1178F743A}" type="slidenum">
              <a:rPr lang="zh-CN" altLang="en-US" smtClean="0"/>
              <a:pPr>
                <a:defRPr/>
              </a:pPr>
              <a:t>42</a:t>
            </a:fld>
            <a:endParaRPr lang="en-US" altLang="zh-CN" dirty="0"/>
          </a:p>
        </p:txBody>
      </p:sp>
      <p:sp>
        <p:nvSpPr>
          <p:cNvPr id="3" name="TextBox 2"/>
          <p:cNvSpPr txBox="1"/>
          <p:nvPr/>
        </p:nvSpPr>
        <p:spPr>
          <a:xfrm>
            <a:off x="396815" y="1964712"/>
            <a:ext cx="8150772" cy="830997"/>
          </a:xfrm>
          <a:prstGeom prst="rect">
            <a:avLst/>
          </a:prstGeom>
          <a:noFill/>
        </p:spPr>
        <p:txBody>
          <a:bodyPr wrap="square" rtlCol="0">
            <a:spAutoFit/>
          </a:bodyPr>
          <a:lstStyle/>
          <a:p>
            <a:pPr lvl="0"/>
            <a:r>
              <a:rPr lang="zh-CN" altLang="en-US" sz="2400" dirty="0">
                <a:solidFill>
                  <a:srgbClr val="FF0000"/>
                </a:solidFill>
                <a:latin typeface="STKaiti" charset="-122"/>
                <a:ea typeface="STKaiti" charset="-122"/>
                <a:cs typeface="STKaiti" charset="-122"/>
              </a:rPr>
              <a:t>铀</a:t>
            </a:r>
            <a:r>
              <a:rPr lang="en-US" altLang="zh-CN" sz="2400" dirty="0">
                <a:solidFill>
                  <a:srgbClr val="FF0000"/>
                </a:solidFill>
                <a:latin typeface="STKaiti" charset="-122"/>
                <a:ea typeface="STKaiti" charset="-122"/>
                <a:cs typeface="STKaiti" charset="-122"/>
              </a:rPr>
              <a:t>238，235，234</a:t>
            </a:r>
            <a:r>
              <a:rPr lang="zh-CN" altLang="en-US" sz="2400" dirty="0">
                <a:solidFill>
                  <a:srgbClr val="FF0000"/>
                </a:solidFill>
                <a:latin typeface="STKaiti" charset="-122"/>
                <a:ea typeface="STKaiti" charset="-122"/>
                <a:cs typeface="STKaiti" charset="-122"/>
              </a:rPr>
              <a:t>的半衰期分别为</a:t>
            </a:r>
            <a:r>
              <a:rPr lang="en-US" altLang="zh-CN" sz="2400" dirty="0">
                <a:solidFill>
                  <a:srgbClr val="FF0000"/>
                </a:solidFill>
                <a:latin typeface="STKaiti" charset="-122"/>
                <a:ea typeface="STKaiti" charset="-122"/>
                <a:cs typeface="STKaiti" charset="-122"/>
              </a:rPr>
              <a:t>45</a:t>
            </a:r>
            <a:r>
              <a:rPr lang="zh-CN" altLang="en-US" sz="2400" dirty="0">
                <a:solidFill>
                  <a:srgbClr val="FF0000"/>
                </a:solidFill>
                <a:latin typeface="STKaiti" charset="-122"/>
                <a:ea typeface="STKaiti" charset="-122"/>
                <a:cs typeface="STKaiti" charset="-122"/>
              </a:rPr>
              <a:t>亿，</a:t>
            </a:r>
            <a:r>
              <a:rPr lang="en-US" altLang="zh-CN" sz="2400" dirty="0">
                <a:solidFill>
                  <a:srgbClr val="FF0000"/>
                </a:solidFill>
                <a:latin typeface="STKaiti" charset="-122"/>
                <a:ea typeface="STKaiti" charset="-122"/>
                <a:cs typeface="STKaiti" charset="-122"/>
              </a:rPr>
              <a:t>7</a:t>
            </a:r>
            <a:r>
              <a:rPr lang="zh-CN" altLang="en-US" sz="2400" dirty="0">
                <a:solidFill>
                  <a:srgbClr val="FF0000"/>
                </a:solidFill>
                <a:latin typeface="STKaiti" charset="-122"/>
                <a:ea typeface="STKaiti" charset="-122"/>
                <a:cs typeface="STKaiti" charset="-122"/>
              </a:rPr>
              <a:t>亿年和</a:t>
            </a:r>
            <a:r>
              <a:rPr lang="en-US" altLang="zh-CN" sz="2400" dirty="0">
                <a:solidFill>
                  <a:srgbClr val="FF0000"/>
                </a:solidFill>
                <a:latin typeface="STKaiti" charset="-122"/>
                <a:ea typeface="STKaiti" charset="-122"/>
                <a:cs typeface="STKaiti" charset="-122"/>
              </a:rPr>
              <a:t>25</a:t>
            </a:r>
            <a:r>
              <a:rPr lang="zh-CN" altLang="en-US" sz="2400" dirty="0">
                <a:solidFill>
                  <a:srgbClr val="FF0000"/>
                </a:solidFill>
                <a:latin typeface="STKaiti" charset="-122"/>
                <a:ea typeface="STKaiti" charset="-122"/>
                <a:cs typeface="STKaiti" charset="-122"/>
              </a:rPr>
              <a:t>万年。</a:t>
            </a:r>
            <a:r>
              <a:rPr lang="zh-CN" altLang="en-US" sz="2400" dirty="0">
                <a:solidFill>
                  <a:prstClr val="black"/>
                </a:solidFill>
                <a:latin typeface="STKaiti" charset="-122"/>
                <a:ea typeface="STKaiti" charset="-122"/>
                <a:cs typeface="STKaiti" charset="-122"/>
              </a:rPr>
              <a:t>天然铀中</a:t>
            </a:r>
            <a:r>
              <a:rPr lang="en-US" altLang="zh-CN" sz="2400" dirty="0">
                <a:solidFill>
                  <a:prstClr val="black"/>
                </a:solidFill>
                <a:latin typeface="STKaiti" charset="-122"/>
                <a:ea typeface="STKaiti" charset="-122"/>
                <a:cs typeface="STKaiti" charset="-122"/>
              </a:rPr>
              <a:t>U-238</a:t>
            </a:r>
            <a:r>
              <a:rPr lang="zh-CN" altLang="en-US" sz="2400" dirty="0">
                <a:solidFill>
                  <a:prstClr val="black"/>
                </a:solidFill>
                <a:latin typeface="STKaiti" charset="-122"/>
                <a:ea typeface="STKaiti" charset="-122"/>
                <a:cs typeface="STKaiti" charset="-122"/>
              </a:rPr>
              <a:t>含量</a:t>
            </a:r>
            <a:r>
              <a:rPr lang="en-US" altLang="zh-CN" sz="2400" dirty="0">
                <a:solidFill>
                  <a:prstClr val="black"/>
                </a:solidFill>
                <a:latin typeface="STKaiti" charset="-122"/>
                <a:ea typeface="STKaiti" charset="-122"/>
                <a:cs typeface="STKaiti" charset="-122"/>
              </a:rPr>
              <a:t>99.2%</a:t>
            </a:r>
            <a:r>
              <a:rPr lang="zh-CN" altLang="en-US" sz="2400" dirty="0">
                <a:solidFill>
                  <a:prstClr val="black"/>
                </a:solidFill>
                <a:latin typeface="STKaiti" charset="-122"/>
                <a:ea typeface="STKaiti" charset="-122"/>
                <a:cs typeface="STKaiti" charset="-122"/>
              </a:rPr>
              <a:t>，</a:t>
            </a:r>
            <a:r>
              <a:rPr lang="en-US" altLang="zh-CN" sz="2400" dirty="0">
                <a:solidFill>
                  <a:prstClr val="black"/>
                </a:solidFill>
                <a:latin typeface="STKaiti" charset="-122"/>
                <a:ea typeface="STKaiti" charset="-122"/>
                <a:cs typeface="STKaiti" charset="-122"/>
              </a:rPr>
              <a:t>U-235</a:t>
            </a:r>
            <a:r>
              <a:rPr lang="zh-CN" altLang="en-US" sz="2400" dirty="0">
                <a:solidFill>
                  <a:prstClr val="black"/>
                </a:solidFill>
                <a:latin typeface="STKaiti" charset="-122"/>
                <a:ea typeface="STKaiti" charset="-122"/>
                <a:cs typeface="STKaiti" charset="-122"/>
              </a:rPr>
              <a:t>仅</a:t>
            </a:r>
            <a:r>
              <a:rPr lang="en-US" altLang="zh-CN" sz="2400" dirty="0">
                <a:solidFill>
                  <a:prstClr val="black"/>
                </a:solidFill>
                <a:latin typeface="STKaiti" charset="-122"/>
                <a:ea typeface="STKaiti" charset="-122"/>
                <a:cs typeface="STKaiti" charset="-122"/>
              </a:rPr>
              <a:t>0.72%</a:t>
            </a:r>
            <a:r>
              <a:rPr lang="zh-CN" altLang="en-US" sz="2400" dirty="0">
                <a:solidFill>
                  <a:prstClr val="black"/>
                </a:solidFill>
                <a:latin typeface="STKaiti" charset="-122"/>
                <a:ea typeface="STKaiti" charset="-122"/>
                <a:cs typeface="STKaiti" charset="-122"/>
              </a:rPr>
              <a:t>，</a:t>
            </a:r>
            <a:r>
              <a:rPr lang="en-US" altLang="zh-CN" sz="2400" dirty="0">
                <a:solidFill>
                  <a:prstClr val="black"/>
                </a:solidFill>
                <a:latin typeface="STKaiti" charset="-122"/>
                <a:ea typeface="STKaiti" charset="-122"/>
                <a:cs typeface="STKaiti" charset="-122"/>
              </a:rPr>
              <a:t>U-234</a:t>
            </a:r>
            <a:r>
              <a:rPr lang="zh-CN" altLang="en-US" sz="2400" dirty="0">
                <a:solidFill>
                  <a:prstClr val="black"/>
                </a:solidFill>
                <a:latin typeface="STKaiti" charset="-122"/>
                <a:ea typeface="STKaiti" charset="-122"/>
                <a:cs typeface="STKaiti" charset="-122"/>
              </a:rPr>
              <a:t>为</a:t>
            </a:r>
            <a:r>
              <a:rPr lang="en-US" altLang="zh-CN" sz="2400" dirty="0">
                <a:solidFill>
                  <a:prstClr val="black"/>
                </a:solidFill>
                <a:latin typeface="STKaiti" charset="-122"/>
                <a:ea typeface="STKaiti" charset="-122"/>
                <a:cs typeface="STKaiti" charset="-122"/>
              </a:rPr>
              <a:t>0.0054%</a:t>
            </a:r>
          </a:p>
        </p:txBody>
      </p:sp>
      <p:sp>
        <p:nvSpPr>
          <p:cNvPr id="4" name="矩形 3"/>
          <p:cNvSpPr/>
          <p:nvPr/>
        </p:nvSpPr>
        <p:spPr>
          <a:xfrm>
            <a:off x="538704" y="1308187"/>
            <a:ext cx="8008883" cy="461665"/>
          </a:xfrm>
          <a:prstGeom prst="rect">
            <a:avLst/>
          </a:prstGeom>
        </p:spPr>
        <p:txBody>
          <a:bodyPr wrap="square">
            <a:spAutoFit/>
          </a:bodyPr>
          <a:lstStyle/>
          <a:p>
            <a:pPr lvl="0"/>
            <a:r>
              <a:rPr lang="zh-CN" altLang="en-US" sz="2400" dirty="0">
                <a:solidFill>
                  <a:prstClr val="black"/>
                </a:solidFill>
                <a:latin typeface="STKaiti" charset="-122"/>
                <a:ea typeface="STKaiti" charset="-122"/>
                <a:cs typeface="STKaiti" charset="-122"/>
              </a:rPr>
              <a:t>自然界中</a:t>
            </a:r>
            <a:r>
              <a:rPr lang="zh-CN" altLang="zh-CN" sz="2400" dirty="0">
                <a:solidFill>
                  <a:prstClr val="black"/>
                </a:solidFill>
                <a:latin typeface="STKaiti" charset="-122"/>
                <a:ea typeface="STKaiti" charset="-122"/>
                <a:cs typeface="STKaiti" charset="-122"/>
              </a:rPr>
              <a:t>铀</a:t>
            </a:r>
            <a:r>
              <a:rPr lang="zh-CN" altLang="en-US" sz="2400" dirty="0">
                <a:solidFill>
                  <a:prstClr val="black"/>
                </a:solidFill>
                <a:latin typeface="STKaiti" charset="-122"/>
                <a:ea typeface="STKaiti" charset="-122"/>
                <a:cs typeface="STKaiti" charset="-122"/>
              </a:rPr>
              <a:t>有</a:t>
            </a:r>
            <a:r>
              <a:rPr lang="zh-CN" altLang="zh-CN" sz="2400" dirty="0">
                <a:solidFill>
                  <a:prstClr val="black"/>
                </a:solidFill>
                <a:latin typeface="STKaiti" charset="-122"/>
                <a:ea typeface="STKaiti" charset="-122"/>
                <a:cs typeface="STKaiti" charset="-122"/>
              </a:rPr>
              <a:t>三种同位素</a:t>
            </a:r>
            <a:r>
              <a:rPr lang="zh-CN" altLang="en-US" sz="2400" dirty="0">
                <a:solidFill>
                  <a:prstClr val="black"/>
                </a:solidFill>
                <a:latin typeface="STKaiti" charset="-122"/>
                <a:ea typeface="STKaiti" charset="-122"/>
                <a:cs typeface="STKaiti" charset="-122"/>
              </a:rPr>
              <a:t>（即铀</a:t>
            </a:r>
            <a:r>
              <a:rPr lang="en-US" altLang="zh-CN" sz="2400" dirty="0">
                <a:solidFill>
                  <a:prstClr val="black"/>
                </a:solidFill>
                <a:latin typeface="STKaiti" charset="-122"/>
                <a:ea typeface="STKaiti" charset="-122"/>
                <a:cs typeface="STKaiti" charset="-122"/>
              </a:rPr>
              <a:t>238</a:t>
            </a:r>
            <a:r>
              <a:rPr lang="zh-CN" altLang="en-US" sz="2400" dirty="0">
                <a:solidFill>
                  <a:prstClr val="black"/>
                </a:solidFill>
                <a:latin typeface="STKaiti" charset="-122"/>
                <a:ea typeface="STKaiti" charset="-122"/>
                <a:cs typeface="STKaiti" charset="-122"/>
              </a:rPr>
              <a:t>、铀</a:t>
            </a:r>
            <a:r>
              <a:rPr lang="en-US" altLang="zh-CN" sz="2400" dirty="0">
                <a:solidFill>
                  <a:prstClr val="black"/>
                </a:solidFill>
                <a:latin typeface="STKaiti" charset="-122"/>
                <a:ea typeface="STKaiti" charset="-122"/>
                <a:cs typeface="STKaiti" charset="-122"/>
              </a:rPr>
              <a:t>235</a:t>
            </a:r>
            <a:r>
              <a:rPr lang="zh-CN" altLang="en-US" sz="2400" dirty="0">
                <a:solidFill>
                  <a:prstClr val="black"/>
                </a:solidFill>
                <a:latin typeface="STKaiti" charset="-122"/>
                <a:ea typeface="STKaiti" charset="-122"/>
                <a:cs typeface="STKaiti" charset="-122"/>
              </a:rPr>
              <a:t>和铀</a:t>
            </a:r>
            <a:r>
              <a:rPr lang="en-US" altLang="zh-CN" sz="2400" dirty="0">
                <a:solidFill>
                  <a:prstClr val="black"/>
                </a:solidFill>
                <a:latin typeface="STKaiti" charset="-122"/>
                <a:ea typeface="STKaiti" charset="-122"/>
                <a:cs typeface="STKaiti" charset="-122"/>
              </a:rPr>
              <a:t>234</a:t>
            </a:r>
            <a:r>
              <a:rPr lang="zh-CN" altLang="en-US" sz="2400" dirty="0">
                <a:solidFill>
                  <a:prstClr val="black"/>
                </a:solidFill>
                <a:latin typeface="STKaiti" charset="-122"/>
                <a:ea typeface="STKaiti" charset="-122"/>
                <a:cs typeface="STKaiti" charset="-122"/>
              </a:rPr>
              <a:t>）</a:t>
            </a:r>
            <a:endParaRPr lang="en-US" altLang="zh-CN" sz="2400" dirty="0">
              <a:solidFill>
                <a:prstClr val="black"/>
              </a:solidFill>
              <a:latin typeface="STKaiti" charset="-122"/>
              <a:ea typeface="STKaiti" charset="-122"/>
              <a:cs typeface="STKaiti" charset="-122"/>
            </a:endParaRPr>
          </a:p>
        </p:txBody>
      </p:sp>
      <p:sp>
        <p:nvSpPr>
          <p:cNvPr id="9" name="文本框 8"/>
          <p:cNvSpPr txBox="1"/>
          <p:nvPr/>
        </p:nvSpPr>
        <p:spPr>
          <a:xfrm>
            <a:off x="646387" y="3361217"/>
            <a:ext cx="1252266" cy="461665"/>
          </a:xfrm>
          <a:prstGeom prst="rect">
            <a:avLst/>
          </a:prstGeom>
          <a:noFill/>
        </p:spPr>
        <p:txBody>
          <a:bodyPr wrap="none" rtlCol="0">
            <a:spAutoFit/>
          </a:bodyPr>
          <a:lstStyle/>
          <a:p>
            <a:r>
              <a:rPr lang="zh-CN" altLang="en-US" sz="2400" dirty="0">
                <a:solidFill>
                  <a:srgbClr val="0000FF"/>
                </a:solidFill>
                <a:latin typeface="STKaiti" charset="-122"/>
                <a:ea typeface="STKaiti" charset="-122"/>
                <a:cs typeface="STKaiti" charset="-122"/>
              </a:rPr>
              <a:t>注意</a:t>
            </a:r>
            <a:r>
              <a:rPr lang="en-US" altLang="zh-CN" sz="2400" dirty="0">
                <a:solidFill>
                  <a:srgbClr val="0000FF"/>
                </a:solidFill>
                <a:latin typeface="STKaiti" charset="-122"/>
                <a:ea typeface="STKaiti" charset="-122"/>
                <a:cs typeface="STKaiti" charset="-122"/>
              </a:rPr>
              <a:t>1</a:t>
            </a:r>
            <a:r>
              <a:rPr lang="zh-CN" altLang="en-US" sz="2400" dirty="0">
                <a:solidFill>
                  <a:srgbClr val="0000FF"/>
                </a:solidFill>
                <a:latin typeface="STKaiti" charset="-122"/>
                <a:ea typeface="STKaiti" charset="-122"/>
                <a:cs typeface="STKaiti" charset="-122"/>
              </a:rPr>
              <a:t>：</a:t>
            </a:r>
            <a:endParaRPr lang="en-US" altLang="zh-CN" sz="2400" dirty="0">
              <a:solidFill>
                <a:srgbClr val="0000FF"/>
              </a:solidFill>
              <a:latin typeface="STKaiti" charset="-122"/>
              <a:ea typeface="STKaiti" charset="-122"/>
              <a:cs typeface="STKaiti" charset="-122"/>
            </a:endParaRPr>
          </a:p>
        </p:txBody>
      </p:sp>
      <p:sp>
        <p:nvSpPr>
          <p:cNvPr id="10" name="文本框 9"/>
          <p:cNvSpPr txBox="1"/>
          <p:nvPr/>
        </p:nvSpPr>
        <p:spPr>
          <a:xfrm>
            <a:off x="2177094" y="3910421"/>
            <a:ext cx="6607899" cy="461665"/>
          </a:xfrm>
          <a:prstGeom prst="rect">
            <a:avLst/>
          </a:prstGeom>
          <a:noFill/>
        </p:spPr>
        <p:txBody>
          <a:bodyPr wrap="none" rtlCol="0">
            <a:spAutoFit/>
          </a:bodyPr>
          <a:lstStyle/>
          <a:p>
            <a:r>
              <a:rPr lang="zh-CN" altLang="en-US" sz="2400" dirty="0">
                <a:solidFill>
                  <a:srgbClr val="0000FF"/>
                </a:solidFill>
                <a:latin typeface="STKaiti" charset="-122"/>
                <a:ea typeface="STKaiti" charset="-122"/>
                <a:cs typeface="STKaiti" charset="-122"/>
              </a:rPr>
              <a:t>原因：</a:t>
            </a:r>
            <a:r>
              <a:rPr lang="en-US" altLang="zh-CN" sz="2400" dirty="0">
                <a:solidFill>
                  <a:srgbClr val="0000FF"/>
                </a:solidFill>
                <a:latin typeface="STKaiti" charset="-122"/>
                <a:ea typeface="STKaiti" charset="-122"/>
                <a:cs typeface="STKaiti" charset="-122"/>
              </a:rPr>
              <a:t>U-234</a:t>
            </a:r>
            <a:r>
              <a:rPr lang="zh-CN" altLang="en-US" sz="2400" dirty="0">
                <a:solidFill>
                  <a:srgbClr val="0000FF"/>
                </a:solidFill>
                <a:latin typeface="STKaiti" charset="-122"/>
                <a:ea typeface="STKaiti" charset="-122"/>
                <a:cs typeface="STKaiti" charset="-122"/>
              </a:rPr>
              <a:t>是</a:t>
            </a:r>
            <a:r>
              <a:rPr lang="en-US" altLang="zh-CN" sz="2400" dirty="0">
                <a:solidFill>
                  <a:srgbClr val="0000FF"/>
                </a:solidFill>
                <a:latin typeface="STKaiti" charset="-122"/>
                <a:ea typeface="STKaiti" charset="-122"/>
                <a:cs typeface="STKaiti" charset="-122"/>
              </a:rPr>
              <a:t>U-238</a:t>
            </a:r>
            <a:r>
              <a:rPr lang="zh-CN" altLang="en-US" sz="2400" dirty="0">
                <a:solidFill>
                  <a:srgbClr val="0000FF"/>
                </a:solidFill>
                <a:latin typeface="STKaiti" charset="-122"/>
                <a:ea typeface="STKaiti" charset="-122"/>
                <a:cs typeface="STKaiti" charset="-122"/>
              </a:rPr>
              <a:t>的衰变产物</a:t>
            </a:r>
            <a:r>
              <a:rPr lang="zh-CN" altLang="en-US" sz="2400" dirty="0">
                <a:latin typeface="STKaiti" charset="-122"/>
                <a:ea typeface="STKaiti" charset="-122"/>
                <a:cs typeface="STKaiti" charset="-122"/>
              </a:rPr>
              <a:t>（</a:t>
            </a:r>
            <a:r>
              <a:rPr lang="zh-CN" altLang="en-US" sz="2400" dirty="0">
                <a:solidFill>
                  <a:srgbClr val="FF0000"/>
                </a:solidFill>
                <a:latin typeface="STKaiti" charset="-122"/>
                <a:ea typeface="STKaiti" charset="-122"/>
                <a:cs typeface="STKaiti" charset="-122"/>
              </a:rPr>
              <a:t>久期平衡！</a:t>
            </a:r>
            <a:r>
              <a:rPr lang="zh-CN" altLang="en-US" sz="2400" dirty="0">
                <a:latin typeface="STKaiti" charset="-122"/>
                <a:ea typeface="STKaiti" charset="-122"/>
                <a:cs typeface="STKaiti" charset="-122"/>
              </a:rPr>
              <a:t>）</a:t>
            </a:r>
            <a:endParaRPr lang="en-US" altLang="zh-CN" sz="2400" dirty="0">
              <a:latin typeface="STKaiti" charset="-122"/>
              <a:ea typeface="STKaiti" charset="-122"/>
              <a:cs typeface="STKaiti" charset="-122"/>
            </a:endParaRPr>
          </a:p>
        </p:txBody>
      </p:sp>
      <p:graphicFrame>
        <p:nvGraphicFramePr>
          <p:cNvPr id="11" name="对象 10"/>
          <p:cNvGraphicFramePr>
            <a:graphicFrameLocks noChangeAspect="1"/>
          </p:cNvGraphicFramePr>
          <p:nvPr>
            <p:extLst>
              <p:ext uri="{D42A27DB-BD31-4B8C-83A1-F6EECF244321}">
                <p14:modId xmlns:p14="http://schemas.microsoft.com/office/powerpoint/2010/main" val="772139327"/>
              </p:ext>
            </p:extLst>
          </p:nvPr>
        </p:nvGraphicFramePr>
        <p:xfrm>
          <a:off x="981361" y="4480974"/>
          <a:ext cx="7544990" cy="625078"/>
        </p:xfrm>
        <a:graphic>
          <a:graphicData uri="http://schemas.openxmlformats.org/presentationml/2006/ole">
            <mc:AlternateContent xmlns:mc="http://schemas.openxmlformats.org/markup-compatibility/2006">
              <mc:Choice xmlns:v="urn:schemas-microsoft-com:vml" Requires="v">
                <p:oleObj name="Equation" r:id="rId3" imgW="2450880" imgH="203040" progId="Equation.DSMT4">
                  <p:embed/>
                </p:oleObj>
              </mc:Choice>
              <mc:Fallback>
                <p:oleObj name="Equation" r:id="rId3" imgW="2450880" imgH="203040" progId="Equation.DSMT4">
                  <p:embed/>
                  <p:pic>
                    <p:nvPicPr>
                      <p:cNvPr id="0" name=""/>
                      <p:cNvPicPr/>
                      <p:nvPr/>
                    </p:nvPicPr>
                    <p:blipFill>
                      <a:blip r:embed="rId4"/>
                      <a:stretch>
                        <a:fillRect/>
                      </a:stretch>
                    </p:blipFill>
                    <p:spPr>
                      <a:xfrm>
                        <a:off x="981361" y="4480974"/>
                        <a:ext cx="7544990" cy="625078"/>
                      </a:xfrm>
                      <a:prstGeom prst="rect">
                        <a:avLst/>
                      </a:prstGeom>
                    </p:spPr>
                  </p:pic>
                </p:oleObj>
              </mc:Fallback>
            </mc:AlternateContent>
          </a:graphicData>
        </a:graphic>
      </p:graphicFrame>
      <p:sp>
        <p:nvSpPr>
          <p:cNvPr id="12" name="文本框 11"/>
          <p:cNvSpPr txBox="1"/>
          <p:nvPr/>
        </p:nvSpPr>
        <p:spPr>
          <a:xfrm>
            <a:off x="1892208" y="4412601"/>
            <a:ext cx="604653" cy="415498"/>
          </a:xfrm>
          <a:prstGeom prst="rect">
            <a:avLst/>
          </a:prstGeom>
          <a:noFill/>
        </p:spPr>
        <p:txBody>
          <a:bodyPr wrap="none" rtlCol="0">
            <a:spAutoFit/>
          </a:bodyPr>
          <a:lstStyle/>
          <a:p>
            <a:r>
              <a:rPr lang="zh-CN" altLang="en-US" sz="2100" dirty="0">
                <a:solidFill>
                  <a:srgbClr val="FF0000"/>
                </a:solidFill>
                <a:latin typeface="STKaiti" charset="-122"/>
                <a:ea typeface="STKaiti" charset="-122"/>
                <a:cs typeface="STKaiti" charset="-122"/>
              </a:rPr>
              <a:t>慢</a:t>
            </a:r>
            <a:r>
              <a:rPr lang="el-GR" altLang="zh-CN" sz="2100" dirty="0">
                <a:solidFill>
                  <a:srgbClr val="FF0000"/>
                </a:solidFill>
                <a:latin typeface="STKaiti" charset="-122"/>
                <a:ea typeface="STKaiti" charset="-122"/>
                <a:cs typeface="STKaiti" charset="-122"/>
              </a:rPr>
              <a:t>α</a:t>
            </a:r>
            <a:endParaRPr lang="zh-CN" altLang="en-US" sz="2100" dirty="0">
              <a:solidFill>
                <a:srgbClr val="FF0000"/>
              </a:solidFill>
              <a:latin typeface="STKaiti" charset="-122"/>
              <a:ea typeface="STKaiti" charset="-122"/>
              <a:cs typeface="STKaiti" charset="-122"/>
            </a:endParaRPr>
          </a:p>
        </p:txBody>
      </p:sp>
      <p:sp>
        <p:nvSpPr>
          <p:cNvPr id="15" name="文本框 14"/>
          <p:cNvSpPr txBox="1"/>
          <p:nvPr/>
        </p:nvSpPr>
        <p:spPr>
          <a:xfrm>
            <a:off x="3570891" y="4429754"/>
            <a:ext cx="670213" cy="415498"/>
          </a:xfrm>
          <a:prstGeom prst="rect">
            <a:avLst/>
          </a:prstGeom>
          <a:noFill/>
        </p:spPr>
        <p:txBody>
          <a:bodyPr wrap="square" rtlCol="0">
            <a:spAutoFit/>
          </a:bodyPr>
          <a:lstStyle/>
          <a:p>
            <a:r>
              <a:rPr lang="zh-CN" altLang="en-US" sz="2100" dirty="0">
                <a:solidFill>
                  <a:srgbClr val="FF0000"/>
                </a:solidFill>
                <a:latin typeface="STKaiti" charset="-122"/>
                <a:ea typeface="STKaiti" charset="-122"/>
                <a:cs typeface="STKaiti" charset="-122"/>
              </a:rPr>
              <a:t>快</a:t>
            </a:r>
            <a:r>
              <a:rPr lang="el-GR" altLang="zh-CN" sz="2100" dirty="0">
                <a:solidFill>
                  <a:srgbClr val="FF0000"/>
                </a:solidFill>
                <a:latin typeface="STKaiti" charset="-122"/>
                <a:ea typeface="STKaiti" charset="-122"/>
                <a:cs typeface="STKaiti" charset="-122"/>
              </a:rPr>
              <a:t>β</a:t>
            </a:r>
            <a:endParaRPr lang="zh-CN" altLang="en-US" sz="2100" dirty="0">
              <a:solidFill>
                <a:srgbClr val="FF0000"/>
              </a:solidFill>
              <a:latin typeface="STKaiti" charset="-122"/>
              <a:ea typeface="STKaiti" charset="-122"/>
              <a:cs typeface="STKaiti" charset="-122"/>
            </a:endParaRPr>
          </a:p>
        </p:txBody>
      </p:sp>
      <p:sp>
        <p:nvSpPr>
          <p:cNvPr id="17" name="文本框 16"/>
          <p:cNvSpPr txBox="1"/>
          <p:nvPr/>
        </p:nvSpPr>
        <p:spPr>
          <a:xfrm>
            <a:off x="5251648" y="4429754"/>
            <a:ext cx="691952" cy="415498"/>
          </a:xfrm>
          <a:prstGeom prst="rect">
            <a:avLst/>
          </a:prstGeom>
          <a:noFill/>
        </p:spPr>
        <p:txBody>
          <a:bodyPr wrap="square" rtlCol="0">
            <a:spAutoFit/>
          </a:bodyPr>
          <a:lstStyle/>
          <a:p>
            <a:r>
              <a:rPr lang="zh-CN" altLang="en-US" sz="2100" dirty="0">
                <a:solidFill>
                  <a:srgbClr val="FF0000"/>
                </a:solidFill>
                <a:latin typeface="STKaiti" charset="-122"/>
                <a:ea typeface="STKaiti" charset="-122"/>
                <a:cs typeface="STKaiti" charset="-122"/>
              </a:rPr>
              <a:t>快</a:t>
            </a:r>
            <a:r>
              <a:rPr lang="el-GR" altLang="zh-CN" sz="2100" dirty="0">
                <a:solidFill>
                  <a:srgbClr val="FF0000"/>
                </a:solidFill>
                <a:latin typeface="STKaiti" charset="-122"/>
                <a:ea typeface="STKaiti" charset="-122"/>
                <a:cs typeface="STKaiti" charset="-122"/>
              </a:rPr>
              <a:t>β</a:t>
            </a:r>
            <a:endParaRPr lang="zh-CN" altLang="en-US" sz="2100" dirty="0">
              <a:solidFill>
                <a:srgbClr val="FF0000"/>
              </a:solidFill>
              <a:latin typeface="STKaiti" charset="-122"/>
              <a:ea typeface="STKaiti" charset="-122"/>
              <a:cs typeface="STKaiti" charset="-122"/>
            </a:endParaRPr>
          </a:p>
        </p:txBody>
      </p:sp>
      <p:sp>
        <p:nvSpPr>
          <p:cNvPr id="18" name="文本框 17"/>
          <p:cNvSpPr txBox="1"/>
          <p:nvPr/>
        </p:nvSpPr>
        <p:spPr>
          <a:xfrm>
            <a:off x="6833065" y="4433427"/>
            <a:ext cx="604653" cy="415498"/>
          </a:xfrm>
          <a:prstGeom prst="rect">
            <a:avLst/>
          </a:prstGeom>
          <a:noFill/>
        </p:spPr>
        <p:txBody>
          <a:bodyPr wrap="none" rtlCol="0">
            <a:spAutoFit/>
          </a:bodyPr>
          <a:lstStyle/>
          <a:p>
            <a:r>
              <a:rPr lang="zh-CN" altLang="en-US" sz="2100" dirty="0">
                <a:solidFill>
                  <a:srgbClr val="FF0000"/>
                </a:solidFill>
                <a:latin typeface="STKaiti" charset="-122"/>
                <a:ea typeface="STKaiti" charset="-122"/>
                <a:cs typeface="STKaiti" charset="-122"/>
              </a:rPr>
              <a:t>快</a:t>
            </a:r>
            <a:r>
              <a:rPr lang="el-GR" altLang="zh-CN" sz="2100" dirty="0">
                <a:solidFill>
                  <a:srgbClr val="FF0000"/>
                </a:solidFill>
                <a:latin typeface="STKaiti" charset="-122"/>
                <a:ea typeface="STKaiti" charset="-122"/>
                <a:cs typeface="STKaiti" charset="-122"/>
              </a:rPr>
              <a:t>α</a:t>
            </a:r>
            <a:endParaRPr lang="zh-CN" altLang="en-US" sz="2100" dirty="0">
              <a:solidFill>
                <a:srgbClr val="FF0000"/>
              </a:solidFill>
              <a:latin typeface="STKaiti" charset="-122"/>
              <a:ea typeface="STKaiti" charset="-122"/>
              <a:cs typeface="STKaiti" charset="-122"/>
            </a:endParaRPr>
          </a:p>
        </p:txBody>
      </p:sp>
      <p:sp>
        <p:nvSpPr>
          <p:cNvPr id="13" name="文本框 12"/>
          <p:cNvSpPr txBox="1"/>
          <p:nvPr/>
        </p:nvSpPr>
        <p:spPr>
          <a:xfrm>
            <a:off x="304800" y="5167026"/>
            <a:ext cx="8839199" cy="461665"/>
          </a:xfrm>
          <a:prstGeom prst="rect">
            <a:avLst/>
          </a:prstGeom>
          <a:noFill/>
        </p:spPr>
        <p:txBody>
          <a:bodyPr wrap="square" rtlCol="0">
            <a:spAutoFit/>
          </a:bodyPr>
          <a:lstStyle/>
          <a:p>
            <a:r>
              <a:rPr lang="zh-CN" altLang="en-US" sz="2400" dirty="0">
                <a:solidFill>
                  <a:srgbClr val="FF00FF"/>
                </a:solidFill>
                <a:latin typeface="STKaiti" charset="-122"/>
                <a:ea typeface="STKaiti" charset="-122"/>
                <a:cs typeface="STKaiti" charset="-122"/>
              </a:rPr>
              <a:t>注意</a:t>
            </a:r>
            <a:r>
              <a:rPr lang="en-US" altLang="zh-CN" sz="2400" dirty="0">
                <a:solidFill>
                  <a:srgbClr val="FF00FF"/>
                </a:solidFill>
                <a:latin typeface="STKaiti" charset="-122"/>
                <a:ea typeface="STKaiti" charset="-122"/>
                <a:cs typeface="STKaiti" charset="-122"/>
              </a:rPr>
              <a:t>2</a:t>
            </a:r>
            <a:r>
              <a:rPr lang="zh-CN" altLang="en-US" sz="2400" dirty="0">
                <a:solidFill>
                  <a:srgbClr val="FF00FF"/>
                </a:solidFill>
                <a:latin typeface="STKaiti" charset="-122"/>
                <a:ea typeface="STKaiti" charset="-122"/>
                <a:cs typeface="STKaiti" charset="-122"/>
              </a:rPr>
              <a:t>：约</a:t>
            </a:r>
            <a:r>
              <a:rPr lang="en-US" altLang="zh-CN" sz="2400" dirty="0">
                <a:solidFill>
                  <a:srgbClr val="FF00FF"/>
                </a:solidFill>
                <a:latin typeface="STKaiti" charset="-122"/>
                <a:ea typeface="STKaiti" charset="-122"/>
                <a:cs typeface="STKaiti" charset="-122"/>
              </a:rPr>
              <a:t>40</a:t>
            </a:r>
            <a:r>
              <a:rPr lang="zh-CN" altLang="en-US" sz="2400" dirty="0">
                <a:solidFill>
                  <a:srgbClr val="FF00FF"/>
                </a:solidFill>
                <a:latin typeface="STKaiti" charset="-122"/>
                <a:ea typeface="STKaiti" charset="-122"/>
                <a:cs typeface="STKaiti" charset="-122"/>
              </a:rPr>
              <a:t>亿年（太阳年龄）前，</a:t>
            </a:r>
            <a:r>
              <a:rPr lang="en-US" altLang="zh-CN" sz="2400" dirty="0">
                <a:solidFill>
                  <a:srgbClr val="FF00FF"/>
                </a:solidFill>
                <a:latin typeface="STKaiti" charset="-122"/>
                <a:ea typeface="STKaiti" charset="-122"/>
                <a:cs typeface="STKaiti" charset="-122"/>
              </a:rPr>
              <a:t>U-238/235</a:t>
            </a:r>
            <a:r>
              <a:rPr lang="zh-CN" altLang="en-US" sz="2400" dirty="0">
                <a:solidFill>
                  <a:srgbClr val="FF00FF"/>
                </a:solidFill>
                <a:latin typeface="STKaiti" charset="-122"/>
                <a:ea typeface="STKaiti" charset="-122"/>
                <a:cs typeface="STKaiti" charset="-122"/>
              </a:rPr>
              <a:t>丰度相同！</a:t>
            </a:r>
            <a:r>
              <a:rPr lang="en-US" altLang="zh-CN" sz="2400" dirty="0">
                <a:solidFill>
                  <a:srgbClr val="FF00FF"/>
                </a:solidFill>
                <a:latin typeface="STKaiti" charset="-122"/>
                <a:ea typeface="STKaiti" charset="-122"/>
                <a:cs typeface="STKaiti" charset="-122"/>
              </a:rPr>
              <a:t>(4:1)</a:t>
            </a:r>
          </a:p>
        </p:txBody>
      </p:sp>
      <p:sp>
        <p:nvSpPr>
          <p:cNvPr id="14" name="文本框 13"/>
          <p:cNvSpPr txBox="1"/>
          <p:nvPr/>
        </p:nvSpPr>
        <p:spPr>
          <a:xfrm>
            <a:off x="1683851" y="5634335"/>
            <a:ext cx="6157455" cy="461665"/>
          </a:xfrm>
          <a:prstGeom prst="rect">
            <a:avLst/>
          </a:prstGeom>
          <a:noFill/>
        </p:spPr>
        <p:txBody>
          <a:bodyPr wrap="none" rtlCol="0">
            <a:spAutoFit/>
          </a:bodyPr>
          <a:lstStyle/>
          <a:p>
            <a:r>
              <a:rPr lang="zh-CN" altLang="en-US" sz="2400" dirty="0">
                <a:solidFill>
                  <a:srgbClr val="3333FF"/>
                </a:solidFill>
                <a:latin typeface="STKaiti" charset="-122"/>
                <a:ea typeface="STKaiti" charset="-122"/>
                <a:cs typeface="STKaiti" charset="-122"/>
              </a:rPr>
              <a:t>不是从宇宙大爆炸时刻（</a:t>
            </a:r>
            <a:r>
              <a:rPr lang="en-US" altLang="zh-CN" sz="2400" dirty="0">
                <a:solidFill>
                  <a:srgbClr val="3333FF"/>
                </a:solidFill>
                <a:latin typeface="STKaiti" charset="-122"/>
                <a:ea typeface="STKaiti" charset="-122"/>
                <a:cs typeface="STKaiti" charset="-122"/>
              </a:rPr>
              <a:t>138</a:t>
            </a:r>
            <a:r>
              <a:rPr lang="zh-CN" altLang="en-US" sz="2400" dirty="0">
                <a:solidFill>
                  <a:srgbClr val="3333FF"/>
                </a:solidFill>
                <a:latin typeface="STKaiti" charset="-122"/>
                <a:ea typeface="STKaiti" charset="-122"/>
                <a:cs typeface="STKaiti" charset="-122"/>
              </a:rPr>
              <a:t>亿年）产生的！</a:t>
            </a:r>
          </a:p>
        </p:txBody>
      </p:sp>
      <p:sp>
        <p:nvSpPr>
          <p:cNvPr id="6" name="Footer Placeholder 5"/>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pic>
        <p:nvPicPr>
          <p:cNvPr id="8" name="图片 7">
            <a:extLst>
              <a:ext uri="{FF2B5EF4-FFF2-40B4-BE49-F238E27FC236}">
                <a16:creationId xmlns:a16="http://schemas.microsoft.com/office/drawing/2014/main" id="{C42D24EB-D09A-200C-B032-A39CA9CBF314}"/>
              </a:ext>
            </a:extLst>
          </p:cNvPr>
          <p:cNvPicPr>
            <a:picLocks noChangeAspect="1"/>
          </p:cNvPicPr>
          <p:nvPr/>
        </p:nvPicPr>
        <p:blipFill>
          <a:blip r:embed="rId5"/>
          <a:stretch>
            <a:fillRect/>
          </a:stretch>
        </p:blipFill>
        <p:spPr>
          <a:xfrm>
            <a:off x="1685421" y="3322192"/>
            <a:ext cx="4953000" cy="586740"/>
          </a:xfrm>
          <a:prstGeom prst="rect">
            <a:avLst/>
          </a:prstGeom>
        </p:spPr>
      </p:pic>
    </p:spTree>
    <p:extLst>
      <p:ext uri="{BB962C8B-B14F-4D97-AF65-F5344CB8AC3E}">
        <p14:creationId xmlns:p14="http://schemas.microsoft.com/office/powerpoint/2010/main" val="46286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2" grpId="0"/>
      <p:bldP spid="15" grpId="0"/>
      <p:bldP spid="17" grpId="0"/>
      <p:bldP spid="18" grpId="0"/>
      <p:bldP spid="13" grpId="0"/>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1" dirty="0"/>
              <a:t>浓缩铀</a:t>
            </a:r>
          </a:p>
        </p:txBody>
      </p:sp>
      <p:sp>
        <p:nvSpPr>
          <p:cNvPr id="8" name="Slide Number Placeholder 7"/>
          <p:cNvSpPr>
            <a:spLocks noGrp="1"/>
          </p:cNvSpPr>
          <p:nvPr>
            <p:ph type="sldNum" sz="quarter" idx="12"/>
          </p:nvPr>
        </p:nvSpPr>
        <p:spPr>
          <a:prstGeom prst="rect">
            <a:avLst/>
          </a:prstGeom>
        </p:spPr>
        <p:txBody>
          <a:bodyPr/>
          <a:lstStyle/>
          <a:p>
            <a:fld id="{FC9C905D-E8C4-4F8E-8A33-C7E8C7E846DF}" type="slidenum">
              <a:rPr lang="zh-CN" altLang="en-US" smtClean="0">
                <a:solidFill>
                  <a:prstClr val="black">
                    <a:tint val="75000"/>
                  </a:prstClr>
                </a:solidFill>
              </a:rPr>
              <a:pPr/>
              <a:t>43</a:t>
            </a:fld>
            <a:endParaRPr lang="zh-CN" altLang="en-US">
              <a:solidFill>
                <a:prstClr val="black">
                  <a:tint val="75000"/>
                </a:prstClr>
              </a:solidFill>
            </a:endParaRPr>
          </a:p>
        </p:txBody>
      </p:sp>
      <p:sp>
        <p:nvSpPr>
          <p:cNvPr id="3" name="TextBox 2"/>
          <p:cNvSpPr txBox="1"/>
          <p:nvPr/>
        </p:nvSpPr>
        <p:spPr>
          <a:xfrm>
            <a:off x="914400" y="1646802"/>
            <a:ext cx="7162800" cy="1938992"/>
          </a:xfrm>
          <a:prstGeom prst="rect">
            <a:avLst/>
          </a:prstGeom>
          <a:noFill/>
        </p:spPr>
        <p:txBody>
          <a:bodyPr wrap="square" rtlCol="0">
            <a:spAutoFit/>
          </a:bodyPr>
          <a:lstStyle/>
          <a:p>
            <a:pPr lvl="0"/>
            <a:r>
              <a:rPr lang="zh-CN" altLang="zh-CN" sz="2400" dirty="0">
                <a:solidFill>
                  <a:prstClr val="black"/>
                </a:solidFill>
                <a:latin typeface="STKaiti" charset="-122"/>
                <a:ea typeface="STKaiti" charset="-122"/>
                <a:cs typeface="STKaiti" charset="-122"/>
              </a:rPr>
              <a:t>铀</a:t>
            </a:r>
            <a:r>
              <a:rPr lang="en-US" altLang="zh-CN" sz="2400" dirty="0">
                <a:solidFill>
                  <a:prstClr val="black"/>
                </a:solidFill>
                <a:latin typeface="STKaiti" charset="-122"/>
                <a:ea typeface="STKaiti" charset="-122"/>
                <a:cs typeface="STKaiti" charset="-122"/>
              </a:rPr>
              <a:t>235</a:t>
            </a:r>
            <a:r>
              <a:rPr lang="zh-CN" altLang="en-US" sz="2400" dirty="0">
                <a:solidFill>
                  <a:prstClr val="black"/>
                </a:solidFill>
                <a:latin typeface="STKaiti" charset="-122"/>
                <a:ea typeface="STKaiti" charset="-122"/>
                <a:cs typeface="STKaiti" charset="-122"/>
              </a:rPr>
              <a:t>是自然界至今唯一能够自然裂变的同位素。</a:t>
            </a:r>
            <a:endParaRPr lang="en-US" altLang="zh-CN" sz="2400" dirty="0">
              <a:solidFill>
                <a:prstClr val="black"/>
              </a:solidFill>
              <a:latin typeface="STKaiti" charset="-122"/>
              <a:ea typeface="STKaiti" charset="-122"/>
              <a:cs typeface="STKaiti" charset="-122"/>
            </a:endParaRPr>
          </a:p>
          <a:p>
            <a:r>
              <a:rPr lang="zh-CN" altLang="en-US" sz="2400" dirty="0">
                <a:solidFill>
                  <a:prstClr val="black"/>
                </a:solidFill>
                <a:latin typeface="STKaiti" charset="-122"/>
                <a:ea typeface="STKaiti" charset="-122"/>
                <a:cs typeface="STKaiti" charset="-122"/>
              </a:rPr>
              <a:t>国际原子能机构定义</a:t>
            </a:r>
            <a:r>
              <a:rPr lang="en-US" altLang="zh-CN" sz="2400" dirty="0">
                <a:solidFill>
                  <a:prstClr val="black"/>
                </a:solidFill>
                <a:latin typeface="STKaiti" charset="-122"/>
                <a:ea typeface="STKaiti" charset="-122"/>
                <a:cs typeface="STKaiti" charset="-122"/>
              </a:rPr>
              <a:t>U-235</a:t>
            </a:r>
            <a:r>
              <a:rPr lang="zh-CN" altLang="en-US" sz="2400" dirty="0">
                <a:solidFill>
                  <a:prstClr val="black"/>
                </a:solidFill>
                <a:latin typeface="STKaiti" charset="-122"/>
                <a:ea typeface="STKaiti" charset="-122"/>
                <a:cs typeface="STKaiti" charset="-122"/>
              </a:rPr>
              <a:t>的丰度：</a:t>
            </a:r>
            <a:endParaRPr lang="en-US" altLang="zh-CN" sz="2400" dirty="0">
              <a:solidFill>
                <a:prstClr val="black"/>
              </a:solidFill>
              <a:latin typeface="STKaiti" charset="-122"/>
              <a:ea typeface="STKaiti" charset="-122"/>
              <a:cs typeface="STKaiti" charset="-122"/>
            </a:endParaRPr>
          </a:p>
          <a:p>
            <a:pPr marL="669131" lvl="1" indent="-326231">
              <a:buClr>
                <a:srgbClr val="FF0000"/>
              </a:buClr>
              <a:buFont typeface="Wingdings" pitchFamily="2" charset="2"/>
              <a:buChar char="u"/>
            </a:pPr>
            <a:r>
              <a:rPr lang="zh-CN" altLang="en-US" sz="2400" dirty="0">
                <a:solidFill>
                  <a:srgbClr val="0070C0"/>
                </a:solidFill>
                <a:latin typeface="STKaiti" charset="-122"/>
                <a:ea typeface="STKaiti" charset="-122"/>
                <a:cs typeface="STKaiti" charset="-122"/>
              </a:rPr>
              <a:t>为</a:t>
            </a:r>
            <a:r>
              <a:rPr lang="en-US" altLang="zh-CN" sz="2400" dirty="0">
                <a:solidFill>
                  <a:srgbClr val="FF0000"/>
                </a:solidFill>
                <a:latin typeface="STKaiti" charset="-122"/>
                <a:ea typeface="STKaiti" charset="-122"/>
                <a:cs typeface="STKaiti" charset="-122"/>
              </a:rPr>
              <a:t>3</a:t>
            </a:r>
            <a:r>
              <a:rPr lang="zh-CN" altLang="en-US" sz="2400" dirty="0">
                <a:solidFill>
                  <a:srgbClr val="FF0000"/>
                </a:solidFill>
                <a:latin typeface="STKaiti" charset="-122"/>
                <a:ea typeface="STKaiti" charset="-122"/>
                <a:cs typeface="STKaiti" charset="-122"/>
              </a:rPr>
              <a:t>％</a:t>
            </a:r>
            <a:r>
              <a:rPr lang="zh-CN" altLang="en-US" sz="2400" dirty="0">
                <a:solidFill>
                  <a:srgbClr val="0070C0"/>
                </a:solidFill>
                <a:latin typeface="STKaiti" charset="-122"/>
                <a:ea typeface="STKaiti" charset="-122"/>
                <a:cs typeface="STKaiti" charset="-122"/>
              </a:rPr>
              <a:t>时，为核电站</a:t>
            </a:r>
            <a:r>
              <a:rPr lang="zh-CN" altLang="en-US" sz="2400" dirty="0">
                <a:solidFill>
                  <a:srgbClr val="FF0000"/>
                </a:solidFill>
                <a:latin typeface="STKaiti" charset="-122"/>
                <a:ea typeface="STKaiti" charset="-122"/>
                <a:cs typeface="STKaiti" charset="-122"/>
              </a:rPr>
              <a:t>发电用低浓缩铀</a:t>
            </a:r>
            <a:r>
              <a:rPr lang="zh-CN" altLang="en-US" sz="2400" dirty="0">
                <a:solidFill>
                  <a:srgbClr val="0070C0"/>
                </a:solidFill>
                <a:latin typeface="STKaiti" charset="-122"/>
                <a:ea typeface="STKaiti" charset="-122"/>
                <a:cs typeface="STKaiti" charset="-122"/>
              </a:rPr>
              <a:t>；</a:t>
            </a:r>
            <a:endParaRPr lang="en-US" altLang="zh-CN" sz="2400" dirty="0">
              <a:solidFill>
                <a:srgbClr val="0070C0"/>
              </a:solidFill>
              <a:latin typeface="STKaiti" charset="-122"/>
              <a:ea typeface="STKaiti" charset="-122"/>
              <a:cs typeface="STKaiti" charset="-122"/>
            </a:endParaRPr>
          </a:p>
          <a:p>
            <a:pPr marL="669131" lvl="1" indent="-326231">
              <a:buClr>
                <a:srgbClr val="FF0000"/>
              </a:buClr>
              <a:buFont typeface="Wingdings" pitchFamily="2" charset="2"/>
              <a:buChar char="u"/>
            </a:pPr>
            <a:r>
              <a:rPr lang="zh-CN" altLang="en-US" sz="2400" dirty="0">
                <a:solidFill>
                  <a:srgbClr val="0070C0"/>
                </a:solidFill>
                <a:latin typeface="STKaiti" charset="-122"/>
                <a:ea typeface="STKaiti" charset="-122"/>
                <a:cs typeface="STKaiti" charset="-122"/>
              </a:rPr>
              <a:t>大于</a:t>
            </a:r>
            <a:r>
              <a:rPr lang="en-US" altLang="zh-CN" sz="2400" dirty="0">
                <a:solidFill>
                  <a:srgbClr val="FF0000"/>
                </a:solidFill>
                <a:latin typeface="STKaiti" charset="-122"/>
                <a:ea typeface="STKaiti" charset="-122"/>
                <a:cs typeface="STKaiti" charset="-122"/>
              </a:rPr>
              <a:t>80</a:t>
            </a:r>
            <a:r>
              <a:rPr lang="zh-CN" altLang="en-US" sz="2400" dirty="0">
                <a:solidFill>
                  <a:srgbClr val="FF0000"/>
                </a:solidFill>
                <a:latin typeface="STKaiti" charset="-122"/>
                <a:ea typeface="STKaiti" charset="-122"/>
                <a:cs typeface="STKaiti" charset="-122"/>
              </a:rPr>
              <a:t>％</a:t>
            </a:r>
            <a:r>
              <a:rPr lang="zh-CN" altLang="en-US" sz="2400" dirty="0">
                <a:solidFill>
                  <a:srgbClr val="0070C0"/>
                </a:solidFill>
                <a:latin typeface="STKaiti" charset="-122"/>
                <a:ea typeface="STKaiti" charset="-122"/>
                <a:cs typeface="STKaiti" charset="-122"/>
              </a:rPr>
              <a:t>时，为</a:t>
            </a:r>
            <a:r>
              <a:rPr lang="zh-CN" altLang="en-US" sz="2400" dirty="0">
                <a:solidFill>
                  <a:srgbClr val="FF0000"/>
                </a:solidFill>
                <a:latin typeface="STKaiti" charset="-122"/>
                <a:ea typeface="STKaiti" charset="-122"/>
                <a:cs typeface="STKaiti" charset="-122"/>
              </a:rPr>
              <a:t>高浓缩铀</a:t>
            </a:r>
            <a:r>
              <a:rPr lang="zh-CN" altLang="en-US" sz="2400" dirty="0">
                <a:solidFill>
                  <a:srgbClr val="0070C0"/>
                </a:solidFill>
                <a:latin typeface="STKaiti" charset="-122"/>
                <a:ea typeface="STKaiti" charset="-122"/>
                <a:cs typeface="STKaiti" charset="-122"/>
              </a:rPr>
              <a:t>；</a:t>
            </a:r>
            <a:endParaRPr lang="en-US" altLang="zh-CN" sz="2400" dirty="0">
              <a:solidFill>
                <a:srgbClr val="0070C0"/>
              </a:solidFill>
              <a:latin typeface="STKaiti" charset="-122"/>
              <a:ea typeface="STKaiti" charset="-122"/>
              <a:cs typeface="STKaiti" charset="-122"/>
            </a:endParaRPr>
          </a:p>
          <a:p>
            <a:pPr marL="669131" lvl="1" indent="-326231">
              <a:buClr>
                <a:srgbClr val="FF0000"/>
              </a:buClr>
              <a:buFont typeface="Wingdings" pitchFamily="2" charset="2"/>
              <a:buChar char="u"/>
            </a:pPr>
            <a:r>
              <a:rPr lang="zh-CN" altLang="en-US" sz="2400" dirty="0">
                <a:solidFill>
                  <a:srgbClr val="0070C0"/>
                </a:solidFill>
                <a:latin typeface="STKaiti" charset="-122"/>
                <a:ea typeface="STKaiti" charset="-122"/>
                <a:cs typeface="STKaiti" charset="-122"/>
              </a:rPr>
              <a:t>大于</a:t>
            </a:r>
            <a:r>
              <a:rPr lang="en-US" altLang="zh-CN" sz="2400" dirty="0">
                <a:solidFill>
                  <a:srgbClr val="FF0000"/>
                </a:solidFill>
                <a:latin typeface="STKaiti" charset="-122"/>
                <a:ea typeface="STKaiti" charset="-122"/>
                <a:cs typeface="STKaiti" charset="-122"/>
              </a:rPr>
              <a:t>90</a:t>
            </a:r>
            <a:r>
              <a:rPr lang="zh-CN" altLang="en-US" sz="2400" dirty="0">
                <a:solidFill>
                  <a:srgbClr val="FF0000"/>
                </a:solidFill>
                <a:latin typeface="STKaiti" charset="-122"/>
                <a:ea typeface="STKaiti" charset="-122"/>
                <a:cs typeface="STKaiti" charset="-122"/>
              </a:rPr>
              <a:t>％</a:t>
            </a:r>
            <a:r>
              <a:rPr lang="zh-CN" altLang="en-US" sz="2400" dirty="0">
                <a:solidFill>
                  <a:srgbClr val="0070C0"/>
                </a:solidFill>
                <a:latin typeface="STKaiti" charset="-122"/>
                <a:ea typeface="STKaiti" charset="-122"/>
                <a:cs typeface="STKaiti" charset="-122"/>
              </a:rPr>
              <a:t>时，为</a:t>
            </a:r>
            <a:r>
              <a:rPr lang="zh-CN" altLang="en-US" sz="2400" dirty="0">
                <a:solidFill>
                  <a:srgbClr val="FF0000"/>
                </a:solidFill>
                <a:latin typeface="STKaiti" charset="-122"/>
                <a:ea typeface="STKaiti" charset="-122"/>
                <a:cs typeface="STKaiti" charset="-122"/>
              </a:rPr>
              <a:t>武器级高浓缩铀</a:t>
            </a:r>
            <a:r>
              <a:rPr lang="zh-CN" altLang="en-US" sz="2400" dirty="0">
                <a:solidFill>
                  <a:srgbClr val="0070C0"/>
                </a:solidFill>
                <a:latin typeface="STKaiti" charset="-122"/>
                <a:ea typeface="STKaiti" charset="-122"/>
                <a:cs typeface="STKaiti" charset="-122"/>
              </a:rPr>
              <a:t>。</a:t>
            </a:r>
          </a:p>
        </p:txBody>
      </p:sp>
      <p:pic>
        <p:nvPicPr>
          <p:cNvPr id="35842" name="Picture 2" descr="http://imgsrc.baidu.com/baike/pic/item/fd428c454629fd2c87947391.jpg"/>
          <p:cNvPicPr>
            <a:picLocks noChangeAspect="1" noChangeArrowheads="1"/>
          </p:cNvPicPr>
          <p:nvPr/>
        </p:nvPicPr>
        <p:blipFill>
          <a:blip r:embed="rId3" cstate="print"/>
          <a:srcRect/>
          <a:stretch>
            <a:fillRect/>
          </a:stretch>
        </p:blipFill>
        <p:spPr bwMode="auto">
          <a:xfrm>
            <a:off x="3437874" y="4077073"/>
            <a:ext cx="2376264" cy="1492294"/>
          </a:xfrm>
          <a:prstGeom prst="rect">
            <a:avLst/>
          </a:prstGeom>
          <a:noFill/>
        </p:spPr>
      </p:pic>
      <p:pic>
        <p:nvPicPr>
          <p:cNvPr id="5" name="Picture 2" descr="File:HEUranium.jpg">
            <a:hlinkClick r:id="rId4"/>
          </p:cNvPr>
          <p:cNvPicPr>
            <a:picLocks noChangeAspect="1" noChangeArrowheads="1"/>
          </p:cNvPicPr>
          <p:nvPr/>
        </p:nvPicPr>
        <p:blipFill>
          <a:blip r:embed="rId5" cstate="print"/>
          <a:srcRect/>
          <a:stretch>
            <a:fillRect/>
          </a:stretch>
        </p:blipFill>
        <p:spPr bwMode="auto">
          <a:xfrm rot="16200000">
            <a:off x="6087972" y="3891475"/>
            <a:ext cx="1484784" cy="1855980"/>
          </a:xfrm>
          <a:prstGeom prst="rect">
            <a:avLst/>
          </a:prstGeom>
          <a:noFill/>
        </p:spPr>
      </p:pic>
      <p:pic>
        <p:nvPicPr>
          <p:cNvPr id="35844" name="Picture 4" descr="File:LEUPowder.jpg">
            <a:hlinkClick r:id="rId6"/>
          </p:cNvPr>
          <p:cNvPicPr>
            <a:picLocks noChangeAspect="1" noChangeArrowheads="1"/>
          </p:cNvPicPr>
          <p:nvPr/>
        </p:nvPicPr>
        <p:blipFill>
          <a:blip r:embed="rId7" cstate="print"/>
          <a:srcRect/>
          <a:stretch>
            <a:fillRect/>
          </a:stretch>
        </p:blipFill>
        <p:spPr bwMode="auto">
          <a:xfrm>
            <a:off x="1547664" y="4077073"/>
            <a:ext cx="1785938" cy="1485901"/>
          </a:xfrm>
          <a:prstGeom prst="rect">
            <a:avLst/>
          </a:prstGeom>
          <a:noFill/>
        </p:spPr>
      </p:pic>
      <p:sp>
        <p:nvSpPr>
          <p:cNvPr id="4" name="Footer Placeholder 3"/>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Tree>
    <p:extLst>
      <p:ext uri="{BB962C8B-B14F-4D97-AF65-F5344CB8AC3E}">
        <p14:creationId xmlns:p14="http://schemas.microsoft.com/office/powerpoint/2010/main" val="14443187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b="1" dirty="0"/>
              <a:t>反应堆堆芯反应原理图</a:t>
            </a:r>
          </a:p>
        </p:txBody>
      </p:sp>
      <p:sp>
        <p:nvSpPr>
          <p:cNvPr id="17" name="Slide Number Placeholder 16"/>
          <p:cNvSpPr>
            <a:spLocks noGrp="1"/>
          </p:cNvSpPr>
          <p:nvPr>
            <p:ph type="sldNum" sz="quarter" idx="12"/>
          </p:nvPr>
        </p:nvSpPr>
        <p:spPr>
          <a:prstGeom prst="rect">
            <a:avLst/>
          </a:prstGeom>
        </p:spPr>
        <p:txBody>
          <a:bodyPr/>
          <a:lstStyle/>
          <a:p>
            <a:fld id="{FC9C905D-E8C4-4F8E-8A33-C7E8C7E846DF}" type="slidenum">
              <a:rPr lang="zh-CN" altLang="en-US" smtClean="0">
                <a:solidFill>
                  <a:prstClr val="black">
                    <a:tint val="75000"/>
                  </a:prstClr>
                </a:solidFill>
              </a:rPr>
              <a:pPr/>
              <a:t>44</a:t>
            </a:fld>
            <a:endParaRPr lang="zh-CN" altLang="en-US">
              <a:solidFill>
                <a:prstClr val="black">
                  <a:tint val="75000"/>
                </a:prstClr>
              </a:solidFill>
            </a:endParaRPr>
          </a:p>
        </p:txBody>
      </p:sp>
      <p:grpSp>
        <p:nvGrpSpPr>
          <p:cNvPr id="3" name="Group 2"/>
          <p:cNvGrpSpPr/>
          <p:nvPr/>
        </p:nvGrpSpPr>
        <p:grpSpPr>
          <a:xfrm>
            <a:off x="1385646" y="1756121"/>
            <a:ext cx="6472881" cy="4180239"/>
            <a:chOff x="179512" y="476672"/>
            <a:chExt cx="8630508" cy="5573652"/>
          </a:xfrm>
        </p:grpSpPr>
        <p:pic>
          <p:nvPicPr>
            <p:cNvPr id="4" name="Picture 2" descr="http://newenergy.nengyuan.net/upimg/allimg/200804/010P000020B94-1.jpg"/>
            <p:cNvPicPr>
              <a:picLocks noChangeAspect="1" noChangeArrowheads="1"/>
            </p:cNvPicPr>
            <p:nvPr/>
          </p:nvPicPr>
          <p:blipFill>
            <a:blip r:embed="rId2" cstate="print"/>
            <a:srcRect/>
            <a:stretch>
              <a:fillRect/>
            </a:stretch>
          </p:blipFill>
          <p:spPr bwMode="auto">
            <a:xfrm>
              <a:off x="179512" y="476672"/>
              <a:ext cx="8460432" cy="5519643"/>
            </a:xfrm>
            <a:prstGeom prst="rect">
              <a:avLst/>
            </a:prstGeom>
            <a:noFill/>
          </p:spPr>
        </p:pic>
        <p:sp>
          <p:nvSpPr>
            <p:cNvPr id="5" name="TextBox 4"/>
            <p:cNvSpPr txBox="1"/>
            <p:nvPr/>
          </p:nvSpPr>
          <p:spPr>
            <a:xfrm>
              <a:off x="467544" y="3140968"/>
              <a:ext cx="861775" cy="492443"/>
            </a:xfrm>
            <a:prstGeom prst="rect">
              <a:avLst/>
            </a:prstGeom>
            <a:solidFill>
              <a:schemeClr val="bg1"/>
            </a:solidFill>
          </p:spPr>
          <p:txBody>
            <a:bodyPr wrap="none" rtlCol="0">
              <a:spAutoFit/>
            </a:bodyPr>
            <a:lstStyle/>
            <a:p>
              <a:r>
                <a:rPr lang="zh-CN" altLang="en-US" sz="1800" dirty="0">
                  <a:solidFill>
                    <a:prstClr val="black"/>
                  </a:solidFill>
                  <a:latin typeface="STKaiti" charset="-122"/>
                  <a:ea typeface="STKaiti" charset="-122"/>
                  <a:cs typeface="STKaiti" charset="-122"/>
                </a:rPr>
                <a:t>中子</a:t>
              </a:r>
            </a:p>
          </p:txBody>
        </p:sp>
        <p:sp>
          <p:nvSpPr>
            <p:cNvPr id="6" name="TextBox 5"/>
            <p:cNvSpPr txBox="1"/>
            <p:nvPr/>
          </p:nvSpPr>
          <p:spPr>
            <a:xfrm>
              <a:off x="395536" y="1988840"/>
              <a:ext cx="2009525" cy="492443"/>
            </a:xfrm>
            <a:prstGeom prst="rect">
              <a:avLst/>
            </a:prstGeom>
            <a:solidFill>
              <a:schemeClr val="bg1"/>
            </a:solidFill>
          </p:spPr>
          <p:txBody>
            <a:bodyPr wrap="none" rtlCol="0">
              <a:spAutoFit/>
            </a:bodyPr>
            <a:lstStyle/>
            <a:p>
              <a:r>
                <a:rPr lang="zh-CN" altLang="en-US" sz="1800" dirty="0">
                  <a:solidFill>
                    <a:prstClr val="black"/>
                  </a:solidFill>
                  <a:latin typeface="STKaiti" charset="-122"/>
                  <a:ea typeface="STKaiti" charset="-122"/>
                  <a:cs typeface="STKaiti" charset="-122"/>
                </a:rPr>
                <a:t>铀</a:t>
              </a:r>
              <a:r>
                <a:rPr lang="en-US" altLang="zh-CN" sz="1800" dirty="0">
                  <a:solidFill>
                    <a:prstClr val="black"/>
                  </a:solidFill>
                  <a:latin typeface="STKaiti" charset="-122"/>
                  <a:ea typeface="STKaiti" charset="-122"/>
                  <a:cs typeface="STKaiti" charset="-122"/>
                </a:rPr>
                <a:t>-235</a:t>
              </a:r>
              <a:r>
                <a:rPr lang="zh-CN" altLang="en-US" sz="1800" dirty="0">
                  <a:solidFill>
                    <a:prstClr val="black"/>
                  </a:solidFill>
                  <a:latin typeface="STKaiti" charset="-122"/>
                  <a:ea typeface="STKaiti" charset="-122"/>
                  <a:cs typeface="STKaiti" charset="-122"/>
                </a:rPr>
                <a:t>原子核</a:t>
              </a:r>
            </a:p>
          </p:txBody>
        </p:sp>
        <p:sp>
          <p:nvSpPr>
            <p:cNvPr id="7" name="TextBox 6"/>
            <p:cNvSpPr txBox="1"/>
            <p:nvPr/>
          </p:nvSpPr>
          <p:spPr>
            <a:xfrm>
              <a:off x="2053461" y="3995772"/>
              <a:ext cx="861775" cy="492443"/>
            </a:xfrm>
            <a:prstGeom prst="rect">
              <a:avLst/>
            </a:prstGeom>
            <a:solidFill>
              <a:schemeClr val="bg1"/>
            </a:solidFill>
          </p:spPr>
          <p:txBody>
            <a:bodyPr wrap="none" rtlCol="0">
              <a:spAutoFit/>
            </a:bodyPr>
            <a:lstStyle/>
            <a:p>
              <a:r>
                <a:rPr lang="zh-CN" altLang="en-US" sz="1800" dirty="0">
                  <a:solidFill>
                    <a:prstClr val="black"/>
                  </a:solidFill>
                  <a:latin typeface="STKaiti" charset="-122"/>
                  <a:ea typeface="STKaiti" charset="-122"/>
                  <a:cs typeface="STKaiti" charset="-122"/>
                </a:rPr>
                <a:t>热能</a:t>
              </a:r>
            </a:p>
          </p:txBody>
        </p:sp>
        <p:sp>
          <p:nvSpPr>
            <p:cNvPr id="8" name="TextBox 7"/>
            <p:cNvSpPr txBox="1"/>
            <p:nvPr/>
          </p:nvSpPr>
          <p:spPr>
            <a:xfrm>
              <a:off x="5940152" y="1475492"/>
              <a:ext cx="861775" cy="492443"/>
            </a:xfrm>
            <a:prstGeom prst="rect">
              <a:avLst/>
            </a:prstGeom>
            <a:solidFill>
              <a:schemeClr val="bg1"/>
            </a:solidFill>
          </p:spPr>
          <p:txBody>
            <a:bodyPr wrap="none" rtlCol="0">
              <a:spAutoFit/>
            </a:bodyPr>
            <a:lstStyle/>
            <a:p>
              <a:r>
                <a:rPr lang="zh-CN" altLang="en-US" sz="1800" dirty="0">
                  <a:solidFill>
                    <a:prstClr val="black"/>
                  </a:solidFill>
                  <a:latin typeface="STKaiti" charset="-122"/>
                  <a:ea typeface="STKaiti" charset="-122"/>
                  <a:cs typeface="STKaiti" charset="-122"/>
                </a:rPr>
                <a:t>热能</a:t>
              </a:r>
            </a:p>
          </p:txBody>
        </p:sp>
        <p:sp>
          <p:nvSpPr>
            <p:cNvPr id="9" name="TextBox 8"/>
            <p:cNvSpPr txBox="1"/>
            <p:nvPr/>
          </p:nvSpPr>
          <p:spPr>
            <a:xfrm>
              <a:off x="7948245" y="3399383"/>
              <a:ext cx="861775" cy="492443"/>
            </a:xfrm>
            <a:prstGeom prst="rect">
              <a:avLst/>
            </a:prstGeom>
            <a:solidFill>
              <a:schemeClr val="bg1"/>
            </a:solidFill>
          </p:spPr>
          <p:txBody>
            <a:bodyPr wrap="none" rtlCol="0">
              <a:spAutoFit/>
            </a:bodyPr>
            <a:lstStyle/>
            <a:p>
              <a:r>
                <a:rPr lang="zh-CN" altLang="en-US" sz="1800" dirty="0">
                  <a:solidFill>
                    <a:prstClr val="black"/>
                  </a:solidFill>
                  <a:latin typeface="STKaiti" charset="-122"/>
                  <a:ea typeface="STKaiti" charset="-122"/>
                  <a:cs typeface="STKaiti" charset="-122"/>
                </a:rPr>
                <a:t>中子</a:t>
              </a:r>
            </a:p>
          </p:txBody>
        </p:sp>
        <p:sp>
          <p:nvSpPr>
            <p:cNvPr id="10" name="TextBox 9"/>
            <p:cNvSpPr txBox="1"/>
            <p:nvPr/>
          </p:nvSpPr>
          <p:spPr>
            <a:xfrm>
              <a:off x="4460309" y="2833191"/>
              <a:ext cx="543739" cy="615553"/>
            </a:xfrm>
            <a:prstGeom prst="rect">
              <a:avLst/>
            </a:prstGeom>
            <a:solidFill>
              <a:schemeClr val="bg1"/>
            </a:solidFill>
          </p:spPr>
          <p:txBody>
            <a:bodyPr wrap="square" rtlCol="0">
              <a:spAutoFit/>
            </a:bodyPr>
            <a:lstStyle/>
            <a:p>
              <a:r>
                <a:rPr lang="zh-CN" altLang="en-US" sz="1200" dirty="0">
                  <a:solidFill>
                    <a:prstClr val="black"/>
                  </a:solidFill>
                  <a:latin typeface="STKaiti" charset="-122"/>
                  <a:ea typeface="STKaiti" charset="-122"/>
                  <a:cs typeface="STKaiti" charset="-122"/>
                </a:rPr>
                <a:t>中子</a:t>
              </a:r>
            </a:p>
          </p:txBody>
        </p:sp>
        <p:sp>
          <p:nvSpPr>
            <p:cNvPr id="11" name="TextBox 10"/>
            <p:cNvSpPr txBox="1"/>
            <p:nvPr/>
          </p:nvSpPr>
          <p:spPr>
            <a:xfrm>
              <a:off x="6732240" y="4005064"/>
              <a:ext cx="1477328" cy="492443"/>
            </a:xfrm>
            <a:prstGeom prst="rect">
              <a:avLst/>
            </a:prstGeom>
            <a:solidFill>
              <a:schemeClr val="bg1"/>
            </a:solidFill>
          </p:spPr>
          <p:txBody>
            <a:bodyPr wrap="none" rtlCol="0">
              <a:spAutoFit/>
            </a:bodyPr>
            <a:lstStyle/>
            <a:p>
              <a:r>
                <a:rPr lang="zh-CN" altLang="en-US" sz="1800" dirty="0">
                  <a:solidFill>
                    <a:prstClr val="black"/>
                  </a:solidFill>
                  <a:latin typeface="STKaiti" charset="-122"/>
                  <a:ea typeface="STKaiti" charset="-122"/>
                  <a:cs typeface="STKaiti" charset="-122"/>
                </a:rPr>
                <a:t>裂变碎片</a:t>
              </a:r>
            </a:p>
          </p:txBody>
        </p:sp>
        <p:sp>
          <p:nvSpPr>
            <p:cNvPr id="12" name="TextBox 11"/>
            <p:cNvSpPr txBox="1"/>
            <p:nvPr/>
          </p:nvSpPr>
          <p:spPr>
            <a:xfrm>
              <a:off x="3228236" y="1023119"/>
              <a:ext cx="1477328" cy="492443"/>
            </a:xfrm>
            <a:prstGeom prst="rect">
              <a:avLst/>
            </a:prstGeom>
            <a:solidFill>
              <a:schemeClr val="bg1"/>
            </a:solidFill>
          </p:spPr>
          <p:txBody>
            <a:bodyPr wrap="none" rtlCol="0">
              <a:spAutoFit/>
            </a:bodyPr>
            <a:lstStyle/>
            <a:p>
              <a:r>
                <a:rPr lang="zh-CN" altLang="en-US" sz="1800" dirty="0">
                  <a:solidFill>
                    <a:prstClr val="black"/>
                  </a:solidFill>
                  <a:latin typeface="STKaiti" charset="-122"/>
                  <a:ea typeface="STKaiti" charset="-122"/>
                  <a:cs typeface="STKaiti" charset="-122"/>
                </a:rPr>
                <a:t>裂变碎片</a:t>
              </a:r>
            </a:p>
          </p:txBody>
        </p:sp>
        <p:sp>
          <p:nvSpPr>
            <p:cNvPr id="13" name="TextBox 12"/>
            <p:cNvSpPr txBox="1"/>
            <p:nvPr/>
          </p:nvSpPr>
          <p:spPr>
            <a:xfrm>
              <a:off x="3824044" y="4293096"/>
              <a:ext cx="1169551" cy="492443"/>
            </a:xfrm>
            <a:prstGeom prst="rect">
              <a:avLst/>
            </a:prstGeom>
            <a:solidFill>
              <a:schemeClr val="bg1"/>
            </a:solidFill>
          </p:spPr>
          <p:txBody>
            <a:bodyPr wrap="none" rtlCol="0">
              <a:spAutoFit/>
            </a:bodyPr>
            <a:lstStyle/>
            <a:p>
              <a:r>
                <a:rPr lang="zh-CN" altLang="en-US" sz="1800" dirty="0">
                  <a:solidFill>
                    <a:prstClr val="black"/>
                  </a:solidFill>
                  <a:latin typeface="STKaiti" charset="-122"/>
                  <a:ea typeface="STKaiti" charset="-122"/>
                  <a:cs typeface="STKaiti" charset="-122"/>
                </a:rPr>
                <a:t>控制棒</a:t>
              </a:r>
            </a:p>
          </p:txBody>
        </p:sp>
        <p:sp>
          <p:nvSpPr>
            <p:cNvPr id="14" name="TextBox 13"/>
            <p:cNvSpPr txBox="1"/>
            <p:nvPr/>
          </p:nvSpPr>
          <p:spPr>
            <a:xfrm>
              <a:off x="2627784" y="5373216"/>
              <a:ext cx="5119351" cy="677108"/>
            </a:xfrm>
            <a:prstGeom prst="rect">
              <a:avLst/>
            </a:prstGeom>
            <a:solidFill>
              <a:schemeClr val="bg1"/>
            </a:solidFill>
          </p:spPr>
          <p:txBody>
            <a:bodyPr wrap="none" rtlCol="0">
              <a:spAutoFit/>
            </a:bodyPr>
            <a:lstStyle/>
            <a:p>
              <a:r>
                <a:rPr lang="en-US" altLang="zh-CN" sz="2700" dirty="0">
                  <a:solidFill>
                    <a:prstClr val="black"/>
                  </a:solidFill>
                </a:rPr>
                <a:t>                                      </a:t>
              </a:r>
              <a:endParaRPr lang="zh-CN" altLang="en-US" sz="2700" dirty="0">
                <a:solidFill>
                  <a:prstClr val="black"/>
                </a:solidFill>
              </a:endParaRPr>
            </a:p>
          </p:txBody>
        </p:sp>
      </p:grpSp>
      <p:sp>
        <p:nvSpPr>
          <p:cNvPr id="15" name="TextBox 14"/>
          <p:cNvSpPr txBox="1"/>
          <p:nvPr/>
        </p:nvSpPr>
        <p:spPr>
          <a:xfrm>
            <a:off x="4979594" y="4918956"/>
            <a:ext cx="1507144" cy="369332"/>
          </a:xfrm>
          <a:prstGeom prst="rect">
            <a:avLst/>
          </a:prstGeom>
          <a:solidFill>
            <a:schemeClr val="bg1"/>
          </a:solidFill>
        </p:spPr>
        <p:txBody>
          <a:bodyPr wrap="none" rtlCol="0">
            <a:spAutoFit/>
          </a:bodyPr>
          <a:lstStyle/>
          <a:p>
            <a:r>
              <a:rPr lang="zh-CN" altLang="en-US" sz="1800" dirty="0">
                <a:solidFill>
                  <a:prstClr val="black"/>
                </a:solidFill>
                <a:latin typeface="STKaiti" charset="-122"/>
                <a:ea typeface="STKaiti" charset="-122"/>
                <a:cs typeface="STKaiti" charset="-122"/>
              </a:rPr>
              <a:t>铀</a:t>
            </a:r>
            <a:r>
              <a:rPr lang="en-US" altLang="zh-CN" sz="1800" dirty="0">
                <a:solidFill>
                  <a:prstClr val="black"/>
                </a:solidFill>
                <a:latin typeface="STKaiti" charset="-122"/>
                <a:ea typeface="STKaiti" charset="-122"/>
                <a:cs typeface="STKaiti" charset="-122"/>
              </a:rPr>
              <a:t>-235</a:t>
            </a:r>
            <a:r>
              <a:rPr lang="zh-CN" altLang="en-US" sz="1800" dirty="0">
                <a:solidFill>
                  <a:prstClr val="black"/>
                </a:solidFill>
                <a:latin typeface="STKaiti" charset="-122"/>
                <a:ea typeface="STKaiti" charset="-122"/>
                <a:cs typeface="STKaiti" charset="-122"/>
              </a:rPr>
              <a:t>原子核</a:t>
            </a:r>
          </a:p>
        </p:txBody>
      </p:sp>
      <p:cxnSp>
        <p:nvCxnSpPr>
          <p:cNvPr id="18" name="直接箭头连接符 17"/>
          <p:cNvCxnSpPr/>
          <p:nvPr/>
        </p:nvCxnSpPr>
        <p:spPr>
          <a:xfrm flipV="1">
            <a:off x="1292773" y="4395445"/>
            <a:ext cx="386255" cy="52351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682842" y="5040251"/>
            <a:ext cx="2031325" cy="461665"/>
          </a:xfrm>
          <a:prstGeom prst="rect">
            <a:avLst/>
          </a:prstGeom>
          <a:noFill/>
        </p:spPr>
        <p:txBody>
          <a:bodyPr wrap="none" rtlCol="0">
            <a:spAutoFit/>
          </a:bodyPr>
          <a:lstStyle/>
          <a:p>
            <a:r>
              <a:rPr lang="zh-CN" altLang="en-US" sz="2400" dirty="0">
                <a:solidFill>
                  <a:srgbClr val="3333FF"/>
                </a:solidFill>
                <a:latin typeface="STKaiti" charset="-122"/>
                <a:ea typeface="STKaiti" charset="-122"/>
                <a:cs typeface="STKaiti" charset="-122"/>
              </a:rPr>
              <a:t>一个入射中子</a:t>
            </a:r>
          </a:p>
        </p:txBody>
      </p:sp>
      <p:cxnSp>
        <p:nvCxnSpPr>
          <p:cNvPr id="21" name="直接箭头连接符 20"/>
          <p:cNvCxnSpPr/>
          <p:nvPr/>
        </p:nvCxnSpPr>
        <p:spPr>
          <a:xfrm flipH="1">
            <a:off x="4920376" y="2050022"/>
            <a:ext cx="704360" cy="105471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5672716" y="1747968"/>
            <a:ext cx="2767104" cy="461665"/>
          </a:xfrm>
          <a:prstGeom prst="rect">
            <a:avLst/>
          </a:prstGeom>
          <a:noFill/>
        </p:spPr>
        <p:txBody>
          <a:bodyPr wrap="none" rtlCol="0">
            <a:spAutoFit/>
          </a:bodyPr>
          <a:lstStyle/>
          <a:p>
            <a:r>
              <a:rPr lang="zh-CN" altLang="en-US" sz="2400" dirty="0">
                <a:solidFill>
                  <a:srgbClr val="FF0000"/>
                </a:solidFill>
                <a:latin typeface="STKaiti" charset="-122"/>
                <a:ea typeface="STKaiti" charset="-122"/>
                <a:cs typeface="STKaiti" charset="-122"/>
              </a:rPr>
              <a:t>平均</a:t>
            </a:r>
            <a:r>
              <a:rPr lang="en-US" altLang="zh-CN" sz="2400" dirty="0">
                <a:solidFill>
                  <a:srgbClr val="FF0000"/>
                </a:solidFill>
                <a:latin typeface="STKaiti" charset="-122"/>
                <a:ea typeface="STKaiti" charset="-122"/>
                <a:cs typeface="STKaiti" charset="-122"/>
              </a:rPr>
              <a:t>2.5</a:t>
            </a:r>
            <a:r>
              <a:rPr lang="zh-CN" altLang="en-US" sz="2400" dirty="0">
                <a:solidFill>
                  <a:srgbClr val="FF0000"/>
                </a:solidFill>
                <a:latin typeface="STKaiti" charset="-122"/>
                <a:ea typeface="STKaiti" charset="-122"/>
                <a:cs typeface="STKaiti" charset="-122"/>
              </a:rPr>
              <a:t>个出射中子</a:t>
            </a:r>
          </a:p>
        </p:txBody>
      </p:sp>
      <p:sp>
        <p:nvSpPr>
          <p:cNvPr id="16" name="Footer Placeholder 15"/>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Tree>
    <p:extLst>
      <p:ext uri="{BB962C8B-B14F-4D97-AF65-F5344CB8AC3E}">
        <p14:creationId xmlns:p14="http://schemas.microsoft.com/office/powerpoint/2010/main" val="14410286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altLang="zh-CN" sz="2400" dirty="0">
                <a:solidFill>
                  <a:srgbClr val="800000"/>
                </a:solidFill>
              </a:rPr>
              <a:t>【</a:t>
            </a:r>
            <a:r>
              <a:rPr lang="zh-CN" altLang="en-US" sz="2400" dirty="0">
                <a:solidFill>
                  <a:srgbClr val="800000"/>
                </a:solidFill>
              </a:rPr>
              <a:t>例】</a:t>
            </a:r>
            <a:r>
              <a:rPr lang="en-US" altLang="zh-CN" sz="2400" baseline="30000" dirty="0"/>
              <a:t>235</a:t>
            </a:r>
            <a:r>
              <a:rPr lang="en-US" altLang="zh-CN" sz="2400" dirty="0"/>
              <a:t>U</a:t>
            </a:r>
            <a:r>
              <a:rPr lang="zh-CN" altLang="en-US" sz="2400" dirty="0"/>
              <a:t>俘获热中子发生裂变的裂变能</a:t>
            </a:r>
          </a:p>
        </p:txBody>
      </p:sp>
      <p:sp>
        <p:nvSpPr>
          <p:cNvPr id="3" name="幻灯片编号占位符 2"/>
          <p:cNvSpPr>
            <a:spLocks noGrp="1"/>
          </p:cNvSpPr>
          <p:nvPr>
            <p:ph type="sldNum" sz="quarter" idx="12"/>
          </p:nvPr>
        </p:nvSpPr>
        <p:spPr/>
        <p:txBody>
          <a:bodyPr/>
          <a:lstStyle/>
          <a:p>
            <a:pPr>
              <a:defRPr/>
            </a:pPr>
            <a:fld id="{4823E557-D441-4357-A945-F2E1178F743A}" type="slidenum">
              <a:rPr lang="zh-CN" altLang="en-US" smtClean="0"/>
              <a:pPr>
                <a:defRPr/>
              </a:pPr>
              <a:t>45</a:t>
            </a:fld>
            <a:endParaRPr lang="en-US" altLang="zh-CN" dirty="0"/>
          </a:p>
        </p:txBody>
      </p:sp>
      <p:sp>
        <p:nvSpPr>
          <p:cNvPr id="4" name="TextBox 3"/>
          <p:cNvSpPr txBox="1"/>
          <p:nvPr/>
        </p:nvSpPr>
        <p:spPr>
          <a:xfrm>
            <a:off x="1029751" y="1603199"/>
            <a:ext cx="2954655" cy="461665"/>
          </a:xfrm>
          <a:prstGeom prst="rect">
            <a:avLst/>
          </a:prstGeom>
          <a:noFill/>
        </p:spPr>
        <p:txBody>
          <a:bodyPr wrap="none" rtlCol="0">
            <a:spAutoFit/>
          </a:bodyPr>
          <a:lstStyle/>
          <a:p>
            <a:r>
              <a:rPr lang="zh-CN" altLang="en-US" sz="2400" dirty="0">
                <a:solidFill>
                  <a:prstClr val="black"/>
                </a:solidFill>
                <a:latin typeface="STKaiti" charset="-122"/>
                <a:ea typeface="STKaiti" charset="-122"/>
                <a:cs typeface="STKaiti" charset="-122"/>
              </a:rPr>
              <a:t>衰变到稳定核的过程</a:t>
            </a:r>
          </a:p>
        </p:txBody>
      </p:sp>
      <p:graphicFrame>
        <p:nvGraphicFramePr>
          <p:cNvPr id="5" name="Object 4"/>
          <p:cNvGraphicFramePr>
            <a:graphicFrameLocks noChangeAspect="1"/>
          </p:cNvGraphicFramePr>
          <p:nvPr/>
        </p:nvGraphicFramePr>
        <p:xfrm>
          <a:off x="1083755" y="2078850"/>
          <a:ext cx="3453378" cy="721035"/>
        </p:xfrm>
        <a:graphic>
          <a:graphicData uri="http://schemas.openxmlformats.org/presentationml/2006/ole">
            <mc:AlternateContent xmlns:mc="http://schemas.openxmlformats.org/markup-compatibility/2006">
              <mc:Choice xmlns:v="urn:schemas-microsoft-com:vml" Requires="v">
                <p:oleObj name="Equation" r:id="rId2" imgW="2311200" imgH="482400" progId="Equation.DSMT4">
                  <p:embed/>
                </p:oleObj>
              </mc:Choice>
              <mc:Fallback>
                <p:oleObj name="Equation" r:id="rId2" imgW="2311200" imgH="482400" progId="Equation.DSMT4">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755" y="2078850"/>
                        <a:ext cx="3453378" cy="72103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0723" name="Object 3"/>
          <p:cNvGraphicFramePr>
            <a:graphicFrameLocks noChangeAspect="1"/>
          </p:cNvGraphicFramePr>
          <p:nvPr/>
        </p:nvGraphicFramePr>
        <p:xfrm>
          <a:off x="4731341" y="2247904"/>
          <a:ext cx="3772145" cy="434069"/>
        </p:xfrm>
        <a:graphic>
          <a:graphicData uri="http://schemas.openxmlformats.org/presentationml/2006/ole">
            <mc:AlternateContent xmlns:mc="http://schemas.openxmlformats.org/markup-compatibility/2006">
              <mc:Choice xmlns:v="urn:schemas-microsoft-com:vml" Requires="v">
                <p:oleObj name="Equation" r:id="rId4" imgW="1765080" imgH="203040" progId="Equation.DSMT4">
                  <p:embed/>
                </p:oleObj>
              </mc:Choice>
              <mc:Fallback>
                <p:oleObj name="Equation" r:id="rId4" imgW="1765080" imgH="20304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1341" y="2247904"/>
                        <a:ext cx="3772145" cy="434069"/>
                      </a:xfrm>
                      <a:prstGeom prst="rect">
                        <a:avLst/>
                      </a:prstGeom>
                      <a:solidFill>
                        <a:srgbClr val="FFFF00"/>
                      </a:solidFill>
                    </p:spPr>
                  </p:pic>
                </p:oleObj>
              </mc:Fallback>
            </mc:AlternateContent>
          </a:graphicData>
        </a:graphic>
      </p:graphicFrame>
      <p:sp>
        <p:nvSpPr>
          <p:cNvPr id="8" name="TextBox 7"/>
          <p:cNvSpPr txBox="1"/>
          <p:nvPr/>
        </p:nvSpPr>
        <p:spPr>
          <a:xfrm>
            <a:off x="1029750" y="2888940"/>
            <a:ext cx="3262432" cy="461665"/>
          </a:xfrm>
          <a:prstGeom prst="rect">
            <a:avLst/>
          </a:prstGeom>
          <a:noFill/>
        </p:spPr>
        <p:txBody>
          <a:bodyPr wrap="none" rtlCol="0">
            <a:spAutoFit/>
          </a:bodyPr>
          <a:lstStyle/>
          <a:p>
            <a:r>
              <a:rPr lang="zh-CN" altLang="en-US" sz="2400" dirty="0">
                <a:solidFill>
                  <a:prstClr val="black"/>
                </a:solidFill>
                <a:latin typeface="STKaiti" charset="-122"/>
                <a:ea typeface="STKaiti" charset="-122"/>
                <a:cs typeface="STKaiti" charset="-122"/>
              </a:rPr>
              <a:t>由能量守恒给出裂变能</a:t>
            </a:r>
          </a:p>
        </p:txBody>
      </p:sp>
      <p:graphicFrame>
        <p:nvGraphicFramePr>
          <p:cNvPr id="9" name="Object 8"/>
          <p:cNvGraphicFramePr>
            <a:graphicFrameLocks noChangeAspect="1"/>
          </p:cNvGraphicFramePr>
          <p:nvPr/>
        </p:nvGraphicFramePr>
        <p:xfrm>
          <a:off x="1115616" y="3375422"/>
          <a:ext cx="6142434" cy="1619250"/>
        </p:xfrm>
        <a:graphic>
          <a:graphicData uri="http://schemas.openxmlformats.org/presentationml/2006/ole">
            <mc:AlternateContent xmlns:mc="http://schemas.openxmlformats.org/markup-compatibility/2006">
              <mc:Choice xmlns:v="urn:schemas-microsoft-com:vml" Requires="v">
                <p:oleObj name="Equation" r:id="rId6" imgW="3466800" imgH="914400" progId="Equation.DSMT4">
                  <p:embed/>
                </p:oleObj>
              </mc:Choice>
              <mc:Fallback>
                <p:oleObj name="Equation" r:id="rId6" imgW="3466800" imgH="914400" progId="Equation.DSMT4">
                  <p:embed/>
                  <p:pic>
                    <p:nvPicPr>
                      <p:cNvPr id="0" name=""/>
                      <p:cNvPicPr>
                        <a:picLocks noChangeAspect="1" noChangeArrowheads="1"/>
                      </p:cNvPicPr>
                      <p:nvPr/>
                    </p:nvPicPr>
                    <p:blipFill>
                      <a:blip r:embed="rId7"/>
                      <a:srcRect/>
                      <a:stretch>
                        <a:fillRect/>
                      </a:stretch>
                    </p:blipFill>
                    <p:spPr bwMode="auto">
                      <a:xfrm>
                        <a:off x="1115616" y="3375422"/>
                        <a:ext cx="6142434" cy="1619250"/>
                      </a:xfrm>
                      <a:prstGeom prst="rect">
                        <a:avLst/>
                      </a:prstGeom>
                      <a:noFill/>
                    </p:spPr>
                  </p:pic>
                </p:oleObj>
              </mc:Fallback>
            </mc:AlternateContent>
          </a:graphicData>
        </a:graphic>
      </p:graphicFrame>
      <p:sp>
        <p:nvSpPr>
          <p:cNvPr id="10" name="TextBox 9"/>
          <p:cNvSpPr txBox="1"/>
          <p:nvPr/>
        </p:nvSpPr>
        <p:spPr>
          <a:xfrm>
            <a:off x="1029749" y="5096652"/>
            <a:ext cx="6318702" cy="461665"/>
          </a:xfrm>
          <a:prstGeom prst="rect">
            <a:avLst/>
          </a:prstGeom>
          <a:noFill/>
        </p:spPr>
        <p:txBody>
          <a:bodyPr wrap="square" rtlCol="0">
            <a:spAutoFit/>
          </a:bodyPr>
          <a:lstStyle/>
          <a:p>
            <a:r>
              <a:rPr lang="zh-CN" altLang="en-US" sz="2400" dirty="0">
                <a:solidFill>
                  <a:srgbClr val="3333FF"/>
                </a:solidFill>
                <a:latin typeface="STKaiti" charset="-122"/>
                <a:ea typeface="STKaiti" charset="-122"/>
                <a:cs typeface="STKaiti" charset="-122"/>
              </a:rPr>
              <a:t>注：</a:t>
            </a:r>
            <a:r>
              <a:rPr lang="zh-CN" altLang="en-US" sz="2400" dirty="0">
                <a:solidFill>
                  <a:prstClr val="black"/>
                </a:solidFill>
                <a:latin typeface="STKaiti" charset="-122"/>
                <a:ea typeface="STKaiti" charset="-122"/>
                <a:cs typeface="STKaiti" charset="-122"/>
              </a:rPr>
              <a:t>部分能量由</a:t>
            </a:r>
            <a:r>
              <a:rPr lang="en-US" altLang="zh-CN" sz="2400" dirty="0">
                <a:solidFill>
                  <a:prstClr val="black"/>
                </a:solidFill>
                <a:latin typeface="STKaiti" charset="-122"/>
                <a:ea typeface="STKaiti" charset="-122"/>
                <a:cs typeface="STKaiti" charset="-122"/>
              </a:rPr>
              <a:t> </a:t>
            </a:r>
            <a:r>
              <a:rPr lang="en-US" altLang="zh-CN" sz="2400" i="1" dirty="0">
                <a:solidFill>
                  <a:prstClr val="black"/>
                </a:solidFill>
                <a:latin typeface="STKaiti" charset="-122"/>
                <a:ea typeface="STKaiti" charset="-122"/>
                <a:cs typeface="STKaiti" charset="-122"/>
                <a:sym typeface="Symbol"/>
              </a:rPr>
              <a:t></a:t>
            </a:r>
            <a:r>
              <a:rPr lang="en-US" altLang="zh-CN" sz="2400" dirty="0">
                <a:solidFill>
                  <a:prstClr val="black"/>
                </a:solidFill>
                <a:latin typeface="STKaiti" charset="-122"/>
                <a:ea typeface="STKaiti" charset="-122"/>
                <a:cs typeface="STKaiti" charset="-122"/>
                <a:sym typeface="Symbol"/>
              </a:rPr>
              <a:t> </a:t>
            </a:r>
            <a:r>
              <a:rPr lang="zh-CN" altLang="en-US" sz="2400" dirty="0">
                <a:solidFill>
                  <a:prstClr val="black"/>
                </a:solidFill>
                <a:latin typeface="STKaiti" charset="-122"/>
                <a:ea typeface="STKaiti" charset="-122"/>
                <a:cs typeface="STKaiti" charset="-122"/>
              </a:rPr>
              <a:t>衰变中的中微子带走。</a:t>
            </a:r>
          </a:p>
        </p:txBody>
      </p:sp>
      <p:sp>
        <p:nvSpPr>
          <p:cNvPr id="6" name="Footer Placeholder 5"/>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Tree>
    <p:extLst>
      <p:ext uri="{BB962C8B-B14F-4D97-AF65-F5344CB8AC3E}">
        <p14:creationId xmlns:p14="http://schemas.microsoft.com/office/powerpoint/2010/main" val="479160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减速剂</a:t>
            </a:r>
          </a:p>
        </p:txBody>
      </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46</a:t>
            </a:fld>
            <a:endParaRPr lang="en-US" altLang="zh-CN" dirty="0"/>
          </a:p>
        </p:txBody>
      </p:sp>
      <p:sp>
        <p:nvSpPr>
          <p:cNvPr id="3" name="内容占位符 2"/>
          <p:cNvSpPr>
            <a:spLocks noGrp="1"/>
          </p:cNvSpPr>
          <p:nvPr>
            <p:ph idx="4294967295"/>
          </p:nvPr>
        </p:nvSpPr>
        <p:spPr>
          <a:xfrm>
            <a:off x="762000" y="1371600"/>
            <a:ext cx="7647363" cy="4724400"/>
          </a:xfrm>
        </p:spPr>
        <p:txBody>
          <a:bodyPr>
            <a:normAutofit fontScale="77500" lnSpcReduction="20000"/>
          </a:bodyPr>
          <a:lstStyle/>
          <a:p>
            <a:pPr>
              <a:lnSpc>
                <a:spcPct val="120000"/>
              </a:lnSpc>
            </a:pPr>
            <a:r>
              <a:rPr lang="zh-CN" altLang="en-US" sz="3200" dirty="0"/>
              <a:t>在纯铀中</a:t>
            </a:r>
            <a:r>
              <a:rPr lang="en-US" altLang="zh-CN" sz="3200" dirty="0"/>
              <a:t>,</a:t>
            </a:r>
            <a:r>
              <a:rPr lang="zh-CN" altLang="en-US" sz="3200" dirty="0"/>
              <a:t>中子易从其表面逃逸而使反应中止。只有当其体积大于“</a:t>
            </a:r>
            <a:r>
              <a:rPr lang="zh-CN" altLang="en-US" sz="3200" dirty="0">
                <a:solidFill>
                  <a:srgbClr val="FF0000"/>
                </a:solidFill>
              </a:rPr>
              <a:t>临界体积</a:t>
            </a:r>
            <a:r>
              <a:rPr lang="zh-CN" altLang="en-US" sz="3200" dirty="0"/>
              <a:t>”时才能发生链式反应。</a:t>
            </a:r>
            <a:endParaRPr lang="en-US" altLang="zh-CN" sz="3200" dirty="0"/>
          </a:p>
          <a:p>
            <a:pPr>
              <a:lnSpc>
                <a:spcPct val="120000"/>
              </a:lnSpc>
            </a:pPr>
            <a:r>
              <a:rPr lang="zh-CN" altLang="en-US" sz="3200" dirty="0">
                <a:latin typeface="Arial" panose="020B0604020202020204" pitchFamily="34" charset="0"/>
              </a:rPr>
              <a:t>欲使裂变反应持续</a:t>
            </a:r>
            <a:r>
              <a:rPr lang="en-US" altLang="zh-CN" sz="3200" dirty="0">
                <a:latin typeface="Arial" panose="020B0604020202020204" pitchFamily="34" charset="0"/>
              </a:rPr>
              <a:t>,</a:t>
            </a:r>
            <a:r>
              <a:rPr lang="zh-CN" altLang="en-US" sz="3200" dirty="0">
                <a:solidFill>
                  <a:srgbClr val="FF0000"/>
                </a:solidFill>
                <a:latin typeface="Arial" panose="020B0604020202020204" pitchFamily="34" charset="0"/>
              </a:rPr>
              <a:t>关键在于使中子减速</a:t>
            </a:r>
            <a:r>
              <a:rPr lang="zh-CN" altLang="en-US" sz="3200" dirty="0">
                <a:solidFill>
                  <a:srgbClr val="CC0000"/>
                </a:solidFill>
                <a:latin typeface="Arial" panose="020B0604020202020204" pitchFamily="34" charset="0"/>
              </a:rPr>
              <a:t>。</a:t>
            </a:r>
            <a:endParaRPr lang="en-US" altLang="zh-CN" sz="3200" dirty="0">
              <a:solidFill>
                <a:srgbClr val="CC0000"/>
              </a:solidFill>
              <a:latin typeface="Arial" panose="020B0604020202020204" pitchFamily="34" charset="0"/>
            </a:endParaRPr>
          </a:p>
          <a:p>
            <a:pPr>
              <a:lnSpc>
                <a:spcPct val="120000"/>
              </a:lnSpc>
            </a:pPr>
            <a:r>
              <a:rPr lang="zh-CN" altLang="en-US" sz="3200" dirty="0"/>
              <a:t>目前常用的减速剂是</a:t>
            </a:r>
            <a:r>
              <a:rPr lang="zh-CN" altLang="en-US" sz="3200" dirty="0">
                <a:solidFill>
                  <a:srgbClr val="FF0000"/>
                </a:solidFill>
              </a:rPr>
              <a:t>重水和石墨</a:t>
            </a:r>
            <a:r>
              <a:rPr lang="zh-CN" altLang="en-US" sz="3200" dirty="0"/>
              <a:t>。</a:t>
            </a:r>
            <a:r>
              <a:rPr lang="en-US" altLang="zh-CN" sz="3200" dirty="0"/>
              <a:t>1942</a:t>
            </a:r>
            <a:r>
              <a:rPr lang="zh-CN" altLang="en-US" sz="3200" dirty="0"/>
              <a:t>年世界第一个反应堆用</a:t>
            </a:r>
            <a:r>
              <a:rPr lang="zh-CN" altLang="en-US" sz="3200" dirty="0">
                <a:solidFill>
                  <a:srgbClr val="FF0000"/>
                </a:solidFill>
              </a:rPr>
              <a:t>石墨</a:t>
            </a:r>
            <a:r>
              <a:rPr lang="zh-CN" altLang="en-US" sz="3200" dirty="0"/>
              <a:t>为减速剂。我国</a:t>
            </a:r>
            <a:r>
              <a:rPr lang="en-US" altLang="zh-CN" sz="3200" dirty="0"/>
              <a:t>1958</a:t>
            </a:r>
            <a:r>
              <a:rPr lang="zh-CN" altLang="en-US" sz="3200" dirty="0"/>
              <a:t>年建成的反应堆用</a:t>
            </a:r>
            <a:r>
              <a:rPr lang="zh-CN" altLang="en-US" sz="3200" dirty="0">
                <a:solidFill>
                  <a:srgbClr val="FF0000"/>
                </a:solidFill>
              </a:rPr>
              <a:t>重水</a:t>
            </a:r>
            <a:r>
              <a:rPr lang="zh-CN" altLang="en-US" sz="3200" dirty="0"/>
              <a:t>为减速剂。</a:t>
            </a:r>
            <a:endParaRPr lang="en-US" altLang="zh-CN" sz="3200" dirty="0"/>
          </a:p>
          <a:p>
            <a:pPr>
              <a:lnSpc>
                <a:spcPct val="120000"/>
              </a:lnSpc>
            </a:pPr>
            <a:r>
              <a:rPr lang="zh-CN" altLang="en-US" sz="3200" dirty="0"/>
              <a:t>反应堆控制棒用吸收中子很强的镉或硼制成。  </a:t>
            </a:r>
            <a:endParaRPr lang="en-US" altLang="zh-CN" sz="3200" dirty="0"/>
          </a:p>
          <a:p>
            <a:pPr>
              <a:lnSpc>
                <a:spcPct val="120000"/>
              </a:lnSpc>
            </a:pPr>
            <a:r>
              <a:rPr lang="zh-CN" altLang="en-US" sz="2800" dirty="0"/>
              <a:t>链式反应大约</a:t>
            </a:r>
            <a:r>
              <a:rPr lang="en-US" altLang="zh-CN" sz="2800" dirty="0">
                <a:solidFill>
                  <a:srgbClr val="FF0000"/>
                </a:solidFill>
              </a:rPr>
              <a:t>1</a:t>
            </a:r>
            <a:r>
              <a:rPr lang="zh-CN" altLang="en-US" sz="2800" dirty="0">
                <a:solidFill>
                  <a:srgbClr val="FF0000"/>
                </a:solidFill>
              </a:rPr>
              <a:t>秒钟可产生</a:t>
            </a:r>
            <a:r>
              <a:rPr lang="en-US" altLang="zh-CN" sz="2800" dirty="0">
                <a:solidFill>
                  <a:srgbClr val="FF0000"/>
                </a:solidFill>
              </a:rPr>
              <a:t>1000</a:t>
            </a:r>
            <a:r>
              <a:rPr lang="zh-CN" altLang="en-US" sz="2800" dirty="0">
                <a:solidFill>
                  <a:srgbClr val="FF0000"/>
                </a:solidFill>
              </a:rPr>
              <a:t>代中子</a:t>
            </a:r>
            <a:r>
              <a:rPr lang="zh-CN" altLang="en-US" sz="2800" dirty="0"/>
              <a:t>，解决的办法是靠“</a:t>
            </a:r>
            <a:r>
              <a:rPr lang="zh-CN" altLang="en-US" sz="2800" dirty="0">
                <a:solidFill>
                  <a:srgbClr val="FF0000"/>
                </a:solidFill>
              </a:rPr>
              <a:t>缓发中子</a:t>
            </a:r>
            <a:r>
              <a:rPr lang="zh-CN" altLang="en-US" sz="2800" dirty="0"/>
              <a:t>” 。在设计反应堆时，要使缓发中子放出后才达到临界</a:t>
            </a:r>
            <a:r>
              <a:rPr lang="en-US" altLang="zh-CN" sz="2800" dirty="0"/>
              <a:t>,</a:t>
            </a:r>
            <a:r>
              <a:rPr lang="zh-CN" altLang="en-US" sz="2800" dirty="0"/>
              <a:t>才能使链式反应进行。因此有足够的时间来控制反应速度。</a:t>
            </a:r>
            <a:endParaRPr lang="en-US" altLang="zh-CN" sz="2800" dirty="0"/>
          </a:p>
        </p:txBody>
      </p:sp>
    </p:spTree>
    <p:extLst>
      <p:ext uri="{BB962C8B-B14F-4D97-AF65-F5344CB8AC3E}">
        <p14:creationId xmlns:p14="http://schemas.microsoft.com/office/powerpoint/2010/main" val="5473832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核反应堆</a:t>
            </a:r>
          </a:p>
        </p:txBody>
      </p:sp>
      <p:sp>
        <p:nvSpPr>
          <p:cNvPr id="9" name="Footer Placeholder 8"/>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ea typeface="华文楷体" panose="02010600040101010101" pitchFamily="2" charset="-122"/>
              </a:rPr>
              <a:pPr>
                <a:defRPr/>
              </a:pPr>
              <a:t>47</a:t>
            </a:fld>
            <a:endParaRPr lang="en-US" altLang="zh-CN" dirty="0">
              <a:ea typeface="华文楷体" panose="02010600040101010101" pitchFamily="2" charset="-122"/>
            </a:endParaRPr>
          </a:p>
        </p:txBody>
      </p:sp>
      <p:pic>
        <p:nvPicPr>
          <p:cNvPr id="5" name="Picture 7" descr="图片11"/>
          <p:cNvPicPr>
            <a:picLocks noChangeAspect="1" noChangeArrowheads="1"/>
          </p:cNvPicPr>
          <p:nvPr/>
        </p:nvPicPr>
        <p:blipFill>
          <a:blip r:embed="rId2">
            <a:lum contrast="60000"/>
            <a:extLst>
              <a:ext uri="{28A0092B-C50C-407E-A947-70E740481C1C}">
                <a14:useLocalDpi xmlns:a14="http://schemas.microsoft.com/office/drawing/2010/main"/>
              </a:ext>
            </a:extLst>
          </a:blip>
          <a:srcRect/>
          <a:stretch>
            <a:fillRect/>
          </a:stretch>
        </p:blipFill>
        <p:spPr bwMode="auto">
          <a:xfrm>
            <a:off x="4075060" y="2566116"/>
            <a:ext cx="4230740" cy="3461747"/>
          </a:xfrm>
          <a:prstGeom prst="rect">
            <a:avLst/>
          </a:prstGeom>
          <a:solidFill>
            <a:schemeClr val="accent2"/>
          </a:solidFill>
          <a:ln w="9525">
            <a:solidFill>
              <a:srgbClr val="FF0000"/>
            </a:solidFill>
            <a:miter lim="800000"/>
            <a:headEnd/>
            <a:tailEnd/>
          </a:ln>
        </p:spPr>
      </p:pic>
      <p:sp>
        <p:nvSpPr>
          <p:cNvPr id="6" name="Rectangle 9"/>
          <p:cNvSpPr>
            <a:spLocks noChangeArrowheads="1"/>
          </p:cNvSpPr>
          <p:nvPr/>
        </p:nvSpPr>
        <p:spPr bwMode="auto">
          <a:xfrm>
            <a:off x="1066799" y="1182672"/>
            <a:ext cx="7620001" cy="1255728"/>
          </a:xfrm>
          <a:prstGeom prst="rect">
            <a:avLst/>
          </a:prstGeom>
          <a:noFill/>
          <a:ln>
            <a:noFill/>
          </a:ln>
          <a:effectLst/>
          <a:extLst>
            <a:ext uri="{909E8E84-426E-40DD-AFC4-6F175D3DCCD1}">
              <a14:hiddenFill xmlns:a14="http://schemas.microsoft.com/office/drawing/2010/main">
                <a:solidFill>
                  <a:srgbClr val="FF9933"/>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just" fontAlgn="base">
              <a:lnSpc>
                <a:spcPct val="105000"/>
              </a:lnSpc>
            </a:pPr>
            <a:r>
              <a:rPr lang="zh-CN" altLang="en-US" dirty="0">
                <a:ea typeface="华文楷体" panose="02010600040101010101" pitchFamily="2" charset="-122"/>
                <a:cs typeface="Times New Roman" panose="02020603050405020304" pitchFamily="18" charset="0"/>
              </a:rPr>
              <a:t>通过受控核裂变反应获得核能的装置</a:t>
            </a:r>
            <a:r>
              <a:rPr lang="en-US" altLang="zh-CN" dirty="0">
                <a:ea typeface="华文楷体" panose="02010600040101010101" pitchFamily="2" charset="-122"/>
                <a:cs typeface="Times New Roman" panose="02020603050405020304" pitchFamily="18" charset="0"/>
              </a:rPr>
              <a:t>,</a:t>
            </a:r>
            <a:r>
              <a:rPr lang="zh-CN" altLang="en-US" dirty="0">
                <a:ea typeface="华文楷体" panose="02010600040101010101" pitchFamily="2" charset="-122"/>
                <a:cs typeface="Times New Roman" panose="02020603050405020304" pitchFamily="18" charset="0"/>
              </a:rPr>
              <a:t>可使裂变产生的中子数等于各种过程消耗的中子数</a:t>
            </a:r>
            <a:r>
              <a:rPr lang="en-US" altLang="zh-CN" dirty="0">
                <a:ea typeface="华文楷体" panose="02010600040101010101" pitchFamily="2" charset="-122"/>
                <a:cs typeface="Times New Roman" panose="02020603050405020304" pitchFamily="18" charset="0"/>
              </a:rPr>
              <a:t>,</a:t>
            </a:r>
            <a:r>
              <a:rPr lang="zh-CN" altLang="en-US" dirty="0">
                <a:ea typeface="华文楷体" panose="02010600040101010101" pitchFamily="2" charset="-122"/>
                <a:cs typeface="Times New Roman" panose="02020603050405020304" pitchFamily="18" charset="0"/>
              </a:rPr>
              <a:t>以形成所谓的</a:t>
            </a:r>
            <a:r>
              <a:rPr lang="zh-CN" altLang="en-US" dirty="0">
                <a:solidFill>
                  <a:srgbClr val="CC0000"/>
                </a:solidFill>
                <a:ea typeface="华文楷体" panose="02010600040101010101" pitchFamily="2" charset="-122"/>
                <a:cs typeface="Times New Roman" panose="02020603050405020304" pitchFamily="18" charset="0"/>
              </a:rPr>
              <a:t>自持链式反应</a:t>
            </a:r>
            <a:r>
              <a:rPr lang="zh-CN" altLang="en-US" dirty="0">
                <a:ea typeface="华文楷体" panose="02010600040101010101" pitchFamily="2" charset="-122"/>
                <a:cs typeface="Times New Roman" panose="02020603050405020304" pitchFamily="18" charset="0"/>
              </a:rPr>
              <a:t>。（</a:t>
            </a:r>
            <a:r>
              <a:rPr lang="zh-CN" altLang="en-US" dirty="0">
                <a:solidFill>
                  <a:srgbClr val="0000FF"/>
                </a:solidFill>
                <a:ea typeface="华文楷体" panose="02010600040101010101" pitchFamily="2" charset="-122"/>
                <a:cs typeface="Times New Roman" panose="02020603050405020304" pitchFamily="18" charset="0"/>
              </a:rPr>
              <a:t>核电是一种清洁能源！</a:t>
            </a:r>
            <a:r>
              <a:rPr lang="zh-CN" altLang="en-US" dirty="0">
                <a:ea typeface="华文楷体" panose="02010600040101010101" pitchFamily="2" charset="-122"/>
                <a:cs typeface="Times New Roman" panose="02020603050405020304" pitchFamily="18" charset="0"/>
              </a:rPr>
              <a:t>）</a:t>
            </a:r>
            <a:endParaRPr lang="en-US" altLang="zh-CN" dirty="0">
              <a:ea typeface="华文楷体" panose="02010600040101010101" pitchFamily="2" charset="-122"/>
              <a:cs typeface="Times New Roman" panose="02020603050405020304" pitchFamily="18" charset="0"/>
            </a:endParaRPr>
          </a:p>
        </p:txBody>
      </p:sp>
      <p:pic>
        <p:nvPicPr>
          <p:cNvPr id="7" name="Picture 10" descr="图片9"/>
          <p:cNvPicPr>
            <a:picLocks noChangeAspect="1" noChangeArrowheads="1"/>
          </p:cNvPicPr>
          <p:nvPr/>
        </p:nvPicPr>
        <p:blipFill>
          <a:blip r:embed="rId3">
            <a:lum contrast="60000"/>
            <a:extLst>
              <a:ext uri="{28A0092B-C50C-407E-A947-70E740481C1C}">
                <a14:useLocalDpi xmlns:a14="http://schemas.microsoft.com/office/drawing/2010/main"/>
              </a:ext>
            </a:extLst>
          </a:blip>
          <a:srcRect/>
          <a:stretch>
            <a:fillRect/>
          </a:stretch>
        </p:blipFill>
        <p:spPr bwMode="auto">
          <a:xfrm>
            <a:off x="711148" y="2601041"/>
            <a:ext cx="2614832" cy="349495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8" name="AutoShape 11"/>
          <p:cNvSpPr>
            <a:spLocks noChangeArrowheads="1"/>
          </p:cNvSpPr>
          <p:nvPr/>
        </p:nvSpPr>
        <p:spPr bwMode="auto">
          <a:xfrm rot="11423013">
            <a:off x="3158871" y="4689514"/>
            <a:ext cx="1334853" cy="339536"/>
          </a:xfrm>
          <a:prstGeom prst="notchedRightArrow">
            <a:avLst>
              <a:gd name="adj1" fmla="val 50000"/>
              <a:gd name="adj2" fmla="val 120000"/>
            </a:avLst>
          </a:prstGeom>
          <a:solidFill>
            <a:srgbClr val="FF9933"/>
          </a:solidFill>
          <a:ln>
            <a:noFill/>
          </a:ln>
          <a:effectLst/>
          <a:extLs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eaLnBrk="1" hangingPunct="1"/>
            <a:endParaRPr lang="zh-CN" altLang="en-US">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499860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原子弹</a:t>
            </a:r>
          </a:p>
        </p:txBody>
      </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48</a:t>
            </a:fld>
            <a:endParaRPr lang="en-US" altLang="zh-CN" dirty="0"/>
          </a:p>
        </p:txBody>
      </p:sp>
      <p:pic>
        <p:nvPicPr>
          <p:cNvPr id="6" name="Picture 8" descr="1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 y="1227137"/>
            <a:ext cx="4419600" cy="1668463"/>
          </a:xfrm>
          <a:prstGeom prst="rect">
            <a:avLst/>
          </a:prstGeom>
          <a:noFill/>
          <a:ln w="9525">
            <a:solidFill>
              <a:srgbClr val="A50021"/>
            </a:solidFill>
            <a:miter lim="800000"/>
            <a:headEnd/>
            <a:tailEnd/>
          </a:ln>
          <a:extLst>
            <a:ext uri="{909E8E84-426E-40DD-AFC4-6F175D3DCCD1}">
              <a14:hiddenFill xmlns:a14="http://schemas.microsoft.com/office/drawing/2010/main">
                <a:solidFill>
                  <a:srgbClr val="FFFFFF"/>
                </a:solidFill>
              </a14:hiddenFill>
            </a:ext>
          </a:extLst>
        </p:spPr>
      </p:pic>
      <p:sp>
        <p:nvSpPr>
          <p:cNvPr id="7" name="AutoShape 9"/>
          <p:cNvSpPr>
            <a:spLocks noChangeArrowheads="1"/>
          </p:cNvSpPr>
          <p:nvPr/>
        </p:nvSpPr>
        <p:spPr bwMode="auto">
          <a:xfrm>
            <a:off x="4937125" y="1684687"/>
            <a:ext cx="2378075" cy="1161633"/>
          </a:xfrm>
          <a:custGeom>
            <a:avLst/>
            <a:gdLst>
              <a:gd name="T0" fmla="*/ 1783556 w 21600"/>
              <a:gd name="T1" fmla="*/ 0 h 21600"/>
              <a:gd name="T2" fmla="*/ 0 w 21600"/>
              <a:gd name="T3" fmla="*/ 762000 h 21600"/>
              <a:gd name="T4" fmla="*/ 1783556 w 21600"/>
              <a:gd name="T5" fmla="*/ 1524000 h 21600"/>
              <a:gd name="T6" fmla="*/ 2378075 w 21600"/>
              <a:gd name="T7" fmla="*/ 7620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9933"/>
          </a:solidFill>
          <a:ln>
            <a:noFill/>
          </a:ln>
          <a:effectLst/>
          <a:extLs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zh-CN" altLang="en-US">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8" name="Text Box 10"/>
          <p:cNvSpPr txBox="1">
            <a:spLocks noChangeArrowheads="1"/>
          </p:cNvSpPr>
          <p:nvPr/>
        </p:nvSpPr>
        <p:spPr bwMode="auto">
          <a:xfrm>
            <a:off x="5257800" y="2109929"/>
            <a:ext cx="1905000" cy="320675"/>
          </a:xfrm>
          <a:prstGeom prst="rect">
            <a:avLst/>
          </a:prstGeom>
          <a:noFill/>
          <a:ln>
            <a:noFill/>
          </a:ln>
          <a:effectLst/>
          <a:extLst>
            <a:ext uri="{909E8E84-426E-40DD-AFC4-6F175D3DCCD1}">
              <a14:hiddenFill xmlns:a14="http://schemas.microsoft.com/office/drawing/2010/main">
                <a:solidFill>
                  <a:srgbClr val="FF9933"/>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l" fontAlgn="base">
              <a:lnSpc>
                <a:spcPct val="75000"/>
              </a:lnSpc>
              <a:spcBef>
                <a:spcPct val="50000"/>
              </a:spcBef>
            </a:pPr>
            <a:r>
              <a:rPr kumimoji="1" lang="zh-CN" altLang="en-US" sz="2000">
                <a:ea typeface="华文楷体" panose="02010600040101010101" pitchFamily="2" charset="-122"/>
                <a:cs typeface="Times New Roman" panose="02020603050405020304" pitchFamily="18" charset="0"/>
              </a:rPr>
              <a:t>发生链式反应</a:t>
            </a:r>
          </a:p>
        </p:txBody>
      </p:sp>
      <p:sp>
        <p:nvSpPr>
          <p:cNvPr id="9" name="AutoShape 11"/>
          <p:cNvSpPr>
            <a:spLocks noChangeArrowheads="1"/>
          </p:cNvSpPr>
          <p:nvPr/>
        </p:nvSpPr>
        <p:spPr bwMode="auto">
          <a:xfrm rot="19467484">
            <a:off x="7258050" y="1571270"/>
            <a:ext cx="1581150" cy="1037630"/>
          </a:xfrm>
          <a:prstGeom prst="irregularSeal2">
            <a:avLst/>
          </a:prstGeom>
          <a:solidFill>
            <a:srgbClr val="FF0066"/>
          </a:solidFill>
          <a:ln>
            <a:noFill/>
          </a:ln>
          <a:effectLst/>
          <a:extLs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eaLnBrk="1" hangingPunct="1"/>
            <a:endParaRPr lang="zh-CN" altLang="en-US">
              <a:ea typeface="华文楷体" panose="02010600040101010101" pitchFamily="2" charset="-122"/>
              <a:cs typeface="Times New Roman" panose="02020603050405020304" pitchFamily="18" charset="0"/>
            </a:endParaRPr>
          </a:p>
        </p:txBody>
      </p:sp>
      <p:sp>
        <p:nvSpPr>
          <p:cNvPr id="10" name="Text Box 12"/>
          <p:cNvSpPr txBox="1">
            <a:spLocks noChangeArrowheads="1"/>
          </p:cNvSpPr>
          <p:nvPr/>
        </p:nvSpPr>
        <p:spPr bwMode="auto">
          <a:xfrm>
            <a:off x="7772400" y="1816241"/>
            <a:ext cx="533400" cy="733425"/>
          </a:xfrm>
          <a:prstGeom prst="rect">
            <a:avLst/>
          </a:prstGeom>
          <a:noFill/>
          <a:ln>
            <a:noFill/>
          </a:ln>
          <a:effectLst/>
          <a:extLst>
            <a:ext uri="{909E8E84-426E-40DD-AFC4-6F175D3DCCD1}">
              <a14:hiddenFill xmlns:a14="http://schemas.microsoft.com/office/drawing/2010/main">
                <a:solidFill>
                  <a:srgbClr val="FF9933"/>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l" fontAlgn="base">
              <a:lnSpc>
                <a:spcPct val="75000"/>
              </a:lnSpc>
              <a:spcBef>
                <a:spcPct val="50000"/>
              </a:spcBef>
            </a:pPr>
            <a:r>
              <a:rPr kumimoji="1" lang="zh-CN" altLang="en-US" sz="2800">
                <a:ea typeface="华文楷体" panose="02010600040101010101" pitchFamily="2" charset="-122"/>
                <a:cs typeface="Times New Roman" panose="02020603050405020304" pitchFamily="18" charset="0"/>
              </a:rPr>
              <a:t>爆炸</a:t>
            </a:r>
          </a:p>
        </p:txBody>
      </p:sp>
      <p:sp>
        <p:nvSpPr>
          <p:cNvPr id="11" name="Rectangle 29"/>
          <p:cNvSpPr>
            <a:spLocks noChangeArrowheads="1"/>
          </p:cNvSpPr>
          <p:nvPr/>
        </p:nvSpPr>
        <p:spPr bwMode="auto">
          <a:xfrm>
            <a:off x="4953000" y="1206641"/>
            <a:ext cx="2133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ctr" eaLnBrk="1" fontAlgn="base" hangingPunct="1"/>
            <a:r>
              <a:rPr lang="en-US" altLang="zh-CN" sz="2000">
                <a:solidFill>
                  <a:srgbClr val="0000FF"/>
                </a:solidFill>
                <a:ea typeface="华文楷体" panose="02010600040101010101" pitchFamily="2" charset="-122"/>
                <a:cs typeface="Times New Roman" panose="02020603050405020304" pitchFamily="18" charset="0"/>
              </a:rPr>
              <a:t>35</a:t>
            </a:r>
            <a:r>
              <a:rPr lang="zh-CN" altLang="en-US" sz="2000">
                <a:solidFill>
                  <a:srgbClr val="0000FF"/>
                </a:solidFill>
                <a:ea typeface="华文楷体" panose="02010600040101010101" pitchFamily="2" charset="-122"/>
                <a:cs typeface="Times New Roman" panose="02020603050405020304" pitchFamily="18" charset="0"/>
              </a:rPr>
              <a:t>种元素的</a:t>
            </a:r>
          </a:p>
          <a:p>
            <a:pPr algn="ctr" eaLnBrk="1" fontAlgn="base" hangingPunct="1"/>
            <a:r>
              <a:rPr lang="en-US" altLang="zh-CN" sz="2000">
                <a:solidFill>
                  <a:srgbClr val="0000FF"/>
                </a:solidFill>
                <a:ea typeface="华文楷体" panose="02010600040101010101" pitchFamily="2" charset="-122"/>
                <a:cs typeface="Times New Roman" panose="02020603050405020304" pitchFamily="18" charset="0"/>
              </a:rPr>
              <a:t>200</a:t>
            </a:r>
            <a:r>
              <a:rPr lang="zh-CN" altLang="en-US" sz="2000">
                <a:solidFill>
                  <a:srgbClr val="0000FF"/>
                </a:solidFill>
                <a:ea typeface="华文楷体" panose="02010600040101010101" pitchFamily="2" charset="-122"/>
                <a:cs typeface="Times New Roman" panose="02020603050405020304" pitchFamily="18" charset="0"/>
              </a:rPr>
              <a:t>多种核素</a:t>
            </a:r>
          </a:p>
        </p:txBody>
      </p:sp>
      <p:pic>
        <p:nvPicPr>
          <p:cNvPr id="12" name="Picture 31" descr="图片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5925" y="3014663"/>
            <a:ext cx="3368675" cy="31098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13" name="Object 50"/>
          <p:cNvGraphicFramePr>
            <a:graphicFrameLocks noChangeAspect="1"/>
          </p:cNvGraphicFramePr>
          <p:nvPr>
            <p:extLst>
              <p:ext uri="{D42A27DB-BD31-4B8C-83A1-F6EECF244321}">
                <p14:modId xmlns:p14="http://schemas.microsoft.com/office/powerpoint/2010/main" val="391360511"/>
              </p:ext>
            </p:extLst>
          </p:nvPr>
        </p:nvGraphicFramePr>
        <p:xfrm>
          <a:off x="4038600" y="3048000"/>
          <a:ext cx="4419600" cy="1158875"/>
        </p:xfrm>
        <a:graphic>
          <a:graphicData uri="http://schemas.openxmlformats.org/presentationml/2006/ole">
            <mc:AlternateContent xmlns:mc="http://schemas.openxmlformats.org/markup-compatibility/2006">
              <mc:Choice xmlns:v="urn:schemas-microsoft-com:vml" Requires="v">
                <p:oleObj name="公式" r:id="rId4" imgW="3626856" imgH="944700" progId="Equation.3">
                  <p:embed/>
                </p:oleObj>
              </mc:Choice>
              <mc:Fallback>
                <p:oleObj name="公式" r:id="rId4" imgW="3626856" imgH="9447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3048000"/>
                        <a:ext cx="4419600" cy="1158875"/>
                      </a:xfrm>
                      <a:prstGeom prst="rect">
                        <a:avLst/>
                      </a:prstGeom>
                      <a:solidFill>
                        <a:srgbClr val="660033"/>
                      </a:solidFill>
                      <a:ln>
                        <a:noFill/>
                      </a:ln>
                      <a:effectLst/>
                      <a:extLst>
                        <a:ext uri="{91240B29-F687-4F45-9708-019B960494DF}">
                          <a14:hiddenLine xmlns:a14="http://schemas.microsoft.com/office/drawing/2010/main" w="9525" algn="ctr">
                            <a:solidFill>
                              <a:srgbClr val="0054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Rectangle 51"/>
          <p:cNvSpPr>
            <a:spLocks noChangeArrowheads="1"/>
          </p:cNvSpPr>
          <p:nvPr/>
        </p:nvSpPr>
        <p:spPr bwMode="auto">
          <a:xfrm>
            <a:off x="4191000" y="4267200"/>
            <a:ext cx="4114800" cy="549275"/>
          </a:xfrm>
          <a:prstGeom prst="rect">
            <a:avLst/>
          </a:prstGeom>
          <a:solidFill>
            <a:srgbClr val="00FFFF"/>
          </a:solidFill>
          <a:ln>
            <a:noFill/>
          </a:ln>
          <a:effectLst/>
          <a:extLs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l" fontAlgn="base">
              <a:lnSpc>
                <a:spcPct val="125000"/>
              </a:lnSpc>
            </a:pPr>
            <a:r>
              <a:rPr lang="zh-CN" altLang="en-US">
                <a:ea typeface="华文楷体" panose="02010600040101010101" pitchFamily="2" charset="-122"/>
                <a:cs typeface="Times New Roman" panose="02020603050405020304" pitchFamily="18" charset="0"/>
              </a:rPr>
              <a:t>铀</a:t>
            </a:r>
            <a:r>
              <a:rPr lang="en-US" altLang="zh-CN">
                <a:ea typeface="华文楷体" panose="02010600040101010101" pitchFamily="2" charset="-122"/>
                <a:cs typeface="Times New Roman" panose="02020603050405020304" pitchFamily="18" charset="0"/>
              </a:rPr>
              <a:t>-235 </a:t>
            </a:r>
            <a:r>
              <a:rPr lang="zh-CN" altLang="en-US">
                <a:ea typeface="华文楷体" panose="02010600040101010101" pitchFamily="2" charset="-122"/>
                <a:cs typeface="Times New Roman" panose="02020603050405020304" pitchFamily="18" charset="0"/>
              </a:rPr>
              <a:t>的临界质量约为</a:t>
            </a:r>
            <a:r>
              <a:rPr lang="en-US" altLang="zh-CN">
                <a:ea typeface="华文楷体" panose="02010600040101010101" pitchFamily="2" charset="-122"/>
                <a:cs typeface="Times New Roman" panose="02020603050405020304" pitchFamily="18" charset="0"/>
              </a:rPr>
              <a:t>1kg. </a:t>
            </a:r>
          </a:p>
        </p:txBody>
      </p:sp>
      <p:sp>
        <p:nvSpPr>
          <p:cNvPr id="15" name="Rectangle 52"/>
          <p:cNvSpPr>
            <a:spLocks noChangeArrowheads="1"/>
          </p:cNvSpPr>
          <p:nvPr/>
        </p:nvSpPr>
        <p:spPr bwMode="auto">
          <a:xfrm>
            <a:off x="3784600" y="4800600"/>
            <a:ext cx="5245100" cy="1569660"/>
          </a:xfrm>
          <a:prstGeom prst="rect">
            <a:avLst/>
          </a:prstGeom>
          <a:noFill/>
          <a:ln>
            <a:noFill/>
          </a:ln>
          <a:effectLst/>
          <a:extLst>
            <a:ext uri="{909E8E84-426E-40DD-AFC4-6F175D3DCCD1}">
              <a14:hiddenFill xmlns:a14="http://schemas.microsoft.com/office/drawing/2010/main">
                <a:solidFill>
                  <a:srgbClr val="FF9933"/>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l" fontAlgn="base"/>
            <a:r>
              <a:rPr lang="zh-CN" altLang="en-US" dirty="0">
                <a:ea typeface="华文楷体" panose="02010600040101010101" pitchFamily="2" charset="-122"/>
                <a:cs typeface="Times New Roman" panose="02020603050405020304" pitchFamily="18" charset="0"/>
              </a:rPr>
              <a:t>任何有核反应堆的国家都不难得到爆炸级的裂变材料，原子弹的基本设计又如此简单，从而为防止核武器扩散带来了困难。</a:t>
            </a:r>
          </a:p>
        </p:txBody>
      </p:sp>
    </p:spTree>
    <p:extLst>
      <p:ext uri="{BB962C8B-B14F-4D97-AF65-F5344CB8AC3E}">
        <p14:creationId xmlns:p14="http://schemas.microsoft.com/office/powerpoint/2010/main" val="4495204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轻核聚变</a:t>
            </a:r>
          </a:p>
        </p:txBody>
      </p:sp>
      <p:sp>
        <p:nvSpPr>
          <p:cNvPr id="6" name="Footer Placeholder 5"/>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49</a:t>
            </a:fld>
            <a:endParaRPr lang="en-US" altLang="zh-CN" dirty="0"/>
          </a:p>
        </p:txBody>
      </p:sp>
      <p:sp>
        <p:nvSpPr>
          <p:cNvPr id="3" name="内容占位符 2"/>
          <p:cNvSpPr>
            <a:spLocks noGrp="1"/>
          </p:cNvSpPr>
          <p:nvPr>
            <p:ph idx="4294967295"/>
          </p:nvPr>
        </p:nvSpPr>
        <p:spPr>
          <a:xfrm>
            <a:off x="914400" y="2271079"/>
            <a:ext cx="3657600" cy="1919921"/>
          </a:xfrm>
        </p:spPr>
        <p:txBody>
          <a:bodyPr>
            <a:noAutofit/>
          </a:bodyPr>
          <a:lstStyle/>
          <a:p>
            <a:pPr marL="0" indent="0">
              <a:lnSpc>
                <a:spcPct val="110000"/>
              </a:lnSpc>
              <a:buNone/>
            </a:pPr>
            <a:r>
              <a:rPr lang="zh-CN" altLang="en-US" sz="2400" dirty="0"/>
              <a:t>实现聚变反应的三个条件：</a:t>
            </a:r>
          </a:p>
          <a:p>
            <a:pPr>
              <a:lnSpc>
                <a:spcPct val="110000"/>
              </a:lnSpc>
            </a:pPr>
            <a:r>
              <a:rPr lang="zh-CN" altLang="en-US" sz="2400" dirty="0"/>
              <a:t>等离子体的温度足够高；</a:t>
            </a:r>
            <a:endParaRPr lang="en-US" altLang="zh-CN" sz="2400" dirty="0"/>
          </a:p>
          <a:p>
            <a:pPr>
              <a:lnSpc>
                <a:spcPct val="110000"/>
              </a:lnSpc>
            </a:pPr>
            <a:r>
              <a:rPr lang="zh-CN" altLang="en-US" sz="2400" dirty="0"/>
              <a:t>等离子体的密度足够大；</a:t>
            </a:r>
            <a:endParaRPr lang="en-US" altLang="zh-CN" sz="2400" dirty="0"/>
          </a:p>
          <a:p>
            <a:pPr>
              <a:lnSpc>
                <a:spcPct val="110000"/>
              </a:lnSpc>
            </a:pPr>
            <a:r>
              <a:rPr lang="zh-CN" altLang="en-US" sz="2400" dirty="0"/>
              <a:t>所需的高温和密度须维持足够长的时间。</a:t>
            </a:r>
          </a:p>
        </p:txBody>
      </p:sp>
      <p:sp>
        <p:nvSpPr>
          <p:cNvPr id="5" name="Rectangle 31"/>
          <p:cNvSpPr>
            <a:spLocks noChangeArrowheads="1"/>
          </p:cNvSpPr>
          <p:nvPr/>
        </p:nvSpPr>
        <p:spPr bwMode="auto">
          <a:xfrm>
            <a:off x="533400" y="1210270"/>
            <a:ext cx="7404100" cy="86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l" eaLnBrk="1" fontAlgn="base" hangingPunct="1">
              <a:lnSpc>
                <a:spcPct val="90000"/>
              </a:lnSpc>
            </a:pPr>
            <a:r>
              <a:rPr lang="zh-CN" altLang="en-US" sz="2800" dirty="0">
                <a:solidFill>
                  <a:srgbClr val="000066"/>
                </a:solidFill>
                <a:ea typeface="华文楷体" panose="02010600040101010101" pitchFamily="2" charset="-122"/>
                <a:cs typeface="Times New Roman" panose="02020603050405020304" pitchFamily="18" charset="0"/>
              </a:rPr>
              <a:t>轻核聚变中</a:t>
            </a:r>
            <a:r>
              <a:rPr lang="en-US" altLang="zh-CN" sz="2800" dirty="0">
                <a:solidFill>
                  <a:srgbClr val="000066"/>
                </a:solidFill>
                <a:ea typeface="华文楷体" panose="02010600040101010101" pitchFamily="2" charset="-122"/>
                <a:cs typeface="Times New Roman" panose="02020603050405020304" pitchFamily="18" charset="0"/>
              </a:rPr>
              <a:t>,</a:t>
            </a:r>
            <a:r>
              <a:rPr lang="zh-CN" altLang="en-US" sz="2800" dirty="0">
                <a:solidFill>
                  <a:srgbClr val="000066"/>
                </a:solidFill>
                <a:ea typeface="华文楷体" panose="02010600040101010101" pitchFamily="2" charset="-122"/>
                <a:cs typeface="Times New Roman" panose="02020603050405020304" pitchFamily="18" charset="0"/>
              </a:rPr>
              <a:t>每个核子贡献的能量是</a:t>
            </a:r>
            <a:r>
              <a:rPr lang="en-US" altLang="zh-CN" sz="2800" dirty="0">
                <a:solidFill>
                  <a:srgbClr val="000066"/>
                </a:solidFill>
                <a:ea typeface="华文楷体" panose="02010600040101010101" pitchFamily="2" charset="-122"/>
                <a:cs typeface="Times New Roman" panose="02020603050405020304" pitchFamily="18" charset="0"/>
              </a:rPr>
              <a:t>3.6MeV</a:t>
            </a:r>
            <a:r>
              <a:rPr lang="zh-CN" altLang="en-US" sz="2800" dirty="0">
                <a:solidFill>
                  <a:srgbClr val="000066"/>
                </a:solidFill>
                <a:ea typeface="华文楷体" panose="02010600040101010101" pitchFamily="2" charset="-122"/>
                <a:cs typeface="Times New Roman" panose="02020603050405020304" pitchFamily="18" charset="0"/>
              </a:rPr>
              <a:t>，大约是</a:t>
            </a:r>
            <a:r>
              <a:rPr lang="en-US" altLang="zh-CN" sz="2800" baseline="30000" dirty="0">
                <a:solidFill>
                  <a:srgbClr val="000066"/>
                </a:solidFill>
                <a:ea typeface="华文楷体" panose="02010600040101010101" pitchFamily="2" charset="-122"/>
                <a:cs typeface="Times New Roman" panose="02020603050405020304" pitchFamily="18" charset="0"/>
              </a:rPr>
              <a:t>235</a:t>
            </a:r>
            <a:r>
              <a:rPr lang="en-US" altLang="zh-CN" sz="2800" i="1" dirty="0">
                <a:solidFill>
                  <a:srgbClr val="000066"/>
                </a:solidFill>
                <a:ea typeface="华文楷体" panose="02010600040101010101" pitchFamily="2" charset="-122"/>
                <a:cs typeface="Times New Roman" panose="02020603050405020304" pitchFamily="18" charset="0"/>
              </a:rPr>
              <a:t>U</a:t>
            </a:r>
            <a:r>
              <a:rPr lang="zh-CN" altLang="en-US" sz="2800" dirty="0">
                <a:solidFill>
                  <a:srgbClr val="000066"/>
                </a:solidFill>
                <a:ea typeface="华文楷体" panose="02010600040101010101" pitchFamily="2" charset="-122"/>
                <a:cs typeface="Times New Roman" panose="02020603050405020304" pitchFamily="18" charset="0"/>
              </a:rPr>
              <a:t>裂变时每个核子贡献能量的</a:t>
            </a:r>
            <a:r>
              <a:rPr lang="en-US" altLang="zh-CN" sz="2800" dirty="0">
                <a:solidFill>
                  <a:srgbClr val="000066"/>
                </a:solidFill>
                <a:ea typeface="华文楷体" panose="02010600040101010101" pitchFamily="2" charset="-122"/>
                <a:cs typeface="Times New Roman" panose="02020603050405020304" pitchFamily="18" charset="0"/>
              </a:rPr>
              <a:t>4</a:t>
            </a:r>
            <a:r>
              <a:rPr lang="zh-CN" altLang="en-US" sz="2800" dirty="0">
                <a:solidFill>
                  <a:srgbClr val="000066"/>
                </a:solidFill>
                <a:ea typeface="华文楷体" panose="02010600040101010101" pitchFamily="2" charset="-122"/>
                <a:cs typeface="Times New Roman" panose="02020603050405020304" pitchFamily="18" charset="0"/>
              </a:rPr>
              <a:t>倍。</a:t>
            </a:r>
            <a:endParaRPr lang="en-US" altLang="zh-CN" sz="2800" dirty="0">
              <a:solidFill>
                <a:srgbClr val="000066"/>
              </a:solidFill>
              <a:ea typeface="华文楷体" panose="02010600040101010101" pitchFamily="2" charset="-122"/>
              <a:cs typeface="Times New Roman" panose="02020603050405020304" pitchFamily="18" charset="0"/>
            </a:endParaRPr>
          </a:p>
        </p:txBody>
      </p:sp>
      <p:pic>
        <p:nvPicPr>
          <p:cNvPr id="17" name="Picture 32" descr="3-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10200" y="2133600"/>
            <a:ext cx="3457732" cy="2606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8"/>
          <p:cNvSpPr txBox="1">
            <a:spLocks noChangeArrowheads="1"/>
          </p:cNvSpPr>
          <p:nvPr/>
        </p:nvSpPr>
        <p:spPr bwMode="auto">
          <a:xfrm>
            <a:off x="990600" y="5215800"/>
            <a:ext cx="3124200" cy="954107"/>
          </a:xfrm>
          <a:prstGeom prst="rect">
            <a:avLst/>
          </a:prstGeom>
          <a:solidFill>
            <a:srgbClr val="A5002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l" eaLnBrk="1" hangingPunct="1"/>
            <a:r>
              <a:rPr lang="zh-CN" altLang="en-US" sz="2800" dirty="0">
                <a:solidFill>
                  <a:srgbClr val="FFFF00"/>
                </a:solidFill>
                <a:ea typeface="华文楷体" panose="02010600040101010101" pitchFamily="2" charset="-122"/>
                <a:cs typeface="Times New Roman" panose="02020603050405020304" pitchFamily="18" charset="0"/>
              </a:rPr>
              <a:t>在地球上实现受控核聚变的约束方式</a:t>
            </a:r>
          </a:p>
        </p:txBody>
      </p:sp>
      <p:sp>
        <p:nvSpPr>
          <p:cNvPr id="19" name="Text Box 11"/>
          <p:cNvSpPr txBox="1">
            <a:spLocks noChangeArrowheads="1"/>
          </p:cNvSpPr>
          <p:nvPr/>
        </p:nvSpPr>
        <p:spPr bwMode="auto">
          <a:xfrm>
            <a:off x="5562600" y="5123725"/>
            <a:ext cx="1981200" cy="519113"/>
          </a:xfrm>
          <a:prstGeom prst="rect">
            <a:avLst/>
          </a:prstGeom>
          <a:solidFill>
            <a:srgbClr val="A5002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dist" eaLnBrk="1" hangingPunct="1"/>
            <a:r>
              <a:rPr lang="zh-CN" altLang="en-US" sz="2800">
                <a:solidFill>
                  <a:srgbClr val="FFFF00"/>
                </a:solidFill>
                <a:ea typeface="华文楷体" panose="02010600040101010101" pitchFamily="2" charset="-122"/>
                <a:cs typeface="Times New Roman" panose="02020603050405020304" pitchFamily="18" charset="0"/>
              </a:rPr>
              <a:t>磁约束</a:t>
            </a:r>
          </a:p>
        </p:txBody>
      </p:sp>
      <p:sp>
        <p:nvSpPr>
          <p:cNvPr id="20" name="Text Box 12"/>
          <p:cNvSpPr txBox="1">
            <a:spLocks noChangeArrowheads="1"/>
          </p:cNvSpPr>
          <p:nvPr/>
        </p:nvSpPr>
        <p:spPr bwMode="auto">
          <a:xfrm>
            <a:off x="5562600" y="5733325"/>
            <a:ext cx="1981200" cy="519113"/>
          </a:xfrm>
          <a:prstGeom prst="rect">
            <a:avLst/>
          </a:prstGeom>
          <a:solidFill>
            <a:srgbClr val="A5002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dist" eaLnBrk="1" hangingPunct="1"/>
            <a:r>
              <a:rPr lang="zh-CN" altLang="en-US" sz="2800">
                <a:solidFill>
                  <a:srgbClr val="FFFF00"/>
                </a:solidFill>
                <a:ea typeface="华文楷体" panose="02010600040101010101" pitchFamily="2" charset="-122"/>
                <a:cs typeface="Times New Roman" panose="02020603050405020304" pitchFamily="18" charset="0"/>
              </a:rPr>
              <a:t>惯性约束</a:t>
            </a:r>
          </a:p>
        </p:txBody>
      </p:sp>
      <p:sp>
        <p:nvSpPr>
          <p:cNvPr id="21" name="AutoShape 18"/>
          <p:cNvSpPr>
            <a:spLocks noChangeArrowheads="1"/>
          </p:cNvSpPr>
          <p:nvPr/>
        </p:nvSpPr>
        <p:spPr bwMode="auto">
          <a:xfrm>
            <a:off x="4343400" y="5476150"/>
            <a:ext cx="976313" cy="485775"/>
          </a:xfrm>
          <a:prstGeom prst="notchedRightArrow">
            <a:avLst>
              <a:gd name="adj1" fmla="val 50000"/>
              <a:gd name="adj2" fmla="val 50245"/>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eaLnBrk="1" hangingPunct="1"/>
            <a:endParaRPr lang="zh-CN" altLang="en-US">
              <a:ea typeface="华文楷体" panose="02010600040101010101" pitchFamily="2" charset="-122"/>
              <a:cs typeface="Times New Roman" panose="02020603050405020304" pitchFamily="18" charset="0"/>
            </a:endParaRPr>
          </a:p>
        </p:txBody>
      </p:sp>
      <p:sp>
        <p:nvSpPr>
          <p:cNvPr id="22" name="Text Box 8"/>
          <p:cNvSpPr txBox="1">
            <a:spLocks noChangeArrowheads="1"/>
          </p:cNvSpPr>
          <p:nvPr/>
        </p:nvSpPr>
        <p:spPr bwMode="auto">
          <a:xfrm>
            <a:off x="990600" y="4419600"/>
            <a:ext cx="3848100" cy="523220"/>
          </a:xfrm>
          <a:prstGeom prst="rect">
            <a:avLst/>
          </a:prstGeom>
          <a:solidFill>
            <a:srgbClr val="A5002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l" eaLnBrk="1" hangingPunct="1"/>
            <a:r>
              <a:rPr lang="zh-CN" altLang="en-US" sz="2800" dirty="0">
                <a:solidFill>
                  <a:srgbClr val="FFFF00"/>
                </a:solidFill>
                <a:ea typeface="华文楷体" panose="02010600040101010101" pitchFamily="2" charset="-122"/>
                <a:cs typeface="Times New Roman" panose="02020603050405020304" pitchFamily="18" charset="0"/>
              </a:rPr>
              <a:t>太阳能：引力约束聚变</a:t>
            </a:r>
          </a:p>
        </p:txBody>
      </p:sp>
    </p:spTree>
    <p:extLst>
      <p:ext uri="{BB962C8B-B14F-4D97-AF65-F5344CB8AC3E}">
        <p14:creationId xmlns:p14="http://schemas.microsoft.com/office/powerpoint/2010/main" val="242027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铀</a:t>
            </a:r>
            <a:r>
              <a:rPr lang="en-US" altLang="zh-CN" dirty="0"/>
              <a:t>-238</a:t>
            </a:r>
            <a:r>
              <a:rPr lang="zh-CN" altLang="en-US" dirty="0"/>
              <a:t>的寿命与</a:t>
            </a:r>
            <a:r>
              <a:rPr lang="zh-CN" altLang="en-US" i="1" dirty="0">
                <a:sym typeface="Symbol" panose="05050102010706020507" pitchFamily="18" charset="2"/>
              </a:rPr>
              <a:t> </a:t>
            </a:r>
            <a:r>
              <a:rPr lang="zh-CN" altLang="en-US" dirty="0">
                <a:sym typeface="Symbol" panose="05050102010706020507" pitchFamily="18" charset="2"/>
              </a:rPr>
              <a:t>衰变机制</a:t>
            </a:r>
            <a:endParaRPr lang="zh-CN" alt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5</a:t>
            </a:fld>
            <a:endParaRPr lang="en-US" altLang="zh-CN" dirty="0"/>
          </a:p>
        </p:txBody>
      </p:sp>
      <p:grpSp>
        <p:nvGrpSpPr>
          <p:cNvPr id="6" name="Group 5"/>
          <p:cNvGrpSpPr>
            <a:grpSpLocks/>
          </p:cNvGrpSpPr>
          <p:nvPr/>
        </p:nvGrpSpPr>
        <p:grpSpPr bwMode="auto">
          <a:xfrm>
            <a:off x="4121531" y="1447800"/>
            <a:ext cx="4591864" cy="3771831"/>
            <a:chOff x="3721909" y="425371"/>
            <a:chExt cx="5289108" cy="4299773"/>
          </a:xfrm>
        </p:grpSpPr>
        <p:pic>
          <p:nvPicPr>
            <p:cNvPr id="1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83800" y="425371"/>
              <a:ext cx="4694247" cy="429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3"/>
            <p:cNvSpPr txBox="1">
              <a:spLocks noChangeArrowheads="1"/>
            </p:cNvSpPr>
            <p:nvPr/>
          </p:nvSpPr>
          <p:spPr bwMode="auto">
            <a:xfrm>
              <a:off x="4895080" y="3374620"/>
              <a:ext cx="4115937" cy="5231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9pPr>
            </a:lstStyle>
            <a:p>
              <a:r>
                <a:rPr kumimoji="0" lang="zh-CN" altLang="en-US"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粒子与</a:t>
              </a:r>
              <a:r>
                <a:rPr kumimoji="0" lang="en-US" altLang="zh-CN" sz="2800" b="1" baseline="30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234</a:t>
              </a:r>
              <a:r>
                <a:rPr kumimoji="0" lang="en-US" altLang="zh-CN"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Th</a:t>
              </a:r>
              <a:r>
                <a:rPr kumimoji="0" lang="zh-CN" altLang="en-US"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的间距 </a:t>
              </a:r>
              <a:r>
                <a:rPr kumimoji="0" lang="en-US" altLang="zh-CN"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r>
                <a:rPr kumimoji="0" lang="en-US" altLang="zh-CN" sz="2800" b="1" dirty="0" err="1">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fm</a:t>
              </a:r>
              <a:r>
                <a:rPr kumimoji="0" lang="en-US" altLang="zh-CN"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endParaRPr kumimoji="0" lang="zh-CN" altLang="en-US"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TextBox 4"/>
            <p:cNvSpPr txBox="1">
              <a:spLocks noChangeArrowheads="1"/>
            </p:cNvSpPr>
            <p:nvPr/>
          </p:nvSpPr>
          <p:spPr bwMode="auto">
            <a:xfrm rot="16200000">
              <a:off x="2890623" y="2207014"/>
              <a:ext cx="2247448" cy="5848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9pPr>
            </a:lstStyle>
            <a:p>
              <a:r>
                <a:rPr kumimoji="0" lang="zh-CN" altLang="en-US"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能量 </a:t>
              </a:r>
              <a:r>
                <a:rPr kumimoji="0" lang="en-US" altLang="zh-CN"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(MeV)</a:t>
              </a:r>
              <a:endParaRPr kumimoji="0" lang="zh-CN" altLang="en-US"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7" name="TextBox 6"/>
          <p:cNvSpPr txBox="1">
            <a:spLocks noChangeArrowheads="1"/>
          </p:cNvSpPr>
          <p:nvPr/>
        </p:nvSpPr>
        <p:spPr bwMode="auto">
          <a:xfrm>
            <a:off x="503301" y="1205805"/>
            <a:ext cx="379514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9pPr>
          </a:lstStyle>
          <a:p>
            <a:r>
              <a:rPr kumimoji="0" lang="zh-CN" altLang="en-US" sz="2800" b="1"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r>
              <a:rPr kumimoji="0" lang="zh-CN" altLang="en-US"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粒子要脱离</a:t>
            </a:r>
            <a:r>
              <a:rPr kumimoji="0" lang="en-US" altLang="zh-CN" sz="2800" b="1" baseline="300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234</a:t>
            </a:r>
            <a:r>
              <a:rPr kumimoji="0" lang="en-US" altLang="zh-CN"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Th</a:t>
            </a:r>
            <a:r>
              <a:rPr kumimoji="0" lang="zh-CN" altLang="en-US"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，需要克服存在于两者间的势能 </a:t>
            </a:r>
            <a:r>
              <a:rPr kumimoji="0" lang="en-US" altLang="zh-CN" sz="2800" b="1"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U</a:t>
            </a:r>
            <a:r>
              <a:rPr kumimoji="0" lang="en-US" altLang="zh-CN"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r>
              <a:rPr kumimoji="0" lang="en-US" altLang="zh-CN" sz="2800" b="1"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r</a:t>
            </a:r>
            <a:r>
              <a:rPr kumimoji="0" lang="en-US" altLang="zh-CN"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r>
              <a:rPr kumimoji="0" lang="zh-CN" altLang="en-US"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endParaRPr kumimoji="0" lang="zh-CN" altLang="en-US"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8" name="TextBox 7"/>
          <p:cNvSpPr txBox="1">
            <a:spLocks noChangeArrowheads="1"/>
          </p:cNvSpPr>
          <p:nvPr/>
        </p:nvSpPr>
        <p:spPr bwMode="auto">
          <a:xfrm>
            <a:off x="286190" y="2860380"/>
            <a:ext cx="3767546"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9pPr>
          </a:lstStyle>
          <a:p>
            <a:r>
              <a:rPr kumimoji="0" lang="zh-CN" altLang="en-US"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在 </a:t>
            </a:r>
            <a:r>
              <a:rPr kumimoji="0" lang="en-US" altLang="zh-CN"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8 – 60fm </a:t>
            </a:r>
            <a:r>
              <a:rPr kumimoji="0" lang="zh-CN" altLang="en-US"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之间，</a:t>
            </a:r>
            <a:endParaRPr kumimoji="0" lang="en-US" altLang="zh-CN"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a:p>
            <a:r>
              <a:rPr kumimoji="0" lang="en-US" altLang="zh-CN"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4.25 MeV </a:t>
            </a:r>
            <a:r>
              <a:rPr kumimoji="0" lang="zh-CN" altLang="en-US"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的衰变能</a:t>
            </a:r>
            <a:endParaRPr kumimoji="0" lang="en-US" altLang="zh-CN"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a:p>
            <a:r>
              <a:rPr kumimoji="0" lang="zh-CN" altLang="en-US"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小于势能，按经典</a:t>
            </a:r>
            <a:endParaRPr kumimoji="0" lang="en-US" altLang="zh-CN"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a:p>
            <a:r>
              <a:rPr kumimoji="0" lang="zh-CN" altLang="en-US"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理论，</a:t>
            </a:r>
            <a:r>
              <a:rPr kumimoji="0" lang="zh-CN" altLang="en-US"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 </a:t>
            </a:r>
            <a:r>
              <a:rPr kumimoji="0" lang="zh-CN" altLang="en-US" sz="2800" b="1"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r>
              <a:rPr kumimoji="0" lang="zh-CN" altLang="en-US"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 </a:t>
            </a:r>
            <a:r>
              <a:rPr kumimoji="0" lang="zh-CN" altLang="en-US"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衰变永远不能发生。</a:t>
            </a:r>
          </a:p>
        </p:txBody>
      </p:sp>
      <p:sp>
        <p:nvSpPr>
          <p:cNvPr id="9" name="TextBox 8"/>
          <p:cNvSpPr txBox="1">
            <a:spLocks noChangeArrowheads="1"/>
          </p:cNvSpPr>
          <p:nvPr/>
        </p:nvSpPr>
        <p:spPr bwMode="auto">
          <a:xfrm>
            <a:off x="286190" y="5257800"/>
            <a:ext cx="842486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9pPr>
          </a:lstStyle>
          <a:p>
            <a:r>
              <a:rPr kumimoji="0" lang="zh-CN" altLang="en-US"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但根据量子理论，处在有限深势阱中的 </a:t>
            </a:r>
            <a:r>
              <a:rPr kumimoji="0" lang="zh-CN" altLang="en-US" sz="2800" b="1"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r>
              <a:rPr kumimoji="0" lang="zh-CN" altLang="en-US"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 </a:t>
            </a:r>
            <a:r>
              <a:rPr kumimoji="0" lang="zh-CN" altLang="en-US"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粒子仍然有一定的概率通过隧道效应穿过势垒。</a:t>
            </a:r>
          </a:p>
        </p:txBody>
      </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
        <p:nvSpPr>
          <p:cNvPr id="3" name="TextBox 2"/>
          <p:cNvSpPr txBox="1"/>
          <p:nvPr/>
        </p:nvSpPr>
        <p:spPr>
          <a:xfrm>
            <a:off x="5593826" y="1125538"/>
            <a:ext cx="2031325" cy="646331"/>
          </a:xfrm>
          <a:prstGeom prst="rect">
            <a:avLst/>
          </a:prstGeom>
          <a:noFill/>
        </p:spPr>
        <p:txBody>
          <a:bodyPr wrap="none" rtlCol="0">
            <a:spAutoFit/>
          </a:bodyPr>
          <a:lstStyle/>
          <a:p>
            <a:r>
              <a:rPr lang="zh-CN" altLang="en-US" sz="1800" dirty="0">
                <a:solidFill>
                  <a:srgbClr val="0000FF"/>
                </a:solidFill>
                <a:latin typeface="+mn-ea"/>
                <a:ea typeface="+mn-ea"/>
              </a:rPr>
              <a:t>核内有核力吸引</a:t>
            </a:r>
            <a:br>
              <a:rPr lang="en-US" altLang="zh-CN" sz="1800" dirty="0">
                <a:solidFill>
                  <a:srgbClr val="0000FF"/>
                </a:solidFill>
                <a:latin typeface="+mn-ea"/>
                <a:ea typeface="+mn-ea"/>
              </a:rPr>
            </a:br>
            <a:r>
              <a:rPr lang="zh-CN" altLang="en-US" sz="1800" dirty="0">
                <a:solidFill>
                  <a:srgbClr val="0000FF"/>
                </a:solidFill>
                <a:latin typeface="+mn-ea"/>
                <a:ea typeface="+mn-ea"/>
              </a:rPr>
              <a:t>核外有库仑力排斥</a:t>
            </a:r>
            <a:endParaRPr lang="en-US" sz="1800" dirty="0">
              <a:solidFill>
                <a:srgbClr val="0000FF"/>
              </a:solidFill>
              <a:latin typeface="+mn-ea"/>
              <a:ea typeface="+mn-ea"/>
            </a:endParaRPr>
          </a:p>
        </p:txBody>
      </p:sp>
    </p:spTree>
    <p:extLst>
      <p:ext uri="{BB962C8B-B14F-4D97-AF65-F5344CB8AC3E}">
        <p14:creationId xmlns:p14="http://schemas.microsoft.com/office/powerpoint/2010/main" val="17959293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太阳能：引力约束聚变</a:t>
            </a:r>
          </a:p>
        </p:txBody>
      </p:sp>
      <p:sp>
        <p:nvSpPr>
          <p:cNvPr id="10" name="Footer Placeholder 9"/>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50</a:t>
            </a:fld>
            <a:endParaRPr lang="en-US" altLang="zh-CN" dirty="0"/>
          </a:p>
        </p:txBody>
      </p:sp>
      <p:pic>
        <p:nvPicPr>
          <p:cNvPr id="5" name="Picture 55" descr="3086705030_4b9c81145b_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96251" y="1427798"/>
            <a:ext cx="3634424"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8"/>
          <p:cNvSpPr>
            <a:spLocks noChangeArrowheads="1"/>
          </p:cNvSpPr>
          <p:nvPr/>
        </p:nvSpPr>
        <p:spPr bwMode="auto">
          <a:xfrm>
            <a:off x="228600" y="1364961"/>
            <a:ext cx="4724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indent="276225">
              <a:spcBef>
                <a:spcPct val="20000"/>
              </a:spcBef>
              <a:buChar char="•"/>
              <a:defRPr sz="3200">
                <a:solidFill>
                  <a:schemeClr val="tx1"/>
                </a:solidFill>
                <a:latin typeface="Arial" panose="020B0604020202020204" pitchFamily="34" charset="0"/>
                <a:ea typeface="仿宋_GB2312" pitchFamily="49" charset="-122"/>
              </a:defRPr>
            </a:lvl1pPr>
            <a:lvl2pPr marL="742950" indent="-285750">
              <a:spcBef>
                <a:spcPct val="20000"/>
              </a:spcBef>
              <a:buChar char="–"/>
              <a:defRPr sz="2800">
                <a:solidFill>
                  <a:schemeClr val="tx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仿宋_GB2312" pitchFamily="49" charset="-122"/>
              </a:defRPr>
            </a:lvl3pPr>
            <a:lvl4pPr marL="1600200" indent="-228600">
              <a:spcBef>
                <a:spcPct val="20000"/>
              </a:spcBef>
              <a:buChar char="–"/>
              <a:defRPr sz="2000">
                <a:solidFill>
                  <a:schemeClr val="tx1"/>
                </a:solidFill>
                <a:latin typeface="Arial" panose="020B0604020202020204" pitchFamily="34" charset="0"/>
                <a:ea typeface="仿宋_GB2312" pitchFamily="49" charset="-122"/>
              </a:defRPr>
            </a:lvl4pPr>
            <a:lvl5pPr marL="2057400" indent="-228600">
              <a:spcBef>
                <a:spcPct val="20000"/>
              </a:spcBef>
              <a:buChar char="»"/>
              <a:defRPr sz="2000">
                <a:solidFill>
                  <a:schemeClr val="tx1"/>
                </a:solidFill>
                <a:latin typeface="Arial" panose="020B0604020202020204" pitchFamily="34" charset="0"/>
                <a:ea typeface="仿宋_GB2312"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仿宋_GB2312"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仿宋_GB2312"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仿宋_GB2312"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仿宋_GB2312" pitchFamily="49" charset="-122"/>
              </a:defRPr>
            </a:lvl9pPr>
          </a:lstStyle>
          <a:p>
            <a:pPr eaLnBrk="1" fontAlgn="t" hangingPunct="1">
              <a:spcBef>
                <a:spcPct val="0"/>
              </a:spcBef>
              <a:buFontTx/>
              <a:buNone/>
            </a:pP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宇宙中主要能源由核聚变提供</a:t>
            </a:r>
            <a:r>
              <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太阳发生的是两种轻核聚变反应。</a:t>
            </a:r>
            <a:endParaRPr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graphicFrame>
        <p:nvGraphicFramePr>
          <p:cNvPr id="7" name="Object 47"/>
          <p:cNvGraphicFramePr>
            <a:graphicFrameLocks noChangeAspect="1"/>
          </p:cNvGraphicFramePr>
          <p:nvPr>
            <p:extLst>
              <p:ext uri="{D42A27DB-BD31-4B8C-83A1-F6EECF244321}">
                <p14:modId xmlns:p14="http://schemas.microsoft.com/office/powerpoint/2010/main" val="1837844419"/>
              </p:ext>
            </p:extLst>
          </p:nvPr>
        </p:nvGraphicFramePr>
        <p:xfrm>
          <a:off x="434375" y="2561673"/>
          <a:ext cx="3909025" cy="410127"/>
        </p:xfrm>
        <a:graphic>
          <a:graphicData uri="http://schemas.openxmlformats.org/presentationml/2006/ole">
            <mc:AlternateContent xmlns:mc="http://schemas.openxmlformats.org/markup-compatibility/2006">
              <mc:Choice xmlns:v="urn:schemas-microsoft-com:vml" Requires="v">
                <p:oleObj name="公式" r:id="rId3" imgW="3863376" imgH="396060" progId="Equation.3">
                  <p:embed/>
                </p:oleObj>
              </mc:Choice>
              <mc:Fallback>
                <p:oleObj name="公式" r:id="rId3" imgW="3863376" imgH="39606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75" y="2561673"/>
                        <a:ext cx="3909025" cy="410127"/>
                      </a:xfrm>
                      <a:prstGeom prst="rect">
                        <a:avLst/>
                      </a:prstGeom>
                      <a:solidFill>
                        <a:srgbClr val="00FFFF"/>
                      </a:solidFill>
                      <a:ln>
                        <a:noFill/>
                      </a:ln>
                    </p:spPr>
                  </p:pic>
                </p:oleObj>
              </mc:Fallback>
            </mc:AlternateContent>
          </a:graphicData>
        </a:graphic>
      </p:graphicFrame>
      <p:sp>
        <p:nvSpPr>
          <p:cNvPr id="8" name="Rectangle 49"/>
          <p:cNvSpPr>
            <a:spLocks noChangeArrowheads="1"/>
          </p:cNvSpPr>
          <p:nvPr/>
        </p:nvSpPr>
        <p:spPr bwMode="auto">
          <a:xfrm>
            <a:off x="171450" y="3362042"/>
            <a:ext cx="478155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l" eaLnBrk="1" fontAlgn="base" hangingPunct="1"/>
            <a:r>
              <a:rPr lang="en-US" altLang="zh-CN" dirty="0">
                <a:solidFill>
                  <a:srgbClr val="000066"/>
                </a:solidFill>
                <a:ea typeface="华文楷体" panose="02010600040101010101" pitchFamily="2" charset="-122"/>
                <a:cs typeface="Times New Roman" panose="02020603050405020304" pitchFamily="18" charset="0"/>
              </a:rPr>
              <a:t>    4</a:t>
            </a:r>
            <a:r>
              <a:rPr lang="zh-CN" altLang="en-US" dirty="0">
                <a:solidFill>
                  <a:srgbClr val="000066"/>
                </a:solidFill>
                <a:ea typeface="华文楷体" panose="02010600040101010101" pitchFamily="2" charset="-122"/>
                <a:cs typeface="Times New Roman" panose="02020603050405020304" pitchFamily="18" charset="0"/>
              </a:rPr>
              <a:t>个质子的聚变过程中每个质子贡献</a:t>
            </a:r>
            <a:r>
              <a:rPr lang="en-US" altLang="zh-CN" dirty="0">
                <a:solidFill>
                  <a:srgbClr val="000066"/>
                </a:solidFill>
                <a:ea typeface="华文楷体" panose="02010600040101010101" pitchFamily="2" charset="-122"/>
                <a:cs typeface="Times New Roman" panose="02020603050405020304" pitchFamily="18" charset="0"/>
              </a:rPr>
              <a:t>6.7MeV,</a:t>
            </a:r>
            <a:r>
              <a:rPr lang="zh-CN" altLang="en-US" dirty="0">
                <a:solidFill>
                  <a:srgbClr val="000066"/>
                </a:solidFill>
                <a:ea typeface="华文楷体" panose="02010600040101010101" pitchFamily="2" charset="-122"/>
                <a:cs typeface="Times New Roman" panose="02020603050405020304" pitchFamily="18" charset="0"/>
              </a:rPr>
              <a:t>比</a:t>
            </a:r>
            <a:r>
              <a:rPr lang="en-US" altLang="zh-CN" baseline="30000" dirty="0">
                <a:solidFill>
                  <a:srgbClr val="000066"/>
                </a:solidFill>
                <a:ea typeface="华文楷体" panose="02010600040101010101" pitchFamily="2" charset="-122"/>
                <a:cs typeface="Times New Roman" panose="02020603050405020304" pitchFamily="18" charset="0"/>
              </a:rPr>
              <a:t>235</a:t>
            </a:r>
            <a:r>
              <a:rPr lang="en-US" altLang="zh-CN" i="1" dirty="0">
                <a:solidFill>
                  <a:srgbClr val="000066"/>
                </a:solidFill>
                <a:ea typeface="华文楷体" panose="02010600040101010101" pitchFamily="2" charset="-122"/>
                <a:cs typeface="Times New Roman" panose="02020603050405020304" pitchFamily="18" charset="0"/>
              </a:rPr>
              <a:t>U</a:t>
            </a:r>
            <a:r>
              <a:rPr lang="zh-CN" altLang="en-US" dirty="0">
                <a:solidFill>
                  <a:srgbClr val="000066"/>
                </a:solidFill>
                <a:ea typeface="华文楷体" panose="02010600040101010101" pitchFamily="2" charset="-122"/>
                <a:cs typeface="Times New Roman" panose="02020603050405020304" pitchFamily="18" charset="0"/>
              </a:rPr>
              <a:t>裂变时每个质子的贡献大八倍</a:t>
            </a:r>
            <a:r>
              <a:rPr lang="en-US" altLang="zh-CN" dirty="0">
                <a:solidFill>
                  <a:srgbClr val="000066"/>
                </a:solidFill>
                <a:ea typeface="华文楷体" panose="02010600040101010101" pitchFamily="2" charset="-122"/>
                <a:cs typeface="Times New Roman" panose="02020603050405020304" pitchFamily="18" charset="0"/>
              </a:rPr>
              <a:t>,</a:t>
            </a:r>
            <a:r>
              <a:rPr lang="zh-CN" altLang="en-US" dirty="0">
                <a:solidFill>
                  <a:srgbClr val="000066"/>
                </a:solidFill>
                <a:ea typeface="华文楷体" panose="02010600040101010101" pitchFamily="2" charset="-122"/>
                <a:cs typeface="Times New Roman" panose="02020603050405020304" pitchFamily="18" charset="0"/>
              </a:rPr>
              <a:t>比化学能大一亿倍</a:t>
            </a:r>
            <a:r>
              <a:rPr lang="en-US" altLang="zh-CN" dirty="0">
                <a:solidFill>
                  <a:srgbClr val="000066"/>
                </a:solidFill>
                <a:ea typeface="华文楷体" panose="02010600040101010101" pitchFamily="2" charset="-122"/>
                <a:cs typeface="Times New Roman" panose="02020603050405020304" pitchFamily="18" charset="0"/>
              </a:rPr>
              <a:t>.</a:t>
            </a:r>
            <a:r>
              <a:rPr lang="zh-CN" altLang="en-US" dirty="0">
                <a:solidFill>
                  <a:srgbClr val="000066"/>
                </a:solidFill>
                <a:ea typeface="华文楷体" panose="02010600040101010101" pitchFamily="2" charset="-122"/>
                <a:cs typeface="Times New Roman" panose="02020603050405020304" pitchFamily="18" charset="0"/>
              </a:rPr>
              <a:t>太阳释放的能量相当于每秒种爆炸</a:t>
            </a:r>
            <a:r>
              <a:rPr lang="en-US" altLang="zh-CN" dirty="0">
                <a:solidFill>
                  <a:srgbClr val="000066"/>
                </a:solidFill>
                <a:ea typeface="华文楷体" panose="02010600040101010101" pitchFamily="2" charset="-122"/>
                <a:cs typeface="Times New Roman" panose="02020603050405020304" pitchFamily="18" charset="0"/>
              </a:rPr>
              <a:t>900</a:t>
            </a:r>
            <a:r>
              <a:rPr lang="zh-CN" altLang="en-US" dirty="0">
                <a:solidFill>
                  <a:srgbClr val="000066"/>
                </a:solidFill>
                <a:ea typeface="华文楷体" panose="02010600040101010101" pitchFamily="2" charset="-122"/>
                <a:cs typeface="Times New Roman" panose="02020603050405020304" pitchFamily="18" charset="0"/>
              </a:rPr>
              <a:t>亿枚百万吨级的氢弹。</a:t>
            </a:r>
            <a:endParaRPr lang="en-US" altLang="zh-CN" dirty="0">
              <a:solidFill>
                <a:srgbClr val="000066"/>
              </a:solidFill>
              <a:ea typeface="华文楷体" panose="02010600040101010101" pitchFamily="2" charset="-122"/>
              <a:cs typeface="Times New Roman" panose="02020603050405020304" pitchFamily="18" charset="0"/>
            </a:endParaRPr>
          </a:p>
        </p:txBody>
      </p:sp>
      <p:sp>
        <p:nvSpPr>
          <p:cNvPr id="9" name="Text Box 53"/>
          <p:cNvSpPr txBox="1">
            <a:spLocks noChangeArrowheads="1"/>
          </p:cNvSpPr>
          <p:nvPr/>
        </p:nvSpPr>
        <p:spPr bwMode="auto">
          <a:xfrm>
            <a:off x="269275" y="5410200"/>
            <a:ext cx="8686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l" eaLnBrk="1" hangingPunct="1"/>
            <a:r>
              <a:rPr lang="zh-CN" altLang="en-US" dirty="0">
                <a:solidFill>
                  <a:srgbClr val="000066"/>
                </a:solidFill>
                <a:ea typeface="华文楷体" panose="02010600040101010101" pitchFamily="2" charset="-122"/>
                <a:cs typeface="Times New Roman" panose="02020603050405020304" pitchFamily="18" charset="0"/>
              </a:rPr>
              <a:t>天文研究表明</a:t>
            </a:r>
            <a:r>
              <a:rPr lang="en-US" altLang="zh-CN" dirty="0">
                <a:solidFill>
                  <a:srgbClr val="000066"/>
                </a:solidFill>
                <a:ea typeface="华文楷体" panose="02010600040101010101" pitchFamily="2" charset="-122"/>
                <a:cs typeface="Times New Roman" panose="02020603050405020304" pitchFamily="18" charset="0"/>
              </a:rPr>
              <a:t>,</a:t>
            </a:r>
            <a:r>
              <a:rPr lang="zh-CN" altLang="en-US" dirty="0">
                <a:solidFill>
                  <a:srgbClr val="000066"/>
                </a:solidFill>
                <a:ea typeface="华文楷体" panose="02010600040101010101" pitchFamily="2" charset="-122"/>
                <a:cs typeface="Times New Roman" panose="02020603050405020304" pitchFamily="18" charset="0"/>
              </a:rPr>
              <a:t>按太阳总质量的</a:t>
            </a:r>
            <a:r>
              <a:rPr lang="en-US" altLang="zh-CN" dirty="0">
                <a:solidFill>
                  <a:srgbClr val="000066"/>
                </a:solidFill>
                <a:ea typeface="华文楷体" panose="02010600040101010101" pitchFamily="2" charset="-122"/>
                <a:cs typeface="Times New Roman" panose="02020603050405020304" pitchFamily="18" charset="0"/>
              </a:rPr>
              <a:t>75%</a:t>
            </a:r>
            <a:r>
              <a:rPr lang="zh-CN" altLang="en-US" dirty="0">
                <a:solidFill>
                  <a:srgbClr val="000066"/>
                </a:solidFill>
                <a:ea typeface="华文楷体" panose="02010600040101010101" pitchFamily="2" charset="-122"/>
                <a:cs typeface="Times New Roman" panose="02020603050405020304" pitchFamily="18" charset="0"/>
              </a:rPr>
              <a:t>为氢计算</a:t>
            </a:r>
            <a:r>
              <a:rPr lang="en-US" altLang="zh-CN" dirty="0">
                <a:solidFill>
                  <a:srgbClr val="000066"/>
                </a:solidFill>
                <a:ea typeface="华文楷体" panose="02010600040101010101" pitchFamily="2" charset="-122"/>
                <a:cs typeface="Times New Roman" panose="02020603050405020304" pitchFamily="18" charset="0"/>
              </a:rPr>
              <a:t>,</a:t>
            </a:r>
            <a:r>
              <a:rPr lang="zh-CN" altLang="en-US" dirty="0">
                <a:solidFill>
                  <a:srgbClr val="000066"/>
                </a:solidFill>
                <a:ea typeface="华文楷体" panose="02010600040101010101" pitchFamily="2" charset="-122"/>
                <a:cs typeface="Times New Roman" panose="02020603050405020304" pitchFamily="18" charset="0"/>
              </a:rPr>
              <a:t>其热核反应可维持</a:t>
            </a:r>
            <a:r>
              <a:rPr lang="en-US" altLang="zh-CN" dirty="0">
                <a:solidFill>
                  <a:srgbClr val="000066"/>
                </a:solidFill>
                <a:ea typeface="华文楷体" panose="02010600040101010101" pitchFamily="2" charset="-122"/>
                <a:cs typeface="Times New Roman" panose="02020603050405020304" pitchFamily="18" charset="0"/>
              </a:rPr>
              <a:t>750</a:t>
            </a:r>
            <a:r>
              <a:rPr lang="zh-CN" altLang="en-US" dirty="0">
                <a:solidFill>
                  <a:srgbClr val="000066"/>
                </a:solidFill>
                <a:ea typeface="华文楷体" panose="02010600040101010101" pitchFamily="2" charset="-122"/>
                <a:cs typeface="Times New Roman" panose="02020603050405020304" pitchFamily="18" charset="0"/>
              </a:rPr>
              <a:t>亿年。</a:t>
            </a:r>
            <a:endParaRPr lang="en-US" altLang="zh-CN" dirty="0">
              <a:solidFill>
                <a:srgbClr val="000066"/>
              </a:solidFill>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4156103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24"/>
          <p:cNvSpPr>
            <a:spLocks noGrp="1"/>
          </p:cNvSpPr>
          <p:nvPr>
            <p:ph type="sldNum" sz="quarter" idx="12"/>
          </p:nvPr>
        </p:nvSpPr>
        <p:spPr>
          <a:prstGeom prst="rect">
            <a:avLst/>
          </a:prstGeom>
        </p:spPr>
        <p:txBody>
          <a:bodyPr/>
          <a:lstStyle/>
          <a:p>
            <a:fld id="{FC9C905D-E8C4-4F8E-8A33-C7E8C7E846DF}" type="slidenum">
              <a:rPr lang="zh-CN" altLang="en-US" smtClean="0">
                <a:solidFill>
                  <a:prstClr val="black">
                    <a:tint val="75000"/>
                  </a:prstClr>
                </a:solidFill>
              </a:rPr>
              <a:pPr/>
              <a:t>51</a:t>
            </a:fld>
            <a:endParaRPr lang="zh-CN" altLang="en-US">
              <a:solidFill>
                <a:prstClr val="black">
                  <a:tint val="75000"/>
                </a:prstClr>
              </a:solidFill>
            </a:endParaRPr>
          </a:p>
        </p:txBody>
      </p:sp>
      <p:sp>
        <p:nvSpPr>
          <p:cNvPr id="2" name="Title 1"/>
          <p:cNvSpPr>
            <a:spLocks noGrp="1"/>
          </p:cNvSpPr>
          <p:nvPr>
            <p:ph type="title" idx="4294967295"/>
          </p:nvPr>
        </p:nvSpPr>
        <p:spPr>
          <a:xfrm>
            <a:off x="297768" y="153348"/>
            <a:ext cx="6172200" cy="1063625"/>
          </a:xfrm>
        </p:spPr>
        <p:txBody>
          <a:bodyPr>
            <a:normAutofit/>
          </a:bodyPr>
          <a:lstStyle/>
          <a:p>
            <a:pPr algn="l"/>
            <a:r>
              <a:rPr lang="en-US" altLang="zh-CN" sz="2400" dirty="0">
                <a:solidFill>
                  <a:srgbClr val="800000"/>
                </a:solidFill>
              </a:rPr>
              <a:t>【</a:t>
            </a:r>
            <a:r>
              <a:rPr lang="zh-CN" altLang="en-US" sz="2400" dirty="0">
                <a:solidFill>
                  <a:srgbClr val="800000"/>
                </a:solidFill>
              </a:rPr>
              <a:t>例】</a:t>
            </a:r>
            <a:r>
              <a:rPr lang="zh-CN" altLang="en-US" sz="2400" dirty="0"/>
              <a:t>动能多大时才能使两个质子能刚要相接触，获得该平均动能所需的温度有多高。</a:t>
            </a:r>
          </a:p>
        </p:txBody>
      </p:sp>
      <p:sp>
        <p:nvSpPr>
          <p:cNvPr id="4" name="TextBox 3"/>
          <p:cNvSpPr txBox="1"/>
          <p:nvPr/>
        </p:nvSpPr>
        <p:spPr>
          <a:xfrm>
            <a:off x="724187" y="1538751"/>
            <a:ext cx="5416868" cy="830997"/>
          </a:xfrm>
          <a:prstGeom prst="rect">
            <a:avLst/>
          </a:prstGeom>
          <a:noFill/>
        </p:spPr>
        <p:txBody>
          <a:bodyPr wrap="none" rtlCol="0">
            <a:spAutoFit/>
          </a:bodyPr>
          <a:lstStyle/>
          <a:p>
            <a:r>
              <a:rPr lang="zh-CN" altLang="en-US" sz="2400" dirty="0">
                <a:solidFill>
                  <a:prstClr val="black"/>
                </a:solidFill>
                <a:latin typeface="STKaiti" charset="-122"/>
                <a:ea typeface="STKaiti" charset="-122"/>
                <a:cs typeface="STKaiti" charset="-122"/>
              </a:rPr>
              <a:t>整个过程，要克服质子间的库伦势能。</a:t>
            </a:r>
            <a:endParaRPr lang="en-US" altLang="zh-CN" sz="2400" dirty="0">
              <a:solidFill>
                <a:prstClr val="black"/>
              </a:solidFill>
              <a:latin typeface="STKaiti" charset="-122"/>
              <a:ea typeface="STKaiti" charset="-122"/>
              <a:cs typeface="STKaiti" charset="-122"/>
            </a:endParaRPr>
          </a:p>
          <a:p>
            <a:r>
              <a:rPr lang="zh-CN" altLang="en-US" sz="2400" dirty="0">
                <a:solidFill>
                  <a:prstClr val="black"/>
                </a:solidFill>
                <a:latin typeface="STKaiti" charset="-122"/>
                <a:ea typeface="STKaiti" charset="-122"/>
                <a:cs typeface="STKaiti" charset="-122"/>
              </a:rPr>
              <a:t>机械能守恒可得</a:t>
            </a:r>
          </a:p>
        </p:txBody>
      </p:sp>
      <p:graphicFrame>
        <p:nvGraphicFramePr>
          <p:cNvPr id="5" name="Object 4"/>
          <p:cNvGraphicFramePr>
            <a:graphicFrameLocks noChangeAspect="1"/>
          </p:cNvGraphicFramePr>
          <p:nvPr/>
        </p:nvGraphicFramePr>
        <p:xfrm>
          <a:off x="1925707" y="2186863"/>
          <a:ext cx="3493889" cy="862193"/>
        </p:xfrm>
        <a:graphic>
          <a:graphicData uri="http://schemas.openxmlformats.org/presentationml/2006/ole">
            <mc:AlternateContent xmlns:mc="http://schemas.openxmlformats.org/markup-compatibility/2006">
              <mc:Choice xmlns:v="urn:schemas-microsoft-com:vml" Requires="v">
                <p:oleObj name="Equation" r:id="rId2" imgW="1854000" imgH="457200" progId="Equation.DSMT4">
                  <p:embed/>
                </p:oleObj>
              </mc:Choice>
              <mc:Fallback>
                <p:oleObj name="Equation" r:id="rId2" imgW="1854000" imgH="457200" progId="Equation.DSMT4">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707" y="2186863"/>
                        <a:ext cx="3493889" cy="86219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nvGrpSpPr>
          <p:cNvPr id="17" name="Group 16"/>
          <p:cNvGrpSpPr/>
          <p:nvPr/>
        </p:nvGrpSpPr>
        <p:grpSpPr>
          <a:xfrm>
            <a:off x="6084168" y="2294874"/>
            <a:ext cx="1458162" cy="702078"/>
            <a:chOff x="6588224" y="2060848"/>
            <a:chExt cx="1944216" cy="936104"/>
          </a:xfrm>
        </p:grpSpPr>
        <p:sp>
          <p:nvSpPr>
            <p:cNvPr id="6" name="Oval 5"/>
            <p:cNvSpPr/>
            <p:nvPr/>
          </p:nvSpPr>
          <p:spPr>
            <a:xfrm>
              <a:off x="6588224" y="2060848"/>
              <a:ext cx="432048"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cxnSp>
          <p:nvCxnSpPr>
            <p:cNvPr id="11" name="Straight Connector 10"/>
            <p:cNvCxnSpPr/>
            <p:nvPr/>
          </p:nvCxnSpPr>
          <p:spPr>
            <a:xfrm rot="5400000">
              <a:off x="6624228" y="2816932"/>
              <a:ext cx="360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8100392" y="2060848"/>
              <a:ext cx="432048"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cxnSp>
          <p:nvCxnSpPr>
            <p:cNvPr id="13" name="Straight Connector 12"/>
            <p:cNvCxnSpPr/>
            <p:nvPr/>
          </p:nvCxnSpPr>
          <p:spPr>
            <a:xfrm rot="5400000">
              <a:off x="8136396" y="2816932"/>
              <a:ext cx="360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804248" y="2780928"/>
              <a:ext cx="1512168"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16" name="Object 15"/>
            <p:cNvGraphicFramePr>
              <a:graphicFrameLocks noChangeAspect="1"/>
            </p:cNvGraphicFramePr>
            <p:nvPr/>
          </p:nvGraphicFramePr>
          <p:xfrm>
            <a:off x="7380312" y="2276872"/>
            <a:ext cx="345182" cy="495548"/>
          </p:xfrm>
          <a:graphic>
            <a:graphicData uri="http://schemas.openxmlformats.org/presentationml/2006/ole">
              <mc:AlternateContent xmlns:mc="http://schemas.openxmlformats.org/markup-compatibility/2006">
                <mc:Choice xmlns:v="urn:schemas-microsoft-com:vml" Requires="v">
                  <p:oleObj name="Equation" r:id="rId4" imgW="114120" imgH="126720" progId="Equation.DSMT4">
                    <p:embed/>
                  </p:oleObj>
                </mc:Choice>
                <mc:Fallback>
                  <p:oleObj name="Equation" r:id="rId4" imgW="114120" imgH="12672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0312" y="2276872"/>
                          <a:ext cx="345182" cy="49554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sp>
        <p:nvSpPr>
          <p:cNvPr id="18" name="TextBox 17"/>
          <p:cNvSpPr txBox="1"/>
          <p:nvPr/>
        </p:nvSpPr>
        <p:spPr>
          <a:xfrm>
            <a:off x="1493658" y="2888940"/>
            <a:ext cx="2031325" cy="461665"/>
          </a:xfrm>
          <a:prstGeom prst="rect">
            <a:avLst/>
          </a:prstGeom>
          <a:noFill/>
        </p:spPr>
        <p:txBody>
          <a:bodyPr wrap="none" rtlCol="0">
            <a:spAutoFit/>
          </a:bodyPr>
          <a:lstStyle/>
          <a:p>
            <a:r>
              <a:rPr lang="zh-CN" altLang="en-US" sz="2400" dirty="0">
                <a:solidFill>
                  <a:prstClr val="black"/>
                </a:solidFill>
                <a:latin typeface="STKaiti" charset="-122"/>
                <a:ea typeface="STKaiti" charset="-122"/>
                <a:cs typeface="STKaiti" charset="-122"/>
              </a:rPr>
              <a:t>因此，动能为</a:t>
            </a:r>
          </a:p>
        </p:txBody>
      </p:sp>
      <p:graphicFrame>
        <p:nvGraphicFramePr>
          <p:cNvPr id="19" name="Object 18"/>
          <p:cNvGraphicFramePr>
            <a:graphicFrameLocks noChangeAspect="1"/>
          </p:cNvGraphicFramePr>
          <p:nvPr/>
        </p:nvGraphicFramePr>
        <p:xfrm>
          <a:off x="1601671" y="3266982"/>
          <a:ext cx="6254759" cy="1296144"/>
        </p:xfrm>
        <a:graphic>
          <a:graphicData uri="http://schemas.openxmlformats.org/presentationml/2006/ole">
            <mc:AlternateContent xmlns:mc="http://schemas.openxmlformats.org/markup-compatibility/2006">
              <mc:Choice xmlns:v="urn:schemas-microsoft-com:vml" Requires="v">
                <p:oleObj name="Equation" r:id="rId6" imgW="3187440" imgH="660240" progId="Equation.DSMT4">
                  <p:embed/>
                </p:oleObj>
              </mc:Choice>
              <mc:Fallback>
                <p:oleObj name="Equation" r:id="rId6" imgW="3187440" imgH="66024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1671" y="3266982"/>
                        <a:ext cx="6254759" cy="1296144"/>
                      </a:xfrm>
                      <a:prstGeom prst="rect">
                        <a:avLst/>
                      </a:prstGeom>
                      <a:noFill/>
                    </p:spPr>
                  </p:pic>
                </p:oleObj>
              </mc:Fallback>
            </mc:AlternateContent>
          </a:graphicData>
        </a:graphic>
      </p:graphicFrame>
      <p:sp>
        <p:nvSpPr>
          <p:cNvPr id="20" name="TextBox 19"/>
          <p:cNvSpPr txBox="1"/>
          <p:nvPr/>
        </p:nvSpPr>
        <p:spPr>
          <a:xfrm>
            <a:off x="1493658" y="4509120"/>
            <a:ext cx="4493538" cy="461665"/>
          </a:xfrm>
          <a:prstGeom prst="rect">
            <a:avLst/>
          </a:prstGeom>
          <a:noFill/>
        </p:spPr>
        <p:txBody>
          <a:bodyPr wrap="none" rtlCol="0">
            <a:spAutoFit/>
          </a:bodyPr>
          <a:lstStyle/>
          <a:p>
            <a:r>
              <a:rPr lang="zh-CN" altLang="en-US" sz="2400" dirty="0">
                <a:solidFill>
                  <a:prstClr val="black"/>
                </a:solidFill>
                <a:latin typeface="STKaiti" charset="-122"/>
                <a:ea typeface="STKaiti" charset="-122"/>
                <a:cs typeface="STKaiti" charset="-122"/>
              </a:rPr>
              <a:t>把质子当作理想气体来看待，则</a:t>
            </a:r>
          </a:p>
        </p:txBody>
      </p:sp>
      <p:graphicFrame>
        <p:nvGraphicFramePr>
          <p:cNvPr id="21" name="Object 20"/>
          <p:cNvGraphicFramePr>
            <a:graphicFrameLocks noChangeAspect="1"/>
          </p:cNvGraphicFramePr>
          <p:nvPr/>
        </p:nvGraphicFramePr>
        <p:xfrm>
          <a:off x="1709683" y="4887162"/>
          <a:ext cx="1674185" cy="878261"/>
        </p:xfrm>
        <a:graphic>
          <a:graphicData uri="http://schemas.openxmlformats.org/presentationml/2006/ole">
            <mc:AlternateContent xmlns:mc="http://schemas.openxmlformats.org/markup-compatibility/2006">
              <mc:Choice xmlns:v="urn:schemas-microsoft-com:vml" Requires="v">
                <p:oleObj name="Equation" r:id="rId8" imgW="774360" imgH="406080" progId="Equation.DSMT4">
                  <p:embed/>
                </p:oleObj>
              </mc:Choice>
              <mc:Fallback>
                <p:oleObj name="Equation" r:id="rId8" imgW="774360" imgH="40608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9683" y="4887162"/>
                        <a:ext cx="1674185" cy="878261"/>
                      </a:xfrm>
                      <a:prstGeom prst="rect">
                        <a:avLst/>
                      </a:prstGeom>
                      <a:noFill/>
                    </p:spPr>
                  </p:pic>
                </p:oleObj>
              </mc:Fallback>
            </mc:AlternateContent>
          </a:graphicData>
        </a:graphic>
      </p:graphicFrame>
      <p:sp>
        <p:nvSpPr>
          <p:cNvPr id="22" name="Right Arrow 21"/>
          <p:cNvSpPr/>
          <p:nvPr/>
        </p:nvSpPr>
        <p:spPr>
          <a:xfrm>
            <a:off x="3869922" y="5211198"/>
            <a:ext cx="486054" cy="2700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graphicFrame>
        <p:nvGraphicFramePr>
          <p:cNvPr id="23" name="Object 22"/>
          <p:cNvGraphicFramePr>
            <a:graphicFrameLocks noChangeAspect="1"/>
          </p:cNvGraphicFramePr>
          <p:nvPr/>
        </p:nvGraphicFramePr>
        <p:xfrm>
          <a:off x="4714380" y="4887162"/>
          <a:ext cx="2827951" cy="864096"/>
        </p:xfrm>
        <a:graphic>
          <a:graphicData uri="http://schemas.openxmlformats.org/presentationml/2006/ole">
            <mc:AlternateContent xmlns:mc="http://schemas.openxmlformats.org/markup-compatibility/2006">
              <mc:Choice xmlns:v="urn:schemas-microsoft-com:vml" Requires="v">
                <p:oleObj name="Equation" r:id="rId10" imgW="1371600" imgH="419040" progId="Equation.DSMT4">
                  <p:embed/>
                </p:oleObj>
              </mc:Choice>
              <mc:Fallback>
                <p:oleObj name="Equation" r:id="rId10" imgW="1371600" imgH="41904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14380" y="4887162"/>
                        <a:ext cx="2827951" cy="864096"/>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24" name="Picture 6" descr="The animation of a nuclear fusion"/>
          <p:cNvPicPr>
            <a:picLocks noChangeAspect="1" noChangeArrowheads="1" noCrop="1"/>
          </p:cNvPicPr>
          <p:nvPr/>
        </p:nvPicPr>
        <p:blipFill>
          <a:blip r:embed="rId12">
            <a:extLst>
              <a:ext uri="{28A0092B-C50C-407E-A947-70E740481C1C}">
                <a14:useLocalDpi xmlns:a14="http://schemas.microsoft.com/office/drawing/2010/main"/>
              </a:ext>
            </a:extLst>
          </a:blip>
          <a:srcRect/>
          <a:stretch>
            <a:fillRect/>
          </a:stretch>
        </p:blipFill>
        <p:spPr bwMode="auto">
          <a:xfrm>
            <a:off x="6980238" y="122237"/>
            <a:ext cx="2011362" cy="201136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4609584" y="5791200"/>
            <a:ext cx="3467616" cy="584775"/>
          </a:xfrm>
          <a:prstGeom prst="rect">
            <a:avLst/>
          </a:prstGeom>
          <a:noFill/>
        </p:spPr>
        <p:txBody>
          <a:bodyPr wrap="none" rtlCol="0">
            <a:spAutoFit/>
          </a:bodyPr>
          <a:lstStyle/>
          <a:p>
            <a:r>
              <a:rPr lang="zh-CN" altLang="en-US">
                <a:solidFill>
                  <a:srgbClr val="0000FF"/>
                </a:solidFill>
                <a:latin typeface="+mn-ea"/>
                <a:ea typeface="+mn-ea"/>
              </a:rPr>
              <a:t>这个温度相当高！</a:t>
            </a:r>
            <a:endParaRPr lang="en-US" dirty="0">
              <a:solidFill>
                <a:srgbClr val="0000FF"/>
              </a:solidFill>
              <a:latin typeface="+mn-ea"/>
              <a:ea typeface="+mn-ea"/>
            </a:endParaRPr>
          </a:p>
        </p:txBody>
      </p:sp>
      <p:sp>
        <p:nvSpPr>
          <p:cNvPr id="7" name="Footer Placeholder 6"/>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Tree>
    <p:extLst>
      <p:ext uri="{BB962C8B-B14F-4D97-AF65-F5344CB8AC3E}">
        <p14:creationId xmlns:p14="http://schemas.microsoft.com/office/powerpoint/2010/main" val="4294996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1" dirty="0"/>
              <a:t>热核聚变</a:t>
            </a:r>
          </a:p>
        </p:txBody>
      </p:sp>
      <p:sp>
        <p:nvSpPr>
          <p:cNvPr id="15" name="Slide Number Placeholder 14"/>
          <p:cNvSpPr>
            <a:spLocks noGrp="1"/>
          </p:cNvSpPr>
          <p:nvPr>
            <p:ph type="sldNum" sz="quarter" idx="12"/>
          </p:nvPr>
        </p:nvSpPr>
        <p:spPr>
          <a:prstGeom prst="rect">
            <a:avLst/>
          </a:prstGeom>
        </p:spPr>
        <p:txBody>
          <a:bodyPr/>
          <a:lstStyle/>
          <a:p>
            <a:fld id="{FC9C905D-E8C4-4F8E-8A33-C7E8C7E846DF}" type="slidenum">
              <a:rPr lang="zh-CN" altLang="en-US" smtClean="0">
                <a:solidFill>
                  <a:prstClr val="black">
                    <a:tint val="75000"/>
                  </a:prstClr>
                </a:solidFill>
              </a:rPr>
              <a:pPr/>
              <a:t>52</a:t>
            </a:fld>
            <a:endParaRPr lang="zh-CN" altLang="en-US">
              <a:solidFill>
                <a:prstClr val="black">
                  <a:tint val="75000"/>
                </a:prstClr>
              </a:solidFill>
            </a:endParaRPr>
          </a:p>
        </p:txBody>
      </p:sp>
      <p:sp>
        <p:nvSpPr>
          <p:cNvPr id="3" name="TextBox 2"/>
          <p:cNvSpPr txBox="1"/>
          <p:nvPr/>
        </p:nvSpPr>
        <p:spPr>
          <a:xfrm>
            <a:off x="1066800" y="1700808"/>
            <a:ext cx="6156684" cy="830997"/>
          </a:xfrm>
          <a:prstGeom prst="rect">
            <a:avLst/>
          </a:prstGeom>
          <a:noFill/>
        </p:spPr>
        <p:txBody>
          <a:bodyPr wrap="square" rtlCol="0">
            <a:spAutoFit/>
          </a:bodyPr>
          <a:lstStyle/>
          <a:p>
            <a:r>
              <a:rPr lang="zh-CN" altLang="en-US" sz="2400" dirty="0">
                <a:solidFill>
                  <a:srgbClr val="FF0000"/>
                </a:solidFill>
                <a:latin typeface="STKaiti" charset="-122"/>
                <a:ea typeface="STKaiti" charset="-122"/>
                <a:cs typeface="STKaiti" charset="-122"/>
              </a:rPr>
              <a:t>热核聚变</a:t>
            </a:r>
            <a:r>
              <a:rPr lang="zh-CN" altLang="en-US" sz="2400" dirty="0">
                <a:solidFill>
                  <a:prstClr val="black"/>
                </a:solidFill>
                <a:latin typeface="STKaiti" charset="-122"/>
                <a:ea typeface="STKaiti" charset="-122"/>
                <a:cs typeface="STKaiti" charset="-122"/>
              </a:rPr>
              <a:t>：通过提高温度来使粒子的热运动具有足够的能量穿过库仑势垒的过程。</a:t>
            </a:r>
          </a:p>
        </p:txBody>
      </p:sp>
      <p:sp>
        <p:nvSpPr>
          <p:cNvPr id="4" name="TextBox 3"/>
          <p:cNvSpPr txBox="1"/>
          <p:nvPr/>
        </p:nvSpPr>
        <p:spPr>
          <a:xfrm>
            <a:off x="1066801" y="2496525"/>
            <a:ext cx="1415772" cy="461665"/>
          </a:xfrm>
          <a:prstGeom prst="rect">
            <a:avLst/>
          </a:prstGeom>
          <a:noFill/>
        </p:spPr>
        <p:txBody>
          <a:bodyPr wrap="none" rtlCol="0">
            <a:spAutoFit/>
          </a:bodyPr>
          <a:lstStyle/>
          <a:p>
            <a:r>
              <a:rPr lang="zh-CN" altLang="en-US" sz="2400" dirty="0">
                <a:solidFill>
                  <a:prstClr val="black"/>
                </a:solidFill>
                <a:latin typeface="STKaiti" charset="-122"/>
                <a:ea typeface="STKaiti" charset="-122"/>
                <a:cs typeface="STKaiti" charset="-122"/>
              </a:rPr>
              <a:t>粒子动能</a:t>
            </a:r>
          </a:p>
        </p:txBody>
      </p:sp>
      <p:graphicFrame>
        <p:nvGraphicFramePr>
          <p:cNvPr id="5" name="Object 4"/>
          <p:cNvGraphicFramePr>
            <a:graphicFrameLocks noChangeAspect="1"/>
          </p:cNvGraphicFramePr>
          <p:nvPr>
            <p:extLst>
              <p:ext uri="{D42A27DB-BD31-4B8C-83A1-F6EECF244321}">
                <p14:modId xmlns:p14="http://schemas.microsoft.com/office/powerpoint/2010/main" val="757975868"/>
              </p:ext>
            </p:extLst>
          </p:nvPr>
        </p:nvGraphicFramePr>
        <p:xfrm>
          <a:off x="2200927" y="2996081"/>
          <a:ext cx="1144225" cy="390711"/>
        </p:xfrm>
        <a:graphic>
          <a:graphicData uri="http://schemas.openxmlformats.org/presentationml/2006/ole">
            <mc:AlternateContent xmlns:mc="http://schemas.openxmlformats.org/markup-compatibility/2006">
              <mc:Choice xmlns:v="urn:schemas-microsoft-com:vml" Requires="v">
                <p:oleObj name="Equation" r:id="rId2" imgW="520560" imgH="177480" progId="Equation.DSMT4">
                  <p:embed/>
                </p:oleObj>
              </mc:Choice>
              <mc:Fallback>
                <p:oleObj name="Equation" r:id="rId2" imgW="520560" imgH="177480" progId="Equation.DSMT4">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0927" y="2996081"/>
                        <a:ext cx="1144225" cy="390711"/>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TextBox 5"/>
          <p:cNvSpPr txBox="1"/>
          <p:nvPr/>
        </p:nvSpPr>
        <p:spPr>
          <a:xfrm>
            <a:off x="1066801" y="3374124"/>
            <a:ext cx="2339102" cy="461665"/>
          </a:xfrm>
          <a:prstGeom prst="rect">
            <a:avLst/>
          </a:prstGeom>
          <a:noFill/>
        </p:spPr>
        <p:txBody>
          <a:bodyPr wrap="none" rtlCol="0">
            <a:spAutoFit/>
          </a:bodyPr>
          <a:lstStyle/>
          <a:p>
            <a:r>
              <a:rPr lang="zh-CN" altLang="en-US" sz="2400" dirty="0">
                <a:solidFill>
                  <a:prstClr val="black"/>
                </a:solidFill>
                <a:latin typeface="STKaiti" charset="-122"/>
                <a:ea typeface="STKaiti" charset="-122"/>
                <a:cs typeface="STKaiti" charset="-122"/>
              </a:rPr>
              <a:t>太阳中心的温度</a:t>
            </a:r>
          </a:p>
        </p:txBody>
      </p:sp>
      <p:grpSp>
        <p:nvGrpSpPr>
          <p:cNvPr id="13" name="Group 12"/>
          <p:cNvGrpSpPr/>
          <p:nvPr/>
        </p:nvGrpSpPr>
        <p:grpSpPr>
          <a:xfrm>
            <a:off x="5029200" y="3071008"/>
            <a:ext cx="3708082" cy="2655861"/>
            <a:chOff x="5148064" y="2525241"/>
            <a:chExt cx="3876910" cy="3052386"/>
          </a:xfrm>
        </p:grpSpPr>
        <p:pic>
          <p:nvPicPr>
            <p:cNvPr id="69637" name="Picture 5"/>
            <p:cNvPicPr>
              <a:picLocks noChangeAspect="1" noChangeArrowheads="1"/>
            </p:cNvPicPr>
            <p:nvPr/>
          </p:nvPicPr>
          <p:blipFill>
            <a:blip r:embed="rId4" cstate="print"/>
            <a:srcRect/>
            <a:stretch>
              <a:fillRect/>
            </a:stretch>
          </p:blipFill>
          <p:spPr bwMode="auto">
            <a:xfrm>
              <a:off x="5148064" y="2525241"/>
              <a:ext cx="3238500" cy="2847975"/>
            </a:xfrm>
            <a:prstGeom prst="rect">
              <a:avLst/>
            </a:prstGeom>
            <a:noFill/>
            <a:ln w="9525">
              <a:noFill/>
              <a:miter lim="800000"/>
              <a:headEnd/>
              <a:tailEnd/>
            </a:ln>
          </p:spPr>
        </p:pic>
        <p:sp>
          <p:nvSpPr>
            <p:cNvPr id="10" name="TextBox 9"/>
            <p:cNvSpPr txBox="1"/>
            <p:nvPr/>
          </p:nvSpPr>
          <p:spPr>
            <a:xfrm>
              <a:off x="5868144" y="2636912"/>
              <a:ext cx="1554272" cy="861775"/>
            </a:xfrm>
            <a:prstGeom prst="rect">
              <a:avLst/>
            </a:prstGeom>
            <a:solidFill>
              <a:schemeClr val="bg1"/>
            </a:solidFill>
          </p:spPr>
          <p:txBody>
            <a:bodyPr wrap="none" rtlCol="0">
              <a:spAutoFit/>
            </a:bodyPr>
            <a:lstStyle/>
            <a:p>
              <a:r>
                <a:rPr lang="zh-CN" altLang="en-US" sz="1800" dirty="0">
                  <a:solidFill>
                    <a:srgbClr val="FF0000"/>
                  </a:solidFill>
                  <a:latin typeface="STKaiti" charset="-122"/>
                  <a:ea typeface="STKaiti" charset="-122"/>
                  <a:cs typeface="STKaiti" charset="-122"/>
                </a:rPr>
                <a:t>质子的数</a:t>
              </a:r>
              <a:endParaRPr lang="en-US" altLang="zh-CN" sz="1800" dirty="0">
                <a:solidFill>
                  <a:srgbClr val="FF0000"/>
                </a:solidFill>
                <a:latin typeface="STKaiti" charset="-122"/>
                <a:ea typeface="STKaiti" charset="-122"/>
                <a:cs typeface="STKaiti" charset="-122"/>
              </a:endParaRPr>
            </a:p>
            <a:p>
              <a:r>
                <a:rPr lang="zh-CN" altLang="en-US" sz="1800" dirty="0">
                  <a:solidFill>
                    <a:srgbClr val="FF0000"/>
                  </a:solidFill>
                  <a:latin typeface="STKaiti" charset="-122"/>
                  <a:ea typeface="STKaiti" charset="-122"/>
                  <a:cs typeface="STKaiti" charset="-122"/>
                </a:rPr>
                <a:t>密度 </a:t>
              </a:r>
              <a:r>
                <a:rPr lang="en-US" altLang="zh-CN" sz="1800" i="1" dirty="0">
                  <a:solidFill>
                    <a:srgbClr val="FF0000"/>
                  </a:solidFill>
                  <a:latin typeface="STKaiti" charset="-122"/>
                  <a:ea typeface="STKaiti" charset="-122"/>
                  <a:cs typeface="STKaiti" charset="-122"/>
                </a:rPr>
                <a:t>n</a:t>
              </a:r>
              <a:r>
                <a:rPr lang="en-US" altLang="zh-CN" sz="1800" dirty="0">
                  <a:solidFill>
                    <a:srgbClr val="FF0000"/>
                  </a:solidFill>
                  <a:latin typeface="STKaiti" charset="-122"/>
                  <a:ea typeface="STKaiti" charset="-122"/>
                  <a:cs typeface="STKaiti" charset="-122"/>
                </a:rPr>
                <a:t>(K)</a:t>
              </a:r>
            </a:p>
          </p:txBody>
        </p:sp>
        <p:sp>
          <p:nvSpPr>
            <p:cNvPr id="11" name="TextBox 10"/>
            <p:cNvSpPr txBox="1"/>
            <p:nvPr/>
          </p:nvSpPr>
          <p:spPr>
            <a:xfrm>
              <a:off x="7795578" y="3861048"/>
              <a:ext cx="1229396" cy="861775"/>
            </a:xfrm>
            <a:prstGeom prst="rect">
              <a:avLst/>
            </a:prstGeom>
            <a:solidFill>
              <a:schemeClr val="bg1"/>
            </a:solidFill>
          </p:spPr>
          <p:txBody>
            <a:bodyPr wrap="none" rtlCol="0">
              <a:spAutoFit/>
            </a:bodyPr>
            <a:lstStyle/>
            <a:p>
              <a:r>
                <a:rPr lang="zh-CN" altLang="en-US" sz="1800" dirty="0">
                  <a:solidFill>
                    <a:srgbClr val="00B050"/>
                  </a:solidFill>
                  <a:latin typeface="STKaiti" charset="-122"/>
                  <a:ea typeface="STKaiti" charset="-122"/>
                  <a:cs typeface="STKaiti" charset="-122"/>
                </a:rPr>
                <a:t>聚变概</a:t>
              </a:r>
              <a:endParaRPr lang="en-US" altLang="zh-CN" sz="1800" dirty="0">
                <a:solidFill>
                  <a:srgbClr val="00B050"/>
                </a:solidFill>
                <a:latin typeface="STKaiti" charset="-122"/>
                <a:ea typeface="STKaiti" charset="-122"/>
                <a:cs typeface="STKaiti" charset="-122"/>
              </a:endParaRPr>
            </a:p>
            <a:p>
              <a:r>
                <a:rPr lang="zh-CN" altLang="en-US" sz="1800" dirty="0">
                  <a:solidFill>
                    <a:srgbClr val="00B050"/>
                  </a:solidFill>
                  <a:latin typeface="STKaiti" charset="-122"/>
                  <a:ea typeface="STKaiti" charset="-122"/>
                  <a:cs typeface="STKaiti" charset="-122"/>
                </a:rPr>
                <a:t>率 </a:t>
              </a:r>
              <a:r>
                <a:rPr lang="en-US" altLang="zh-CN" sz="1800" i="1" dirty="0">
                  <a:solidFill>
                    <a:srgbClr val="00B050"/>
                  </a:solidFill>
                  <a:latin typeface="STKaiti" charset="-122"/>
                  <a:ea typeface="STKaiti" charset="-122"/>
                  <a:cs typeface="STKaiti" charset="-122"/>
                </a:rPr>
                <a:t>p</a:t>
              </a:r>
              <a:r>
                <a:rPr lang="en-US" altLang="zh-CN" sz="1800" dirty="0">
                  <a:solidFill>
                    <a:srgbClr val="00B050"/>
                  </a:solidFill>
                  <a:latin typeface="STKaiti" charset="-122"/>
                  <a:ea typeface="STKaiti" charset="-122"/>
                  <a:cs typeface="STKaiti" charset="-122"/>
                </a:rPr>
                <a:t>(K)</a:t>
              </a:r>
            </a:p>
          </p:txBody>
        </p:sp>
        <p:sp>
          <p:nvSpPr>
            <p:cNvPr id="12" name="TextBox 11"/>
            <p:cNvSpPr txBox="1"/>
            <p:nvPr/>
          </p:nvSpPr>
          <p:spPr>
            <a:xfrm>
              <a:off x="5940152" y="5085184"/>
              <a:ext cx="1750906" cy="492443"/>
            </a:xfrm>
            <a:prstGeom prst="rect">
              <a:avLst/>
            </a:prstGeom>
            <a:solidFill>
              <a:schemeClr val="bg1"/>
            </a:solidFill>
          </p:spPr>
          <p:txBody>
            <a:bodyPr wrap="none" rtlCol="0">
              <a:spAutoFit/>
            </a:bodyPr>
            <a:lstStyle/>
            <a:p>
              <a:r>
                <a:rPr lang="zh-CN" altLang="en-US" sz="1800" dirty="0">
                  <a:solidFill>
                    <a:prstClr val="black"/>
                  </a:solidFill>
                  <a:latin typeface="STKaiti" charset="-122"/>
                  <a:ea typeface="STKaiti" charset="-122"/>
                  <a:cs typeface="STKaiti" charset="-122"/>
                </a:rPr>
                <a:t>  动能</a:t>
              </a:r>
              <a:r>
                <a:rPr lang="en-US" altLang="zh-CN" sz="1800" dirty="0">
                  <a:solidFill>
                    <a:prstClr val="black"/>
                  </a:solidFill>
                  <a:latin typeface="STKaiti" charset="-122"/>
                  <a:ea typeface="STKaiti" charset="-122"/>
                  <a:cs typeface="STKaiti" charset="-122"/>
                </a:rPr>
                <a:t>(</a:t>
              </a:r>
              <a:r>
                <a:rPr lang="en-US" altLang="zh-CN" sz="1800" dirty="0" err="1">
                  <a:solidFill>
                    <a:prstClr val="black"/>
                  </a:solidFill>
                  <a:latin typeface="STKaiti" charset="-122"/>
                  <a:ea typeface="STKaiti" charset="-122"/>
                  <a:cs typeface="STKaiti" charset="-122"/>
                </a:rPr>
                <a:t>keV</a:t>
              </a:r>
              <a:r>
                <a:rPr lang="en-US" altLang="zh-CN" sz="1800" dirty="0">
                  <a:solidFill>
                    <a:prstClr val="black"/>
                  </a:solidFill>
                  <a:latin typeface="STKaiti" charset="-122"/>
                  <a:ea typeface="STKaiti" charset="-122"/>
                  <a:cs typeface="STKaiti" charset="-122"/>
                </a:rPr>
                <a:t>)</a:t>
              </a:r>
            </a:p>
          </p:txBody>
        </p:sp>
      </p:grpSp>
      <p:sp>
        <p:nvSpPr>
          <p:cNvPr id="16" name="TextBox 15"/>
          <p:cNvSpPr txBox="1"/>
          <p:nvPr/>
        </p:nvSpPr>
        <p:spPr>
          <a:xfrm>
            <a:off x="1066801" y="4131078"/>
            <a:ext cx="3186354" cy="1200329"/>
          </a:xfrm>
          <a:prstGeom prst="rect">
            <a:avLst/>
          </a:prstGeom>
          <a:noFill/>
        </p:spPr>
        <p:txBody>
          <a:bodyPr wrap="square" rtlCol="0">
            <a:spAutoFit/>
          </a:bodyPr>
          <a:lstStyle/>
          <a:p>
            <a:r>
              <a:rPr lang="zh-CN" altLang="en-US" sz="2400" dirty="0">
                <a:solidFill>
                  <a:prstClr val="black"/>
                </a:solidFill>
                <a:latin typeface="STKaiti" charset="-122"/>
                <a:ea typeface="STKaiti" charset="-122"/>
                <a:cs typeface="STKaiti" charset="-122"/>
              </a:rPr>
              <a:t>前例的结果似乎暗示在太阳中心不可能发生热核聚变。</a:t>
            </a:r>
          </a:p>
        </p:txBody>
      </p:sp>
      <p:sp>
        <p:nvSpPr>
          <p:cNvPr id="17" name="TextBox 16"/>
          <p:cNvSpPr txBox="1"/>
          <p:nvPr/>
        </p:nvSpPr>
        <p:spPr>
          <a:xfrm>
            <a:off x="1066800" y="5265204"/>
            <a:ext cx="3570208" cy="461665"/>
          </a:xfrm>
          <a:prstGeom prst="rect">
            <a:avLst/>
          </a:prstGeom>
          <a:noFill/>
        </p:spPr>
        <p:txBody>
          <a:bodyPr wrap="none" rtlCol="0">
            <a:spAutoFit/>
          </a:bodyPr>
          <a:lstStyle/>
          <a:p>
            <a:r>
              <a:rPr lang="zh-CN" altLang="en-US" sz="2400" dirty="0">
                <a:solidFill>
                  <a:srgbClr val="3333CC"/>
                </a:solidFill>
                <a:latin typeface="STKaiti" charset="-122"/>
                <a:ea typeface="STKaiti" charset="-122"/>
                <a:cs typeface="STKaiti" charset="-122"/>
              </a:rPr>
              <a:t>这与事实不符，为什么？</a:t>
            </a:r>
            <a:endParaRPr lang="en-US" altLang="zh-CN" sz="2400" dirty="0">
              <a:solidFill>
                <a:srgbClr val="3333CC"/>
              </a:solidFill>
              <a:latin typeface="STKaiti" charset="-122"/>
              <a:ea typeface="STKaiti" charset="-122"/>
              <a:cs typeface="STKaiti" charset="-122"/>
            </a:endParaRPr>
          </a:p>
        </p:txBody>
      </p:sp>
      <p:sp>
        <p:nvSpPr>
          <p:cNvPr id="8" name="Footer Placeholder 7"/>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pic>
        <p:nvPicPr>
          <p:cNvPr id="9" name="图片 8">
            <a:extLst>
              <a:ext uri="{FF2B5EF4-FFF2-40B4-BE49-F238E27FC236}">
                <a16:creationId xmlns:a16="http://schemas.microsoft.com/office/drawing/2014/main" id="{C87BA7D3-B418-25C7-961F-850C6CBA91F8}"/>
              </a:ext>
            </a:extLst>
          </p:cNvPr>
          <p:cNvPicPr>
            <a:picLocks noChangeAspect="1"/>
          </p:cNvPicPr>
          <p:nvPr/>
        </p:nvPicPr>
        <p:blipFill>
          <a:blip r:embed="rId5"/>
          <a:stretch>
            <a:fillRect/>
          </a:stretch>
        </p:blipFill>
        <p:spPr>
          <a:xfrm>
            <a:off x="1093416" y="3788099"/>
            <a:ext cx="3358396" cy="490842"/>
          </a:xfrm>
          <a:prstGeom prst="rect">
            <a:avLst/>
          </a:prstGeom>
        </p:spPr>
      </p:pic>
    </p:spTree>
    <p:extLst>
      <p:ext uri="{BB962C8B-B14F-4D97-AF65-F5344CB8AC3E}">
        <p14:creationId xmlns:p14="http://schemas.microsoft.com/office/powerpoint/2010/main" val="4792823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sz="3600" b="1" dirty="0"/>
              <a:t>太阳的热核聚变：质子</a:t>
            </a:r>
            <a:r>
              <a:rPr lang="en-US" altLang="zh-CN" sz="3600" b="1" dirty="0"/>
              <a:t>-</a:t>
            </a:r>
            <a:r>
              <a:rPr lang="zh-CN" altLang="en-US" sz="3600" b="1" dirty="0"/>
              <a:t>质子反应链</a:t>
            </a:r>
          </a:p>
        </p:txBody>
      </p:sp>
      <p:sp>
        <p:nvSpPr>
          <p:cNvPr id="8" name="幻灯片编号占位符 7"/>
          <p:cNvSpPr>
            <a:spLocks noGrp="1"/>
          </p:cNvSpPr>
          <p:nvPr>
            <p:ph type="sldNum" sz="quarter" idx="12"/>
          </p:nvPr>
        </p:nvSpPr>
        <p:spPr/>
        <p:txBody>
          <a:bodyPr/>
          <a:lstStyle/>
          <a:p>
            <a:pPr>
              <a:defRPr/>
            </a:pPr>
            <a:fld id="{4823E557-D441-4357-A945-F2E1178F743A}" type="slidenum">
              <a:rPr lang="zh-CN" altLang="en-US" smtClean="0"/>
              <a:pPr>
                <a:defRPr/>
              </a:pPr>
              <a:t>53</a:t>
            </a:fld>
            <a:endParaRPr lang="en-US" altLang="zh-CN" dirty="0"/>
          </a:p>
        </p:txBody>
      </p:sp>
      <p:sp>
        <p:nvSpPr>
          <p:cNvPr id="11" name="Footer Placeholder 10"/>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pic>
        <p:nvPicPr>
          <p:cNvPr id="12" name="图片 11">
            <a:extLst>
              <a:ext uri="{FF2B5EF4-FFF2-40B4-BE49-F238E27FC236}">
                <a16:creationId xmlns:a16="http://schemas.microsoft.com/office/drawing/2014/main" id="{02CB307B-04EA-336E-AD8B-27B40BC1215C}"/>
              </a:ext>
            </a:extLst>
          </p:cNvPr>
          <p:cNvPicPr>
            <a:picLocks noChangeAspect="1"/>
          </p:cNvPicPr>
          <p:nvPr/>
        </p:nvPicPr>
        <p:blipFill>
          <a:blip r:embed="rId3"/>
          <a:stretch>
            <a:fillRect/>
          </a:stretch>
        </p:blipFill>
        <p:spPr>
          <a:xfrm>
            <a:off x="254321" y="1295400"/>
            <a:ext cx="8635358" cy="4710833"/>
          </a:xfrm>
          <a:prstGeom prst="rect">
            <a:avLst/>
          </a:prstGeom>
        </p:spPr>
      </p:pic>
    </p:spTree>
    <p:extLst>
      <p:ext uri="{BB962C8B-B14F-4D97-AF65-F5344CB8AC3E}">
        <p14:creationId xmlns:p14="http://schemas.microsoft.com/office/powerpoint/2010/main" val="11180225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幻灯片编号占位符 15"/>
          <p:cNvSpPr>
            <a:spLocks noGrp="1"/>
          </p:cNvSpPr>
          <p:nvPr>
            <p:ph type="sldNum" sz="quarter" idx="12"/>
          </p:nvPr>
        </p:nvSpPr>
        <p:spPr/>
        <p:txBody>
          <a:bodyPr/>
          <a:lstStyle/>
          <a:p>
            <a:pPr>
              <a:defRPr/>
            </a:pPr>
            <a:fld id="{4823E557-D441-4357-A945-F2E1178F743A}" type="slidenum">
              <a:rPr lang="zh-CN" altLang="en-US" smtClean="0"/>
              <a:pPr>
                <a:defRPr/>
              </a:pPr>
              <a:t>54</a:t>
            </a:fld>
            <a:endParaRPr lang="en-US" altLang="zh-CN" dirty="0"/>
          </a:p>
        </p:txBody>
      </p:sp>
      <p:sp>
        <p:nvSpPr>
          <p:cNvPr id="17" name="Title 16"/>
          <p:cNvSpPr>
            <a:spLocks noGrp="1"/>
          </p:cNvSpPr>
          <p:nvPr>
            <p:ph type="title"/>
          </p:nvPr>
        </p:nvSpPr>
        <p:spPr/>
        <p:txBody>
          <a:bodyPr>
            <a:noAutofit/>
          </a:bodyPr>
          <a:lstStyle/>
          <a:p>
            <a:r>
              <a:rPr lang="zh-CN" altLang="en-US" sz="3200" dirty="0"/>
              <a:t>比太阳重的恒星</a:t>
            </a:r>
            <a:r>
              <a:rPr lang="en-US" altLang="zh-CN" sz="3200" dirty="0"/>
              <a:t>(</a:t>
            </a:r>
            <a:r>
              <a:rPr lang="zh-CN" altLang="en-US" sz="3200" dirty="0"/>
              <a:t>温度高于</a:t>
            </a:r>
            <a:r>
              <a:rPr lang="en-US" altLang="zh-CN" sz="3200" dirty="0"/>
              <a:t>18M</a:t>
            </a:r>
            <a:r>
              <a:rPr lang="zh-CN" altLang="en-US" sz="3200" dirty="0"/>
              <a:t> </a:t>
            </a:r>
            <a:r>
              <a:rPr lang="en-US" altLang="zh-CN" sz="3200" dirty="0"/>
              <a:t>K) :C-N-O</a:t>
            </a:r>
            <a:r>
              <a:rPr lang="zh-CN" altLang="en-US" sz="3200" dirty="0"/>
              <a:t>循环</a:t>
            </a:r>
            <a:endParaRPr lang="en-US" sz="3200" dirty="0"/>
          </a:p>
        </p:txBody>
      </p:sp>
      <p:sp>
        <p:nvSpPr>
          <p:cNvPr id="2" name="Footer Placeholder 1"/>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pic>
        <p:nvPicPr>
          <p:cNvPr id="19" name="图片 18">
            <a:extLst>
              <a:ext uri="{FF2B5EF4-FFF2-40B4-BE49-F238E27FC236}">
                <a16:creationId xmlns:a16="http://schemas.microsoft.com/office/drawing/2014/main" id="{7A8B3516-0794-ABA8-FB8B-039DF5ACB634}"/>
              </a:ext>
            </a:extLst>
          </p:cNvPr>
          <p:cNvPicPr>
            <a:picLocks noChangeAspect="1"/>
          </p:cNvPicPr>
          <p:nvPr/>
        </p:nvPicPr>
        <p:blipFill>
          <a:blip r:embed="rId2"/>
          <a:stretch>
            <a:fillRect/>
          </a:stretch>
        </p:blipFill>
        <p:spPr>
          <a:xfrm>
            <a:off x="381000" y="1198033"/>
            <a:ext cx="8382000" cy="4811889"/>
          </a:xfrm>
          <a:prstGeom prst="rect">
            <a:avLst/>
          </a:prstGeom>
        </p:spPr>
      </p:pic>
    </p:spTree>
    <p:extLst>
      <p:ext uri="{BB962C8B-B14F-4D97-AF65-F5344CB8AC3E}">
        <p14:creationId xmlns:p14="http://schemas.microsoft.com/office/powerpoint/2010/main" val="15949984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3" descr="3-3%BF%BD%B1%B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34000" y="4064226"/>
            <a:ext cx="3611154" cy="203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U1235P~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66526" y="76200"/>
            <a:ext cx="3136899" cy="225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lstStyle/>
          <a:p>
            <a:r>
              <a:rPr lang="zh-CN" altLang="en-US" dirty="0"/>
              <a:t>磁约束</a:t>
            </a:r>
          </a:p>
        </p:txBody>
      </p:sp>
      <p:sp>
        <p:nvSpPr>
          <p:cNvPr id="8" name="Footer Placeholder 7"/>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55</a:t>
            </a:fld>
            <a:endParaRPr lang="en-US" altLang="zh-CN" dirty="0"/>
          </a:p>
        </p:txBody>
      </p:sp>
      <p:sp>
        <p:nvSpPr>
          <p:cNvPr id="3" name="内容占位符 2"/>
          <p:cNvSpPr>
            <a:spLocks noGrp="1"/>
          </p:cNvSpPr>
          <p:nvPr>
            <p:ph idx="4294967295"/>
          </p:nvPr>
        </p:nvSpPr>
        <p:spPr>
          <a:xfrm>
            <a:off x="304800" y="1322388"/>
            <a:ext cx="4876800" cy="4773612"/>
          </a:xfrm>
        </p:spPr>
        <p:txBody>
          <a:bodyPr>
            <a:normAutofit fontScale="92500" lnSpcReduction="20000"/>
          </a:bodyPr>
          <a:lstStyle/>
          <a:p>
            <a:r>
              <a:rPr lang="zh-CN" altLang="en-US" sz="2800" dirty="0"/>
              <a:t>带电粒子在磁场中绕</a:t>
            </a:r>
            <a:r>
              <a:rPr lang="en-US" altLang="zh-CN" sz="2800" dirty="0"/>
              <a:t>B</a:t>
            </a:r>
            <a:r>
              <a:rPr lang="zh-CN" altLang="en-US" sz="2800" dirty="0"/>
              <a:t>线作拉莫旋进，横越</a:t>
            </a:r>
            <a:r>
              <a:rPr lang="en-US" altLang="zh-CN" sz="2800" dirty="0"/>
              <a:t>B</a:t>
            </a:r>
            <a:r>
              <a:rPr lang="zh-CN" altLang="en-US" sz="2800" dirty="0"/>
              <a:t>线的运动受到限制，此为磁场能够约束等离子体的基本原理。但在磁场中等离子体不稳定，难于长时间将粒子约束在等离子体内，这就是磁约等离子体的基本困难。</a:t>
            </a:r>
            <a:endParaRPr lang="en-US" altLang="zh-CN" sz="2800" dirty="0"/>
          </a:p>
          <a:p>
            <a:r>
              <a:rPr lang="en-US" altLang="zh-CN" sz="2800" dirty="0"/>
              <a:t>1958</a:t>
            </a:r>
            <a:r>
              <a:rPr lang="zh-CN" altLang="en-US" sz="2800" dirty="0"/>
              <a:t>年以来形成大规模国际交流合作，</a:t>
            </a:r>
            <a:r>
              <a:rPr lang="en-US" altLang="zh-CN" sz="2800" dirty="0"/>
              <a:t>1992</a:t>
            </a:r>
            <a:r>
              <a:rPr lang="zh-CN" altLang="en-US" sz="2800" dirty="0"/>
              <a:t>年在最大一代托卡马克（译为“环流器”）装置上成功地进行了</a:t>
            </a:r>
            <a:r>
              <a:rPr lang="en-US" altLang="zh-CN" sz="2800" dirty="0"/>
              <a:t>DT</a:t>
            </a:r>
            <a:r>
              <a:rPr lang="zh-CN" altLang="en-US" sz="2800" dirty="0"/>
              <a:t>放电，聚变功率从</a:t>
            </a:r>
            <a:r>
              <a:rPr lang="en-US" altLang="zh-CN" sz="2800" dirty="0"/>
              <a:t>7.5MW</a:t>
            </a:r>
            <a:r>
              <a:rPr lang="zh-CN" altLang="en-US" sz="2800" dirty="0"/>
              <a:t>提高到</a:t>
            </a:r>
            <a:r>
              <a:rPr lang="en-US" altLang="zh-CN" sz="2800" dirty="0"/>
              <a:t>10MW</a:t>
            </a:r>
            <a:r>
              <a:rPr lang="zh-CN" altLang="en-US" sz="2800" dirty="0"/>
              <a:t>。</a:t>
            </a:r>
            <a:endParaRPr lang="en-US" altLang="zh-CN" sz="2800" dirty="0"/>
          </a:p>
          <a:p>
            <a:r>
              <a:rPr lang="en-US" altLang="zh-CN" sz="2800" dirty="0"/>
              <a:t>2006</a:t>
            </a:r>
            <a:r>
              <a:rPr lang="zh-CN" altLang="en-US" sz="2800" dirty="0"/>
              <a:t>年国际热核聚变实验堆（</a:t>
            </a:r>
            <a:r>
              <a:rPr lang="en-US" altLang="zh-CN" sz="2800" dirty="0"/>
              <a:t>ITER</a:t>
            </a:r>
            <a:r>
              <a:rPr lang="zh-CN" altLang="en-US" sz="2800" dirty="0"/>
              <a:t>）项目正式启动</a:t>
            </a:r>
            <a:r>
              <a:rPr lang="en-US" altLang="zh-CN" sz="2800" dirty="0"/>
              <a:t>…</a:t>
            </a:r>
          </a:p>
        </p:txBody>
      </p:sp>
      <p:pic>
        <p:nvPicPr>
          <p:cNvPr id="7" name="Picture 13" descr="这是我国新一代热核聚变装置ＥＡＳＴ（俗称“人造太阳”）（9月28日摄）。 9月28日，中国耗时8年、耗资2亿元人民币自主设计、自主建造而成的新一代热核聚变装置ＥＡＳＴ首次成功完成放电实验，获得电流200千安、时间接近3秒的高温等离子体放电。ＥＡＳＴ成为世界上第一个建成并真正运行的全超导非圆截面核聚变实验装置。"/>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24518" y="2337657"/>
            <a:ext cx="2590800" cy="172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63660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惯性约束聚变</a:t>
            </a:r>
          </a:p>
        </p:txBody>
      </p:sp>
      <p:sp>
        <p:nvSpPr>
          <p:cNvPr id="10" name="Footer Placeholder 9"/>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56</a:t>
            </a:fld>
            <a:endParaRPr lang="en-US" altLang="zh-CN" dirty="0"/>
          </a:p>
        </p:txBody>
      </p:sp>
      <p:sp>
        <p:nvSpPr>
          <p:cNvPr id="3" name="内容占位符 2"/>
          <p:cNvSpPr>
            <a:spLocks noGrp="1"/>
          </p:cNvSpPr>
          <p:nvPr>
            <p:ph idx="4294967295"/>
          </p:nvPr>
        </p:nvSpPr>
        <p:spPr>
          <a:xfrm>
            <a:off x="381000" y="1219200"/>
            <a:ext cx="8361363" cy="1858420"/>
          </a:xfrm>
        </p:spPr>
        <p:txBody>
          <a:bodyPr>
            <a:normAutofit/>
          </a:bodyPr>
          <a:lstStyle/>
          <a:p>
            <a:r>
              <a:rPr lang="zh-CN" altLang="en-US" sz="2200" dirty="0"/>
              <a:t>巴索夫</a:t>
            </a:r>
            <a:r>
              <a:rPr lang="zh-CN" altLang="en-US" sz="2200"/>
              <a:t>（前苏联诺贝尔奖</a:t>
            </a:r>
            <a:r>
              <a:rPr lang="zh-CN" altLang="en-US" sz="2200" dirty="0"/>
              <a:t>得主）于</a:t>
            </a:r>
            <a:r>
              <a:rPr lang="en-US" altLang="zh-CN" sz="2200" dirty="0"/>
              <a:t>20</a:t>
            </a:r>
            <a:r>
              <a:rPr lang="zh-CN" altLang="en-US" sz="2200" dirty="0"/>
              <a:t>世纪</a:t>
            </a:r>
            <a:r>
              <a:rPr lang="en-US" altLang="zh-CN" sz="2200" dirty="0"/>
              <a:t>60</a:t>
            </a:r>
            <a:r>
              <a:rPr lang="zh-CN" altLang="en-US" sz="2200" dirty="0"/>
              <a:t>年代提出。不加外力而依靠聚变燃料自身惯性，在高温高压下短时间内完成聚变反应。氢弹实现的就是惯性约束。而可控的惯性约束必须在</a:t>
            </a:r>
            <a:r>
              <a:rPr lang="en-US" altLang="zh-CN" sz="2200" dirty="0"/>
              <a:t>mm</a:t>
            </a:r>
            <a:r>
              <a:rPr lang="zh-CN" altLang="en-US" sz="2200" dirty="0"/>
              <a:t>量级的靶内实现才不会产生灾难性后果，在技术上的难点很多。</a:t>
            </a:r>
          </a:p>
        </p:txBody>
      </p:sp>
      <p:sp>
        <p:nvSpPr>
          <p:cNvPr id="5" name="Rectangle 104"/>
          <p:cNvSpPr>
            <a:spLocks noChangeArrowheads="1"/>
          </p:cNvSpPr>
          <p:nvPr/>
        </p:nvSpPr>
        <p:spPr bwMode="auto">
          <a:xfrm>
            <a:off x="190500" y="2527448"/>
            <a:ext cx="87249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l" eaLnBrk="1" fontAlgn="base" hangingPunct="1"/>
            <a:r>
              <a:rPr lang="zh-CN" altLang="en-US" dirty="0">
                <a:ea typeface="华文楷体" panose="02010600040101010101" pitchFamily="2" charset="-122"/>
                <a:cs typeface="Times New Roman" panose="02020603050405020304" pitchFamily="18" charset="0"/>
              </a:rPr>
              <a:t>轻核聚变反应中</a:t>
            </a:r>
            <a:r>
              <a:rPr lang="en-US" altLang="zh-CN" dirty="0">
                <a:ea typeface="华文楷体" panose="02010600040101010101" pitchFamily="2" charset="-122"/>
                <a:cs typeface="Times New Roman" panose="02020603050405020304" pitchFamily="18" charset="0"/>
              </a:rPr>
              <a:t>,</a:t>
            </a:r>
            <a:r>
              <a:rPr lang="zh-CN" altLang="en-US" dirty="0">
                <a:ea typeface="华文楷体" panose="02010600040101010101" pitchFamily="2" charset="-122"/>
                <a:cs typeface="Times New Roman" panose="02020603050405020304" pitchFamily="18" charset="0"/>
              </a:rPr>
              <a:t>氘</a:t>
            </a:r>
            <a:r>
              <a:rPr lang="en-US" altLang="zh-CN" dirty="0">
                <a:ea typeface="华文楷体" panose="02010600040101010101" pitchFamily="2" charset="-122"/>
                <a:cs typeface="Times New Roman" panose="02020603050405020304" pitchFamily="18" charset="0"/>
              </a:rPr>
              <a:t>(d)</a:t>
            </a:r>
            <a:r>
              <a:rPr lang="zh-CN" altLang="en-US" dirty="0">
                <a:ea typeface="华文楷体" panose="02010600040101010101" pitchFamily="2" charset="-122"/>
                <a:cs typeface="Times New Roman" panose="02020603050405020304" pitchFamily="18" charset="0"/>
              </a:rPr>
              <a:t>与氚</a:t>
            </a:r>
            <a:r>
              <a:rPr lang="en-US" altLang="zh-CN" dirty="0">
                <a:ea typeface="华文楷体" panose="02010600040101010101" pitchFamily="2" charset="-122"/>
                <a:cs typeface="Times New Roman" panose="02020603050405020304" pitchFamily="18" charset="0"/>
              </a:rPr>
              <a:t>(T)</a:t>
            </a:r>
            <a:r>
              <a:rPr lang="zh-CN" altLang="en-US" dirty="0">
                <a:ea typeface="华文楷体" panose="02010600040101010101" pitchFamily="2" charset="-122"/>
                <a:cs typeface="Times New Roman" panose="02020603050405020304" pitchFamily="18" charset="0"/>
              </a:rPr>
              <a:t>的反应截面最大而释放能量最多： </a:t>
            </a:r>
          </a:p>
        </p:txBody>
      </p:sp>
      <p:graphicFrame>
        <p:nvGraphicFramePr>
          <p:cNvPr id="6" name="Object 105"/>
          <p:cNvGraphicFramePr>
            <a:graphicFrameLocks noChangeAspect="1"/>
          </p:cNvGraphicFramePr>
          <p:nvPr>
            <p:extLst>
              <p:ext uri="{D42A27DB-BD31-4B8C-83A1-F6EECF244321}">
                <p14:modId xmlns:p14="http://schemas.microsoft.com/office/powerpoint/2010/main" val="822336305"/>
              </p:ext>
            </p:extLst>
          </p:nvPr>
        </p:nvGraphicFramePr>
        <p:xfrm>
          <a:off x="2472967" y="2989113"/>
          <a:ext cx="3429000" cy="284162"/>
        </p:xfrm>
        <a:graphic>
          <a:graphicData uri="http://schemas.openxmlformats.org/presentationml/2006/ole">
            <mc:AlternateContent xmlns:mc="http://schemas.openxmlformats.org/markup-compatibility/2006">
              <mc:Choice xmlns:v="urn:schemas-microsoft-com:vml" Requires="v">
                <p:oleObj name="公式" r:id="rId2" imgW="3421440" imgH="274645" progId="Equation.3">
                  <p:embed/>
                </p:oleObj>
              </mc:Choice>
              <mc:Fallback>
                <p:oleObj name="公式" r:id="rId2" imgW="3421440" imgH="274645"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2967" y="2989113"/>
                        <a:ext cx="3429000"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 name="Group 106"/>
          <p:cNvGrpSpPr>
            <a:grpSpLocks/>
          </p:cNvGrpSpPr>
          <p:nvPr/>
        </p:nvGrpSpPr>
        <p:grpSpPr bwMode="auto">
          <a:xfrm>
            <a:off x="381000" y="3352800"/>
            <a:ext cx="4760913" cy="457200"/>
            <a:chOff x="432" y="1344"/>
            <a:chExt cx="2999" cy="288"/>
          </a:xfrm>
        </p:grpSpPr>
        <p:sp>
          <p:nvSpPr>
            <p:cNvPr id="8" name="Rectangle 107"/>
            <p:cNvSpPr>
              <a:spLocks noChangeArrowheads="1"/>
            </p:cNvSpPr>
            <p:nvPr/>
          </p:nvSpPr>
          <p:spPr bwMode="auto">
            <a:xfrm>
              <a:off x="432" y="1344"/>
              <a:ext cx="2999" cy="288"/>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ctr" eaLnBrk="1" hangingPunct="1"/>
              <a:r>
                <a:rPr lang="zh-CN" altLang="en-US" dirty="0">
                  <a:ea typeface="华文楷体" panose="02010600040101010101" pitchFamily="2" charset="-122"/>
                  <a:cs typeface="Times New Roman" panose="02020603050405020304" pitchFamily="18" charset="0"/>
                </a:rPr>
                <a:t>氘化锂</a:t>
              </a:r>
              <a:r>
                <a:rPr lang="en-US" altLang="zh-CN" dirty="0">
                  <a:ea typeface="华文楷体" panose="02010600040101010101" pitchFamily="2" charset="-122"/>
                  <a:cs typeface="Times New Roman" panose="02020603050405020304" pitchFamily="18" charset="0"/>
                </a:rPr>
                <a:t>(</a:t>
              </a:r>
              <a:r>
                <a:rPr lang="zh-CN" altLang="en-US" dirty="0">
                  <a:ea typeface="华文楷体" panose="02010600040101010101" pitchFamily="2" charset="-122"/>
                  <a:cs typeface="Times New Roman" panose="02020603050405020304" pitchFamily="18" charset="0"/>
                </a:rPr>
                <a:t>　　　</a:t>
              </a:r>
              <a:r>
                <a:rPr lang="en-US" altLang="zh-CN" dirty="0">
                  <a:ea typeface="华文楷体" panose="02010600040101010101" pitchFamily="2" charset="-122"/>
                  <a:cs typeface="Times New Roman" panose="02020603050405020304" pitchFamily="18" charset="0"/>
                </a:rPr>
                <a:t>)</a:t>
              </a:r>
              <a:r>
                <a:rPr lang="zh-CN" altLang="en-US" dirty="0">
                  <a:ea typeface="华文楷体" panose="02010600040101010101" pitchFamily="2" charset="-122"/>
                  <a:cs typeface="Times New Roman" panose="02020603050405020304" pitchFamily="18" charset="0"/>
                </a:rPr>
                <a:t>可作为氢弹的原料 </a:t>
              </a:r>
            </a:p>
          </p:txBody>
        </p:sp>
        <p:graphicFrame>
          <p:nvGraphicFramePr>
            <p:cNvPr id="9" name="Object 108"/>
            <p:cNvGraphicFramePr>
              <a:graphicFrameLocks noChangeAspect="1"/>
            </p:cNvGraphicFramePr>
            <p:nvPr/>
          </p:nvGraphicFramePr>
          <p:xfrm>
            <a:off x="1152" y="1344"/>
            <a:ext cx="512" cy="212"/>
          </p:xfrm>
          <a:graphic>
            <a:graphicData uri="http://schemas.openxmlformats.org/presentationml/2006/ole">
              <mc:AlternateContent xmlns:mc="http://schemas.openxmlformats.org/markup-compatibility/2006">
                <mc:Choice xmlns:v="urn:schemas-microsoft-com:vml" Requires="v">
                  <p:oleObj name="公式" r:id="rId4" imgW="812447" imgH="342751" progId="Equation.3">
                    <p:embed/>
                  </p:oleObj>
                </mc:Choice>
                <mc:Fallback>
                  <p:oleObj name="公式" r:id="rId4" imgW="812447" imgH="342751"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2" y="1344"/>
                          <a:ext cx="512" cy="212"/>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11" name="Rectangle 112"/>
          <p:cNvSpPr>
            <a:spLocks noChangeArrowheads="1"/>
          </p:cNvSpPr>
          <p:nvPr/>
        </p:nvSpPr>
        <p:spPr bwMode="auto">
          <a:xfrm>
            <a:off x="152400" y="3894137"/>
            <a:ext cx="8589963" cy="830263"/>
          </a:xfrm>
          <a:prstGeom prst="rect">
            <a:avLst/>
          </a:prstGeom>
          <a:solidFill>
            <a:srgbClr val="0054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l" eaLnBrk="1" fontAlgn="base" hangingPunct="1"/>
            <a:r>
              <a:rPr lang="zh-CN" altLang="en-US" dirty="0">
                <a:solidFill>
                  <a:srgbClr val="FFFF00"/>
                </a:solidFill>
                <a:ea typeface="华文楷体" panose="02010600040101010101" pitchFamily="2" charset="-122"/>
                <a:cs typeface="Times New Roman" panose="02020603050405020304" pitchFamily="18" charset="0"/>
              </a:rPr>
              <a:t>　氢弹的原理：引爆普通炸药引发裂变反应</a:t>
            </a:r>
            <a:r>
              <a:rPr lang="en-US" altLang="zh-CN" dirty="0">
                <a:solidFill>
                  <a:srgbClr val="FFFF00"/>
                </a:solidFill>
                <a:ea typeface="华文楷体" panose="02010600040101010101" pitchFamily="2" charset="-122"/>
                <a:cs typeface="Times New Roman" panose="02020603050405020304" pitchFamily="18" charset="0"/>
              </a:rPr>
              <a:t>, </a:t>
            </a:r>
            <a:r>
              <a:rPr lang="zh-CN" altLang="en-US" dirty="0">
                <a:solidFill>
                  <a:srgbClr val="FFFF00"/>
                </a:solidFill>
                <a:ea typeface="华文楷体" panose="02010600040101010101" pitchFamily="2" charset="-122"/>
                <a:cs typeface="Times New Roman" panose="02020603050405020304" pitchFamily="18" charset="0"/>
              </a:rPr>
              <a:t>产生高温高压同时放出大量中子</a:t>
            </a:r>
            <a:r>
              <a:rPr lang="en-US" altLang="zh-CN" dirty="0">
                <a:solidFill>
                  <a:srgbClr val="FFFF00"/>
                </a:solidFill>
                <a:ea typeface="华文楷体" panose="02010600040101010101" pitchFamily="2" charset="-122"/>
                <a:cs typeface="Times New Roman" panose="02020603050405020304" pitchFamily="18" charset="0"/>
              </a:rPr>
              <a:t>,</a:t>
            </a:r>
            <a:r>
              <a:rPr lang="zh-CN" altLang="en-US" dirty="0">
                <a:solidFill>
                  <a:srgbClr val="FFFF00"/>
                </a:solidFill>
                <a:ea typeface="华文楷体" panose="02010600040101010101" pitchFamily="2" charset="-122"/>
                <a:cs typeface="Times New Roman" panose="02020603050405020304" pitchFamily="18" charset="0"/>
              </a:rPr>
              <a:t>中子与</a:t>
            </a:r>
            <a:r>
              <a:rPr lang="en-US" altLang="zh-CN" baseline="30000" dirty="0">
                <a:solidFill>
                  <a:srgbClr val="FFFF00"/>
                </a:solidFill>
                <a:ea typeface="华文楷体" panose="02010600040101010101" pitchFamily="2" charset="-122"/>
                <a:cs typeface="Times New Roman" panose="02020603050405020304" pitchFamily="18" charset="0"/>
              </a:rPr>
              <a:t>6</a:t>
            </a:r>
            <a:r>
              <a:rPr lang="en-US" altLang="zh-CN" i="1" dirty="0">
                <a:solidFill>
                  <a:srgbClr val="FFFF00"/>
                </a:solidFill>
                <a:ea typeface="华文楷体" panose="02010600040101010101" pitchFamily="2" charset="-122"/>
                <a:cs typeface="Times New Roman" panose="02020603050405020304" pitchFamily="18" charset="0"/>
              </a:rPr>
              <a:t>Li</a:t>
            </a:r>
            <a:r>
              <a:rPr lang="zh-CN" altLang="en-US" dirty="0">
                <a:solidFill>
                  <a:srgbClr val="FFFF00"/>
                </a:solidFill>
                <a:ea typeface="华文楷体" panose="02010600040101010101" pitchFamily="2" charset="-122"/>
                <a:cs typeface="Times New Roman" panose="02020603050405020304" pitchFamily="18" charset="0"/>
              </a:rPr>
              <a:t>反应产生氚，发生</a:t>
            </a:r>
            <a:r>
              <a:rPr lang="en-US" altLang="zh-CN" dirty="0" err="1">
                <a:solidFill>
                  <a:srgbClr val="FFFF00"/>
                </a:solidFill>
                <a:ea typeface="华文楷体" panose="02010600040101010101" pitchFamily="2" charset="-122"/>
                <a:cs typeface="Times New Roman" panose="02020603050405020304" pitchFamily="18" charset="0"/>
              </a:rPr>
              <a:t>d+T</a:t>
            </a:r>
            <a:r>
              <a:rPr lang="zh-CN" altLang="en-US" dirty="0">
                <a:solidFill>
                  <a:srgbClr val="FFFF00"/>
                </a:solidFill>
                <a:ea typeface="华文楷体" panose="02010600040101010101" pitchFamily="2" charset="-122"/>
                <a:cs typeface="Times New Roman" panose="02020603050405020304" pitchFamily="18" charset="0"/>
              </a:rPr>
              <a:t>聚变反应</a:t>
            </a:r>
            <a:r>
              <a:rPr lang="en-US" altLang="zh-CN" dirty="0">
                <a:solidFill>
                  <a:srgbClr val="FFFF00"/>
                </a:solidFill>
                <a:ea typeface="华文楷体" panose="02010600040101010101" pitchFamily="2" charset="-122"/>
                <a:cs typeface="Times New Roman" panose="02020603050405020304" pitchFamily="18" charset="0"/>
              </a:rPr>
              <a:t>.</a:t>
            </a:r>
            <a:r>
              <a:rPr lang="zh-CN" altLang="en-US" dirty="0">
                <a:solidFill>
                  <a:srgbClr val="FFFF00"/>
                </a:solidFill>
                <a:ea typeface="华文楷体" panose="02010600040101010101" pitchFamily="2" charset="-122"/>
                <a:cs typeface="Times New Roman" panose="02020603050405020304" pitchFamily="18" charset="0"/>
              </a:rPr>
              <a:t>　　 </a:t>
            </a:r>
          </a:p>
        </p:txBody>
      </p:sp>
      <p:sp>
        <p:nvSpPr>
          <p:cNvPr id="13" name="Rectangle 122"/>
          <p:cNvSpPr>
            <a:spLocks noChangeArrowheads="1"/>
          </p:cNvSpPr>
          <p:nvPr/>
        </p:nvSpPr>
        <p:spPr bwMode="auto">
          <a:xfrm>
            <a:off x="145335" y="4724400"/>
            <a:ext cx="80842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eaLnBrk="1" fontAlgn="base" hangingPunct="1"/>
            <a:r>
              <a:rPr lang="zh-CN" altLang="en-US" dirty="0">
                <a:solidFill>
                  <a:srgbClr val="CC0000"/>
                </a:solidFill>
                <a:ea typeface="华文楷体" panose="02010600040101010101" pitchFamily="2" charset="-122"/>
                <a:cs typeface="Times New Roman" panose="02020603050405020304" pitchFamily="18" charset="0"/>
              </a:rPr>
              <a:t>氢弹的本质是利用惯性力约束高温等离子体</a:t>
            </a:r>
            <a:r>
              <a:rPr lang="en-US" altLang="zh-CN" dirty="0">
                <a:solidFill>
                  <a:srgbClr val="CC0000"/>
                </a:solidFill>
                <a:ea typeface="华文楷体" panose="02010600040101010101" pitchFamily="2" charset="-122"/>
                <a:cs typeface="Times New Roman" panose="02020603050405020304" pitchFamily="18" charset="0"/>
              </a:rPr>
              <a:t>(</a:t>
            </a:r>
            <a:r>
              <a:rPr lang="zh-CN" altLang="en-US" dirty="0">
                <a:solidFill>
                  <a:srgbClr val="CC0000"/>
                </a:solidFill>
                <a:ea typeface="华文楷体" panose="02010600040101010101" pitchFamily="2" charset="-122"/>
                <a:cs typeface="Times New Roman" panose="02020603050405020304" pitchFamily="18" charset="0"/>
              </a:rPr>
              <a:t>动力性约束</a:t>
            </a:r>
            <a:r>
              <a:rPr lang="en-US" altLang="zh-CN" dirty="0">
                <a:solidFill>
                  <a:srgbClr val="CC0000"/>
                </a:solidFill>
                <a:ea typeface="华文楷体" panose="02010600040101010101" pitchFamily="2" charset="-122"/>
                <a:cs typeface="Times New Roman" panose="02020603050405020304" pitchFamily="18" charset="0"/>
              </a:rPr>
              <a:t>)</a:t>
            </a:r>
            <a:r>
              <a:rPr lang="zh-CN" altLang="en-US" dirty="0">
                <a:solidFill>
                  <a:srgbClr val="CC0000"/>
                </a:solidFill>
                <a:ea typeface="华文楷体" panose="02010600040101010101" pitchFamily="2" charset="-122"/>
                <a:cs typeface="Times New Roman" panose="02020603050405020304" pitchFamily="18" charset="0"/>
              </a:rPr>
              <a:t>。</a:t>
            </a:r>
            <a:endParaRPr lang="en-US" altLang="zh-CN" dirty="0">
              <a:solidFill>
                <a:srgbClr val="CC0000"/>
              </a:solidFill>
              <a:ea typeface="华文楷体" panose="02010600040101010101" pitchFamily="2" charset="-122"/>
              <a:cs typeface="Times New Roman" panose="02020603050405020304" pitchFamily="18" charset="0"/>
            </a:endParaRPr>
          </a:p>
        </p:txBody>
      </p:sp>
      <p:sp>
        <p:nvSpPr>
          <p:cNvPr id="14" name="Rectangle 123"/>
          <p:cNvSpPr>
            <a:spLocks noChangeArrowheads="1"/>
          </p:cNvSpPr>
          <p:nvPr/>
        </p:nvSpPr>
        <p:spPr bwMode="auto">
          <a:xfrm>
            <a:off x="266700" y="5034221"/>
            <a:ext cx="8610600" cy="1214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l" eaLnBrk="1" fontAlgn="base" hangingPunct="1">
              <a:lnSpc>
                <a:spcPct val="90000"/>
              </a:lnSpc>
            </a:pPr>
            <a:endParaRPr lang="en-US" altLang="zh-CN" sz="900" dirty="0">
              <a:solidFill>
                <a:srgbClr val="CC0000"/>
              </a:solidFill>
              <a:ea typeface="华文楷体" panose="02010600040101010101" pitchFamily="2" charset="-122"/>
              <a:cs typeface="Times New Roman" panose="02020603050405020304" pitchFamily="18" charset="0"/>
            </a:endParaRPr>
          </a:p>
          <a:p>
            <a:pPr algn="l" eaLnBrk="1" fontAlgn="base" hangingPunct="1">
              <a:lnSpc>
                <a:spcPct val="90000"/>
              </a:lnSpc>
            </a:pPr>
            <a:r>
              <a:rPr lang="en-US" altLang="zh-CN" dirty="0">
                <a:ea typeface="华文楷体" panose="02010600040101010101" pitchFamily="2" charset="-122"/>
                <a:cs typeface="Times New Roman" panose="02020603050405020304" pitchFamily="18" charset="0"/>
              </a:rPr>
              <a:t>   </a:t>
            </a:r>
            <a:r>
              <a:rPr lang="zh-CN" altLang="en-US" dirty="0">
                <a:ea typeface="华文楷体" panose="02010600040101010101" pitchFamily="2" charset="-122"/>
                <a:cs typeface="Times New Roman" panose="02020603050405020304" pitchFamily="18" charset="0"/>
              </a:rPr>
              <a:t>人工约束较为成功的是</a:t>
            </a:r>
            <a:r>
              <a:rPr lang="zh-CN" altLang="en-US" dirty="0">
                <a:solidFill>
                  <a:srgbClr val="A50021"/>
                </a:solidFill>
                <a:ea typeface="华文楷体" panose="02010600040101010101" pitchFamily="2" charset="-122"/>
                <a:cs typeface="Times New Roman" panose="02020603050405020304" pitchFamily="18" charset="0"/>
              </a:rPr>
              <a:t>激光惯性约束</a:t>
            </a:r>
            <a:r>
              <a:rPr lang="en-US" altLang="zh-CN" dirty="0">
                <a:solidFill>
                  <a:srgbClr val="A50021"/>
                </a:solidFill>
                <a:ea typeface="华文楷体" panose="02010600040101010101" pitchFamily="2" charset="-122"/>
                <a:cs typeface="Times New Roman" panose="02020603050405020304" pitchFamily="18" charset="0"/>
              </a:rPr>
              <a:t>,</a:t>
            </a:r>
            <a:r>
              <a:rPr lang="zh-CN" altLang="en-US" dirty="0">
                <a:ea typeface="华文楷体" panose="02010600040101010101" pitchFamily="2" charset="-122"/>
                <a:cs typeface="Times New Roman" panose="02020603050405020304" pitchFamily="18" charset="0"/>
              </a:rPr>
              <a:t>此外还有电子束、重离子束的惯性约束方案</a:t>
            </a:r>
            <a:r>
              <a:rPr lang="en-US" altLang="zh-CN" dirty="0">
                <a:ea typeface="华文楷体" panose="02010600040101010101" pitchFamily="2" charset="-122"/>
                <a:cs typeface="Times New Roman" panose="02020603050405020304" pitchFamily="18" charset="0"/>
              </a:rPr>
              <a:t>,</a:t>
            </a:r>
            <a:r>
              <a:rPr lang="zh-CN" altLang="en-US" dirty="0">
                <a:ea typeface="华文楷体" panose="02010600040101010101" pitchFamily="2" charset="-122"/>
                <a:cs typeface="Times New Roman" panose="02020603050405020304" pitchFamily="18" charset="0"/>
              </a:rPr>
              <a:t>但这些人工惯性约束目前还仅限于理论</a:t>
            </a:r>
            <a:r>
              <a:rPr lang="en-US" altLang="zh-CN" dirty="0">
                <a:ea typeface="华文楷体" panose="02010600040101010101" pitchFamily="2" charset="-122"/>
                <a:cs typeface="Times New Roman" panose="02020603050405020304" pitchFamily="18" charset="0"/>
              </a:rPr>
              <a:t>,</a:t>
            </a:r>
            <a:r>
              <a:rPr lang="zh-CN" altLang="en-US" dirty="0">
                <a:ea typeface="华文楷体" panose="02010600040101010101" pitchFamily="2" charset="-122"/>
                <a:cs typeface="Times New Roman" panose="02020603050405020304" pitchFamily="18" charset="0"/>
              </a:rPr>
              <a:t>实践上还未获成功</a:t>
            </a:r>
            <a:r>
              <a:rPr lang="en-US" altLang="zh-CN" dirty="0">
                <a:ea typeface="华文楷体" panose="02010600040101010101" pitchFamily="2" charset="-122"/>
                <a:cs typeface="Times New Roman" panose="02020603050405020304" pitchFamily="18" charset="0"/>
              </a:rPr>
              <a:t>.</a:t>
            </a:r>
            <a:r>
              <a:rPr lang="zh-CN" altLang="en-US" dirty="0">
                <a:ea typeface="华文楷体" panose="02010600040101010101" pitchFamily="2" charset="-122"/>
                <a:cs typeface="Times New Roman" panose="02020603050405020304" pitchFamily="18" charset="0"/>
              </a:rPr>
              <a:t>可控核聚变最有希望的是磁约束。</a:t>
            </a:r>
            <a:endParaRPr lang="en-US" altLang="zh-CN" dirty="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9266021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激光点火装置（惯性约束）</a:t>
            </a:r>
          </a:p>
        </p:txBody>
      </p:sp>
      <p:sp>
        <p:nvSpPr>
          <p:cNvPr id="6" name="Footer Placeholder 5"/>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57</a:t>
            </a:fld>
            <a:endParaRPr lang="en-US" altLang="zh-CN" dirty="0"/>
          </a:p>
        </p:txBody>
      </p:sp>
      <p:sp>
        <p:nvSpPr>
          <p:cNvPr id="3" name="内容占位符 2"/>
          <p:cNvSpPr>
            <a:spLocks noGrp="1"/>
          </p:cNvSpPr>
          <p:nvPr>
            <p:ph idx="4294967295"/>
          </p:nvPr>
        </p:nvSpPr>
        <p:spPr>
          <a:xfrm>
            <a:off x="762000" y="1322388"/>
            <a:ext cx="7772400" cy="2176008"/>
          </a:xfrm>
        </p:spPr>
        <p:txBody>
          <a:bodyPr>
            <a:normAutofit fontScale="85000" lnSpcReduction="10000"/>
          </a:bodyPr>
          <a:lstStyle/>
          <a:p>
            <a:r>
              <a:rPr lang="zh-CN" altLang="en-US" sz="2400" dirty="0"/>
              <a:t>位于加州的利弗莫尔市，由劳伦斯利弗莫尔国家实验室建造。它同时（</a:t>
            </a:r>
            <a:r>
              <a:rPr lang="en-US" altLang="zh-CN" sz="2400" dirty="0"/>
              <a:t>230</a:t>
            </a:r>
            <a:r>
              <a:rPr lang="zh-CN" altLang="en-US" sz="2400" dirty="0"/>
              <a:t>亿分之一秒之内）用</a:t>
            </a:r>
            <a:r>
              <a:rPr lang="en-US" altLang="zh-CN" sz="2400" dirty="0"/>
              <a:t>192</a:t>
            </a:r>
            <a:r>
              <a:rPr lang="zh-CN" altLang="en-US" sz="2400" dirty="0"/>
              <a:t>束高功率的激光（</a:t>
            </a:r>
            <a:r>
              <a:rPr lang="en-US" altLang="zh-CN" sz="2400" dirty="0"/>
              <a:t>500</a:t>
            </a:r>
            <a:r>
              <a:rPr lang="zh-CN" altLang="en-US" sz="2400" dirty="0"/>
              <a:t>万亿瓦，比同瞬间美国全国电能消耗总和的</a:t>
            </a:r>
            <a:r>
              <a:rPr lang="en-US" altLang="zh-CN" sz="2400" dirty="0"/>
              <a:t>1000</a:t>
            </a:r>
            <a:r>
              <a:rPr lang="zh-CN" altLang="en-US" sz="2400" dirty="0"/>
              <a:t>倍还多）照射靶丸，以期实现受控核聚变。该装置从</a:t>
            </a:r>
            <a:r>
              <a:rPr lang="en-US" altLang="zh-CN" sz="2400" dirty="0"/>
              <a:t>1994</a:t>
            </a:r>
            <a:r>
              <a:rPr lang="zh-CN" altLang="en-US" sz="2400" dirty="0"/>
              <a:t>年开工，计划建造和运行费用超过</a:t>
            </a:r>
            <a:r>
              <a:rPr lang="en-US" altLang="zh-CN" sz="2400" dirty="0"/>
              <a:t>35</a:t>
            </a:r>
            <a:r>
              <a:rPr lang="zh-CN" altLang="en-US" sz="2400" dirty="0"/>
              <a:t>亿美元。</a:t>
            </a:r>
            <a:r>
              <a:rPr lang="en-US" altLang="zh-CN" sz="2400" dirty="0"/>
              <a:t>2012</a:t>
            </a:r>
            <a:r>
              <a:rPr lang="zh-CN" altLang="en-US" sz="2400" dirty="0"/>
              <a:t>年该装置开始投入实验运行。</a:t>
            </a:r>
            <a:endParaRPr lang="en-US" altLang="zh-CN" sz="2400" dirty="0"/>
          </a:p>
          <a:p>
            <a:r>
              <a:rPr lang="en-US" altLang="zh-CN" sz="2400" dirty="0"/>
              <a:t>2023</a:t>
            </a:r>
            <a:r>
              <a:rPr lang="zh-CN" altLang="en-US" sz="2400" dirty="0"/>
              <a:t>年</a:t>
            </a:r>
            <a:r>
              <a:rPr lang="en-US" altLang="zh-CN" sz="2400" dirty="0"/>
              <a:t>8</a:t>
            </a:r>
            <a:r>
              <a:rPr lang="zh-CN" altLang="en-US" sz="2400" dirty="0"/>
              <a:t>月</a:t>
            </a:r>
            <a:r>
              <a:rPr lang="en-US" altLang="zh-CN" sz="2400" dirty="0"/>
              <a:t>6</a:t>
            </a:r>
            <a:r>
              <a:rPr lang="zh-CN" altLang="en-US" sz="2400" dirty="0"/>
              <a:t>日，重现了“核聚变点火”，第二次在可控核聚变实验中实现了“净能量增益” 。</a:t>
            </a:r>
          </a:p>
        </p:txBody>
      </p:sp>
      <p:pic>
        <p:nvPicPr>
          <p:cNvPr id="5" name="Picture 8" descr="美国·国家点火装置（NIF） - wuwei1101 - 西花社"/>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868950" y="3733800"/>
            <a:ext cx="3352747" cy="249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Layout of NIF's major components; a KDP crystal; and a deformable mirro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8942" y="3714085"/>
            <a:ext cx="3344905" cy="251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83434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
        <p:nvSpPr>
          <p:cNvPr id="4" name="Slide Number Placeholder 3"/>
          <p:cNvSpPr>
            <a:spLocks noGrp="1"/>
          </p:cNvSpPr>
          <p:nvPr>
            <p:ph type="sldNum" sz="quarter" idx="12"/>
          </p:nvPr>
        </p:nvSpPr>
        <p:spPr/>
        <p:txBody>
          <a:bodyPr/>
          <a:lstStyle/>
          <a:p>
            <a:pPr>
              <a:defRPr/>
            </a:pPr>
            <a:fld id="{B4690805-D7D2-4AB9-A191-0BC729846278}" type="slidenum">
              <a:rPr lang="zh-CN" altLang="en-US" smtClean="0"/>
              <a:pPr>
                <a:defRPr/>
              </a:pPr>
              <a:t>58</a:t>
            </a:fld>
            <a:endParaRPr lang="en-US" altLang="zh-CN" dirty="0"/>
          </a:p>
        </p:txBody>
      </p:sp>
      <p:sp>
        <p:nvSpPr>
          <p:cNvPr id="5" name="标题 4"/>
          <p:cNvSpPr>
            <a:spLocks noGrp="1"/>
          </p:cNvSpPr>
          <p:nvPr>
            <p:ph type="title" idx="4294967295"/>
          </p:nvPr>
        </p:nvSpPr>
        <p:spPr>
          <a:xfrm>
            <a:off x="420290" y="2743200"/>
            <a:ext cx="8305800" cy="936625"/>
          </a:xfrm>
        </p:spPr>
        <p:txBody>
          <a:bodyPr/>
          <a:lstStyle/>
          <a:p>
            <a:pPr algn="ctr"/>
            <a:r>
              <a:rPr lang="zh-CN" altLang="zh-CN" dirty="0">
                <a:effectLst/>
              </a:rPr>
              <a:t>辐射</a:t>
            </a:r>
            <a:r>
              <a:rPr lang="zh-CN" altLang="en-US" dirty="0">
                <a:effectLst/>
              </a:rPr>
              <a:t>剂量防护</a:t>
            </a:r>
            <a:endParaRPr lang="zh-CN" altLang="en-US" dirty="0"/>
          </a:p>
        </p:txBody>
      </p:sp>
    </p:spTree>
    <p:extLst>
      <p:ext uri="{BB962C8B-B14F-4D97-AF65-F5344CB8AC3E}">
        <p14:creationId xmlns:p14="http://schemas.microsoft.com/office/powerpoint/2010/main" val="15857441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012061015542441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11578" y="4288424"/>
            <a:ext cx="4814753" cy="1987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lstStyle/>
          <a:p>
            <a:r>
              <a:rPr lang="zh-CN" altLang="en-US" dirty="0"/>
              <a:t>电离辐射</a:t>
            </a:r>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59</a:t>
            </a:fld>
            <a:endParaRPr lang="en-US" altLang="zh-CN" dirty="0"/>
          </a:p>
        </p:txBody>
      </p:sp>
      <p:sp>
        <p:nvSpPr>
          <p:cNvPr id="3" name="内容占位符 2"/>
          <p:cNvSpPr>
            <a:spLocks noGrp="1"/>
          </p:cNvSpPr>
          <p:nvPr>
            <p:ph idx="4294967295"/>
          </p:nvPr>
        </p:nvSpPr>
        <p:spPr>
          <a:xfrm>
            <a:off x="762000" y="1322388"/>
            <a:ext cx="8382000" cy="417903"/>
          </a:xfrm>
        </p:spPr>
        <p:txBody>
          <a:bodyPr>
            <a:normAutofit fontScale="92500" lnSpcReduction="10000"/>
          </a:bodyPr>
          <a:lstStyle/>
          <a:p>
            <a:r>
              <a:rPr lang="zh-CN" altLang="en-US" sz="2400" dirty="0"/>
              <a:t>能够将原子分子电离的辐射 ：</a:t>
            </a:r>
            <a:r>
              <a:rPr lang="zh-CN" altLang="en-US" sz="2400" dirty="0">
                <a:sym typeface="Symbol" panose="05050102010706020507" pitchFamily="18" charset="2"/>
              </a:rPr>
              <a:t>、、</a:t>
            </a:r>
            <a:r>
              <a:rPr lang="zh-CN" altLang="en-US" sz="2400" dirty="0"/>
              <a:t>或</a:t>
            </a:r>
            <a:r>
              <a:rPr lang="en-US" altLang="zh-CN" sz="2400" dirty="0"/>
              <a:t>X</a:t>
            </a:r>
            <a:r>
              <a:rPr lang="zh-CN" altLang="en-US" sz="2400" dirty="0"/>
              <a:t>射线 </a:t>
            </a:r>
          </a:p>
        </p:txBody>
      </p:sp>
      <p:pic>
        <p:nvPicPr>
          <p:cNvPr id="5" name="Picture 33" descr="2013080416125271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416" y="1868831"/>
            <a:ext cx="3362728" cy="2645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370180" y="4642666"/>
            <a:ext cx="2677820" cy="749691"/>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l" eaLnBrk="1" fontAlgn="base" hangingPunct="1"/>
            <a:r>
              <a:rPr lang="zh-CN" altLang="en-US" sz="2000" dirty="0">
                <a:solidFill>
                  <a:schemeClr val="tx2"/>
                </a:solidFill>
                <a:ea typeface="华文楷体" panose="02010600040101010101" pitchFamily="2" charset="-122"/>
                <a:cs typeface="Times New Roman" panose="02020603050405020304" pitchFamily="18" charset="0"/>
              </a:rPr>
              <a:t>电离辐射是有害的</a:t>
            </a:r>
            <a:r>
              <a:rPr lang="zh-CN" altLang="en-US" sz="2000" dirty="0">
                <a:solidFill>
                  <a:schemeClr val="tx2"/>
                </a:solidFill>
                <a:ea typeface="华文楷体" panose="02010600040101010101" pitchFamily="2" charset="-122"/>
                <a:cs typeface="Times New Roman" panose="02020603050405020304" pitchFamily="18" charset="0"/>
                <a:sym typeface="Symbol" panose="05050102010706020507" pitchFamily="18" charset="2"/>
              </a:rPr>
              <a:t></a:t>
            </a:r>
            <a:r>
              <a:rPr lang="zh-CN" altLang="en-US" sz="2000" dirty="0">
                <a:solidFill>
                  <a:schemeClr val="tx2"/>
                </a:solidFill>
                <a:ea typeface="华文楷体" panose="02010600040101010101" pitchFamily="2" charset="-122"/>
                <a:cs typeface="Times New Roman" panose="02020603050405020304" pitchFamily="18" charset="0"/>
              </a:rPr>
              <a:t>损伤人体的正常细胞</a:t>
            </a:r>
            <a:r>
              <a:rPr lang="zh-CN" altLang="en-US" sz="2000" b="0" dirty="0">
                <a:solidFill>
                  <a:schemeClr val="tx2"/>
                </a:solidFill>
                <a:ea typeface="华文楷体" panose="02010600040101010101" pitchFamily="2" charset="-122"/>
                <a:cs typeface="Times New Roman" panose="02020603050405020304" pitchFamily="18" charset="0"/>
              </a:rPr>
              <a:t> </a:t>
            </a:r>
            <a:endParaRPr lang="zh-CN" altLang="en-US" sz="2000" dirty="0">
              <a:solidFill>
                <a:schemeClr val="tx2"/>
              </a:solidFill>
              <a:ea typeface="华文楷体" panose="02010600040101010101" pitchFamily="2" charset="-122"/>
              <a:cs typeface="Times New Roman" panose="02020603050405020304" pitchFamily="18" charset="0"/>
            </a:endParaRPr>
          </a:p>
        </p:txBody>
      </p:sp>
      <p:sp>
        <p:nvSpPr>
          <p:cNvPr id="8" name="Text Box 9"/>
          <p:cNvSpPr txBox="1">
            <a:spLocks noChangeArrowheads="1"/>
          </p:cNvSpPr>
          <p:nvPr/>
        </p:nvSpPr>
        <p:spPr bwMode="auto">
          <a:xfrm>
            <a:off x="357480" y="5755990"/>
            <a:ext cx="2951747" cy="463846"/>
          </a:xfrm>
          <a:prstGeom prst="rect">
            <a:avLst/>
          </a:prstGeom>
          <a:solidFill>
            <a:srgbClr val="00FF00">
              <a:alpha val="61176"/>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eaLnBrk="1" hangingPunct="1"/>
            <a:r>
              <a:rPr lang="zh-CN" altLang="en-US" dirty="0">
                <a:ea typeface="华文楷体" panose="02010600040101010101" pitchFamily="2" charset="-122"/>
                <a:cs typeface="Times New Roman" panose="02020603050405020304" pitchFamily="18" charset="0"/>
              </a:rPr>
              <a:t>损伤与修复：矛与盾</a:t>
            </a:r>
          </a:p>
        </p:txBody>
      </p:sp>
      <p:pic>
        <p:nvPicPr>
          <p:cNvPr id="9" name="Picture 8" descr="2012061015511722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60711" y="1920452"/>
            <a:ext cx="3516489" cy="242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9"/>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Tree>
    <p:extLst>
      <p:ext uri="{BB962C8B-B14F-4D97-AF65-F5344CB8AC3E}">
        <p14:creationId xmlns:p14="http://schemas.microsoft.com/office/powerpoint/2010/main" val="1330289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i="1" dirty="0">
                <a:sym typeface="Symbol" panose="05050102010706020507" pitchFamily="18" charset="2"/>
              </a:rPr>
              <a:t></a:t>
            </a:r>
            <a:r>
              <a:rPr lang="zh-CN" altLang="en-US" dirty="0"/>
              <a:t>粒子的隧穿效应</a:t>
            </a:r>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6</a:t>
            </a:fld>
            <a:endParaRPr lang="en-US" altLang="zh-CN" dirty="0"/>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16433" y="4229318"/>
            <a:ext cx="6511132" cy="1994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2"/>
          <p:cNvSpPr txBox="1">
            <a:spLocks noChangeArrowheads="1"/>
          </p:cNvSpPr>
          <p:nvPr/>
        </p:nvSpPr>
        <p:spPr bwMode="auto">
          <a:xfrm>
            <a:off x="266116" y="1229559"/>
            <a:ext cx="590629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9pPr>
          </a:lstStyle>
          <a:p>
            <a:r>
              <a:rPr kumimoji="0" lang="zh-CN" altLang="en-US" sz="28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类比与有限深势阱中电子的穿透概率</a:t>
            </a:r>
          </a:p>
        </p:txBody>
      </p:sp>
      <p:pic>
        <p:nvPicPr>
          <p:cNvPr id="15" name="图片 1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75531" y="1833979"/>
            <a:ext cx="2505869" cy="680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5"/>
          <p:cNvSpPr txBox="1">
            <a:spLocks noChangeArrowheads="1"/>
          </p:cNvSpPr>
          <p:nvPr/>
        </p:nvSpPr>
        <p:spPr bwMode="auto">
          <a:xfrm>
            <a:off x="359568" y="2685871"/>
            <a:ext cx="84248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9pPr>
          </a:lstStyle>
          <a:p>
            <a:r>
              <a:rPr kumimoji="0" lang="zh-CN" altLang="en-US" sz="2400" b="1">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当 </a:t>
            </a:r>
            <a:r>
              <a:rPr kumimoji="0" lang="zh-CN" altLang="en-US" sz="2400" b="1" i="1">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r>
              <a:rPr kumimoji="0" lang="zh-CN" altLang="en-US" sz="2400" b="1">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 粒子的</a:t>
            </a:r>
            <a:r>
              <a:rPr kumimoji="0" lang="zh-CN" altLang="en-US" sz="2400" b="1">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能量越大（</a:t>
            </a:r>
            <a:r>
              <a:rPr kumimoji="0" lang="en-US" altLang="zh-CN" sz="2400" b="1"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Q </a:t>
            </a:r>
            <a:r>
              <a:rPr kumimoji="0" lang="zh-CN" altLang="en-US" sz="24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越大），穿透系数也越大，因此更多的 </a:t>
            </a:r>
            <a:r>
              <a:rPr kumimoji="0" lang="zh-CN" altLang="en-US" sz="2400" b="1" i="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r>
              <a:rPr kumimoji="0" lang="zh-CN" altLang="en-US" sz="24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 衰变可以发生，铀</a:t>
            </a:r>
            <a:r>
              <a:rPr kumimoji="0" lang="en-US" altLang="zh-CN" sz="24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-238</a:t>
            </a:r>
            <a:r>
              <a:rPr kumimoji="0" lang="zh-CN" altLang="en-US" sz="24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的寿命将因此而缩短。通过比较两种不同衰变能的铀寿命，结果与模型假设相符。</a:t>
            </a:r>
            <a:endParaRPr kumimoji="0" lang="zh-CN" altLang="en-US" sz="2400" b="1"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graphicFrame>
        <p:nvGraphicFramePr>
          <p:cNvPr id="9" name="对象 8"/>
          <p:cNvGraphicFramePr>
            <a:graphicFrameLocks noChangeAspect="1"/>
          </p:cNvGraphicFramePr>
          <p:nvPr>
            <p:extLst>
              <p:ext uri="{D42A27DB-BD31-4B8C-83A1-F6EECF244321}">
                <p14:modId xmlns:p14="http://schemas.microsoft.com/office/powerpoint/2010/main" val="344918076"/>
              </p:ext>
            </p:extLst>
          </p:nvPr>
        </p:nvGraphicFramePr>
        <p:xfrm>
          <a:off x="4199943" y="1746995"/>
          <a:ext cx="804831" cy="756054"/>
        </p:xfrm>
        <a:graphic>
          <a:graphicData uri="http://schemas.openxmlformats.org/presentationml/2006/ole">
            <mc:AlternateContent xmlns:mc="http://schemas.openxmlformats.org/markup-compatibility/2006">
              <mc:Choice xmlns:v="urn:schemas-microsoft-com:vml" Requires="v">
                <p:oleObj name="公式" r:id="rId5" imgW="419040" imgH="393480" progId="Equation.3">
                  <p:embed/>
                </p:oleObj>
              </mc:Choice>
              <mc:Fallback>
                <p:oleObj name="公式" r:id="rId5" imgW="419040" imgH="393480" progId="Equation.3">
                  <p:embed/>
                  <p:pic>
                    <p:nvPicPr>
                      <p:cNvPr id="0" name=""/>
                      <p:cNvPicPr/>
                      <p:nvPr/>
                    </p:nvPicPr>
                    <p:blipFill>
                      <a:blip r:embed="rId6"/>
                      <a:stretch>
                        <a:fillRect/>
                      </a:stretch>
                    </p:blipFill>
                    <p:spPr>
                      <a:xfrm>
                        <a:off x="4199943" y="1746995"/>
                        <a:ext cx="804831" cy="756054"/>
                      </a:xfrm>
                      <a:prstGeom prst="rect">
                        <a:avLst/>
                      </a:prstGeom>
                      <a:solidFill>
                        <a:srgbClr val="FFFF00"/>
                      </a:solidFill>
                    </p:spPr>
                  </p:pic>
                </p:oleObj>
              </mc:Fallback>
            </mc:AlternateContent>
          </a:graphicData>
        </a:graphic>
      </p:graphicFrame>
      <p:graphicFrame>
        <p:nvGraphicFramePr>
          <p:cNvPr id="10" name="Object 3"/>
          <p:cNvGraphicFramePr>
            <a:graphicFrameLocks noChangeAspect="1"/>
          </p:cNvGraphicFramePr>
          <p:nvPr>
            <p:extLst>
              <p:ext uri="{D42A27DB-BD31-4B8C-83A1-F6EECF244321}">
                <p14:modId xmlns:p14="http://schemas.microsoft.com/office/powerpoint/2010/main" val="1495892075"/>
              </p:ext>
            </p:extLst>
          </p:nvPr>
        </p:nvGraphicFramePr>
        <p:xfrm>
          <a:off x="5342943" y="1752600"/>
          <a:ext cx="2612405" cy="846453"/>
        </p:xfrm>
        <a:graphic>
          <a:graphicData uri="http://schemas.openxmlformats.org/presentationml/2006/ole">
            <mc:AlternateContent xmlns:mc="http://schemas.openxmlformats.org/markup-compatibility/2006">
              <mc:Choice xmlns:v="urn:schemas-microsoft-com:vml" Requires="v">
                <p:oleObj name="Equation" r:id="rId7" imgW="1333440" imgH="431640" progId="Equation.3">
                  <p:embed/>
                </p:oleObj>
              </mc:Choice>
              <mc:Fallback>
                <p:oleObj name="Equation" r:id="rId7" imgW="1333440" imgH="431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42943" y="1752600"/>
                        <a:ext cx="2612405" cy="84645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3026831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辐射剂量</a:t>
            </a:r>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60</a:t>
            </a:fld>
            <a:endParaRPr lang="en-US" altLang="zh-CN" dirty="0"/>
          </a:p>
        </p:txBody>
      </p:sp>
      <p:sp>
        <p:nvSpPr>
          <p:cNvPr id="5" name="内容占位符 2"/>
          <p:cNvSpPr>
            <a:spLocks noGrp="1"/>
          </p:cNvSpPr>
          <p:nvPr/>
        </p:nvSpPr>
        <p:spPr bwMode="auto">
          <a:xfrm>
            <a:off x="457200" y="1089162"/>
            <a:ext cx="8610600" cy="515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panose="020B0604020202020204" pitchFamily="34" charset="0"/>
              <a:buChar char="•"/>
              <a:defRPr kumimoji="1" sz="3200" kern="1200">
                <a:solidFill>
                  <a:schemeClr val="tx1"/>
                </a:solidFill>
                <a:latin typeface="+mn-lt"/>
                <a:ea typeface="+mn-ea"/>
                <a:cs typeface="宋体" charset="0"/>
              </a:defRPr>
            </a:lvl1pPr>
            <a:lvl2pPr marL="742950" indent="-285750" algn="l" rtl="0" fontAlgn="base">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kumimoji="0"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吸收剂量</a:t>
            </a:r>
            <a:r>
              <a:rPr kumimoji="0" lang="zh-CN" altLang="en-US" sz="2400" b="1" dirty="0">
                <a:latin typeface="Times New Roman" panose="02020603050405020304" pitchFamily="18" charset="0"/>
                <a:ea typeface="华文楷体" panose="02010600040101010101" pitchFamily="2" charset="-122"/>
                <a:cs typeface="Times New Roman" panose="02020603050405020304" pitchFamily="18" charset="0"/>
              </a:rPr>
              <a:t>：是辐射剂量作为单位质量吸收能量的量度，表示被一个特定的物体所实际吸收的剂量，单位为戈瑞</a:t>
            </a:r>
            <a:r>
              <a:rPr kumimoji="0" lang="en-US" altLang="zh-CN" sz="2400" b="1" dirty="0">
                <a:latin typeface="Times New Roman" panose="02020603050405020304" pitchFamily="18" charset="0"/>
                <a:ea typeface="华文楷体" panose="02010600040101010101" pitchFamily="2" charset="-122"/>
                <a:cs typeface="Times New Roman" panose="02020603050405020304" pitchFamily="18" charset="0"/>
              </a:rPr>
              <a:t>(</a:t>
            </a:r>
            <a:r>
              <a:rPr kumimoji="0" lang="en-US" altLang="zh-CN" sz="2400" b="1" dirty="0" err="1">
                <a:latin typeface="Times New Roman" panose="02020603050405020304" pitchFamily="18" charset="0"/>
                <a:ea typeface="华文楷体" panose="02010600040101010101" pitchFamily="2" charset="-122"/>
                <a:cs typeface="Times New Roman" panose="02020603050405020304" pitchFamily="18" charset="0"/>
              </a:rPr>
              <a:t>Gy</a:t>
            </a:r>
            <a:r>
              <a:rPr kumimoji="0" lang="en-US" altLang="zh-CN" sz="2400" dirty="0">
                <a:latin typeface="Times New Roman" panose="02020603050405020304" pitchFamily="18" charset="0"/>
                <a:ea typeface="华文楷体" panose="02010600040101010101" pitchFamily="2" charset="-122"/>
                <a:cs typeface="Times New Roman" panose="02020603050405020304" pitchFamily="18" charset="0"/>
              </a:rPr>
              <a:t>)</a:t>
            </a:r>
            <a:r>
              <a:rPr kumimoji="0" lang="zh-CN" altLang="en-US" sz="2400" b="1" dirty="0">
                <a:latin typeface="Times New Roman" panose="02020603050405020304" pitchFamily="18" charset="0"/>
                <a:ea typeface="华文楷体" panose="02010600040101010101" pitchFamily="2" charset="-122"/>
                <a:cs typeface="Times New Roman" panose="02020603050405020304" pitchFamily="18" charset="0"/>
              </a:rPr>
              <a:t>，历史上曾用拉德（</a:t>
            </a:r>
            <a:r>
              <a:rPr kumimoji="0" lang="en-US" altLang="zh-CN" sz="2400" b="1" dirty="0">
                <a:latin typeface="Times New Roman" panose="02020603050405020304" pitchFamily="18" charset="0"/>
                <a:ea typeface="华文楷体" panose="02010600040101010101" pitchFamily="2" charset="-122"/>
                <a:cs typeface="Times New Roman" panose="02020603050405020304" pitchFamily="18" charset="0"/>
              </a:rPr>
              <a:t>rad</a:t>
            </a:r>
            <a:r>
              <a:rPr kumimoji="0" lang="zh-CN" altLang="en-US" sz="2400" b="1" dirty="0">
                <a:latin typeface="Times New Roman" panose="02020603050405020304" pitchFamily="18" charset="0"/>
                <a:ea typeface="华文楷体" panose="02010600040101010101" pitchFamily="2" charset="-122"/>
                <a:cs typeface="Times New Roman" panose="02020603050405020304" pitchFamily="18" charset="0"/>
              </a:rPr>
              <a:t>）</a:t>
            </a:r>
            <a:endParaRPr kumimoji="0" lang="en-US" altLang="zh-CN" sz="2400" b="1" dirty="0">
              <a:latin typeface="Times New Roman" panose="02020603050405020304" pitchFamily="18" charset="0"/>
              <a:ea typeface="华文楷体" panose="02010600040101010101" pitchFamily="2" charset="-122"/>
              <a:cs typeface="Times New Roman" panose="02020603050405020304" pitchFamily="18" charset="0"/>
            </a:endParaRPr>
          </a:p>
          <a:p>
            <a:endParaRPr kumimoji="0" lang="en-US" altLang="zh-CN" sz="2400" b="1" dirty="0">
              <a:latin typeface="Times New Roman" panose="02020603050405020304" pitchFamily="18" charset="0"/>
              <a:ea typeface="华文楷体" panose="02010600040101010101" pitchFamily="2" charset="-122"/>
              <a:cs typeface="Times New Roman" panose="02020603050405020304" pitchFamily="18" charset="0"/>
            </a:endParaRPr>
          </a:p>
          <a:p>
            <a:endParaRPr kumimoji="0" lang="en-US" altLang="zh-CN" sz="2400" b="1" dirty="0">
              <a:latin typeface="Times New Roman" panose="02020603050405020304" pitchFamily="18" charset="0"/>
              <a:ea typeface="华文楷体" panose="02010600040101010101" pitchFamily="2" charset="-122"/>
              <a:cs typeface="Times New Roman" panose="02020603050405020304" pitchFamily="18" charset="0"/>
            </a:endParaRPr>
          </a:p>
          <a:p>
            <a:endParaRPr kumimoji="0" lang="en-US" altLang="zh-CN" sz="2400" b="1" dirty="0">
              <a:latin typeface="Times New Roman" panose="02020603050405020304" pitchFamily="18" charset="0"/>
              <a:ea typeface="华文楷体" panose="02010600040101010101" pitchFamily="2" charset="-122"/>
              <a:cs typeface="Times New Roman" panose="02020603050405020304" pitchFamily="18" charset="0"/>
            </a:endParaRPr>
          </a:p>
          <a:p>
            <a:r>
              <a:rPr kumimoji="0"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剂量当量</a:t>
            </a:r>
            <a:r>
              <a:rPr kumimoji="0" lang="zh-CN" altLang="en-US" sz="2400" b="1" dirty="0">
                <a:latin typeface="Times New Roman" panose="02020603050405020304" pitchFamily="18" charset="0"/>
                <a:ea typeface="华文楷体" panose="02010600040101010101" pitchFamily="2" charset="-122"/>
                <a:cs typeface="Times New Roman" panose="02020603050405020304" pitchFamily="18" charset="0"/>
              </a:rPr>
              <a:t>：考虑了不同射线的生物效应不同，把吸收剂量乘以一个表示剂量的生物效应的数字因子</a:t>
            </a:r>
            <a:r>
              <a:rPr kumimoji="0" lang="en-US" altLang="zh-CN" sz="2400" b="1" dirty="0">
                <a:latin typeface="Times New Roman" panose="02020603050405020304" pitchFamily="18" charset="0"/>
                <a:ea typeface="华文楷体" panose="02010600040101010101" pitchFamily="2" charset="-122"/>
                <a:cs typeface="Times New Roman" panose="02020603050405020304" pitchFamily="18" charset="0"/>
              </a:rPr>
              <a:t>RBE</a:t>
            </a:r>
            <a:r>
              <a:rPr kumimoji="0" lang="zh-CN" altLang="en-US" sz="2400" b="1" dirty="0">
                <a:latin typeface="Times New Roman" panose="02020603050405020304" pitchFamily="18" charset="0"/>
                <a:ea typeface="华文楷体" panose="02010600040101010101" pitchFamily="2" charset="-122"/>
                <a:cs typeface="Times New Roman" panose="02020603050405020304" pitchFamily="18" charset="0"/>
              </a:rPr>
              <a:t>（</a:t>
            </a:r>
            <a:r>
              <a:rPr kumimoji="0" lang="en-US" altLang="zh-CN" sz="2400" dirty="0">
                <a:latin typeface="Times New Roman" panose="02020603050405020304" pitchFamily="18" charset="0"/>
                <a:ea typeface="华文楷体" panose="02010600040101010101" pitchFamily="2" charset="-122"/>
                <a:cs typeface="Times New Roman" panose="02020603050405020304" pitchFamily="18" charset="0"/>
              </a:rPr>
              <a:t>Relative biological effectiveness</a:t>
            </a:r>
            <a:r>
              <a:rPr kumimoji="0" lang="zh-CN" altLang="en-US" sz="2400" b="1" dirty="0">
                <a:latin typeface="Times New Roman" panose="02020603050405020304" pitchFamily="18" charset="0"/>
                <a:ea typeface="华文楷体" panose="02010600040101010101" pitchFamily="2" charset="-122"/>
                <a:cs typeface="Times New Roman" panose="02020603050405020304" pitchFamily="18" charset="0"/>
              </a:rPr>
              <a:t>），单位为希沃特</a:t>
            </a:r>
            <a:r>
              <a:rPr kumimoji="0" lang="en-US" altLang="zh-CN" sz="2400" b="1" dirty="0">
                <a:latin typeface="Times New Roman" panose="02020603050405020304" pitchFamily="18" charset="0"/>
                <a:ea typeface="华文楷体" panose="02010600040101010101" pitchFamily="2" charset="-122"/>
                <a:cs typeface="Times New Roman" panose="02020603050405020304" pitchFamily="18" charset="0"/>
              </a:rPr>
              <a:t>(</a:t>
            </a:r>
            <a:r>
              <a:rPr kumimoji="0" lang="en-US" altLang="zh-CN" sz="2400" b="1" dirty="0" err="1">
                <a:latin typeface="Times New Roman" panose="02020603050405020304" pitchFamily="18" charset="0"/>
                <a:ea typeface="华文楷体" panose="02010600040101010101" pitchFamily="2" charset="-122"/>
                <a:cs typeface="Times New Roman" panose="02020603050405020304" pitchFamily="18" charset="0"/>
              </a:rPr>
              <a:t>Sv</a:t>
            </a:r>
            <a:r>
              <a:rPr kumimoji="0" lang="zh-CN" altLang="en-US" sz="2400" dirty="0">
                <a:latin typeface="Times New Roman" panose="02020603050405020304" pitchFamily="18" charset="0"/>
                <a:ea typeface="华文楷体" panose="02010600040101010101" pitchFamily="2" charset="-122"/>
                <a:cs typeface="Times New Roman" panose="02020603050405020304" pitchFamily="18" charset="0"/>
              </a:rPr>
              <a:t>，别称西弗 </a:t>
            </a:r>
            <a:r>
              <a:rPr kumimoji="0" lang="en-US" altLang="zh-CN" sz="2400" dirty="0">
                <a:latin typeface="Times New Roman" panose="02020603050405020304" pitchFamily="18" charset="0"/>
                <a:ea typeface="华文楷体" panose="02010600040101010101" pitchFamily="2" charset="-122"/>
                <a:cs typeface="Times New Roman" panose="02020603050405020304" pitchFamily="18" charset="0"/>
              </a:rPr>
              <a:t>)</a:t>
            </a:r>
            <a:r>
              <a:rPr kumimoji="0" lang="zh-CN" altLang="en-US" sz="2400" b="1" dirty="0">
                <a:latin typeface="Times New Roman" panose="02020603050405020304" pitchFamily="18" charset="0"/>
                <a:ea typeface="华文楷体" panose="02010600040101010101" pitchFamily="2" charset="-122"/>
                <a:cs typeface="Times New Roman" panose="02020603050405020304" pitchFamily="18" charset="0"/>
              </a:rPr>
              <a:t>，历史上曾用雷姆（</a:t>
            </a:r>
            <a:r>
              <a:rPr kumimoji="0" lang="en-US" altLang="zh-CN" sz="2400" b="1" dirty="0">
                <a:latin typeface="Times New Roman" panose="02020603050405020304" pitchFamily="18" charset="0"/>
                <a:ea typeface="华文楷体" panose="02010600040101010101" pitchFamily="2" charset="-122"/>
                <a:cs typeface="Times New Roman" panose="02020603050405020304" pitchFamily="18" charset="0"/>
              </a:rPr>
              <a:t>rem</a:t>
            </a:r>
            <a:r>
              <a:rPr kumimoji="0" lang="zh-CN" altLang="en-US" sz="2400" b="1" dirty="0">
                <a:latin typeface="Times New Roman" panose="02020603050405020304" pitchFamily="18" charset="0"/>
                <a:ea typeface="华文楷体" panose="02010600040101010101" pitchFamily="2" charset="-122"/>
                <a:cs typeface="Times New Roman" panose="02020603050405020304" pitchFamily="18" charset="0"/>
              </a:rPr>
              <a:t>）</a:t>
            </a:r>
            <a:endParaRPr kumimoji="0" lang="en-US" altLang="zh-CN" sz="24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9" name="Footer Placeholder 8"/>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pic>
        <p:nvPicPr>
          <p:cNvPr id="10" name="图片 5"/>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709111" y="2719873"/>
            <a:ext cx="3544546" cy="4896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Box 10"/>
          <p:cNvSpPr txBox="1">
            <a:spLocks noChangeArrowheads="1"/>
          </p:cNvSpPr>
          <p:nvPr/>
        </p:nvSpPr>
        <p:spPr bwMode="auto">
          <a:xfrm>
            <a:off x="2656854" y="3124200"/>
            <a:ext cx="5496546"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9pPr>
          </a:lstStyle>
          <a:p>
            <a:r>
              <a:rPr kumimoji="0" lang="zh-CN" altLang="en-US" sz="28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目前人均小于</a:t>
            </a:r>
            <a:r>
              <a:rPr kumimoji="0" lang="en-US" altLang="zh-CN" sz="28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2mGy</a:t>
            </a:r>
            <a:r>
              <a:rPr kumimoji="0" lang="zh-CN" altLang="en-US" sz="28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a:t>
            </a:r>
            <a:r>
              <a:rPr kumimoji="0" lang="en-US" altLang="zh-CN" sz="28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0.2rad</a:t>
            </a:r>
            <a:r>
              <a:rPr kumimoji="0" lang="zh-CN" altLang="en-US" sz="28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a:t>
            </a:r>
          </a:p>
        </p:txBody>
      </p:sp>
      <p:graphicFrame>
        <p:nvGraphicFramePr>
          <p:cNvPr id="12" name="Object 5"/>
          <p:cNvGraphicFramePr>
            <a:graphicFrameLocks noChangeAspect="1"/>
          </p:cNvGraphicFramePr>
          <p:nvPr>
            <p:extLst>
              <p:ext uri="{D42A27DB-BD31-4B8C-83A1-F6EECF244321}">
                <p14:modId xmlns:p14="http://schemas.microsoft.com/office/powerpoint/2010/main" val="991826415"/>
              </p:ext>
            </p:extLst>
          </p:nvPr>
        </p:nvGraphicFramePr>
        <p:xfrm>
          <a:off x="2737525" y="2236338"/>
          <a:ext cx="2729435" cy="491206"/>
        </p:xfrm>
        <a:graphic>
          <a:graphicData uri="http://schemas.openxmlformats.org/presentationml/2006/ole">
            <mc:AlternateContent xmlns:mc="http://schemas.openxmlformats.org/markup-compatibility/2006">
              <mc:Choice xmlns:v="urn:schemas-microsoft-com:vml" Requires="v">
                <p:oleObj name="Equation" r:id="rId3" imgW="1130040" imgH="203040" progId="Equation.DSMT4">
                  <p:embed/>
                </p:oleObj>
              </mc:Choice>
              <mc:Fallback>
                <p:oleObj name="Equation" r:id="rId3" imgW="1130040" imgH="203040" progId="Equation.DSMT4">
                  <p:embed/>
                  <p:pic>
                    <p:nvPicPr>
                      <p:cNvPr id="0" name=""/>
                      <p:cNvPicPr>
                        <a:picLocks noChangeAspect="1" noChangeArrowheads="1"/>
                      </p:cNvPicPr>
                      <p:nvPr/>
                    </p:nvPicPr>
                    <p:blipFill>
                      <a:blip r:embed="rId4"/>
                      <a:srcRect/>
                      <a:stretch>
                        <a:fillRect/>
                      </a:stretch>
                    </p:blipFill>
                    <p:spPr bwMode="auto">
                      <a:xfrm>
                        <a:off x="2737525" y="2236338"/>
                        <a:ext cx="2729435" cy="491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3" name="Rectangle 2"/>
          <p:cNvSpPr/>
          <p:nvPr/>
        </p:nvSpPr>
        <p:spPr>
          <a:xfrm>
            <a:off x="609600" y="5725180"/>
            <a:ext cx="8458200" cy="523220"/>
          </a:xfrm>
          <a:prstGeom prst="rect">
            <a:avLst/>
          </a:prstGeom>
        </p:spPr>
        <p:txBody>
          <a:bodyPr wrap="square">
            <a:spAutoFit/>
          </a:bodyPr>
          <a:lstStyle/>
          <a:p>
            <a:r>
              <a:rPr kumimoji="0" lang="en-US" altLang="zh-CN" sz="28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 </a:t>
            </a:r>
            <a:r>
              <a:rPr kumimoji="0" lang="en-US" altLang="zh-CN" sz="2400" dirty="0">
                <a:solidFill>
                  <a:srgbClr val="FF0000"/>
                </a:solidFill>
                <a:latin typeface="STKaiti" charset="-122"/>
                <a:ea typeface="STKaiti" charset="-122"/>
                <a:cs typeface="STKaiti" charset="-122"/>
              </a:rPr>
              <a:t>RBE = 1 (X/</a:t>
            </a:r>
            <a:r>
              <a:rPr lang="el-GR" altLang="zh-CN" sz="2400" dirty="0">
                <a:solidFill>
                  <a:srgbClr val="FF0000"/>
                </a:solidFill>
                <a:latin typeface="STKaiti" charset="-122"/>
                <a:ea typeface="STKaiti" charset="-122"/>
                <a:cs typeface="STKaiti" charset="-122"/>
              </a:rPr>
              <a:t>γ</a:t>
            </a:r>
            <a:r>
              <a:rPr kumimoji="0" lang="zh-CN" altLang="en-US" sz="2400" dirty="0">
                <a:solidFill>
                  <a:srgbClr val="FF0000"/>
                </a:solidFill>
                <a:latin typeface="STKaiti" charset="-122"/>
                <a:ea typeface="STKaiti" charset="-122"/>
                <a:cs typeface="STKaiti" charset="-122"/>
              </a:rPr>
              <a:t>射线、电子</a:t>
            </a:r>
            <a:r>
              <a:rPr kumimoji="0" lang="en-US" altLang="zh-CN" sz="2400" dirty="0">
                <a:solidFill>
                  <a:srgbClr val="FF0000"/>
                </a:solidFill>
                <a:latin typeface="STKaiti" charset="-122"/>
                <a:ea typeface="STKaiti" charset="-122"/>
                <a:cs typeface="STKaiti" charset="-122"/>
              </a:rPr>
              <a:t>), </a:t>
            </a:r>
            <a:r>
              <a:rPr kumimoji="0" lang="zh-CN" altLang="en-US" sz="2400" dirty="0">
                <a:solidFill>
                  <a:srgbClr val="FF0000"/>
                </a:solidFill>
                <a:latin typeface="STKaiti" charset="-122"/>
                <a:ea typeface="STKaiti" charset="-122"/>
                <a:cs typeface="STKaiti" charset="-122"/>
              </a:rPr>
              <a:t>＝ </a:t>
            </a:r>
            <a:r>
              <a:rPr kumimoji="0" lang="en-US" altLang="zh-CN" sz="2400" dirty="0">
                <a:solidFill>
                  <a:srgbClr val="FF0000"/>
                </a:solidFill>
                <a:latin typeface="STKaiti" charset="-122"/>
                <a:ea typeface="STKaiti" charset="-122"/>
                <a:cs typeface="STKaiti" charset="-122"/>
              </a:rPr>
              <a:t>5</a:t>
            </a:r>
            <a:r>
              <a:rPr kumimoji="0" lang="zh-CN" altLang="en-US" sz="2400" dirty="0">
                <a:solidFill>
                  <a:srgbClr val="FF0000"/>
                </a:solidFill>
                <a:latin typeface="STKaiti" charset="-122"/>
                <a:ea typeface="STKaiti" charset="-122"/>
                <a:cs typeface="STKaiti" charset="-122"/>
              </a:rPr>
              <a:t> （中子</a:t>
            </a:r>
            <a:r>
              <a:rPr kumimoji="0" lang="en-US" altLang="zh-CN" sz="2400" dirty="0">
                <a:solidFill>
                  <a:srgbClr val="FF0000"/>
                </a:solidFill>
                <a:latin typeface="STKaiti" charset="-122"/>
                <a:ea typeface="STKaiti" charset="-122"/>
                <a:cs typeface="STKaiti" charset="-122"/>
              </a:rPr>
              <a:t>), </a:t>
            </a:r>
            <a:r>
              <a:rPr kumimoji="0" lang="zh-CN" altLang="en-US" sz="2400" dirty="0">
                <a:solidFill>
                  <a:srgbClr val="FF0000"/>
                </a:solidFill>
                <a:latin typeface="STKaiti" charset="-122"/>
                <a:ea typeface="STKaiti" charset="-122"/>
                <a:cs typeface="STKaiti" charset="-122"/>
              </a:rPr>
              <a:t> ＝ </a:t>
            </a:r>
            <a:r>
              <a:rPr kumimoji="0" lang="en-US" altLang="zh-CN" sz="2400" dirty="0">
                <a:solidFill>
                  <a:srgbClr val="FF0000"/>
                </a:solidFill>
                <a:latin typeface="STKaiti" charset="-122"/>
                <a:ea typeface="STKaiti" charset="-122"/>
                <a:cs typeface="STKaiti" charset="-122"/>
              </a:rPr>
              <a:t>10</a:t>
            </a:r>
            <a:r>
              <a:rPr kumimoji="0" lang="zh-CN" altLang="en-US" sz="2400" dirty="0">
                <a:solidFill>
                  <a:srgbClr val="FF0000"/>
                </a:solidFill>
                <a:latin typeface="STKaiti" charset="-122"/>
                <a:ea typeface="STKaiti" charset="-122"/>
                <a:cs typeface="STKaiti" charset="-122"/>
              </a:rPr>
              <a:t> </a:t>
            </a:r>
            <a:r>
              <a:rPr kumimoji="0" lang="en-US" altLang="zh-CN" sz="2400" dirty="0">
                <a:solidFill>
                  <a:srgbClr val="FF0000"/>
                </a:solidFill>
                <a:latin typeface="STKaiti" charset="-122"/>
                <a:ea typeface="STKaiti" charset="-122"/>
                <a:cs typeface="STKaiti" charset="-122"/>
              </a:rPr>
              <a:t>(alpha </a:t>
            </a:r>
            <a:r>
              <a:rPr kumimoji="0" lang="zh-CN" altLang="en-US" sz="2400" dirty="0">
                <a:solidFill>
                  <a:srgbClr val="FF0000"/>
                </a:solidFill>
                <a:latin typeface="STKaiti" charset="-122"/>
                <a:ea typeface="STKaiti" charset="-122"/>
                <a:cs typeface="STKaiti" charset="-122"/>
              </a:rPr>
              <a:t>粒子） </a:t>
            </a:r>
            <a:endParaRPr lang="en-US" dirty="0"/>
          </a:p>
        </p:txBody>
      </p:sp>
      <p:sp>
        <p:nvSpPr>
          <p:cNvPr id="13" name="Rectangle 12"/>
          <p:cNvSpPr/>
          <p:nvPr/>
        </p:nvSpPr>
        <p:spPr>
          <a:xfrm>
            <a:off x="2971800" y="5128798"/>
            <a:ext cx="2637197" cy="523220"/>
          </a:xfrm>
          <a:prstGeom prst="rect">
            <a:avLst/>
          </a:prstGeom>
        </p:spPr>
        <p:txBody>
          <a:bodyPr wrap="none">
            <a:spAutoFit/>
          </a:bodyPr>
          <a:lstStyle/>
          <a:p>
            <a:r>
              <a:rPr kumimoji="0" lang="zh-CN" altLang="en-US" sz="280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 </a:t>
            </a:r>
            <a:r>
              <a:rPr kumimoji="0" lang="en-US" altLang="zh-CN" sz="28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1</a:t>
            </a:r>
            <a:r>
              <a:rPr kumimoji="0" lang="zh-CN" altLang="en-US" sz="28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 </a:t>
            </a:r>
            <a:r>
              <a:rPr kumimoji="0" lang="en-US" altLang="zh-CN" sz="2800" dirty="0" err="1">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Sv</a:t>
            </a:r>
            <a:r>
              <a:rPr kumimoji="0" lang="en-US" altLang="zh-CN" sz="28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 = 100 rem </a:t>
            </a:r>
            <a:endParaRPr lang="en-US" dirty="0">
              <a:solidFill>
                <a:srgbClr val="0000FF"/>
              </a:solidFill>
            </a:endParaRPr>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1A09079A-DC83-F340-ABC3-F4E4BDE93A3D}"/>
                  </a:ext>
                </a:extLst>
              </p:cNvPr>
              <p:cNvSpPr txBox="1"/>
              <p:nvPr/>
            </p:nvSpPr>
            <p:spPr>
              <a:xfrm>
                <a:off x="6026122" y="2120020"/>
                <a:ext cx="2813078" cy="5012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b="1" i="1" smtClean="0">
                          <a:solidFill>
                            <a:schemeClr val="tx1"/>
                          </a:solidFill>
                          <a:latin typeface="Cambria Math" panose="02040503050406030204" pitchFamily="18" charset="0"/>
                          <a:ea typeface="+mn-ea"/>
                        </a:rPr>
                        <m:t>𝟏</m:t>
                      </m:r>
                      <m:r>
                        <a:rPr kumimoji="1" lang="zh-CN" altLang="en-US" b="1" i="1" smtClean="0">
                          <a:solidFill>
                            <a:schemeClr val="tx1"/>
                          </a:solidFill>
                          <a:latin typeface="Cambria Math" panose="02040503050406030204" pitchFamily="18" charset="0"/>
                          <a:ea typeface="+mn-ea"/>
                        </a:rPr>
                        <m:t> </m:t>
                      </m:r>
                      <m:r>
                        <m:rPr>
                          <m:sty m:val="p"/>
                        </m:rPr>
                        <a:rPr lang="en-US" altLang="zh-CN" i="1">
                          <a:solidFill>
                            <a:schemeClr val="tx1"/>
                          </a:solidFill>
                          <a:latin typeface="Cambria Math" panose="02040503050406030204" pitchFamily="18" charset="0"/>
                          <a:ea typeface="+mn-ea"/>
                        </a:rPr>
                        <m:t>erg</m:t>
                      </m:r>
                      <m:r>
                        <a:rPr lang="en-US" altLang="zh-CN" b="1" i="1" smtClean="0">
                          <a:solidFill>
                            <a:schemeClr val="tx1"/>
                          </a:solidFill>
                          <a:latin typeface="Cambria Math" panose="02040503050406030204" pitchFamily="18" charset="0"/>
                          <a:ea typeface="+mn-ea"/>
                        </a:rPr>
                        <m:t>=</m:t>
                      </m:r>
                      <m:r>
                        <a:rPr lang="en-US" altLang="zh-CN" b="1" i="1" smtClean="0">
                          <a:solidFill>
                            <a:schemeClr val="tx1"/>
                          </a:solidFill>
                          <a:latin typeface="Cambria Math" panose="02040503050406030204" pitchFamily="18" charset="0"/>
                          <a:ea typeface="+mn-ea"/>
                        </a:rPr>
                        <m:t>𝟏</m:t>
                      </m:r>
                      <m:sSup>
                        <m:sSupPr>
                          <m:ctrlPr>
                            <a:rPr lang="en-US" altLang="zh-CN" b="1" i="1" smtClean="0">
                              <a:solidFill>
                                <a:schemeClr val="tx1"/>
                              </a:solidFill>
                              <a:latin typeface="Cambria Math" panose="02040503050406030204" pitchFamily="18" charset="0"/>
                              <a:ea typeface="+mn-ea"/>
                            </a:rPr>
                          </m:ctrlPr>
                        </m:sSupPr>
                        <m:e>
                          <m:r>
                            <a:rPr lang="en-US" altLang="zh-CN" b="1" i="1" smtClean="0">
                              <a:solidFill>
                                <a:schemeClr val="tx1"/>
                              </a:solidFill>
                              <a:latin typeface="Cambria Math" panose="02040503050406030204" pitchFamily="18" charset="0"/>
                              <a:ea typeface="+mn-ea"/>
                            </a:rPr>
                            <m:t>𝟎</m:t>
                          </m:r>
                        </m:e>
                        <m:sup>
                          <m:r>
                            <a:rPr lang="en-US" altLang="zh-CN" b="1" i="1" smtClean="0">
                              <a:solidFill>
                                <a:schemeClr val="tx1"/>
                              </a:solidFill>
                              <a:latin typeface="Cambria Math" panose="02040503050406030204" pitchFamily="18" charset="0"/>
                              <a:ea typeface="+mn-ea"/>
                            </a:rPr>
                            <m:t>−</m:t>
                          </m:r>
                          <m:r>
                            <a:rPr lang="en-US" altLang="zh-CN" b="1" i="1" smtClean="0">
                              <a:solidFill>
                                <a:schemeClr val="tx1"/>
                              </a:solidFill>
                              <a:latin typeface="Cambria Math" panose="02040503050406030204" pitchFamily="18" charset="0"/>
                              <a:ea typeface="+mn-ea"/>
                            </a:rPr>
                            <m:t>𝟕</m:t>
                          </m:r>
                        </m:sup>
                      </m:sSup>
                      <m:r>
                        <a:rPr lang="zh-CN" altLang="en-US" b="1" i="1" smtClean="0">
                          <a:solidFill>
                            <a:schemeClr val="tx1"/>
                          </a:solidFill>
                          <a:latin typeface="Cambria Math" panose="02040503050406030204" pitchFamily="18" charset="0"/>
                          <a:ea typeface="+mn-ea"/>
                        </a:rPr>
                        <m:t> </m:t>
                      </m:r>
                      <m:r>
                        <a:rPr lang="en-US" altLang="zh-CN" b="1" i="1" smtClean="0">
                          <a:solidFill>
                            <a:schemeClr val="tx1"/>
                          </a:solidFill>
                          <a:latin typeface="Cambria Math" panose="02040503050406030204" pitchFamily="18" charset="0"/>
                          <a:ea typeface="+mn-ea"/>
                        </a:rPr>
                        <m:t>𝑱</m:t>
                      </m:r>
                    </m:oMath>
                  </m:oMathPara>
                </a14:m>
                <a:endParaRPr kumimoji="1" lang="zh-CN" altLang="en-US" dirty="0">
                  <a:solidFill>
                    <a:schemeClr val="tx1"/>
                  </a:solidFill>
                  <a:latin typeface="+mn-ea"/>
                  <a:ea typeface="+mn-ea"/>
                </a:endParaRPr>
              </a:p>
            </p:txBody>
          </p:sp>
        </mc:Choice>
        <mc:Fallback xmlns="">
          <p:sp>
            <p:nvSpPr>
              <p:cNvPr id="6" name="文本框 5">
                <a:extLst>
                  <a:ext uri="{FF2B5EF4-FFF2-40B4-BE49-F238E27FC236}">
                    <a16:creationId xmlns:a16="http://schemas.microsoft.com/office/drawing/2014/main" id="{1A09079A-DC83-F340-ABC3-F4E4BDE93A3D}"/>
                  </a:ext>
                </a:extLst>
              </p:cNvPr>
              <p:cNvSpPr txBox="1">
                <a:spLocks noRot="1" noChangeAspect="1" noMove="1" noResize="1" noEditPoints="1" noAdjustHandles="1" noChangeArrowheads="1" noChangeShapeType="1" noTextEdit="1"/>
              </p:cNvSpPr>
              <p:nvPr/>
            </p:nvSpPr>
            <p:spPr>
              <a:xfrm>
                <a:off x="6026122" y="2120020"/>
                <a:ext cx="2813078" cy="501291"/>
              </a:xfrm>
              <a:prstGeom prst="rect">
                <a:avLst/>
              </a:prstGeom>
              <a:blipFill>
                <a:blip r:embed="rId6"/>
                <a:stretch>
                  <a:fillRect l="-448" t="-2500" r="-1794" b="-4000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7310247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编号占位符 1"/>
          <p:cNvSpPr>
            <a:spLocks noGrp="1"/>
          </p:cNvSpPr>
          <p:nvPr>
            <p:ph type="sldNum" sz="quarter" idx="12"/>
          </p:nvPr>
        </p:nvSpPr>
        <p:spPr/>
        <p:txBody>
          <a:bodyPr/>
          <a:lstStyle/>
          <a:p>
            <a:pPr>
              <a:defRPr/>
            </a:pPr>
            <a:fld id="{4823E557-D441-4357-A945-F2E1178F743A}" type="slidenum">
              <a:rPr lang="zh-CN" altLang="en-US" smtClean="0"/>
              <a:pPr>
                <a:defRPr/>
              </a:pPr>
              <a:t>61</a:t>
            </a:fld>
            <a:endParaRPr lang="en-US" altLang="zh-CN" dirty="0"/>
          </a:p>
        </p:txBody>
      </p:sp>
      <p:sp>
        <p:nvSpPr>
          <p:cNvPr id="55297" name="Title 1"/>
          <p:cNvSpPr>
            <a:spLocks noGrp="1"/>
          </p:cNvSpPr>
          <p:nvPr>
            <p:ph type="title" idx="4294967295"/>
          </p:nvPr>
        </p:nvSpPr>
        <p:spPr>
          <a:xfrm>
            <a:off x="417315" y="498697"/>
            <a:ext cx="8081962" cy="1063625"/>
          </a:xfrm>
        </p:spPr>
        <p:txBody>
          <a:bodyPr>
            <a:normAutofit/>
          </a:bodyPr>
          <a:lstStyle/>
          <a:p>
            <a:pPr algn="l"/>
            <a:r>
              <a:rPr lang="en-US" altLang="zh-CN" sz="2800" b="1" dirty="0">
                <a:solidFill>
                  <a:srgbClr val="C00000"/>
                </a:solidFill>
                <a:latin typeface="STKaiti" charset="-122"/>
                <a:ea typeface="STKaiti" charset="-122"/>
                <a:cs typeface="STKaiti" charset="-122"/>
              </a:rPr>
              <a:t>【</a:t>
            </a:r>
            <a:r>
              <a:rPr lang="zh-CN" altLang="en-US" sz="2800" b="1" dirty="0">
                <a:solidFill>
                  <a:srgbClr val="C00000"/>
                </a:solidFill>
                <a:latin typeface="STKaiti" charset="-122"/>
                <a:ea typeface="STKaiti" charset="-122"/>
                <a:cs typeface="STKaiti" charset="-122"/>
              </a:rPr>
              <a:t>例</a:t>
            </a:r>
            <a:r>
              <a:rPr lang="en-US" altLang="zh-CN" sz="2800" b="1" dirty="0">
                <a:solidFill>
                  <a:srgbClr val="C00000"/>
                </a:solidFill>
                <a:latin typeface="STKaiti" charset="-122"/>
                <a:ea typeface="STKaiti" charset="-122"/>
                <a:cs typeface="STKaiti" charset="-122"/>
              </a:rPr>
              <a:t>】</a:t>
            </a:r>
            <a:r>
              <a:rPr lang="zh-CN" altLang="en-US" sz="2800" b="1" dirty="0">
                <a:latin typeface="STKaiti" charset="-122"/>
                <a:ea typeface="STKaiti" charset="-122"/>
                <a:cs typeface="STKaiti" charset="-122"/>
              </a:rPr>
              <a:t>已知</a:t>
            </a:r>
            <a:r>
              <a:rPr lang="en-US" altLang="zh-CN" sz="2800" b="1" dirty="0">
                <a:latin typeface="STKaiti" charset="-122"/>
                <a:ea typeface="STKaiti" charset="-122"/>
                <a:cs typeface="STKaiti" charset="-122"/>
              </a:rPr>
              <a:t>3Gy</a:t>
            </a:r>
            <a:r>
              <a:rPr lang="zh-CN" altLang="en-US" sz="2800" b="1" dirty="0">
                <a:latin typeface="STKaiti" charset="-122"/>
                <a:ea typeface="STKaiti" charset="-122"/>
                <a:cs typeface="STKaiti" charset="-122"/>
              </a:rPr>
              <a:t>的</a:t>
            </a:r>
            <a:r>
              <a:rPr lang="zh-CN" altLang="en-US" sz="2800" b="1" dirty="0">
                <a:latin typeface="STKaiti" charset="-122"/>
                <a:ea typeface="STKaiti" charset="-122"/>
                <a:cs typeface="STKaiti" charset="-122"/>
                <a:sym typeface="Symbol" panose="05050102010706020507" pitchFamily="18" charset="2"/>
              </a:rPr>
              <a:t> 射线剂量会导致</a:t>
            </a:r>
            <a:r>
              <a:rPr lang="en-US" altLang="zh-CN" sz="2800" b="1" dirty="0">
                <a:latin typeface="STKaiti" charset="-122"/>
                <a:ea typeface="STKaiti" charset="-122"/>
                <a:cs typeface="STKaiti" charset="-122"/>
                <a:sym typeface="Symbol" panose="05050102010706020507" pitchFamily="18" charset="2"/>
              </a:rPr>
              <a:t>50%</a:t>
            </a:r>
            <a:r>
              <a:rPr lang="zh-CN" altLang="en-US" sz="2800" b="1" dirty="0">
                <a:latin typeface="STKaiti" charset="-122"/>
                <a:ea typeface="STKaiti" charset="-122"/>
                <a:cs typeface="STKaiti" charset="-122"/>
                <a:sym typeface="Symbol" panose="05050102010706020507" pitchFamily="18" charset="2"/>
              </a:rPr>
              <a:t>的被照射人死亡。估计该剂量最多能使人体温度提高多少？</a:t>
            </a:r>
            <a:endParaRPr lang="zh-CN" altLang="en-US" sz="2800" b="1" dirty="0">
              <a:latin typeface="STKaiti" charset="-122"/>
              <a:ea typeface="STKaiti" charset="-122"/>
              <a:cs typeface="STKaiti" charset="-122"/>
            </a:endParaRPr>
          </a:p>
        </p:txBody>
      </p:sp>
      <p:sp>
        <p:nvSpPr>
          <p:cNvPr id="8" name="TextBox 7"/>
          <p:cNvSpPr txBox="1">
            <a:spLocks noChangeArrowheads="1"/>
          </p:cNvSpPr>
          <p:nvPr/>
        </p:nvSpPr>
        <p:spPr bwMode="auto">
          <a:xfrm>
            <a:off x="1500188" y="2963465"/>
            <a:ext cx="59162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r>
              <a:rPr kumimoji="0" lang="zh-CN" altLang="en-US" dirty="0">
                <a:solidFill>
                  <a:prstClr val="black"/>
                </a:solidFill>
                <a:latin typeface="STKaiti" charset="-122"/>
                <a:ea typeface="STKaiti" charset="-122"/>
                <a:cs typeface="STKaiti" charset="-122"/>
              </a:rPr>
              <a:t>根据吸收剂量定义</a:t>
            </a:r>
          </a:p>
        </p:txBody>
      </p:sp>
      <p:graphicFrame>
        <p:nvGraphicFramePr>
          <p:cNvPr id="168963" name="Object 3"/>
          <p:cNvGraphicFramePr>
            <a:graphicFrameLocks noChangeAspect="1"/>
          </p:cNvGraphicFramePr>
          <p:nvPr>
            <p:extLst>
              <p:ext uri="{D42A27DB-BD31-4B8C-83A1-F6EECF244321}">
                <p14:modId xmlns:p14="http://schemas.microsoft.com/office/powerpoint/2010/main" val="229692947"/>
              </p:ext>
            </p:extLst>
          </p:nvPr>
        </p:nvGraphicFramePr>
        <p:xfrm>
          <a:off x="5112544" y="2977754"/>
          <a:ext cx="1629966" cy="378619"/>
        </p:xfrm>
        <a:graphic>
          <a:graphicData uri="http://schemas.openxmlformats.org/presentationml/2006/ole">
            <mc:AlternateContent xmlns:mc="http://schemas.openxmlformats.org/markup-compatibility/2006">
              <mc:Choice xmlns:v="urn:schemas-microsoft-com:vml" Requires="v">
                <p:oleObj name="Equation" r:id="rId2" imgW="876300" imgH="203200" progId="Equation.DSMT4">
                  <p:embed/>
                </p:oleObj>
              </mc:Choice>
              <mc:Fallback>
                <p:oleObj name="Equation" r:id="rId2" imgW="876300" imgH="203200" progId="Equation.DSMT4">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2544" y="2977754"/>
                        <a:ext cx="1629966" cy="3786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10" name="TextBox 9"/>
          <p:cNvSpPr txBox="1">
            <a:spLocks noChangeArrowheads="1"/>
          </p:cNvSpPr>
          <p:nvPr/>
        </p:nvSpPr>
        <p:spPr bwMode="auto">
          <a:xfrm>
            <a:off x="1500189" y="3552824"/>
            <a:ext cx="631864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r>
              <a:rPr kumimoji="0" lang="zh-CN" altLang="en-US" dirty="0">
                <a:solidFill>
                  <a:prstClr val="black"/>
                </a:solidFill>
                <a:latin typeface="STKaiti" charset="-122"/>
                <a:ea typeface="STKaiti" charset="-122"/>
                <a:cs typeface="STKaiti" charset="-122"/>
              </a:rPr>
              <a:t>假定人体为水，比热容为</a:t>
            </a:r>
            <a:r>
              <a:rPr kumimoji="0" lang="en-US" altLang="zh-CN" dirty="0">
                <a:solidFill>
                  <a:prstClr val="black"/>
                </a:solidFill>
                <a:latin typeface="STKaiti" charset="-122"/>
                <a:ea typeface="STKaiti" charset="-122"/>
                <a:cs typeface="STKaiti" charset="-122"/>
              </a:rPr>
              <a:t>4180J/</a:t>
            </a:r>
            <a:r>
              <a:rPr kumimoji="0" lang="en-US" altLang="zh-CN" dirty="0" err="1">
                <a:solidFill>
                  <a:prstClr val="black"/>
                </a:solidFill>
                <a:latin typeface="STKaiti" charset="-122"/>
                <a:ea typeface="STKaiti" charset="-122"/>
                <a:cs typeface="STKaiti" charset="-122"/>
              </a:rPr>
              <a:t>kg.K</a:t>
            </a:r>
            <a:r>
              <a:rPr kumimoji="0" lang="zh-CN" altLang="en-US" dirty="0">
                <a:solidFill>
                  <a:prstClr val="black"/>
                </a:solidFill>
                <a:latin typeface="STKaiti" charset="-122"/>
                <a:ea typeface="STKaiti" charset="-122"/>
                <a:cs typeface="STKaiti" charset="-122"/>
              </a:rPr>
              <a:t>，则</a:t>
            </a:r>
          </a:p>
        </p:txBody>
      </p:sp>
      <p:graphicFrame>
        <p:nvGraphicFramePr>
          <p:cNvPr id="11" name="Object 10"/>
          <p:cNvGraphicFramePr>
            <a:graphicFrameLocks noChangeAspect="1"/>
          </p:cNvGraphicFramePr>
          <p:nvPr>
            <p:extLst>
              <p:ext uri="{D42A27DB-BD31-4B8C-83A1-F6EECF244321}">
                <p14:modId xmlns:p14="http://schemas.microsoft.com/office/powerpoint/2010/main" val="1421246570"/>
              </p:ext>
            </p:extLst>
          </p:nvPr>
        </p:nvGraphicFramePr>
        <p:xfrm>
          <a:off x="2811067" y="4085034"/>
          <a:ext cx="3907631" cy="809625"/>
        </p:xfrm>
        <a:graphic>
          <a:graphicData uri="http://schemas.openxmlformats.org/presentationml/2006/ole">
            <mc:AlternateContent xmlns:mc="http://schemas.openxmlformats.org/markup-compatibility/2006">
              <mc:Choice xmlns:v="urn:schemas-microsoft-com:vml" Requires="v">
                <p:oleObj name="Equation" r:id="rId4" imgW="2082800" imgH="431800" progId="Equation.DSMT4">
                  <p:embed/>
                </p:oleObj>
              </mc:Choice>
              <mc:Fallback>
                <p:oleObj name="Equation" r:id="rId4" imgW="2082800" imgH="4318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1067" y="4085034"/>
                        <a:ext cx="3907631" cy="809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12" name="TextBox 11"/>
          <p:cNvSpPr txBox="1">
            <a:spLocks noChangeArrowheads="1"/>
          </p:cNvSpPr>
          <p:nvPr/>
        </p:nvSpPr>
        <p:spPr bwMode="auto">
          <a:xfrm>
            <a:off x="492070" y="4965204"/>
            <a:ext cx="8382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r>
              <a:rPr kumimoji="0" lang="zh-CN" altLang="en-US" dirty="0">
                <a:solidFill>
                  <a:srgbClr val="0000FF"/>
                </a:solidFill>
                <a:latin typeface="STKaiti" charset="-122"/>
                <a:ea typeface="STKaiti" charset="-122"/>
                <a:cs typeface="STKaiti" charset="-122"/>
              </a:rPr>
              <a:t>辐射与人体的加热无关，与辐射损伤了人体的</a:t>
            </a:r>
            <a:r>
              <a:rPr kumimoji="0" lang="en-US" altLang="zh-CN" dirty="0">
                <a:solidFill>
                  <a:srgbClr val="0000FF"/>
                </a:solidFill>
                <a:latin typeface="STKaiti" charset="-122"/>
                <a:ea typeface="STKaiti" charset="-122"/>
                <a:cs typeface="STKaiti" charset="-122"/>
              </a:rPr>
              <a:t>DNA</a:t>
            </a:r>
            <a:r>
              <a:rPr kumimoji="0" lang="zh-CN" altLang="en-US" dirty="0">
                <a:solidFill>
                  <a:srgbClr val="0000FF"/>
                </a:solidFill>
                <a:latin typeface="STKaiti" charset="-122"/>
                <a:ea typeface="STKaiti" charset="-122"/>
                <a:cs typeface="STKaiti" charset="-122"/>
              </a:rPr>
              <a:t>有关。</a:t>
            </a:r>
          </a:p>
        </p:txBody>
      </p:sp>
      <p:sp>
        <p:nvSpPr>
          <p:cNvPr id="3"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pic>
        <p:nvPicPr>
          <p:cNvPr id="4" name="图片 3">
            <a:extLst>
              <a:ext uri="{FF2B5EF4-FFF2-40B4-BE49-F238E27FC236}">
                <a16:creationId xmlns:a16="http://schemas.microsoft.com/office/drawing/2014/main" id="{8CAB5621-6106-F554-40F4-78676F9CC761}"/>
              </a:ext>
            </a:extLst>
          </p:cNvPr>
          <p:cNvPicPr>
            <a:picLocks noChangeAspect="1"/>
          </p:cNvPicPr>
          <p:nvPr/>
        </p:nvPicPr>
        <p:blipFill>
          <a:blip r:embed="rId6"/>
          <a:stretch>
            <a:fillRect/>
          </a:stretch>
        </p:blipFill>
        <p:spPr>
          <a:xfrm>
            <a:off x="2840884" y="1632867"/>
            <a:ext cx="2664282" cy="1202904"/>
          </a:xfrm>
          <a:prstGeom prst="rect">
            <a:avLst/>
          </a:prstGeom>
        </p:spPr>
      </p:pic>
    </p:spTree>
    <p:extLst>
      <p:ext uri="{BB962C8B-B14F-4D97-AF65-F5344CB8AC3E}">
        <p14:creationId xmlns:p14="http://schemas.microsoft.com/office/powerpoint/2010/main" val="8584888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rdn_4d8075070839b"/>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87607" y="1194593"/>
            <a:ext cx="3775393" cy="5029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lstStyle/>
          <a:p>
            <a:r>
              <a:rPr lang="zh-CN" altLang="en-US" dirty="0"/>
              <a:t>剂量当量限值</a:t>
            </a:r>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62</a:t>
            </a:fld>
            <a:endParaRPr lang="en-US" altLang="zh-CN" dirty="0"/>
          </a:p>
        </p:txBody>
      </p:sp>
      <p:sp>
        <p:nvSpPr>
          <p:cNvPr id="3" name="内容占位符 2"/>
          <p:cNvSpPr>
            <a:spLocks noGrp="1"/>
          </p:cNvSpPr>
          <p:nvPr>
            <p:ph idx="4294967295"/>
          </p:nvPr>
        </p:nvSpPr>
        <p:spPr>
          <a:xfrm>
            <a:off x="381000" y="1322388"/>
            <a:ext cx="4267200" cy="4773612"/>
          </a:xfrm>
        </p:spPr>
        <p:txBody>
          <a:bodyPr>
            <a:normAutofit fontScale="85000" lnSpcReduction="10000"/>
          </a:bodyPr>
          <a:lstStyle/>
          <a:p>
            <a:pPr>
              <a:lnSpc>
                <a:spcPct val="120000"/>
              </a:lnSpc>
            </a:pPr>
            <a:r>
              <a:rPr lang="zh-CN" altLang="en-US" sz="2400" dirty="0"/>
              <a:t>对于辐射工作人员，</a:t>
            </a:r>
            <a:r>
              <a:rPr lang="zh-CN" altLang="en-US" sz="2400" dirty="0">
                <a:solidFill>
                  <a:schemeClr val="tx1"/>
                </a:solidFill>
              </a:rPr>
              <a:t>年有效剂量当量限值为</a:t>
            </a:r>
            <a:r>
              <a:rPr lang="en-US" altLang="zh-CN" sz="2400" dirty="0">
                <a:solidFill>
                  <a:schemeClr val="tx1"/>
                </a:solidFill>
              </a:rPr>
              <a:t>50mSv</a:t>
            </a:r>
            <a:r>
              <a:rPr lang="zh-CN" altLang="en-US" sz="2400" dirty="0">
                <a:solidFill>
                  <a:schemeClr val="tx1"/>
                </a:solidFill>
              </a:rPr>
              <a:t>，眼晶体的年剂量当量限值为</a:t>
            </a:r>
            <a:r>
              <a:rPr lang="en-US" altLang="zh-CN" sz="2400" dirty="0">
                <a:solidFill>
                  <a:schemeClr val="tx1"/>
                </a:solidFill>
              </a:rPr>
              <a:t>150mSv</a:t>
            </a:r>
            <a:r>
              <a:rPr lang="zh-CN" altLang="en-US" sz="2400" dirty="0">
                <a:solidFill>
                  <a:schemeClr val="tx1"/>
                </a:solidFill>
              </a:rPr>
              <a:t>，其它单个器官或组织的年剂量当量值限值为</a:t>
            </a:r>
            <a:r>
              <a:rPr lang="en-US" altLang="zh-CN" sz="2400" dirty="0">
                <a:solidFill>
                  <a:schemeClr val="tx1"/>
                </a:solidFill>
              </a:rPr>
              <a:t>500mSv</a:t>
            </a:r>
            <a:r>
              <a:rPr lang="zh-CN" altLang="en-US" sz="2400" dirty="0">
                <a:solidFill>
                  <a:schemeClr val="tx1"/>
                </a:solidFill>
              </a:rPr>
              <a:t>。</a:t>
            </a:r>
            <a:r>
              <a:rPr lang="zh-CN" altLang="en-US" sz="2400" dirty="0"/>
              <a:t>辐射工作人员一次事件中所受的有效剂量当量值不得超过</a:t>
            </a:r>
            <a:r>
              <a:rPr lang="en-US" altLang="zh-CN" sz="2400" dirty="0"/>
              <a:t>100mSv</a:t>
            </a:r>
            <a:r>
              <a:rPr lang="zh-CN" altLang="en-US" sz="2400" dirty="0"/>
              <a:t>，在一生中不得超过</a:t>
            </a:r>
            <a:r>
              <a:rPr lang="en-US" altLang="zh-CN" sz="2400" dirty="0"/>
              <a:t>250mSv</a:t>
            </a:r>
            <a:r>
              <a:rPr lang="zh-CN" altLang="en-US" sz="2400" dirty="0"/>
              <a:t>。</a:t>
            </a:r>
            <a:endParaRPr lang="en-US" altLang="zh-CN" sz="2400" dirty="0"/>
          </a:p>
          <a:p>
            <a:pPr>
              <a:lnSpc>
                <a:spcPct val="120000"/>
              </a:lnSpc>
            </a:pPr>
            <a:r>
              <a:rPr lang="zh-CN" altLang="en-US" sz="2400" dirty="0">
                <a:solidFill>
                  <a:srgbClr val="0000FF"/>
                </a:solidFill>
              </a:rPr>
              <a:t>普通人的非自然辐射的年有效剂量当量值不得超过</a:t>
            </a:r>
            <a:r>
              <a:rPr lang="en-US" altLang="zh-CN" sz="2400" dirty="0">
                <a:solidFill>
                  <a:srgbClr val="0000FF"/>
                </a:solidFill>
              </a:rPr>
              <a:t>1mSv</a:t>
            </a:r>
            <a:r>
              <a:rPr lang="zh-CN" altLang="en-US" sz="2400" dirty="0">
                <a:solidFill>
                  <a:srgbClr val="0000FF"/>
                </a:solidFill>
              </a:rPr>
              <a:t>，终生剂量平均的年有效剂量当量值不超过</a:t>
            </a:r>
            <a:r>
              <a:rPr lang="en-US" altLang="zh-CN" sz="2400" dirty="0">
                <a:solidFill>
                  <a:srgbClr val="0000FF"/>
                </a:solidFill>
              </a:rPr>
              <a:t>1mSv</a:t>
            </a:r>
            <a:r>
              <a:rPr lang="zh-CN" altLang="en-US" sz="2400" dirty="0">
                <a:solidFill>
                  <a:srgbClr val="0000FF"/>
                </a:solidFill>
              </a:rPr>
              <a:t>。</a:t>
            </a:r>
            <a:r>
              <a:rPr lang="zh-CN" altLang="en-US" sz="2400" dirty="0"/>
              <a:t>某些年份允许以每年</a:t>
            </a:r>
            <a:r>
              <a:rPr lang="en-US" altLang="zh-CN" sz="2400" dirty="0"/>
              <a:t>5mSv</a:t>
            </a:r>
            <a:r>
              <a:rPr lang="zh-CN" altLang="en-US" sz="2400" dirty="0"/>
              <a:t>作为剂量限制。普通人的皮肤及眼晶体的年剂量当量限值为</a:t>
            </a:r>
            <a:r>
              <a:rPr lang="en-US" altLang="zh-CN" sz="2400" dirty="0"/>
              <a:t>50mSv</a:t>
            </a:r>
            <a:r>
              <a:rPr lang="zh-CN" altLang="en-US" sz="2400" dirty="0"/>
              <a:t>。</a:t>
            </a:r>
          </a:p>
        </p:txBody>
      </p:sp>
      <p:sp>
        <p:nvSpPr>
          <p:cNvPr id="6" name="Footer Placeholder 5"/>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Tree>
    <p:extLst>
      <p:ext uri="{BB962C8B-B14F-4D97-AF65-F5344CB8AC3E}">
        <p14:creationId xmlns:p14="http://schemas.microsoft.com/office/powerpoint/2010/main" val="5793312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福岛核电站辐射观测</a:t>
            </a:r>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63</a:t>
            </a:fld>
            <a:endParaRPr lang="en-US" altLang="zh-CN" dirty="0"/>
          </a:p>
        </p:txBody>
      </p:sp>
      <p:pic>
        <p:nvPicPr>
          <p:cNvPr id="5" name="Picture 2" descr="File:FukushimaRadiationPlot-Log-Mar19.png">
            <a:hlinkClick r:id="" action="ppaction://hlinkfile"/>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0" y="1345192"/>
            <a:ext cx="7495904" cy="2894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5486400" y="5638800"/>
            <a:ext cx="34676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9pPr>
          </a:lstStyle>
          <a:p>
            <a:r>
              <a:rPr kumimoji="0" lang="en-US" altLang="zh-CN" sz="24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a:t>
            </a:r>
            <a:r>
              <a:rPr kumimoji="0" lang="zh-CN" altLang="en-US" sz="24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数据来自东京电力公司</a:t>
            </a:r>
          </a:p>
        </p:txBody>
      </p:sp>
      <p:sp>
        <p:nvSpPr>
          <p:cNvPr id="7" name="矩形 6"/>
          <p:cNvSpPr>
            <a:spLocks noChangeArrowheads="1"/>
          </p:cNvSpPr>
          <p:nvPr/>
        </p:nvSpPr>
        <p:spPr bwMode="auto">
          <a:xfrm>
            <a:off x="381000" y="4495800"/>
            <a:ext cx="8382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9pPr>
          </a:lstStyle>
          <a:p>
            <a:r>
              <a:rPr kumimoji="0"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日本的核电厂泄漏主要是</a:t>
            </a:r>
            <a:r>
              <a:rPr kumimoji="0"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a:t>
            </a:r>
            <a:r>
              <a:rPr kumimoji="0"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r>
              <a:rPr kumimoji="0"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a:t>
            </a:r>
            <a:r>
              <a:rPr kumimoji="0"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r>
              <a:rPr kumimoji="0"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和</a:t>
            </a:r>
            <a:r>
              <a:rPr kumimoji="0"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sym typeface="Symbol" panose="05050102010706020507" pitchFamily="18" charset="2"/>
              </a:rPr>
              <a:t></a:t>
            </a:r>
            <a:r>
              <a:rPr kumimoji="0"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三种射线和碘</a:t>
            </a:r>
            <a:r>
              <a:rPr kumimoji="0"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131</a:t>
            </a:r>
            <a:r>
              <a:rPr kumimoji="0"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和铯</a:t>
            </a:r>
            <a:r>
              <a:rPr kumimoji="0"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137</a:t>
            </a:r>
            <a:r>
              <a:rPr kumimoji="0"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 碘</a:t>
            </a:r>
            <a:r>
              <a:rPr kumimoji="0"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131</a:t>
            </a:r>
            <a:r>
              <a:rPr kumimoji="0"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一旦被人体吸入，可能会引发甲状腺疾病，包括甲状腺癌。铯</a:t>
            </a:r>
            <a:r>
              <a:rPr kumimoji="0" lang="en-US" altLang="zh-CN"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137</a:t>
            </a:r>
            <a:r>
              <a:rPr kumimoji="0" lang="zh-CN" altLang="en-US" sz="2400" dirty="0">
                <a:solidFill>
                  <a:srgbClr val="000066"/>
                </a:solidFill>
                <a:latin typeface="Times New Roman" panose="02020603050405020304" pitchFamily="18" charset="0"/>
                <a:ea typeface="华文楷体" panose="02010600040101010101" pitchFamily="2" charset="-122"/>
                <a:cs typeface="Times New Roman" panose="02020603050405020304" pitchFamily="18" charset="0"/>
              </a:rPr>
              <a:t>会造成造血系统和神经系统损伤。</a:t>
            </a:r>
          </a:p>
        </p:txBody>
      </p:sp>
      <p:sp>
        <p:nvSpPr>
          <p:cNvPr id="8" name="Rectangle 3"/>
          <p:cNvSpPr>
            <a:spLocks noChangeArrowheads="1"/>
          </p:cNvSpPr>
          <p:nvPr/>
        </p:nvSpPr>
        <p:spPr bwMode="auto">
          <a:xfrm>
            <a:off x="381000" y="5791200"/>
            <a:ext cx="4672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r" fontAlgn="t">
              <a:defRPr sz="2400" b="1">
                <a:solidFill>
                  <a:schemeClr val="tx1"/>
                </a:solidFill>
                <a:latin typeface="Times New Roman" panose="02020603050405020304" pitchFamily="18" charset="0"/>
                <a:ea typeface="仿宋_GB2312" pitchFamily="49" charset="-122"/>
              </a:defRPr>
            </a:lvl1pPr>
            <a:lvl2pPr marL="742950" indent="-285750" algn="r" fontAlgn="t">
              <a:defRPr sz="2400" b="1">
                <a:solidFill>
                  <a:schemeClr val="tx1"/>
                </a:solidFill>
                <a:latin typeface="Times New Roman" panose="02020603050405020304" pitchFamily="18" charset="0"/>
                <a:ea typeface="仿宋_GB2312" pitchFamily="49" charset="-122"/>
              </a:defRPr>
            </a:lvl2pPr>
            <a:lvl3pPr marL="1143000" indent="-228600" algn="r" fontAlgn="t">
              <a:defRPr sz="2400" b="1">
                <a:solidFill>
                  <a:schemeClr val="tx1"/>
                </a:solidFill>
                <a:latin typeface="Times New Roman" panose="02020603050405020304" pitchFamily="18" charset="0"/>
                <a:ea typeface="仿宋_GB2312" pitchFamily="49" charset="-122"/>
              </a:defRPr>
            </a:lvl3pPr>
            <a:lvl4pPr marL="1600200" indent="-228600" algn="r" fontAlgn="t">
              <a:defRPr sz="2400" b="1">
                <a:solidFill>
                  <a:schemeClr val="tx1"/>
                </a:solidFill>
                <a:latin typeface="Times New Roman" panose="02020603050405020304" pitchFamily="18" charset="0"/>
                <a:ea typeface="仿宋_GB2312" pitchFamily="49" charset="-122"/>
              </a:defRPr>
            </a:lvl4pPr>
            <a:lvl5pPr marL="2057400" indent="-228600" algn="r" fontAlgn="t">
              <a:defRPr sz="2400" b="1">
                <a:solidFill>
                  <a:schemeClr val="tx1"/>
                </a:solidFill>
                <a:latin typeface="Times New Roman" panose="02020603050405020304" pitchFamily="18" charset="0"/>
                <a:ea typeface="仿宋_GB2312" pitchFamily="49" charset="-122"/>
              </a:defRPr>
            </a:lvl5pPr>
            <a:lvl6pPr marL="25146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algn="r" eaLnBrk="0" fontAlgn="t"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eaLnBrk="1" hangingPunct="1"/>
            <a:r>
              <a:rPr lang="zh-CN" altLang="en-US" sz="2000" dirty="0">
                <a:solidFill>
                  <a:srgbClr val="6600FF"/>
                </a:solidFill>
                <a:ea typeface="华文楷体" panose="02010600040101010101" pitchFamily="2" charset="-122"/>
                <a:cs typeface="Times New Roman" panose="02020603050405020304" pitchFamily="18" charset="0"/>
              </a:rPr>
              <a:t>碘</a:t>
            </a:r>
            <a:r>
              <a:rPr lang="en-US" altLang="zh-CN" sz="2000" dirty="0">
                <a:solidFill>
                  <a:srgbClr val="6600FF"/>
                </a:solidFill>
                <a:ea typeface="华文楷体" panose="02010600040101010101" pitchFamily="2" charset="-122"/>
                <a:cs typeface="Times New Roman" panose="02020603050405020304" pitchFamily="18" charset="0"/>
              </a:rPr>
              <a:t>-131</a:t>
            </a:r>
            <a:r>
              <a:rPr lang="zh-CN" altLang="en-US" sz="2000" dirty="0">
                <a:solidFill>
                  <a:srgbClr val="6600FF"/>
                </a:solidFill>
                <a:ea typeface="华文楷体" panose="02010600040101010101" pitchFamily="2" charset="-122"/>
                <a:cs typeface="Times New Roman" panose="02020603050405020304" pitchFamily="18" charset="0"/>
              </a:rPr>
              <a:t>的半衰期约为</a:t>
            </a:r>
            <a:r>
              <a:rPr lang="en-US" altLang="zh-CN" sz="2000" dirty="0">
                <a:solidFill>
                  <a:srgbClr val="6600FF"/>
                </a:solidFill>
                <a:ea typeface="华文楷体" panose="02010600040101010101" pitchFamily="2" charset="-122"/>
                <a:cs typeface="Times New Roman" panose="02020603050405020304" pitchFamily="18" charset="0"/>
              </a:rPr>
              <a:t>8</a:t>
            </a:r>
            <a:r>
              <a:rPr lang="zh-CN" altLang="en-US" sz="2000" dirty="0">
                <a:solidFill>
                  <a:srgbClr val="6600FF"/>
                </a:solidFill>
                <a:ea typeface="华文楷体" panose="02010600040101010101" pitchFamily="2" charset="-122"/>
                <a:cs typeface="Times New Roman" panose="02020603050405020304" pitchFamily="18" charset="0"/>
              </a:rPr>
              <a:t>天，铯</a:t>
            </a:r>
            <a:r>
              <a:rPr lang="en-US" altLang="zh-CN" sz="2000" dirty="0">
                <a:solidFill>
                  <a:srgbClr val="6600FF"/>
                </a:solidFill>
                <a:ea typeface="华文楷体" panose="02010600040101010101" pitchFamily="2" charset="-122"/>
                <a:cs typeface="Times New Roman" panose="02020603050405020304" pitchFamily="18" charset="0"/>
              </a:rPr>
              <a:t>-137</a:t>
            </a:r>
            <a:r>
              <a:rPr lang="zh-CN" altLang="en-US" sz="2000" dirty="0">
                <a:solidFill>
                  <a:srgbClr val="6600FF"/>
                </a:solidFill>
                <a:ea typeface="华文楷体" panose="02010600040101010101" pitchFamily="2" charset="-122"/>
                <a:cs typeface="Times New Roman" panose="02020603050405020304" pitchFamily="18" charset="0"/>
              </a:rPr>
              <a:t>为</a:t>
            </a:r>
            <a:r>
              <a:rPr lang="en-US" altLang="zh-CN" sz="2000" dirty="0">
                <a:solidFill>
                  <a:srgbClr val="6600FF"/>
                </a:solidFill>
                <a:ea typeface="华文楷体" panose="02010600040101010101" pitchFamily="2" charset="-122"/>
                <a:cs typeface="Times New Roman" panose="02020603050405020304" pitchFamily="18" charset="0"/>
              </a:rPr>
              <a:t>30</a:t>
            </a:r>
            <a:r>
              <a:rPr lang="zh-CN" altLang="en-US" sz="2000" dirty="0">
                <a:solidFill>
                  <a:srgbClr val="6600FF"/>
                </a:solidFill>
                <a:ea typeface="华文楷体" panose="02010600040101010101" pitchFamily="2" charset="-122"/>
                <a:cs typeface="Times New Roman" panose="02020603050405020304" pitchFamily="18" charset="0"/>
              </a:rPr>
              <a:t>年</a:t>
            </a:r>
          </a:p>
        </p:txBody>
      </p:sp>
      <p:sp>
        <p:nvSpPr>
          <p:cNvPr id="9" name="Footer Placeholder 8"/>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Tree>
    <p:extLst>
      <p:ext uri="{BB962C8B-B14F-4D97-AF65-F5344CB8AC3E}">
        <p14:creationId xmlns:p14="http://schemas.microsoft.com/office/powerpoint/2010/main" val="1301187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放射性核素的治疗</a:t>
            </a:r>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64</a:t>
            </a:fld>
            <a:endParaRPr lang="en-US" altLang="zh-CN" dirty="0"/>
          </a:p>
        </p:txBody>
      </p:sp>
      <p:sp>
        <p:nvSpPr>
          <p:cNvPr id="8" name="内容占位符 7"/>
          <p:cNvSpPr>
            <a:spLocks noGrp="1"/>
          </p:cNvSpPr>
          <p:nvPr>
            <p:ph idx="4294967295"/>
          </p:nvPr>
        </p:nvSpPr>
        <p:spPr>
          <a:xfrm>
            <a:off x="762000" y="1322388"/>
            <a:ext cx="8382000" cy="4773612"/>
          </a:xfrm>
        </p:spPr>
        <p:txBody>
          <a:bodyPr/>
          <a:lstStyle/>
          <a:p>
            <a:r>
              <a:rPr lang="zh-CN" altLang="en-US" dirty="0">
                <a:latin typeface="Times New Roman" charset="0"/>
                <a:ea typeface="Times New Roman" charset="0"/>
                <a:cs typeface="Times New Roman" charset="0"/>
              </a:rPr>
              <a:t>肿瘤的治疗手段：手术、化疗和放疗 </a:t>
            </a:r>
          </a:p>
          <a:p>
            <a:pPr eaLnBrk="1" hangingPunct="1"/>
            <a:r>
              <a:rPr lang="zh-CN" altLang="en-US" dirty="0">
                <a:latin typeface="Times New Roman" charset="0"/>
                <a:ea typeface="Times New Roman" charset="0"/>
                <a:cs typeface="Times New Roman" charset="0"/>
              </a:rPr>
              <a:t>放射性核素治疗：</a:t>
            </a:r>
          </a:p>
          <a:p>
            <a:pPr marL="0" indent="0" eaLnBrk="1" hangingPunct="1">
              <a:buNone/>
            </a:pPr>
            <a:r>
              <a:rPr lang="zh-CN" altLang="en-US" dirty="0">
                <a:latin typeface="Times New Roman" charset="0"/>
                <a:ea typeface="Times New Roman" charset="0"/>
                <a:cs typeface="Times New Roman" charset="0"/>
              </a:rPr>
              <a:t>            系统特异性的靶向治疗 </a:t>
            </a:r>
          </a:p>
          <a:p>
            <a:pPr eaLnBrk="1" hangingPunct="1"/>
            <a:r>
              <a:rPr lang="en-US" altLang="zh-CN" baseline="30000" dirty="0">
                <a:latin typeface="Times New Roman" charset="0"/>
                <a:ea typeface="Times New Roman" charset="0"/>
                <a:cs typeface="Times New Roman" charset="0"/>
              </a:rPr>
              <a:t>131</a:t>
            </a:r>
            <a:r>
              <a:rPr lang="en-US" altLang="zh-CN" dirty="0">
                <a:latin typeface="Times New Roman" charset="0"/>
                <a:ea typeface="Times New Roman" charset="0"/>
                <a:cs typeface="Times New Roman" charset="0"/>
              </a:rPr>
              <a:t>I</a:t>
            </a:r>
            <a:r>
              <a:rPr lang="zh-CN" altLang="en-US" dirty="0">
                <a:latin typeface="Times New Roman" charset="0"/>
                <a:ea typeface="Times New Roman" charset="0"/>
                <a:cs typeface="Times New Roman" charset="0"/>
              </a:rPr>
              <a:t>治疗甲状腺癌：</a:t>
            </a:r>
          </a:p>
          <a:p>
            <a:pPr marL="0" indent="0" eaLnBrk="1" hangingPunct="1">
              <a:buNone/>
            </a:pPr>
            <a:r>
              <a:rPr lang="zh-CN" altLang="en-US" dirty="0">
                <a:latin typeface="Times New Roman" charset="0"/>
                <a:ea typeface="Times New Roman" charset="0"/>
                <a:cs typeface="Times New Roman" charset="0"/>
              </a:rPr>
              <a:t>             人体约</a:t>
            </a:r>
            <a:r>
              <a:rPr lang="en-US" altLang="zh-CN" dirty="0">
                <a:latin typeface="Times New Roman" charset="0"/>
                <a:ea typeface="Times New Roman" charset="0"/>
                <a:cs typeface="Times New Roman" charset="0"/>
              </a:rPr>
              <a:t>20%</a:t>
            </a:r>
            <a:r>
              <a:rPr lang="zh-CN" altLang="en-US" dirty="0">
                <a:latin typeface="Times New Roman" charset="0"/>
                <a:ea typeface="Times New Roman" charset="0"/>
                <a:cs typeface="Times New Roman" charset="0"/>
              </a:rPr>
              <a:t>的碘贮存在甲状腺中 </a:t>
            </a:r>
          </a:p>
          <a:p>
            <a:pPr marL="0" indent="0" eaLnBrk="1" hangingPunct="1">
              <a:buNone/>
            </a:pPr>
            <a:r>
              <a:rPr lang="zh-CN" altLang="en-US" baseline="30000" dirty="0">
                <a:latin typeface="Times New Roman" charset="0"/>
                <a:ea typeface="Times New Roman" charset="0"/>
                <a:cs typeface="Times New Roman" charset="0"/>
              </a:rPr>
              <a:t>                    </a:t>
            </a:r>
            <a:r>
              <a:rPr lang="en-US" altLang="zh-CN" baseline="30000" dirty="0">
                <a:latin typeface="Times New Roman" charset="0"/>
                <a:ea typeface="Times New Roman" charset="0"/>
                <a:cs typeface="Times New Roman" charset="0"/>
              </a:rPr>
              <a:t>131</a:t>
            </a:r>
            <a:r>
              <a:rPr lang="en-US" altLang="zh-CN" dirty="0">
                <a:latin typeface="Times New Roman" charset="0"/>
                <a:ea typeface="Times New Roman" charset="0"/>
                <a:cs typeface="Times New Roman" charset="0"/>
              </a:rPr>
              <a:t>I</a:t>
            </a:r>
            <a:r>
              <a:rPr lang="zh-CN" altLang="en-US" dirty="0">
                <a:latin typeface="Times New Roman" charset="0"/>
                <a:ea typeface="Times New Roman" charset="0"/>
                <a:cs typeface="Times New Roman" charset="0"/>
              </a:rPr>
              <a:t>的半衰期只有</a:t>
            </a:r>
            <a:r>
              <a:rPr lang="en-US" altLang="zh-CN" dirty="0">
                <a:latin typeface="Times New Roman" charset="0"/>
                <a:ea typeface="Times New Roman" charset="0"/>
                <a:cs typeface="Times New Roman" charset="0"/>
              </a:rPr>
              <a:t>8</a:t>
            </a:r>
            <a:r>
              <a:rPr lang="zh-CN" altLang="en-US" dirty="0">
                <a:latin typeface="Times New Roman" charset="0"/>
                <a:ea typeface="Times New Roman" charset="0"/>
                <a:cs typeface="Times New Roman" charset="0"/>
              </a:rPr>
              <a:t>天  </a:t>
            </a:r>
          </a:p>
        </p:txBody>
      </p:sp>
      <p:sp>
        <p:nvSpPr>
          <p:cNvPr id="3" name="Footer Placeholder 2"/>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Tree>
    <p:extLst>
      <p:ext uri="{BB962C8B-B14F-4D97-AF65-F5344CB8AC3E}">
        <p14:creationId xmlns:p14="http://schemas.microsoft.com/office/powerpoint/2010/main" val="3265217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布拉格峰和重离子治癌</a:t>
            </a:r>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65</a:t>
            </a:fld>
            <a:endParaRPr lang="en-US" altLang="zh-CN" dirty="0"/>
          </a:p>
        </p:txBody>
      </p:sp>
      <p:sp>
        <p:nvSpPr>
          <p:cNvPr id="3" name="内容占位符 2"/>
          <p:cNvSpPr>
            <a:spLocks noGrp="1"/>
          </p:cNvSpPr>
          <p:nvPr>
            <p:ph idx="4294967295"/>
          </p:nvPr>
        </p:nvSpPr>
        <p:spPr>
          <a:xfrm>
            <a:off x="152400" y="1219200"/>
            <a:ext cx="4191000" cy="4876800"/>
          </a:xfrm>
        </p:spPr>
        <p:txBody>
          <a:bodyPr>
            <a:normAutofit fontScale="92500"/>
          </a:bodyPr>
          <a:lstStyle/>
          <a:p>
            <a:r>
              <a:rPr lang="zh-CN" altLang="en-US" sz="3200" dirty="0"/>
              <a:t>质子或重离子在介质中的电离能量沉积与沉积位置之间的关系曲线。（相互</a:t>
            </a:r>
            <a:r>
              <a:rPr lang="zh-CN" altLang="en-US" sz="3200" dirty="0">
                <a:solidFill>
                  <a:srgbClr val="0000FF"/>
                </a:solidFill>
              </a:rPr>
              <a:t>作用截面与粒子携带的能量成反比！</a:t>
            </a:r>
            <a:r>
              <a:rPr lang="zh-CN" altLang="en-US" sz="3200" dirty="0"/>
              <a:t>）</a:t>
            </a:r>
            <a:endParaRPr lang="en-US" altLang="zh-CN" sz="3200" dirty="0"/>
          </a:p>
          <a:p>
            <a:r>
              <a:rPr lang="en-US" altLang="zh-CN" sz="3200" dirty="0"/>
              <a:t> William Henry Bragg</a:t>
            </a:r>
            <a:r>
              <a:rPr lang="zh-CN" altLang="en-US" sz="3200" dirty="0"/>
              <a:t>（父）于</a:t>
            </a:r>
            <a:r>
              <a:rPr lang="en-US" altLang="zh-CN" sz="3200" dirty="0"/>
              <a:t>1903</a:t>
            </a:r>
            <a:r>
              <a:rPr lang="zh-CN" altLang="en-US" sz="3200" dirty="0"/>
              <a:t>年观测到。</a:t>
            </a:r>
            <a:endParaRPr lang="en-US" altLang="zh-CN" sz="3200" dirty="0"/>
          </a:p>
          <a:p>
            <a:r>
              <a:rPr lang="zh-CN" altLang="en-US" sz="3200" dirty="0"/>
              <a:t>布拉格峰位置与入射质子或重离子能量有关。</a:t>
            </a:r>
          </a:p>
        </p:txBody>
      </p:sp>
      <p:pic>
        <p:nvPicPr>
          <p:cNvPr id="48130" name="Picture 2" descr="https://upload.wikimedia.org/wikipedia/commons/thumb/d/df/Bragg_Curve_for_Alphas_in_Air.png/1280px-Bragg_Curve_for_Alphas_in_Air.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648200" y="1143000"/>
            <a:ext cx="3978632" cy="2794368"/>
          </a:xfrm>
          <a:prstGeom prst="rect">
            <a:avLst/>
          </a:prstGeom>
          <a:noFill/>
          <a:extLst>
            <a:ext uri="{909E8E84-426E-40DD-AFC4-6F175D3DCCD1}">
              <a14:hiddenFill xmlns:a14="http://schemas.microsoft.com/office/drawing/2010/main">
                <a:solidFill>
                  <a:srgbClr val="FFFFFF"/>
                </a:solidFill>
              </a14:hiddenFill>
            </a:ext>
          </a:extLst>
        </p:spPr>
      </p:pic>
      <p:pic>
        <p:nvPicPr>
          <p:cNvPr id="48132" name="Picture 4" descr="https://upload.wikimedia.org/wikipedia/commons/1/12/BraggPeak.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71275" y="3767647"/>
            <a:ext cx="3732482" cy="2510246"/>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Tree>
    <p:extLst>
      <p:ext uri="{BB962C8B-B14F-4D97-AF65-F5344CB8AC3E}">
        <p14:creationId xmlns:p14="http://schemas.microsoft.com/office/powerpoint/2010/main" val="8727194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小结</a:t>
            </a:r>
          </a:p>
        </p:txBody>
      </p:sp>
      <p:sp>
        <p:nvSpPr>
          <p:cNvPr id="4" name="灯片编号占位符 3"/>
          <p:cNvSpPr>
            <a:spLocks noGrp="1"/>
          </p:cNvSpPr>
          <p:nvPr>
            <p:ph type="sldNum" sz="quarter" idx="12"/>
          </p:nvPr>
        </p:nvSpPr>
        <p:spPr/>
        <p:txBody>
          <a:bodyPr/>
          <a:lstStyle/>
          <a:p>
            <a:pPr>
              <a:defRPr/>
            </a:pPr>
            <a:fld id="{E3BAC4F7-8877-4A8A-A428-06935D1FE728}" type="slidenum">
              <a:rPr lang="zh-CN" altLang="en-US" smtClean="0"/>
              <a:pPr>
                <a:defRPr/>
              </a:pPr>
              <a:t>66</a:t>
            </a:fld>
            <a:endParaRPr lang="en-US" altLang="zh-CN" dirty="0"/>
          </a:p>
        </p:txBody>
      </p:sp>
      <p:sp>
        <p:nvSpPr>
          <p:cNvPr id="3" name="内容占位符 2"/>
          <p:cNvSpPr>
            <a:spLocks noGrp="1"/>
          </p:cNvSpPr>
          <p:nvPr>
            <p:ph idx="4294967295"/>
          </p:nvPr>
        </p:nvSpPr>
        <p:spPr>
          <a:xfrm>
            <a:off x="762000" y="1322388"/>
            <a:ext cx="8382000" cy="4773612"/>
          </a:xfrm>
        </p:spPr>
        <p:txBody>
          <a:bodyPr/>
          <a:lstStyle/>
          <a:p>
            <a:r>
              <a:rPr lang="zh-CN" altLang="en-US" dirty="0"/>
              <a:t>核素、质能互换、核力</a:t>
            </a:r>
          </a:p>
          <a:p>
            <a:r>
              <a:rPr lang="zh-CN" altLang="en-US" dirty="0"/>
              <a:t>核模型</a:t>
            </a:r>
          </a:p>
          <a:p>
            <a:r>
              <a:rPr lang="zh-CN" altLang="en-US" dirty="0"/>
              <a:t>放射性衰变、衰变常量、衰变寿命、半衰期</a:t>
            </a:r>
          </a:p>
          <a:p>
            <a:r>
              <a:rPr lang="zh-CN" altLang="en-US" dirty="0">
                <a:sym typeface="Symbol" panose="05050102010706020507" pitchFamily="18" charset="2"/>
              </a:rPr>
              <a:t></a:t>
            </a:r>
            <a:r>
              <a:rPr lang="zh-CN" altLang="en-US" dirty="0"/>
              <a:t>衰变、</a:t>
            </a:r>
            <a:r>
              <a:rPr lang="zh-CN" altLang="en-US" dirty="0">
                <a:sym typeface="Symbol" panose="05050102010706020507" pitchFamily="18" charset="2"/>
              </a:rPr>
              <a:t></a:t>
            </a:r>
            <a:r>
              <a:rPr lang="zh-CN" altLang="en-US" dirty="0"/>
              <a:t>衰变、</a:t>
            </a:r>
            <a:r>
              <a:rPr lang="zh-CN" altLang="en-US" dirty="0">
                <a:sym typeface="Symbol" panose="05050102010706020507" pitchFamily="18" charset="2"/>
              </a:rPr>
              <a:t></a:t>
            </a:r>
            <a:r>
              <a:rPr lang="zh-CN" altLang="en-US" dirty="0"/>
              <a:t>衰变</a:t>
            </a:r>
          </a:p>
          <a:p>
            <a:r>
              <a:rPr lang="zh-CN" altLang="en-US" dirty="0"/>
              <a:t>辐射剂量、吸收剂量、剂量当量</a:t>
            </a:r>
          </a:p>
          <a:p>
            <a:r>
              <a:rPr lang="zh-CN" altLang="en-US" dirty="0"/>
              <a:t>放射性年鉴法</a:t>
            </a:r>
          </a:p>
          <a:p>
            <a:endParaRPr lang="en-US" altLang="zh-CN" dirty="0"/>
          </a:p>
        </p:txBody>
      </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Tree>
    <p:extLst>
      <p:ext uri="{BB962C8B-B14F-4D97-AF65-F5344CB8AC3E}">
        <p14:creationId xmlns:p14="http://schemas.microsoft.com/office/powerpoint/2010/main" val="4822014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作业</a:t>
            </a:r>
          </a:p>
        </p:txBody>
      </p:sp>
      <p:sp>
        <p:nvSpPr>
          <p:cNvPr id="2" name="灯片编号占位符 1"/>
          <p:cNvSpPr>
            <a:spLocks noGrp="1"/>
          </p:cNvSpPr>
          <p:nvPr>
            <p:ph type="sldNum" sz="quarter" idx="12"/>
          </p:nvPr>
        </p:nvSpPr>
        <p:spPr/>
        <p:txBody>
          <a:bodyPr/>
          <a:lstStyle/>
          <a:p>
            <a:pPr>
              <a:defRPr/>
            </a:pPr>
            <a:fld id="{E3BAC4F7-8877-4A8A-A428-06935D1FE728}" type="slidenum">
              <a:rPr lang="zh-CN" altLang="en-US" smtClean="0"/>
              <a:pPr>
                <a:defRPr/>
              </a:pPr>
              <a:t>67</a:t>
            </a:fld>
            <a:endParaRPr lang="en-US" altLang="zh-CN" dirty="0"/>
          </a:p>
        </p:txBody>
      </p:sp>
      <p:sp>
        <p:nvSpPr>
          <p:cNvPr id="4" name="内容占位符 3"/>
          <p:cNvSpPr>
            <a:spLocks noGrp="1"/>
          </p:cNvSpPr>
          <p:nvPr>
            <p:ph idx="4294967295"/>
          </p:nvPr>
        </p:nvSpPr>
        <p:spPr>
          <a:xfrm>
            <a:off x="762000" y="1322388"/>
            <a:ext cx="8382000" cy="4773612"/>
          </a:xfrm>
        </p:spPr>
        <p:txBody>
          <a:bodyPr/>
          <a:lstStyle/>
          <a:p>
            <a:r>
              <a:rPr lang="en-US" altLang="zh-CN" dirty="0"/>
              <a:t> 384</a:t>
            </a:r>
            <a:r>
              <a:rPr lang="zh-CN" altLang="en-US" dirty="0"/>
              <a:t>页：</a:t>
            </a:r>
            <a:r>
              <a:rPr lang="en-US" altLang="zh-CN" dirty="0"/>
              <a:t>1</a:t>
            </a:r>
            <a:r>
              <a:rPr lang="zh-CN" altLang="en-US" dirty="0"/>
              <a:t>，</a:t>
            </a:r>
            <a:r>
              <a:rPr lang="en-US" altLang="zh-CN" dirty="0"/>
              <a:t>3</a:t>
            </a:r>
            <a:r>
              <a:rPr lang="zh-CN" altLang="en-US" dirty="0"/>
              <a:t>，</a:t>
            </a:r>
            <a:r>
              <a:rPr lang="en-US" altLang="zh-CN" dirty="0"/>
              <a:t>9</a:t>
            </a:r>
            <a:r>
              <a:rPr lang="zh-CN" altLang="en-US" dirty="0"/>
              <a:t>，</a:t>
            </a:r>
            <a:r>
              <a:rPr lang="en-US" altLang="zh-CN"/>
              <a:t>15</a:t>
            </a:r>
            <a:endParaRPr lang="zh-CN" altLang="en-US" dirty="0"/>
          </a:p>
        </p:txBody>
      </p:sp>
      <p:sp>
        <p:nvSpPr>
          <p:cNvPr id="5" name="Footer Placeholder 4"/>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Tree>
    <p:extLst>
      <p:ext uri="{BB962C8B-B14F-4D97-AF65-F5344CB8AC3E}">
        <p14:creationId xmlns:p14="http://schemas.microsoft.com/office/powerpoint/2010/main" val="768437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4"/>
          <p:cNvGraphicFramePr>
            <a:graphicFrameLocks noChangeAspect="1"/>
          </p:cNvGraphicFramePr>
          <p:nvPr/>
        </p:nvGraphicFramePr>
        <p:xfrm>
          <a:off x="2075980" y="4174825"/>
          <a:ext cx="3257550" cy="1963738"/>
        </p:xfrm>
        <a:graphic>
          <a:graphicData uri="http://schemas.openxmlformats.org/presentationml/2006/ole">
            <mc:AlternateContent xmlns:mc="http://schemas.openxmlformats.org/markup-compatibility/2006">
              <mc:Choice xmlns:v="urn:schemas-microsoft-com:vml" Requires="v">
                <p:oleObj name="公式" r:id="rId2" imgW="1688760" imgH="939600" progId="Equation.3">
                  <p:embed/>
                </p:oleObj>
              </mc:Choice>
              <mc:Fallback>
                <p:oleObj name="公式" r:id="rId2" imgW="1688760" imgH="9396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5980" y="4174825"/>
                        <a:ext cx="3257550" cy="19637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oleObj>
              </mc:Fallback>
            </mc:AlternateContent>
          </a:graphicData>
        </a:graphic>
      </p:graphicFrame>
      <p:sp>
        <p:nvSpPr>
          <p:cNvPr id="5" name="Text Box 9"/>
          <p:cNvSpPr txBox="1">
            <a:spLocks noChangeArrowheads="1"/>
          </p:cNvSpPr>
          <p:nvPr/>
        </p:nvSpPr>
        <p:spPr bwMode="auto">
          <a:xfrm>
            <a:off x="1295400" y="1093315"/>
            <a:ext cx="4286250" cy="10402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marL="342900" indent="-342900">
              <a:spcBef>
                <a:spcPct val="0"/>
              </a:spcBef>
              <a:defRPr kumimoji="1" sz="2400">
                <a:solidFill>
                  <a:schemeClr val="tx1"/>
                </a:solidFill>
                <a:latin typeface="Times New Roman" panose="02020603050405020304" pitchFamily="18" charset="0"/>
                <a:ea typeface="宋体" panose="02010600030101010101" pitchFamily="2" charset="-122"/>
              </a:defRPr>
            </a:lvl1pPr>
            <a:lvl2pPr>
              <a:spcBef>
                <a:spcPct val="0"/>
              </a:spcBef>
              <a:defRPr kumimoji="1" sz="2400">
                <a:solidFill>
                  <a:schemeClr val="tx1"/>
                </a:solidFill>
                <a:latin typeface="Times New Roman" panose="02020603050405020304" pitchFamily="18" charset="0"/>
                <a:ea typeface="宋体" panose="02010600030101010101" pitchFamily="2" charset="-122"/>
              </a:defRPr>
            </a:lvl2pPr>
            <a:lvl3pPr>
              <a:spcBef>
                <a:spcPct val="0"/>
              </a:spcBef>
              <a:defRPr kumimoji="1" sz="2400">
                <a:solidFill>
                  <a:schemeClr val="tx1"/>
                </a:solidFill>
                <a:latin typeface="Times New Roman" panose="02020603050405020304" pitchFamily="18" charset="0"/>
                <a:ea typeface="宋体" panose="02010600030101010101" pitchFamily="2" charset="-122"/>
              </a:defRPr>
            </a:lvl3pPr>
            <a:lvl4pPr>
              <a:spcBef>
                <a:spcPct val="0"/>
              </a:spcBef>
              <a:defRPr kumimoji="1" sz="2400">
                <a:solidFill>
                  <a:schemeClr val="tx1"/>
                </a:solidFill>
                <a:latin typeface="Times New Roman" panose="02020603050405020304" pitchFamily="18" charset="0"/>
                <a:ea typeface="宋体" panose="02010600030101010101" pitchFamily="2" charset="-122"/>
              </a:defRPr>
            </a:lvl4pPr>
            <a:lvl5pPr>
              <a:spcBef>
                <a:spcPct val="0"/>
              </a:spcBef>
              <a:defRPr kumimoji="1" sz="2400">
                <a:solidFill>
                  <a:schemeClr val="tx1"/>
                </a:solidFill>
                <a:latin typeface="Times New Roman" panose="02020603050405020304" pitchFamily="18" charset="0"/>
                <a:ea typeface="宋体" panose="02010600030101010101" pitchFamily="2" charset="-122"/>
              </a:defRPr>
            </a:lvl5pPr>
            <a:lvl6pPr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marL="342900" marR="0" lvl="0" indent="-342900" algn="ctr" defTabSz="914400" eaLnBrk="1" fontAlgn="base" latinLnBrk="0" hangingPunct="1">
              <a:lnSpc>
                <a:spcPct val="100000"/>
              </a:lnSpc>
              <a:spcBef>
                <a:spcPct val="20000"/>
              </a:spcBef>
              <a:spcAft>
                <a:spcPct val="0"/>
              </a:spcAft>
              <a:buClrTx/>
              <a:buSzTx/>
              <a:buFontTx/>
              <a:buNone/>
              <a:tabLst/>
              <a:defRPr/>
            </a:pPr>
            <a:r>
              <a:rPr kumimoji="0" lang="en-US" altLang="zh-CN" sz="2800" b="0" i="1" u="none" strike="noStrike" kern="0" cap="none" spc="0" normalizeH="0" baseline="30000" noProof="0" dirty="0">
                <a:ln>
                  <a:noFill/>
                </a:ln>
                <a:solidFill>
                  <a:srgbClr val="FF0000"/>
                </a:solidFill>
                <a:effectLst/>
                <a:uLnTx/>
                <a:uFillTx/>
                <a:latin typeface="Times New Roman" panose="02020603050405020304" pitchFamily="18" charset="0"/>
                <a:ea typeface="宋体" panose="02010600030101010101" pitchFamily="2" charset="-122"/>
              </a:rPr>
              <a:t>A</a:t>
            </a:r>
            <a:r>
              <a:rPr kumimoji="0" lang="en-US" altLang="zh-CN" sz="2800" b="0" i="1" u="none" strike="noStrike" kern="0" cap="none" spc="0" normalizeH="0" baseline="-25000" noProof="0" dirty="0">
                <a:ln>
                  <a:noFill/>
                </a:ln>
                <a:solidFill>
                  <a:srgbClr val="FF0000"/>
                </a:solidFill>
                <a:effectLst/>
                <a:uLnTx/>
                <a:uFillTx/>
                <a:latin typeface="Times New Roman" panose="02020603050405020304" pitchFamily="18" charset="0"/>
                <a:ea typeface="宋体" panose="02010600030101010101" pitchFamily="2" charset="-122"/>
              </a:rPr>
              <a:t>Z</a:t>
            </a:r>
            <a:r>
              <a:rPr kumimoji="0" lang="en-US" altLang="zh-CN" sz="2800" b="0" i="1"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rPr>
              <a:t> X</a:t>
            </a:r>
            <a:r>
              <a:rPr kumimoji="0" lang="zh-CN" altLang="en-US" sz="2800" i="1" kern="0" dirty="0">
                <a:solidFill>
                  <a:srgbClr val="FF0000"/>
                </a:solidFill>
                <a:sym typeface="Times New Roman" panose="02020603050405020304" pitchFamily="18" charset="0"/>
              </a:rPr>
              <a:t>  </a:t>
            </a:r>
            <a:r>
              <a:rPr kumimoji="0" lang="en-US" altLang="zh-CN" sz="28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sym typeface="Symbol" panose="05050102010706020507" pitchFamily="18" charset="2"/>
              </a:rPr>
              <a:t></a:t>
            </a:r>
            <a:r>
              <a:rPr kumimoji="0" lang="en-US" altLang="zh-CN" sz="2800" b="0" i="1"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rPr>
              <a:t>  </a:t>
            </a:r>
            <a:r>
              <a:rPr kumimoji="0" lang="en-US" altLang="zh-CN" sz="2800" b="0" i="1" u="none" strike="noStrike" kern="0" cap="none" spc="0" normalizeH="0" baseline="30000" noProof="0" dirty="0">
                <a:ln>
                  <a:noFill/>
                </a:ln>
                <a:solidFill>
                  <a:srgbClr val="FF0000"/>
                </a:solidFill>
                <a:effectLst/>
                <a:uLnTx/>
                <a:uFillTx/>
                <a:latin typeface="Times New Roman" panose="02020603050405020304" pitchFamily="18" charset="0"/>
                <a:ea typeface="宋体" panose="02010600030101010101" pitchFamily="2" charset="-122"/>
              </a:rPr>
              <a:t>A</a:t>
            </a:r>
            <a:r>
              <a:rPr kumimoji="0" lang="en-US" altLang="zh-CN" sz="2800" b="0" i="0" u="none" strike="noStrike" kern="0" cap="none" spc="0" normalizeH="0" baseline="30000" noProof="0" dirty="0">
                <a:ln>
                  <a:noFill/>
                </a:ln>
                <a:solidFill>
                  <a:srgbClr val="FF0000"/>
                </a:solidFill>
                <a:effectLst/>
                <a:uLnTx/>
                <a:uFillTx/>
                <a:latin typeface="Times New Roman" panose="02020603050405020304" pitchFamily="18" charset="0"/>
                <a:ea typeface="宋体" panose="02010600030101010101" pitchFamily="2" charset="-122"/>
              </a:rPr>
              <a:t>-4</a:t>
            </a:r>
            <a:r>
              <a:rPr kumimoji="0" lang="en-US" altLang="zh-CN" sz="2800" b="0" i="1" u="none" strike="noStrike" kern="0" cap="none" spc="0" normalizeH="0" baseline="-25000" noProof="0" dirty="0">
                <a:ln>
                  <a:noFill/>
                </a:ln>
                <a:solidFill>
                  <a:srgbClr val="FF0000"/>
                </a:solidFill>
                <a:effectLst/>
                <a:uLnTx/>
                <a:uFillTx/>
                <a:latin typeface="Times New Roman" panose="02020603050405020304" pitchFamily="18" charset="0"/>
                <a:ea typeface="宋体" panose="02010600030101010101" pitchFamily="2" charset="-122"/>
              </a:rPr>
              <a:t>Z</a:t>
            </a:r>
            <a:r>
              <a:rPr kumimoji="0" lang="en-US" altLang="zh-CN" sz="2800" b="0" i="0" u="none" strike="noStrike" kern="0" cap="none" spc="0" normalizeH="0" baseline="-25000" noProof="0" dirty="0">
                <a:ln>
                  <a:noFill/>
                </a:ln>
                <a:solidFill>
                  <a:srgbClr val="FF0000"/>
                </a:solidFill>
                <a:effectLst/>
                <a:uLnTx/>
                <a:uFillTx/>
                <a:latin typeface="Times New Roman" panose="02020603050405020304" pitchFamily="18" charset="0"/>
                <a:ea typeface="宋体" panose="02010600030101010101" pitchFamily="2" charset="-122"/>
              </a:rPr>
              <a:t>-2</a:t>
            </a:r>
            <a:r>
              <a:rPr kumimoji="0" lang="en-US" altLang="zh-CN" sz="2800" b="0" i="1"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rPr>
              <a:t> Y +</a:t>
            </a:r>
            <a:r>
              <a:rPr kumimoji="0" lang="en-US" altLang="zh-CN" sz="2800" b="0" i="1"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sym typeface="Symbol" panose="05050102010706020507" pitchFamily="18" charset="2"/>
              </a:rPr>
              <a:t></a:t>
            </a:r>
            <a:endParaRPr kumimoji="0" lang="en-US" altLang="zh-CN" sz="28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endParaRPr>
          </a:p>
          <a:p>
            <a:pPr marL="342900" marR="0" lvl="0" indent="-342900" defTabSz="914400" eaLnBrk="1" fontAlgn="base" latinLnBrk="0" hangingPunct="1">
              <a:lnSpc>
                <a:spcPct val="100000"/>
              </a:lnSpc>
              <a:spcBef>
                <a:spcPct val="20000"/>
              </a:spcBef>
              <a:spcAft>
                <a:spcPct val="0"/>
              </a:spcAft>
              <a:buClrTx/>
              <a:buSzTx/>
              <a:buFontTx/>
              <a:buNone/>
              <a:tabLst/>
              <a:defRPr/>
            </a:pPr>
            <a:r>
              <a:rPr kumimoji="0" lang="zh-CN" altLang="en-US" sz="2800" b="0" i="1"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rPr>
              <a:t>               </a:t>
            </a:r>
            <a:r>
              <a:rPr kumimoji="0" lang="en-US" altLang="zh-CN" sz="2800" b="0" i="1" u="none" strike="noStrike" kern="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rPr>
              <a:t>m</a:t>
            </a:r>
            <a:r>
              <a:rPr kumimoji="0" lang="en-US" altLang="zh-CN" sz="2800" b="0" i="1" u="none" strike="noStrike" kern="0" cap="none" spc="0" normalizeH="0" baseline="-25000" noProof="0" dirty="0" err="1">
                <a:ln>
                  <a:noFill/>
                </a:ln>
                <a:solidFill>
                  <a:srgbClr val="FF0000"/>
                </a:solidFill>
                <a:effectLst/>
                <a:uLnTx/>
                <a:uFillTx/>
                <a:latin typeface="Times New Roman" panose="02020603050405020304" pitchFamily="18" charset="0"/>
                <a:ea typeface="宋体" panose="02010600030101010101" pitchFamily="2" charset="-122"/>
              </a:rPr>
              <a:t>Y</a:t>
            </a:r>
            <a:r>
              <a:rPr kumimoji="0" lang="en-US" altLang="zh-CN" sz="2800" b="0" i="0" u="none" strike="noStrike" kern="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rPr>
              <a:t>v</a:t>
            </a:r>
            <a:r>
              <a:rPr kumimoji="0" lang="en-US" altLang="zh-CN" sz="2800" b="0" i="1" u="none" strike="noStrike" kern="0" cap="none" spc="0" normalizeH="0" baseline="-25000" noProof="0" dirty="0" err="1">
                <a:ln>
                  <a:noFill/>
                </a:ln>
                <a:solidFill>
                  <a:srgbClr val="FF0000"/>
                </a:solidFill>
                <a:effectLst/>
                <a:uLnTx/>
                <a:uFillTx/>
                <a:latin typeface="Times New Roman" panose="02020603050405020304" pitchFamily="18" charset="0"/>
                <a:ea typeface="宋体" panose="02010600030101010101" pitchFamily="2" charset="-122"/>
              </a:rPr>
              <a:t>Y</a:t>
            </a:r>
            <a:r>
              <a:rPr kumimoji="0" lang="en-US" altLang="zh-CN" sz="2800" b="0" i="1" u="none" strike="noStrike" kern="0" cap="none" spc="0" normalizeH="0" baseline="-25000" noProof="0" dirty="0">
                <a:ln>
                  <a:noFill/>
                </a:ln>
                <a:solidFill>
                  <a:srgbClr val="FF0000"/>
                </a:solidFill>
                <a:effectLst/>
                <a:uLnTx/>
                <a:uFillTx/>
                <a:latin typeface="Times New Roman" panose="02020603050405020304" pitchFamily="18" charset="0"/>
                <a:ea typeface="宋体" panose="02010600030101010101" pitchFamily="2" charset="-122"/>
              </a:rPr>
              <a:t> </a:t>
            </a:r>
            <a:r>
              <a:rPr kumimoji="0" lang="en-US" altLang="zh-CN" sz="2800" b="0" i="1"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rPr>
              <a:t>= -</a:t>
            </a:r>
            <a:r>
              <a:rPr kumimoji="0" lang="en-US" altLang="zh-CN" sz="2800" b="0" i="1" u="none" strike="noStrike" kern="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rPr>
              <a:t>m</a:t>
            </a:r>
            <a:r>
              <a:rPr kumimoji="0" lang="en-US" altLang="zh-CN" sz="2800" b="0" i="1" u="none" strike="noStrike" kern="0" cap="none" spc="0" normalizeH="0" baseline="-25000" noProof="0" dirty="0" err="1">
                <a:ln>
                  <a:noFill/>
                </a:ln>
                <a:solidFill>
                  <a:srgbClr val="FF0000"/>
                </a:solidFill>
                <a:effectLst/>
                <a:uLnTx/>
                <a:uFillTx/>
                <a:latin typeface="Times New Roman" panose="02020603050405020304" pitchFamily="18" charset="0"/>
                <a:ea typeface="宋体" panose="02010600030101010101" pitchFamily="2" charset="-122"/>
                <a:sym typeface="Symbol" panose="05050102010706020507" pitchFamily="18" charset="2"/>
              </a:rPr>
              <a:t></a:t>
            </a:r>
            <a:r>
              <a:rPr kumimoji="0" lang="en-US" altLang="zh-CN" sz="2800" b="0" i="0" u="none" strike="noStrike" kern="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rPr>
              <a:t>v</a:t>
            </a:r>
            <a:r>
              <a:rPr kumimoji="0" lang="en-US" altLang="zh-CN" sz="2800" b="0" i="1" u="none" strike="noStrike" kern="0" cap="none" spc="0" normalizeH="0" baseline="-25000" noProof="0" dirty="0">
                <a:ln>
                  <a:noFill/>
                </a:ln>
                <a:solidFill>
                  <a:srgbClr val="FF0000"/>
                </a:solidFill>
                <a:effectLst/>
                <a:uLnTx/>
                <a:uFillTx/>
                <a:latin typeface="Times New Roman" panose="02020603050405020304" pitchFamily="18" charset="0"/>
                <a:ea typeface="宋体" panose="02010600030101010101" pitchFamily="2" charset="-122"/>
                <a:sym typeface="Symbol" panose="05050102010706020507" pitchFamily="18" charset="2"/>
              </a:rPr>
              <a:t></a:t>
            </a:r>
            <a:r>
              <a:rPr kumimoji="0" lang="en-US" altLang="zh-CN" sz="28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rPr>
              <a:t> </a:t>
            </a:r>
          </a:p>
        </p:txBody>
      </p:sp>
      <p:pic>
        <p:nvPicPr>
          <p:cNvPr id="6" name="Picture 10"/>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608583" y="1111113"/>
            <a:ext cx="2800350" cy="1697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 Box 12"/>
          <p:cNvSpPr txBox="1">
            <a:spLocks noChangeArrowheads="1"/>
          </p:cNvSpPr>
          <p:nvPr/>
        </p:nvSpPr>
        <p:spPr bwMode="auto">
          <a:xfrm>
            <a:off x="2291912" y="2880889"/>
            <a:ext cx="6166288" cy="904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fontAlgn="base">
              <a:spcBef>
                <a:spcPct val="20000"/>
              </a:spcBef>
              <a:spcAft>
                <a:spcPct val="0"/>
              </a:spcAft>
            </a:pPr>
            <a:r>
              <a:rPr kumimoji="1" lang="en-US" altLang="zh-CN" sz="2400" i="1" dirty="0" err="1">
                <a:solidFill>
                  <a:srgbClr val="000000"/>
                </a:solidFill>
                <a:latin typeface="Times New Roman" panose="02020603050405020304" pitchFamily="18" charset="0"/>
              </a:rPr>
              <a:t>E</a:t>
            </a:r>
            <a:r>
              <a:rPr kumimoji="1" lang="en-US" altLang="zh-CN" sz="2400" i="1" baseline="-25000" dirty="0" err="1">
                <a:solidFill>
                  <a:srgbClr val="000000"/>
                </a:solidFill>
                <a:latin typeface="Times New Roman" panose="02020603050405020304" pitchFamily="18" charset="0"/>
              </a:rPr>
              <a:t>r</a:t>
            </a:r>
            <a:r>
              <a:rPr kumimoji="1" lang="en-US" altLang="zh-CN" sz="2400" i="1" baseline="-25000" dirty="0">
                <a:solidFill>
                  <a:srgbClr val="000000"/>
                </a:solidFill>
                <a:latin typeface="Times New Roman" panose="02020603050405020304" pitchFamily="18" charset="0"/>
              </a:rPr>
              <a:t> </a:t>
            </a:r>
            <a:r>
              <a:rPr kumimoji="1" lang="en-US" altLang="zh-CN" sz="2400" i="1" dirty="0">
                <a:solidFill>
                  <a:srgbClr val="000000"/>
                </a:solidFill>
                <a:latin typeface="Times New Roman" panose="02020603050405020304" pitchFamily="18" charset="0"/>
              </a:rPr>
              <a:t>= m</a:t>
            </a:r>
            <a:r>
              <a:rPr kumimoji="1" lang="en-US" altLang="zh-CN" sz="2400" i="1" baseline="-30000" dirty="0">
                <a:solidFill>
                  <a:srgbClr val="000000"/>
                </a:solidFill>
                <a:latin typeface="Times New Roman" panose="02020603050405020304" pitchFamily="18" charset="0"/>
              </a:rPr>
              <a:t>Y</a:t>
            </a:r>
            <a:r>
              <a:rPr kumimoji="1" lang="en-US" altLang="zh-CN" sz="2400" dirty="0">
                <a:solidFill>
                  <a:srgbClr val="000000"/>
                </a:solidFill>
                <a:latin typeface="Times New Roman" panose="02020603050405020304" pitchFamily="18" charset="0"/>
              </a:rPr>
              <a:t>v</a:t>
            </a:r>
            <a:r>
              <a:rPr kumimoji="1" lang="en-US" altLang="zh-CN" sz="2400" i="1" baseline="-30000" dirty="0">
                <a:solidFill>
                  <a:srgbClr val="000000"/>
                </a:solidFill>
                <a:latin typeface="Times New Roman" panose="02020603050405020304" pitchFamily="18" charset="0"/>
              </a:rPr>
              <a:t>Y</a:t>
            </a:r>
            <a:r>
              <a:rPr kumimoji="1" lang="en-US" altLang="zh-CN" sz="2400" baseline="30000" dirty="0">
                <a:solidFill>
                  <a:srgbClr val="000000"/>
                </a:solidFill>
                <a:latin typeface="Times New Roman" panose="02020603050405020304" pitchFamily="18" charset="0"/>
              </a:rPr>
              <a:t>2</a:t>
            </a:r>
            <a:r>
              <a:rPr kumimoji="1" lang="en-US" altLang="zh-CN" sz="2400" i="1" baseline="30000" dirty="0">
                <a:solidFill>
                  <a:srgbClr val="000000"/>
                </a:solidFill>
                <a:latin typeface="Times New Roman" panose="02020603050405020304" pitchFamily="18" charset="0"/>
              </a:rPr>
              <a:t> </a:t>
            </a:r>
            <a:r>
              <a:rPr kumimoji="1" lang="en-US" altLang="zh-CN" sz="2400" i="1" dirty="0">
                <a:solidFill>
                  <a:srgbClr val="000000"/>
                </a:solidFill>
                <a:latin typeface="Times New Roman" panose="02020603050405020304" pitchFamily="18" charset="0"/>
              </a:rPr>
              <a:t>/ </a:t>
            </a:r>
            <a:r>
              <a:rPr kumimoji="1" lang="en-US" altLang="zh-CN" sz="2400" dirty="0">
                <a:solidFill>
                  <a:srgbClr val="000000"/>
                </a:solidFill>
                <a:latin typeface="Times New Roman" panose="02020603050405020304" pitchFamily="18" charset="0"/>
              </a:rPr>
              <a:t>2</a:t>
            </a:r>
            <a:r>
              <a:rPr kumimoji="1" lang="en-US" altLang="zh-CN" sz="2400" i="1" dirty="0">
                <a:solidFill>
                  <a:srgbClr val="000000"/>
                </a:solidFill>
                <a:latin typeface="Times New Roman" panose="02020603050405020304" pitchFamily="18" charset="0"/>
              </a:rPr>
              <a:t> = </a:t>
            </a:r>
            <a:r>
              <a:rPr kumimoji="1" lang="en-US" altLang="zh-CN" sz="2400" i="1" dirty="0" err="1">
                <a:solidFill>
                  <a:srgbClr val="000000"/>
                </a:solidFill>
                <a:latin typeface="Times New Roman" panose="02020603050405020304" pitchFamily="18" charset="0"/>
              </a:rPr>
              <a:t>m</a:t>
            </a:r>
            <a:r>
              <a:rPr kumimoji="1" lang="en-US" altLang="zh-CN" sz="2400" i="1" baseline="-30000" dirty="0" err="1">
                <a:solidFill>
                  <a:srgbClr val="000000"/>
                </a:solidFill>
                <a:latin typeface="Times New Roman" panose="02020603050405020304" pitchFamily="18" charset="0"/>
              </a:rPr>
              <a:t>Y</a:t>
            </a:r>
            <a:r>
              <a:rPr kumimoji="1" lang="en-US" altLang="zh-CN" sz="2400" dirty="0">
                <a:solidFill>
                  <a:srgbClr val="000000"/>
                </a:solidFill>
                <a:latin typeface="Times New Roman" panose="02020603050405020304" pitchFamily="18" charset="0"/>
              </a:rPr>
              <a:t>(</a:t>
            </a:r>
            <a:r>
              <a:rPr kumimoji="1" lang="en-US" altLang="zh-CN" sz="2400" i="1" dirty="0">
                <a:solidFill>
                  <a:srgbClr val="000000"/>
                </a:solidFill>
                <a:latin typeface="Times New Roman" panose="02020603050405020304" pitchFamily="18" charset="0"/>
              </a:rPr>
              <a:t>-</a:t>
            </a:r>
            <a:r>
              <a:rPr kumimoji="1" lang="en-US" altLang="zh-CN" sz="2400" i="1" dirty="0" err="1">
                <a:solidFill>
                  <a:srgbClr val="000000"/>
                </a:solidFill>
                <a:latin typeface="Times New Roman" panose="02020603050405020304" pitchFamily="18" charset="0"/>
              </a:rPr>
              <a:t>m</a:t>
            </a:r>
            <a:r>
              <a:rPr kumimoji="1" lang="en-US" altLang="zh-CN" sz="2400" i="1" baseline="-30000" dirty="0" err="1">
                <a:solidFill>
                  <a:srgbClr val="000000"/>
                </a:solidFill>
                <a:latin typeface="Times New Roman" panose="02020603050405020304" pitchFamily="18" charset="0"/>
                <a:sym typeface="Symbol" panose="05050102010706020507" pitchFamily="18" charset="2"/>
              </a:rPr>
              <a:t></a:t>
            </a:r>
            <a:r>
              <a:rPr kumimoji="1" lang="en-US" altLang="zh-CN" sz="2400" dirty="0" err="1">
                <a:solidFill>
                  <a:srgbClr val="000000"/>
                </a:solidFill>
                <a:latin typeface="Times New Roman" panose="02020603050405020304" pitchFamily="18" charset="0"/>
              </a:rPr>
              <a:t>v</a:t>
            </a:r>
            <a:r>
              <a:rPr kumimoji="1" lang="en-US" altLang="zh-CN" sz="2400" i="1" baseline="-30000" dirty="0">
                <a:solidFill>
                  <a:srgbClr val="000000"/>
                </a:solidFill>
                <a:latin typeface="Times New Roman" panose="02020603050405020304" pitchFamily="18" charset="0"/>
                <a:sym typeface="Symbol" panose="05050102010706020507" pitchFamily="18" charset="2"/>
              </a:rPr>
              <a:t> </a:t>
            </a:r>
            <a:r>
              <a:rPr kumimoji="1" lang="en-US" altLang="zh-CN" sz="2400" i="1" dirty="0">
                <a:solidFill>
                  <a:srgbClr val="000000"/>
                </a:solidFill>
                <a:latin typeface="Times New Roman" panose="02020603050405020304" pitchFamily="18" charset="0"/>
              </a:rPr>
              <a:t>/</a:t>
            </a:r>
            <a:r>
              <a:rPr kumimoji="1" lang="en-US" altLang="zh-CN" sz="2400" i="1" dirty="0" err="1">
                <a:solidFill>
                  <a:srgbClr val="000000"/>
                </a:solidFill>
                <a:latin typeface="Times New Roman" panose="02020603050405020304" pitchFamily="18" charset="0"/>
              </a:rPr>
              <a:t>m</a:t>
            </a:r>
            <a:r>
              <a:rPr kumimoji="1" lang="en-US" altLang="zh-CN" sz="2400" i="1" baseline="-30000" dirty="0" err="1">
                <a:solidFill>
                  <a:srgbClr val="000000"/>
                </a:solidFill>
                <a:latin typeface="Times New Roman" panose="02020603050405020304" pitchFamily="18" charset="0"/>
              </a:rPr>
              <a:t>Y</a:t>
            </a:r>
            <a:r>
              <a:rPr kumimoji="1" lang="en-US" altLang="zh-CN" sz="2400" dirty="0">
                <a:solidFill>
                  <a:srgbClr val="000000"/>
                </a:solidFill>
                <a:latin typeface="Times New Roman" panose="02020603050405020304" pitchFamily="18" charset="0"/>
              </a:rPr>
              <a:t>)</a:t>
            </a:r>
            <a:r>
              <a:rPr kumimoji="1" lang="en-US" altLang="zh-CN" sz="2400" baseline="30000" dirty="0">
                <a:solidFill>
                  <a:srgbClr val="000000"/>
                </a:solidFill>
                <a:latin typeface="Times New Roman" panose="02020603050405020304" pitchFamily="18" charset="0"/>
              </a:rPr>
              <a:t>2</a:t>
            </a:r>
            <a:r>
              <a:rPr kumimoji="1" lang="en-US" altLang="zh-CN" sz="2400" i="1" baseline="30000" dirty="0">
                <a:solidFill>
                  <a:srgbClr val="000000"/>
                </a:solidFill>
                <a:latin typeface="Times New Roman" panose="02020603050405020304" pitchFamily="18" charset="0"/>
              </a:rPr>
              <a:t> </a:t>
            </a:r>
            <a:r>
              <a:rPr kumimoji="1" lang="en-US" altLang="zh-CN" sz="2400" i="1" dirty="0">
                <a:solidFill>
                  <a:srgbClr val="000000"/>
                </a:solidFill>
                <a:latin typeface="Times New Roman" panose="02020603050405020304" pitchFamily="18" charset="0"/>
              </a:rPr>
              <a:t>/ </a:t>
            </a:r>
            <a:r>
              <a:rPr kumimoji="1" lang="en-US" altLang="zh-CN" sz="2400" dirty="0">
                <a:solidFill>
                  <a:srgbClr val="000000"/>
                </a:solidFill>
                <a:latin typeface="Times New Roman" panose="02020603050405020304" pitchFamily="18" charset="0"/>
              </a:rPr>
              <a:t>2</a:t>
            </a:r>
            <a:r>
              <a:rPr kumimoji="1" lang="en-US" altLang="zh-CN" sz="2400" i="1" dirty="0">
                <a:solidFill>
                  <a:srgbClr val="000000"/>
                </a:solidFill>
                <a:latin typeface="Times New Roman" panose="02020603050405020304" pitchFamily="18" charset="0"/>
              </a:rPr>
              <a:t> </a:t>
            </a:r>
          </a:p>
          <a:p>
            <a:pPr fontAlgn="base">
              <a:spcBef>
                <a:spcPct val="20000"/>
              </a:spcBef>
              <a:spcAft>
                <a:spcPct val="0"/>
              </a:spcAft>
            </a:pPr>
            <a:r>
              <a:rPr kumimoji="1" lang="en-US" altLang="zh-CN" sz="2400" i="1" dirty="0">
                <a:solidFill>
                  <a:srgbClr val="000000"/>
                </a:solidFill>
                <a:latin typeface="Times New Roman" panose="02020603050405020304" pitchFamily="18" charset="0"/>
              </a:rPr>
              <a:t>    = </a:t>
            </a:r>
            <a:r>
              <a:rPr kumimoji="1" lang="en-US" altLang="zh-CN" sz="2400" dirty="0">
                <a:solidFill>
                  <a:srgbClr val="000000"/>
                </a:solidFill>
                <a:latin typeface="Times New Roman" panose="02020603050405020304" pitchFamily="18" charset="0"/>
              </a:rPr>
              <a:t>(</a:t>
            </a:r>
            <a:r>
              <a:rPr kumimoji="1" lang="en-US" altLang="zh-CN" sz="2400" i="1" dirty="0">
                <a:solidFill>
                  <a:srgbClr val="000000"/>
                </a:solidFill>
                <a:latin typeface="Times New Roman" panose="02020603050405020304" pitchFamily="18" charset="0"/>
              </a:rPr>
              <a:t>m</a:t>
            </a:r>
            <a:r>
              <a:rPr kumimoji="1" lang="en-US" altLang="zh-CN" sz="2400" i="1" baseline="-30000" dirty="0">
                <a:solidFill>
                  <a:srgbClr val="000000"/>
                </a:solidFill>
                <a:latin typeface="Times New Roman" panose="02020603050405020304" pitchFamily="18" charset="0"/>
                <a:sym typeface="Symbol" panose="05050102010706020507" pitchFamily="18" charset="2"/>
              </a:rPr>
              <a:t></a:t>
            </a:r>
            <a:r>
              <a:rPr kumimoji="1" lang="en-US" altLang="zh-CN" sz="2400" dirty="0">
                <a:solidFill>
                  <a:srgbClr val="000000"/>
                </a:solidFill>
                <a:latin typeface="Times New Roman" panose="02020603050405020304" pitchFamily="18" charset="0"/>
              </a:rPr>
              <a:t>v</a:t>
            </a:r>
            <a:r>
              <a:rPr kumimoji="1" lang="en-US" altLang="zh-CN" sz="2400" i="1" baseline="-30000" dirty="0">
                <a:solidFill>
                  <a:srgbClr val="000000"/>
                </a:solidFill>
                <a:latin typeface="Times New Roman" panose="02020603050405020304" pitchFamily="18" charset="0"/>
                <a:sym typeface="Symbol" panose="05050102010706020507" pitchFamily="18" charset="2"/>
              </a:rPr>
              <a:t></a:t>
            </a:r>
            <a:r>
              <a:rPr kumimoji="1" lang="en-US" altLang="zh-CN" sz="2400" baseline="30000" dirty="0">
                <a:solidFill>
                  <a:srgbClr val="000000"/>
                </a:solidFill>
                <a:latin typeface="Times New Roman" panose="02020603050405020304" pitchFamily="18" charset="0"/>
              </a:rPr>
              <a:t>2</a:t>
            </a:r>
            <a:r>
              <a:rPr kumimoji="1" lang="en-US" altLang="zh-CN" sz="2400" i="1" baseline="30000" dirty="0">
                <a:solidFill>
                  <a:srgbClr val="000000"/>
                </a:solidFill>
                <a:latin typeface="Times New Roman" panose="02020603050405020304" pitchFamily="18" charset="0"/>
              </a:rPr>
              <a:t> </a:t>
            </a:r>
            <a:r>
              <a:rPr kumimoji="1" lang="en-US" altLang="zh-CN" sz="2400" i="1" dirty="0">
                <a:solidFill>
                  <a:srgbClr val="000000"/>
                </a:solidFill>
                <a:latin typeface="Times New Roman" panose="02020603050405020304" pitchFamily="18" charset="0"/>
              </a:rPr>
              <a:t>/ </a:t>
            </a:r>
            <a:r>
              <a:rPr kumimoji="1" lang="en-US" altLang="zh-CN" sz="2400" dirty="0">
                <a:solidFill>
                  <a:srgbClr val="000000"/>
                </a:solidFill>
                <a:latin typeface="Times New Roman" panose="02020603050405020304" pitchFamily="18" charset="0"/>
              </a:rPr>
              <a:t>2) ·(</a:t>
            </a:r>
            <a:r>
              <a:rPr kumimoji="1" lang="en-US" altLang="zh-CN" sz="2400" i="1" dirty="0">
                <a:solidFill>
                  <a:srgbClr val="000000"/>
                </a:solidFill>
                <a:latin typeface="Times New Roman" panose="02020603050405020304" pitchFamily="18" charset="0"/>
              </a:rPr>
              <a:t>m</a:t>
            </a:r>
            <a:r>
              <a:rPr kumimoji="1" lang="en-US" altLang="zh-CN" sz="2400" i="1" baseline="-30000" dirty="0">
                <a:solidFill>
                  <a:srgbClr val="000000"/>
                </a:solidFill>
                <a:latin typeface="Times New Roman" panose="02020603050405020304" pitchFamily="18" charset="0"/>
                <a:sym typeface="Symbol" panose="05050102010706020507" pitchFamily="18" charset="2"/>
              </a:rPr>
              <a:t></a:t>
            </a:r>
            <a:r>
              <a:rPr kumimoji="1" lang="en-US" altLang="zh-CN" sz="2400" i="1" baseline="-30000" dirty="0">
                <a:solidFill>
                  <a:srgbClr val="000000"/>
                </a:solidFill>
                <a:latin typeface="Times New Roman" panose="02020603050405020304" pitchFamily="18" charset="0"/>
              </a:rPr>
              <a:t>  </a:t>
            </a:r>
            <a:r>
              <a:rPr kumimoji="1" lang="en-US" altLang="zh-CN" sz="2400" i="1" dirty="0">
                <a:solidFill>
                  <a:srgbClr val="000000"/>
                </a:solidFill>
                <a:latin typeface="Times New Roman" panose="02020603050405020304" pitchFamily="18" charset="0"/>
              </a:rPr>
              <a:t>/ </a:t>
            </a:r>
            <a:r>
              <a:rPr kumimoji="1" lang="en-US" altLang="zh-CN" sz="2400" i="1" dirty="0" err="1">
                <a:solidFill>
                  <a:srgbClr val="000000"/>
                </a:solidFill>
                <a:latin typeface="Times New Roman" panose="02020603050405020304" pitchFamily="18" charset="0"/>
              </a:rPr>
              <a:t>m</a:t>
            </a:r>
            <a:r>
              <a:rPr kumimoji="1" lang="en-US" altLang="zh-CN" sz="2400" i="1" baseline="-30000" dirty="0" err="1">
                <a:solidFill>
                  <a:srgbClr val="000000"/>
                </a:solidFill>
                <a:latin typeface="Times New Roman" panose="02020603050405020304" pitchFamily="18" charset="0"/>
              </a:rPr>
              <a:t>Y</a:t>
            </a:r>
            <a:r>
              <a:rPr kumimoji="1" lang="en-US" altLang="zh-CN" sz="2400" dirty="0">
                <a:solidFill>
                  <a:srgbClr val="000000"/>
                </a:solidFill>
                <a:latin typeface="Times New Roman" panose="02020603050405020304" pitchFamily="18" charset="0"/>
              </a:rPr>
              <a:t>)</a:t>
            </a:r>
            <a:r>
              <a:rPr kumimoji="1" lang="en-US" altLang="zh-CN" sz="2400" i="1" dirty="0">
                <a:solidFill>
                  <a:srgbClr val="000000"/>
                </a:solidFill>
                <a:latin typeface="Times New Roman" panose="02020603050405020304" pitchFamily="18" charset="0"/>
              </a:rPr>
              <a:t> = E</a:t>
            </a:r>
            <a:r>
              <a:rPr kumimoji="1" lang="en-US" altLang="zh-CN" sz="2400" i="1" baseline="-30000" dirty="0">
                <a:solidFill>
                  <a:srgbClr val="000000"/>
                </a:solidFill>
                <a:latin typeface="Times New Roman" panose="02020603050405020304" pitchFamily="18" charset="0"/>
                <a:sym typeface="Symbol" panose="05050102010706020507" pitchFamily="18" charset="2"/>
              </a:rPr>
              <a:t> </a:t>
            </a:r>
            <a:r>
              <a:rPr kumimoji="1" lang="en-US" altLang="zh-CN" sz="2400" i="1" dirty="0">
                <a:solidFill>
                  <a:srgbClr val="000000"/>
                </a:solidFill>
                <a:latin typeface="Times New Roman" panose="02020603050405020304" pitchFamily="18" charset="0"/>
              </a:rPr>
              <a:t>·</a:t>
            </a:r>
            <a:r>
              <a:rPr kumimoji="1" lang="en-US" altLang="zh-CN" sz="2400" dirty="0">
                <a:solidFill>
                  <a:srgbClr val="000000"/>
                </a:solidFill>
                <a:latin typeface="Times New Roman" panose="02020603050405020304" pitchFamily="18" charset="0"/>
              </a:rPr>
              <a:t>(</a:t>
            </a:r>
            <a:r>
              <a:rPr kumimoji="1" lang="en-US" altLang="zh-CN" sz="2400" i="1" dirty="0">
                <a:solidFill>
                  <a:srgbClr val="000000"/>
                </a:solidFill>
                <a:latin typeface="Times New Roman" panose="02020603050405020304" pitchFamily="18" charset="0"/>
              </a:rPr>
              <a:t>m</a:t>
            </a:r>
            <a:r>
              <a:rPr kumimoji="1" lang="en-US" altLang="zh-CN" sz="2400" i="1" baseline="-30000" dirty="0">
                <a:solidFill>
                  <a:srgbClr val="000000"/>
                </a:solidFill>
                <a:latin typeface="Times New Roman" panose="02020603050405020304" pitchFamily="18" charset="0"/>
                <a:sym typeface="Symbol" panose="05050102010706020507" pitchFamily="18" charset="2"/>
              </a:rPr>
              <a:t> </a:t>
            </a:r>
            <a:r>
              <a:rPr kumimoji="1" lang="en-US" altLang="zh-CN" sz="2400" i="1" baseline="-30000" dirty="0">
                <a:solidFill>
                  <a:srgbClr val="000000"/>
                </a:solidFill>
                <a:latin typeface="Times New Roman" panose="02020603050405020304" pitchFamily="18" charset="0"/>
              </a:rPr>
              <a:t> </a:t>
            </a:r>
            <a:r>
              <a:rPr kumimoji="1" lang="en-US" altLang="zh-CN" sz="2400" i="1" dirty="0">
                <a:solidFill>
                  <a:srgbClr val="000000"/>
                </a:solidFill>
                <a:latin typeface="Times New Roman" panose="02020603050405020304" pitchFamily="18" charset="0"/>
              </a:rPr>
              <a:t>/ </a:t>
            </a:r>
            <a:r>
              <a:rPr kumimoji="1" lang="en-US" altLang="zh-CN" sz="2400" i="1" dirty="0" err="1">
                <a:solidFill>
                  <a:srgbClr val="000000"/>
                </a:solidFill>
                <a:latin typeface="Times New Roman" panose="02020603050405020304" pitchFamily="18" charset="0"/>
              </a:rPr>
              <a:t>m</a:t>
            </a:r>
            <a:r>
              <a:rPr kumimoji="1" lang="en-US" altLang="zh-CN" sz="2400" i="1" baseline="-30000" dirty="0" err="1">
                <a:solidFill>
                  <a:srgbClr val="000000"/>
                </a:solidFill>
                <a:latin typeface="Times New Roman" panose="02020603050405020304" pitchFamily="18" charset="0"/>
              </a:rPr>
              <a:t>Y</a:t>
            </a:r>
            <a:r>
              <a:rPr kumimoji="1" lang="en-US" altLang="zh-CN" sz="2400" dirty="0">
                <a:solidFill>
                  <a:srgbClr val="000000"/>
                </a:solidFill>
                <a:latin typeface="Times New Roman" panose="02020603050405020304" pitchFamily="18" charset="0"/>
              </a:rPr>
              <a:t>) </a:t>
            </a:r>
          </a:p>
        </p:txBody>
      </p:sp>
      <p:sp>
        <p:nvSpPr>
          <p:cNvPr id="9" name="文本框 8"/>
          <p:cNvSpPr txBox="1"/>
          <p:nvPr/>
        </p:nvSpPr>
        <p:spPr>
          <a:xfrm>
            <a:off x="465771" y="1578723"/>
            <a:ext cx="1826141" cy="584776"/>
          </a:xfrm>
          <a:prstGeom prst="rect">
            <a:avLst/>
          </a:prstGeom>
          <a:noFill/>
        </p:spPr>
        <p:txBody>
          <a:bodyPr wrap="none" rtlCol="0">
            <a:spAutoFit/>
          </a:bodyPr>
          <a:lstStyle/>
          <a:p>
            <a:r>
              <a:rPr lang="zh-CN" altLang="en-US" sz="3200" b="1" dirty="0">
                <a:solidFill>
                  <a:srgbClr val="0000FF"/>
                </a:solidFill>
                <a:latin typeface="华文楷体"/>
                <a:ea typeface="华文楷体"/>
                <a:cs typeface="华文楷体"/>
              </a:rPr>
              <a:t>动量守恒</a:t>
            </a:r>
          </a:p>
        </p:txBody>
      </p:sp>
      <p:sp>
        <p:nvSpPr>
          <p:cNvPr id="10" name="文本框 9"/>
          <p:cNvSpPr txBox="1"/>
          <p:nvPr/>
        </p:nvSpPr>
        <p:spPr>
          <a:xfrm>
            <a:off x="856496" y="2808152"/>
            <a:ext cx="1415772" cy="584776"/>
          </a:xfrm>
          <a:prstGeom prst="rect">
            <a:avLst/>
          </a:prstGeom>
          <a:noFill/>
        </p:spPr>
        <p:txBody>
          <a:bodyPr wrap="none" rtlCol="0">
            <a:spAutoFit/>
          </a:bodyPr>
          <a:lstStyle/>
          <a:p>
            <a:r>
              <a:rPr lang="zh-CN" altLang="en-US" sz="3200" b="1" dirty="0">
                <a:solidFill>
                  <a:srgbClr val="0000FF"/>
                </a:solidFill>
                <a:latin typeface="华文楷体"/>
                <a:ea typeface="华文楷体"/>
                <a:cs typeface="华文楷体"/>
              </a:rPr>
              <a:t>反冲能</a:t>
            </a:r>
          </a:p>
        </p:txBody>
      </p:sp>
      <p:sp>
        <p:nvSpPr>
          <p:cNvPr id="11" name="文本框 10"/>
          <p:cNvSpPr txBox="1"/>
          <p:nvPr/>
        </p:nvSpPr>
        <p:spPr>
          <a:xfrm>
            <a:off x="304800" y="4343400"/>
            <a:ext cx="1620957" cy="523220"/>
          </a:xfrm>
          <a:prstGeom prst="rect">
            <a:avLst/>
          </a:prstGeom>
          <a:noFill/>
        </p:spPr>
        <p:txBody>
          <a:bodyPr wrap="none" rtlCol="0">
            <a:spAutoFit/>
          </a:bodyPr>
          <a:lstStyle/>
          <a:p>
            <a:r>
              <a:rPr lang="zh-CN" altLang="en-US" sz="2800" b="1" dirty="0">
                <a:solidFill>
                  <a:srgbClr val="0000FF"/>
                </a:solidFill>
                <a:latin typeface="华文楷体"/>
                <a:ea typeface="华文楷体"/>
                <a:cs typeface="华文楷体"/>
              </a:rPr>
              <a:t>能量守恒</a:t>
            </a:r>
          </a:p>
        </p:txBody>
      </p:sp>
      <p:sp>
        <p:nvSpPr>
          <p:cNvPr id="3" name="Title 2"/>
          <p:cNvSpPr>
            <a:spLocks noGrp="1"/>
          </p:cNvSpPr>
          <p:nvPr>
            <p:ph type="title"/>
          </p:nvPr>
        </p:nvSpPr>
        <p:spPr/>
        <p:txBody>
          <a:bodyPr>
            <a:normAutofit/>
          </a:bodyPr>
          <a:lstStyle/>
          <a:p>
            <a:r>
              <a:rPr lang="zh-CN" altLang="en-US" dirty="0"/>
              <a:t> </a:t>
            </a:r>
            <a:r>
              <a:rPr lang="en-US" altLang="zh-CN" dirty="0"/>
              <a:t>α</a:t>
            </a:r>
            <a:r>
              <a:rPr lang="zh-CN" altLang="en-US" dirty="0"/>
              <a:t>衰变与核能级图</a:t>
            </a:r>
            <a:endParaRPr lang="en-US" dirty="0"/>
          </a:p>
        </p:txBody>
      </p:sp>
      <p:sp>
        <p:nvSpPr>
          <p:cNvPr id="2" name="幻灯片编号占位符 1"/>
          <p:cNvSpPr>
            <a:spLocks noGrp="1"/>
          </p:cNvSpPr>
          <p:nvPr>
            <p:ph type="sldNum" sz="quarter" idx="12"/>
          </p:nvPr>
        </p:nvSpPr>
        <p:spPr/>
        <p:txBody>
          <a:bodyPr/>
          <a:lstStyle/>
          <a:p>
            <a:pPr>
              <a:defRPr/>
            </a:pPr>
            <a:fld id="{8486441D-73B2-4300-883B-8FC5FEE08090}" type="slidenum">
              <a:rPr lang="zh-CN" altLang="en-US" smtClean="0"/>
              <a:pPr>
                <a:defRPr/>
              </a:pPr>
              <a:t>7</a:t>
            </a:fld>
            <a:endParaRPr lang="en-US" altLang="zh-CN" dirty="0"/>
          </a:p>
        </p:txBody>
      </p:sp>
      <p:sp>
        <p:nvSpPr>
          <p:cNvPr id="8" name="Footer Placeholder 7"/>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Tree>
    <p:extLst>
      <p:ext uri="{BB962C8B-B14F-4D97-AF65-F5344CB8AC3E}">
        <p14:creationId xmlns:p14="http://schemas.microsoft.com/office/powerpoint/2010/main" val="2062523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b26"/>
          <p:cNvPicPr>
            <a:picLocks noChangeAspect="1" noChangeArrowheads="1"/>
          </p:cNvPicPr>
          <p:nvPr/>
        </p:nvPicPr>
        <p:blipFill>
          <a:blip r:embed="rId2" cstate="hqprint">
            <a:lum contrast="48000"/>
            <a:extLst>
              <a:ext uri="{28A0092B-C50C-407E-A947-70E740481C1C}">
                <a14:useLocalDpi xmlns:a14="http://schemas.microsoft.com/office/drawing/2010/main"/>
              </a:ext>
            </a:extLst>
          </a:blip>
          <a:srcRect l="3377" r="5496"/>
          <a:stretch>
            <a:fillRect/>
          </a:stretch>
        </p:blipFill>
        <p:spPr bwMode="auto">
          <a:xfrm>
            <a:off x="50220" y="2331879"/>
            <a:ext cx="3303947" cy="3886726"/>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5" name="Object 5"/>
          <p:cNvGraphicFramePr>
            <a:graphicFrameLocks noChangeAspect="1"/>
          </p:cNvGraphicFramePr>
          <p:nvPr>
            <p:extLst>
              <p:ext uri="{D42A27DB-BD31-4B8C-83A1-F6EECF244321}">
                <p14:modId xmlns:p14="http://schemas.microsoft.com/office/powerpoint/2010/main" val="1328840756"/>
              </p:ext>
            </p:extLst>
          </p:nvPr>
        </p:nvGraphicFramePr>
        <p:xfrm>
          <a:off x="3911449" y="1156695"/>
          <a:ext cx="1633661" cy="824505"/>
        </p:xfrm>
        <a:graphic>
          <a:graphicData uri="http://schemas.openxmlformats.org/presentationml/2006/ole">
            <mc:AlternateContent xmlns:mc="http://schemas.openxmlformats.org/markup-compatibility/2006">
              <mc:Choice xmlns:v="urn:schemas-microsoft-com:vml" Requires="v">
                <p:oleObj name="公式" r:id="rId3" imgW="901440" imgH="393480" progId="Equation.3">
                  <p:embed/>
                </p:oleObj>
              </mc:Choice>
              <mc:Fallback>
                <p:oleObj name="公式" r:id="rId3" imgW="901440" imgH="393480" progId="Equation.3">
                  <p:embed/>
                  <p:pic>
                    <p:nvPicPr>
                      <p:cNvPr id="0" name=""/>
                      <p:cNvPicPr>
                        <a:picLocks noChangeAspect="1" noChangeArrowheads="1"/>
                      </p:cNvPicPr>
                      <p:nvPr/>
                    </p:nvPicPr>
                    <p:blipFill>
                      <a:blip r:embed="rId4"/>
                      <a:srcRect/>
                      <a:stretch>
                        <a:fillRect/>
                      </a:stretch>
                    </p:blipFill>
                    <p:spPr bwMode="auto">
                      <a:xfrm>
                        <a:off x="3911449" y="1156695"/>
                        <a:ext cx="1633661" cy="824505"/>
                      </a:xfrm>
                      <a:prstGeom prst="rect">
                        <a:avLst/>
                      </a:prstGeom>
                      <a:noFill/>
                      <a:ln>
                        <a:noFill/>
                      </a:ln>
                      <a:effectLst/>
                    </p:spPr>
                  </p:pic>
                </p:oleObj>
              </mc:Fallback>
            </mc:AlternateContent>
          </a:graphicData>
        </a:graphic>
      </p:graphicFrame>
      <p:sp>
        <p:nvSpPr>
          <p:cNvPr id="6" name="Text Box 6"/>
          <p:cNvSpPr txBox="1">
            <a:spLocks noChangeArrowheads="1"/>
          </p:cNvSpPr>
          <p:nvPr/>
        </p:nvSpPr>
        <p:spPr bwMode="auto">
          <a:xfrm>
            <a:off x="182216" y="1310767"/>
            <a:ext cx="3171017" cy="424732"/>
          </a:xfrm>
          <a:prstGeom prst="rect">
            <a:avLst/>
          </a:prstGeom>
          <a:solidFill>
            <a:srgbClr val="99FF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marL="0" marR="0" lvl="0" indent="0" algn="ctr" defTabSz="914400" eaLnBrk="1" fontAlgn="base" latinLnBrk="0" hangingPunct="1">
              <a:lnSpc>
                <a:spcPct val="90000"/>
              </a:lnSpc>
              <a:spcBef>
                <a:spcPct val="50000"/>
              </a:spcBef>
              <a:spcAft>
                <a:spcPct val="0"/>
              </a:spcAft>
              <a:buClr>
                <a:srgbClr val="99FFCC"/>
              </a:buClr>
              <a:buSzPct val="80000"/>
              <a:buFont typeface="Wingdings" panose="05000000000000000000" pitchFamily="2" charset="2"/>
              <a:buNone/>
              <a:tabLst/>
              <a:defRPr/>
            </a:pPr>
            <a:r>
              <a:rPr kumimoji="1" lang="en-US" altLang="zh-CN" sz="2400" b="0" i="0" u="none" strike="noStrike" kern="0" cap="none" spc="0" normalizeH="0" baseline="30000" noProof="0" dirty="0">
                <a:ln>
                  <a:noFill/>
                </a:ln>
                <a:solidFill>
                  <a:srgbClr val="000000"/>
                </a:solidFill>
                <a:effectLst/>
                <a:uLnTx/>
                <a:uFillTx/>
                <a:latin typeface="Times New Roman" panose="02020603050405020304" pitchFamily="18" charset="0"/>
              </a:rPr>
              <a:t>212</a:t>
            </a:r>
            <a:r>
              <a:rPr kumimoji="1" lang="en-US" altLang="zh-CN" sz="2400" b="0" i="0" u="none" strike="noStrike" kern="0" cap="none" spc="0" normalizeH="0" baseline="-30000" noProof="0" dirty="0">
                <a:ln>
                  <a:noFill/>
                </a:ln>
                <a:solidFill>
                  <a:srgbClr val="000000"/>
                </a:solidFill>
                <a:effectLst/>
                <a:uLnTx/>
                <a:uFillTx/>
                <a:latin typeface="Times New Roman" panose="02020603050405020304" pitchFamily="18" charset="0"/>
              </a:rPr>
              <a:t>83 </a:t>
            </a:r>
            <a:r>
              <a:rPr kumimoji="1" lang="en-US" altLang="zh-CN" sz="2400" b="0" i="1" u="none" strike="noStrike" kern="0" cap="none" spc="0" normalizeH="0" baseline="0" noProof="0" dirty="0">
                <a:ln>
                  <a:noFill/>
                </a:ln>
                <a:solidFill>
                  <a:srgbClr val="000000"/>
                </a:solidFill>
                <a:effectLst/>
                <a:uLnTx/>
                <a:uFillTx/>
                <a:latin typeface="Times New Roman" panose="02020603050405020304" pitchFamily="18" charset="0"/>
              </a:rPr>
              <a:t>Bi</a:t>
            </a:r>
            <a:r>
              <a:rPr kumimoji="1" lang="zh-CN" altLang="en-US" sz="2400" i="1" kern="0" dirty="0">
                <a:solidFill>
                  <a:srgbClr val="000000"/>
                </a:solidFill>
                <a:latin typeface="Symbol" panose="05050102010706020507" pitchFamily="18" charset="2"/>
                <a:sym typeface="Times New Roman" panose="02020603050405020304" pitchFamily="18" charset="0"/>
              </a:rPr>
              <a:t> </a:t>
            </a:r>
            <a:r>
              <a:rPr kumimoji="1" lang="en-US" altLang="zh-CN" sz="2400" b="0" i="0" u="none" strike="noStrike" kern="0" cap="none" spc="0" normalizeH="0" baseline="0" noProof="0" dirty="0">
                <a:ln>
                  <a:noFill/>
                </a:ln>
                <a:solidFill>
                  <a:srgbClr val="000000"/>
                </a:solidFill>
                <a:effectLst/>
                <a:uLnTx/>
                <a:uFillTx/>
                <a:latin typeface="Times New Roman" panose="02020603050405020304" pitchFamily="18" charset="0"/>
                <a:sym typeface="Symbol" panose="05050102010706020507" pitchFamily="18" charset="2"/>
              </a:rPr>
              <a:t></a:t>
            </a:r>
            <a:r>
              <a:rPr kumimoji="1" lang="en-US" altLang="zh-CN" sz="2400" b="0" i="1" u="none" strike="noStrike" kern="0" cap="none" spc="0" normalizeH="0" baseline="0" noProof="0" dirty="0">
                <a:ln>
                  <a:noFill/>
                </a:ln>
                <a:solidFill>
                  <a:srgbClr val="000000"/>
                </a:solidFill>
                <a:effectLst/>
                <a:uLnTx/>
                <a:uFillTx/>
                <a:latin typeface="Times New Roman" panose="02020603050405020304" pitchFamily="18" charset="0"/>
              </a:rPr>
              <a:t>  </a:t>
            </a:r>
            <a:r>
              <a:rPr kumimoji="1" lang="en-US" altLang="zh-CN" sz="2400" b="0" i="0" u="none" strike="noStrike" kern="0" cap="none" spc="0" normalizeH="0" baseline="30000" noProof="0" dirty="0">
                <a:ln>
                  <a:noFill/>
                </a:ln>
                <a:solidFill>
                  <a:srgbClr val="000000"/>
                </a:solidFill>
                <a:effectLst/>
                <a:uLnTx/>
                <a:uFillTx/>
                <a:latin typeface="Times New Roman" panose="02020603050405020304" pitchFamily="18" charset="0"/>
              </a:rPr>
              <a:t>208</a:t>
            </a:r>
            <a:r>
              <a:rPr kumimoji="1" lang="en-US" altLang="zh-CN" sz="2400" b="0" i="0" u="none" strike="noStrike" kern="0" cap="none" spc="0" normalizeH="0" baseline="-30000" noProof="0" dirty="0">
                <a:ln>
                  <a:noFill/>
                </a:ln>
                <a:solidFill>
                  <a:srgbClr val="000000"/>
                </a:solidFill>
                <a:effectLst/>
                <a:uLnTx/>
                <a:uFillTx/>
                <a:latin typeface="Times New Roman" panose="02020603050405020304" pitchFamily="18" charset="0"/>
              </a:rPr>
              <a:t>81</a:t>
            </a:r>
            <a:r>
              <a:rPr kumimoji="1" lang="en-US" altLang="zh-CN" sz="2400" b="0" i="1" u="none" strike="noStrike" kern="0" cap="none" spc="0" normalizeH="0" baseline="-30000" noProof="0" dirty="0">
                <a:ln>
                  <a:noFill/>
                </a:ln>
                <a:solidFill>
                  <a:srgbClr val="000000"/>
                </a:solidFill>
                <a:effectLst/>
                <a:uLnTx/>
                <a:uFillTx/>
                <a:latin typeface="Times New Roman" panose="02020603050405020304" pitchFamily="18" charset="0"/>
              </a:rPr>
              <a:t> </a:t>
            </a:r>
            <a:r>
              <a:rPr kumimoji="1" lang="en-US" altLang="zh-CN" sz="2400" b="0" i="1" u="none" strike="noStrike" kern="0" cap="none" spc="0" normalizeH="0" baseline="0" noProof="0" dirty="0">
                <a:ln>
                  <a:noFill/>
                </a:ln>
                <a:solidFill>
                  <a:srgbClr val="000000"/>
                </a:solidFill>
                <a:effectLst/>
                <a:uLnTx/>
                <a:uFillTx/>
                <a:latin typeface="Times New Roman" panose="02020603050405020304" pitchFamily="18" charset="0"/>
              </a:rPr>
              <a:t>Tl +</a:t>
            </a:r>
            <a:r>
              <a:rPr kumimoji="1" lang="en-US" altLang="zh-CN" sz="2400" b="0" i="1" u="none" strike="noStrike" kern="0" cap="none" spc="0" normalizeH="0" baseline="0" noProof="0" dirty="0">
                <a:ln>
                  <a:noFill/>
                </a:ln>
                <a:solidFill>
                  <a:srgbClr val="000000"/>
                </a:solidFill>
                <a:effectLst/>
                <a:uLnTx/>
                <a:uFillTx/>
                <a:latin typeface="Times New Roman" panose="02020603050405020304" pitchFamily="18" charset="0"/>
                <a:sym typeface="Symbol" panose="05050102010706020507" pitchFamily="18" charset="2"/>
              </a:rPr>
              <a:t></a:t>
            </a:r>
          </a:p>
        </p:txBody>
      </p:sp>
      <p:pic>
        <p:nvPicPr>
          <p:cNvPr id="7" name="Picture 3" descr="b28"/>
          <p:cNvPicPr>
            <a:picLocks noChangeAspect="1" noChangeArrowheads="1"/>
          </p:cNvPicPr>
          <p:nvPr/>
        </p:nvPicPr>
        <p:blipFill>
          <a:blip r:embed="rId5" cstate="hqprint">
            <a:lum contrast="60000"/>
            <a:extLst>
              <a:ext uri="{28A0092B-C50C-407E-A947-70E740481C1C}">
                <a14:useLocalDpi xmlns:a14="http://schemas.microsoft.com/office/drawing/2010/main"/>
              </a:ext>
            </a:extLst>
          </a:blip>
          <a:srcRect/>
          <a:stretch>
            <a:fillRect/>
          </a:stretch>
        </p:blipFill>
        <p:spPr bwMode="auto">
          <a:xfrm>
            <a:off x="6210933" y="1371600"/>
            <a:ext cx="2792711" cy="462448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组合 10"/>
          <p:cNvGrpSpPr/>
          <p:nvPr/>
        </p:nvGrpSpPr>
        <p:grpSpPr>
          <a:xfrm>
            <a:off x="3495769" y="2105671"/>
            <a:ext cx="2524031" cy="3533129"/>
            <a:chOff x="4603531" y="201911"/>
            <a:chExt cx="3513850" cy="3303523"/>
          </a:xfrm>
        </p:grpSpPr>
        <p:pic>
          <p:nvPicPr>
            <p:cNvPr id="8" name="图片 7"/>
            <p:cNvPicPr>
              <a:picLocks noChangeAspect="1"/>
            </p:cNvPicPr>
            <p:nvPr/>
          </p:nvPicPr>
          <p:blipFill>
            <a:blip r:embed="rId6"/>
            <a:stretch>
              <a:fillRect/>
            </a:stretch>
          </p:blipFill>
          <p:spPr>
            <a:xfrm>
              <a:off x="4603531" y="201911"/>
              <a:ext cx="841481" cy="3303523"/>
            </a:xfrm>
            <a:prstGeom prst="rect">
              <a:avLst/>
            </a:prstGeom>
          </p:spPr>
        </p:pic>
        <p:pic>
          <p:nvPicPr>
            <p:cNvPr id="9" name="图片 8"/>
            <p:cNvPicPr>
              <a:picLocks noChangeAspect="1"/>
            </p:cNvPicPr>
            <p:nvPr/>
          </p:nvPicPr>
          <p:blipFill>
            <a:blip r:embed="rId7"/>
            <a:stretch>
              <a:fillRect/>
            </a:stretch>
          </p:blipFill>
          <p:spPr>
            <a:xfrm>
              <a:off x="5436367" y="221544"/>
              <a:ext cx="1365247" cy="3110234"/>
            </a:xfrm>
            <a:prstGeom prst="rect">
              <a:avLst/>
            </a:prstGeom>
          </p:spPr>
        </p:pic>
        <p:pic>
          <p:nvPicPr>
            <p:cNvPr id="10" name="图片 9"/>
            <p:cNvPicPr>
              <a:picLocks noChangeAspect="1"/>
            </p:cNvPicPr>
            <p:nvPr/>
          </p:nvPicPr>
          <p:blipFill>
            <a:blip r:embed="rId8"/>
            <a:stretch>
              <a:fillRect/>
            </a:stretch>
          </p:blipFill>
          <p:spPr>
            <a:xfrm>
              <a:off x="6792963" y="211034"/>
              <a:ext cx="1324418" cy="3110234"/>
            </a:xfrm>
            <a:prstGeom prst="rect">
              <a:avLst/>
            </a:prstGeom>
          </p:spPr>
        </p:pic>
      </p:grpSp>
      <p:sp>
        <p:nvSpPr>
          <p:cNvPr id="14" name="Title 13"/>
          <p:cNvSpPr>
            <a:spLocks noGrp="1"/>
          </p:cNvSpPr>
          <p:nvPr>
            <p:ph type="title"/>
          </p:nvPr>
        </p:nvSpPr>
        <p:spPr/>
        <p:txBody>
          <a:bodyPr>
            <a:normAutofit/>
          </a:bodyPr>
          <a:lstStyle/>
          <a:p>
            <a:r>
              <a:rPr lang="zh-CN" altLang="en-US" dirty="0"/>
              <a:t> </a:t>
            </a:r>
            <a:r>
              <a:rPr lang="en-US" altLang="zh-CN" dirty="0"/>
              <a:t>α</a:t>
            </a:r>
            <a:r>
              <a:rPr lang="zh-CN" altLang="en-US" dirty="0"/>
              <a:t>衰变与核能级图</a:t>
            </a:r>
            <a:endParaRPr lang="en-US" dirty="0"/>
          </a:p>
        </p:txBody>
      </p:sp>
      <p:sp>
        <p:nvSpPr>
          <p:cNvPr id="4" name="幻灯片编号占位符 3"/>
          <p:cNvSpPr>
            <a:spLocks noGrp="1"/>
          </p:cNvSpPr>
          <p:nvPr>
            <p:ph type="sldNum" sz="quarter" idx="12"/>
          </p:nvPr>
        </p:nvSpPr>
        <p:spPr/>
        <p:txBody>
          <a:bodyPr/>
          <a:lstStyle/>
          <a:p>
            <a:pPr>
              <a:defRPr/>
            </a:pPr>
            <a:fld id="{8486441D-73B2-4300-883B-8FC5FEE08090}" type="slidenum">
              <a:rPr lang="zh-CN" altLang="en-US" smtClean="0"/>
              <a:pPr>
                <a:defRPr/>
              </a:pPr>
              <a:t>8</a:t>
            </a:fld>
            <a:endParaRPr lang="en-US" altLang="zh-CN" dirty="0"/>
          </a:p>
        </p:txBody>
      </p:sp>
      <p:sp>
        <p:nvSpPr>
          <p:cNvPr id="12" name="文本框 11"/>
          <p:cNvSpPr txBox="1"/>
          <p:nvPr/>
        </p:nvSpPr>
        <p:spPr>
          <a:xfrm>
            <a:off x="529683" y="1840629"/>
            <a:ext cx="918841" cy="461665"/>
          </a:xfrm>
          <a:prstGeom prst="rect">
            <a:avLst/>
          </a:prstGeom>
          <a:noFill/>
        </p:spPr>
        <p:txBody>
          <a:bodyPr wrap="none" rtlCol="0">
            <a:spAutoFit/>
          </a:bodyPr>
          <a:lstStyle/>
          <a:p>
            <a:r>
              <a:rPr kumimoji="1" lang="en-US" altLang="zh-CN" sz="2400" dirty="0">
                <a:solidFill>
                  <a:srgbClr val="0000FF"/>
                </a:solidFill>
                <a:latin typeface="STKaiti" charset="-122"/>
                <a:ea typeface="STKaiti" charset="-122"/>
                <a:cs typeface="STKaiti" charset="-122"/>
              </a:rPr>
              <a:t>Bi: </a:t>
            </a:r>
            <a:r>
              <a:rPr kumimoji="1" lang="zh-CN" altLang="en-US" sz="2400" dirty="0">
                <a:solidFill>
                  <a:srgbClr val="0000FF"/>
                </a:solidFill>
                <a:latin typeface="STKaiti" charset="-122"/>
                <a:ea typeface="STKaiti" charset="-122"/>
                <a:cs typeface="STKaiti" charset="-122"/>
              </a:rPr>
              <a:t>铋</a:t>
            </a:r>
          </a:p>
        </p:txBody>
      </p:sp>
      <p:sp>
        <p:nvSpPr>
          <p:cNvPr id="13" name="文本框 12"/>
          <p:cNvSpPr txBox="1"/>
          <p:nvPr/>
        </p:nvSpPr>
        <p:spPr>
          <a:xfrm>
            <a:off x="1694019" y="1840629"/>
            <a:ext cx="1149674" cy="461665"/>
          </a:xfrm>
          <a:prstGeom prst="rect">
            <a:avLst/>
          </a:prstGeom>
          <a:noFill/>
        </p:spPr>
        <p:txBody>
          <a:bodyPr wrap="none" rtlCol="0">
            <a:spAutoFit/>
          </a:bodyPr>
          <a:lstStyle/>
          <a:p>
            <a:r>
              <a:rPr kumimoji="1" lang="en-US" altLang="zh-CN" sz="2400" dirty="0">
                <a:solidFill>
                  <a:srgbClr val="0000FF"/>
                </a:solidFill>
                <a:latin typeface="STKaiti" charset="-122"/>
                <a:ea typeface="STKaiti" charset="-122"/>
                <a:cs typeface="STKaiti" charset="-122"/>
              </a:rPr>
              <a:t>T</a:t>
            </a:r>
            <a:r>
              <a:rPr lang="en-US" altLang="zh-CN" sz="2400" dirty="0">
                <a:solidFill>
                  <a:srgbClr val="0000FF"/>
                </a:solidFill>
                <a:latin typeface="STKaiti" charset="-122"/>
                <a:ea typeface="STKaiti" charset="-122"/>
                <a:cs typeface="STKaiti" charset="-122"/>
              </a:rPr>
              <a:t>l</a:t>
            </a:r>
            <a:r>
              <a:rPr lang="zh-CN" altLang="en-US" sz="2400" dirty="0">
                <a:solidFill>
                  <a:srgbClr val="0000FF"/>
                </a:solidFill>
                <a:latin typeface="STKaiti" charset="-122"/>
                <a:ea typeface="STKaiti" charset="-122"/>
                <a:cs typeface="STKaiti" charset="-122"/>
              </a:rPr>
              <a:t>： 铊</a:t>
            </a:r>
            <a:endParaRPr kumimoji="1" lang="zh-CN" altLang="en-US" sz="2400" dirty="0">
              <a:solidFill>
                <a:srgbClr val="0000FF"/>
              </a:solidFill>
              <a:latin typeface="STKaiti" charset="-122"/>
              <a:ea typeface="STKaiti" charset="-122"/>
              <a:cs typeface="STKaiti" charset="-122"/>
            </a:endParaRPr>
          </a:p>
        </p:txBody>
      </p:sp>
      <p:sp>
        <p:nvSpPr>
          <p:cNvPr id="2" name="Footer Placeholder 1"/>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Tree>
    <p:extLst>
      <p:ext uri="{BB962C8B-B14F-4D97-AF65-F5344CB8AC3E}">
        <p14:creationId xmlns:p14="http://schemas.microsoft.com/office/powerpoint/2010/main" val="143821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712385" y="4735275"/>
            <a:ext cx="3387466" cy="830997"/>
          </a:xfrm>
          <a:prstGeom prst="rect">
            <a:avLst/>
          </a:prstGeom>
          <a:noFill/>
        </p:spPr>
        <p:txBody>
          <a:bodyPr wrap="none" rtlCol="0">
            <a:spAutoFit/>
          </a:bodyPr>
          <a:lstStyle/>
          <a:p>
            <a:pPr marL="428625" indent="-428625">
              <a:buFont typeface="Arial" panose="020B0604020202020204" pitchFamily="34" charset="0"/>
              <a:buChar char="•"/>
            </a:pPr>
            <a:r>
              <a:rPr lang="zh-CN" altLang="en-US" sz="2400" dirty="0">
                <a:solidFill>
                  <a:schemeClr val="tx1"/>
                </a:solidFill>
                <a:latin typeface="STKaiti" charset="-122"/>
                <a:ea typeface="STKaiti" charset="-122"/>
                <a:cs typeface="STKaiti" charset="-122"/>
              </a:rPr>
              <a:t>穿透势垒的概率小</a:t>
            </a:r>
            <a:endParaRPr lang="en-US" altLang="zh-CN" sz="2400" dirty="0">
              <a:solidFill>
                <a:schemeClr val="tx1"/>
              </a:solidFill>
              <a:latin typeface="STKaiti" charset="-122"/>
              <a:ea typeface="STKaiti" charset="-122"/>
              <a:cs typeface="STKaiti" charset="-122"/>
            </a:endParaRPr>
          </a:p>
          <a:p>
            <a:pPr marL="428625" indent="-428625">
              <a:buFont typeface="Arial" panose="020B0604020202020204" pitchFamily="34" charset="0"/>
              <a:buChar char="•"/>
            </a:pPr>
            <a:r>
              <a:rPr lang="zh-CN" altLang="en-US" sz="2400" dirty="0">
                <a:solidFill>
                  <a:schemeClr val="tx1"/>
                </a:solidFill>
                <a:latin typeface="STKaiti" charset="-122"/>
                <a:ea typeface="STKaiti" charset="-122"/>
                <a:cs typeface="STKaiti" charset="-122"/>
              </a:rPr>
              <a:t>核内难形成这些集团</a:t>
            </a:r>
          </a:p>
        </p:txBody>
      </p:sp>
      <p:sp>
        <p:nvSpPr>
          <p:cNvPr id="5" name="文本框 4"/>
          <p:cNvSpPr txBox="1"/>
          <p:nvPr/>
        </p:nvSpPr>
        <p:spPr>
          <a:xfrm>
            <a:off x="307426" y="2768509"/>
            <a:ext cx="4426135" cy="3416320"/>
          </a:xfrm>
          <a:prstGeom prst="rect">
            <a:avLst/>
          </a:prstGeom>
          <a:noFill/>
        </p:spPr>
        <p:txBody>
          <a:bodyPr wrap="square" rtlCol="0">
            <a:spAutoFit/>
          </a:bodyPr>
          <a:lstStyle/>
          <a:p>
            <a:r>
              <a:rPr lang="zh-CN" altLang="en-US" sz="2400" dirty="0">
                <a:solidFill>
                  <a:srgbClr val="0000FF"/>
                </a:solidFill>
                <a:latin typeface="STKaiti" charset="-122"/>
                <a:ea typeface="STKaiti" charset="-122"/>
                <a:cs typeface="STKaiti" charset="-122"/>
              </a:rPr>
              <a:t>质子放射性：如</a:t>
            </a:r>
            <a:r>
              <a:rPr lang="el-GR" altLang="zh-CN" sz="2400" dirty="0">
                <a:solidFill>
                  <a:srgbClr val="0000FF"/>
                </a:solidFill>
                <a:latin typeface="STKaiti" charset="-122"/>
                <a:ea typeface="STKaiti" charset="-122"/>
                <a:cs typeface="STKaiti" charset="-122"/>
              </a:rPr>
              <a:t>α</a:t>
            </a:r>
            <a:r>
              <a:rPr lang="zh-CN" altLang="en-US" sz="2400" dirty="0">
                <a:solidFill>
                  <a:srgbClr val="0000FF"/>
                </a:solidFill>
                <a:latin typeface="STKaiti" charset="-122"/>
                <a:ea typeface="STKaiti" charset="-122"/>
                <a:cs typeface="STKaiti" charset="-122"/>
              </a:rPr>
              <a:t>放射性，从原子核中发射质子。</a:t>
            </a:r>
            <a:r>
              <a:rPr lang="en-US" altLang="zh-CN" sz="2400" dirty="0">
                <a:solidFill>
                  <a:srgbClr val="0000FF"/>
                </a:solidFill>
                <a:latin typeface="STKaiti" charset="-122"/>
                <a:ea typeface="STKaiti" charset="-122"/>
                <a:cs typeface="STKaiti" charset="-122"/>
              </a:rPr>
              <a:t>1982</a:t>
            </a:r>
            <a:r>
              <a:rPr lang="zh-CN" altLang="en-US" sz="2400" dirty="0">
                <a:solidFill>
                  <a:srgbClr val="0000FF"/>
                </a:solidFill>
                <a:latin typeface="STKaiti" charset="-122"/>
                <a:ea typeface="STKaiti" charset="-122"/>
                <a:cs typeface="STKaiti" charset="-122"/>
              </a:rPr>
              <a:t>年前只有一例实验，</a:t>
            </a:r>
            <a:r>
              <a:rPr lang="en-US" altLang="zh-CN" sz="2400" baseline="30000" dirty="0">
                <a:solidFill>
                  <a:srgbClr val="0000FF"/>
                </a:solidFill>
                <a:latin typeface="STKaiti" charset="-122"/>
                <a:ea typeface="STKaiti" charset="-122"/>
                <a:cs typeface="STKaiti" charset="-122"/>
              </a:rPr>
              <a:t> </a:t>
            </a:r>
            <a:r>
              <a:rPr lang="en-US" altLang="zh-CN" sz="2400" dirty="0">
                <a:solidFill>
                  <a:srgbClr val="0000FF"/>
                </a:solidFill>
                <a:latin typeface="STKaiti" charset="-122"/>
                <a:ea typeface="STKaiti" charset="-122"/>
                <a:cs typeface="STKaiti" charset="-122"/>
              </a:rPr>
              <a:t>          </a:t>
            </a:r>
            <a:r>
              <a:rPr lang="zh-CN" altLang="en-US" sz="2400" dirty="0">
                <a:solidFill>
                  <a:srgbClr val="0000FF"/>
                </a:solidFill>
                <a:latin typeface="STKaiti" charset="-122"/>
                <a:ea typeface="STKaiti" charset="-122"/>
                <a:cs typeface="STKaiti" charset="-122"/>
              </a:rPr>
              <a:t>释放</a:t>
            </a:r>
            <a:r>
              <a:rPr lang="en-US" altLang="zh-CN" sz="2400" dirty="0">
                <a:solidFill>
                  <a:srgbClr val="0000FF"/>
                </a:solidFill>
                <a:latin typeface="STKaiti" charset="-122"/>
                <a:ea typeface="STKaiti" charset="-122"/>
                <a:cs typeface="STKaiti" charset="-122"/>
              </a:rPr>
              <a:t>1.59MeV</a:t>
            </a:r>
            <a:r>
              <a:rPr lang="zh-CN" altLang="en-US" sz="2400" dirty="0">
                <a:solidFill>
                  <a:srgbClr val="0000FF"/>
                </a:solidFill>
                <a:latin typeface="STKaiti" charset="-122"/>
                <a:ea typeface="STKaiti" charset="-122"/>
                <a:cs typeface="STKaiti" charset="-122"/>
              </a:rPr>
              <a:t>质子，半衰期</a:t>
            </a:r>
            <a:r>
              <a:rPr lang="en-US" altLang="zh-CN" sz="2400" dirty="0">
                <a:solidFill>
                  <a:srgbClr val="0000FF"/>
                </a:solidFill>
                <a:latin typeface="STKaiti" charset="-122"/>
                <a:ea typeface="STKaiti" charset="-122"/>
                <a:cs typeface="STKaiti" charset="-122"/>
              </a:rPr>
              <a:t>19</a:t>
            </a:r>
            <a:r>
              <a:rPr lang="zh-CN" altLang="en-US" sz="2400" dirty="0">
                <a:solidFill>
                  <a:srgbClr val="0000FF"/>
                </a:solidFill>
                <a:latin typeface="STKaiti" charset="-122"/>
                <a:ea typeface="STKaiti" charset="-122"/>
                <a:cs typeface="STKaiti" charset="-122"/>
              </a:rPr>
              <a:t>秒。另有十几起</a:t>
            </a:r>
            <a:r>
              <a:rPr lang="el-GR" altLang="zh-CN" sz="2400" dirty="0">
                <a:solidFill>
                  <a:srgbClr val="0000FF"/>
                </a:solidFill>
                <a:latin typeface="STKaiti" charset="-122"/>
                <a:ea typeface="STKaiti" charset="-122"/>
                <a:cs typeface="STKaiti" charset="-122"/>
              </a:rPr>
              <a:t>β</a:t>
            </a:r>
            <a:r>
              <a:rPr lang="zh-CN" altLang="en-US" sz="2400" dirty="0">
                <a:solidFill>
                  <a:srgbClr val="0000FF"/>
                </a:solidFill>
                <a:latin typeface="STKaiti" charset="-122"/>
                <a:ea typeface="STKaiti" charset="-122"/>
                <a:cs typeface="STKaiti" charset="-122"/>
              </a:rPr>
              <a:t>衰变后释放质子，</a:t>
            </a:r>
            <a:r>
              <a:rPr lang="el-GR" altLang="zh-CN" sz="2400" dirty="0">
                <a:solidFill>
                  <a:prstClr val="black"/>
                </a:solidFill>
                <a:latin typeface="STKaiti" charset="-122"/>
                <a:ea typeface="STKaiti" charset="-122"/>
                <a:cs typeface="STKaiti" charset="-122"/>
              </a:rPr>
              <a:t> </a:t>
            </a:r>
            <a:r>
              <a:rPr lang="zh-CN" altLang="en-US" sz="2400" dirty="0">
                <a:solidFill>
                  <a:prstClr val="black"/>
                </a:solidFill>
                <a:latin typeface="STKaiti" charset="-122"/>
                <a:ea typeface="STKaiti" charset="-122"/>
                <a:cs typeface="STKaiti" charset="-122"/>
              </a:rPr>
              <a:t>即</a:t>
            </a:r>
            <a:r>
              <a:rPr lang="el-GR" altLang="zh-CN" sz="2400" dirty="0">
                <a:solidFill>
                  <a:prstClr val="black"/>
                </a:solidFill>
                <a:latin typeface="STKaiti" charset="-122"/>
                <a:ea typeface="STKaiti" charset="-122"/>
                <a:cs typeface="STKaiti" charset="-122"/>
              </a:rPr>
              <a:t>β</a:t>
            </a:r>
            <a:r>
              <a:rPr lang="zh-CN" altLang="en-US" sz="2400" dirty="0">
                <a:solidFill>
                  <a:prstClr val="black"/>
                </a:solidFill>
                <a:latin typeface="STKaiti" charset="-122"/>
                <a:ea typeface="STKaiti" charset="-122"/>
                <a:cs typeface="STKaiti" charset="-122"/>
              </a:rPr>
              <a:t>缓发质子。</a:t>
            </a:r>
            <a:r>
              <a:rPr lang="en-US" altLang="zh-CN" sz="2400" dirty="0">
                <a:solidFill>
                  <a:prstClr val="black"/>
                </a:solidFill>
                <a:latin typeface="STKaiti" charset="-122"/>
                <a:ea typeface="STKaiti" charset="-122"/>
                <a:cs typeface="STKaiti" charset="-122"/>
              </a:rPr>
              <a:t>1982</a:t>
            </a:r>
            <a:r>
              <a:rPr lang="zh-CN" altLang="en-US" sz="2400" dirty="0">
                <a:solidFill>
                  <a:prstClr val="black"/>
                </a:solidFill>
                <a:latin typeface="STKaiti" charset="-122"/>
                <a:ea typeface="STKaiti" charset="-122"/>
                <a:cs typeface="STKaiti" charset="-122"/>
              </a:rPr>
              <a:t>年，基态直接辐射质子：</a:t>
            </a:r>
            <a:endParaRPr lang="en-US" altLang="zh-CN" sz="2400" dirty="0">
              <a:solidFill>
                <a:prstClr val="black"/>
              </a:solidFill>
              <a:latin typeface="STKaiti" charset="-122"/>
              <a:ea typeface="STKaiti" charset="-122"/>
              <a:cs typeface="STKaiti" charset="-122"/>
            </a:endParaRPr>
          </a:p>
          <a:p>
            <a:r>
              <a:rPr lang="zh-CN" altLang="en-US" sz="2400" dirty="0">
                <a:solidFill>
                  <a:prstClr val="black"/>
                </a:solidFill>
                <a:latin typeface="STKaiti" charset="-122"/>
                <a:ea typeface="STKaiti" charset="-122"/>
                <a:cs typeface="STKaiti" charset="-122"/>
              </a:rPr>
              <a:t>聚变反应</a:t>
            </a:r>
            <a:r>
              <a:rPr lang="en-US" altLang="zh-CN" sz="2400" baseline="30000" dirty="0">
                <a:solidFill>
                  <a:prstClr val="black"/>
                </a:solidFill>
                <a:latin typeface="STKaiti" charset="-122"/>
                <a:ea typeface="STKaiti" charset="-122"/>
                <a:cs typeface="STKaiti" charset="-122"/>
              </a:rPr>
              <a:t>58</a:t>
            </a:r>
            <a:r>
              <a:rPr lang="en-US" altLang="zh-CN" sz="2400" dirty="0">
                <a:solidFill>
                  <a:prstClr val="black"/>
                </a:solidFill>
                <a:latin typeface="STKaiti" charset="-122"/>
                <a:ea typeface="STKaiti" charset="-122"/>
                <a:cs typeface="STKaiti" charset="-122"/>
              </a:rPr>
              <a:t>Ni+</a:t>
            </a:r>
            <a:r>
              <a:rPr lang="en-US" altLang="zh-CN" sz="2400" baseline="30000" dirty="0">
                <a:solidFill>
                  <a:prstClr val="black"/>
                </a:solidFill>
                <a:latin typeface="STKaiti" charset="-122"/>
                <a:ea typeface="STKaiti" charset="-122"/>
                <a:cs typeface="STKaiti" charset="-122"/>
              </a:rPr>
              <a:t>96</a:t>
            </a:r>
            <a:r>
              <a:rPr lang="en-US" altLang="zh-CN" sz="2400" dirty="0">
                <a:solidFill>
                  <a:prstClr val="black"/>
                </a:solidFill>
                <a:latin typeface="STKaiti" charset="-122"/>
                <a:ea typeface="STKaiti" charset="-122"/>
                <a:cs typeface="STKaiti" charset="-122"/>
              </a:rPr>
              <a:t>Ru</a:t>
            </a:r>
            <a:r>
              <a:rPr lang="zh-CN" altLang="en-US" sz="2400" dirty="0">
                <a:solidFill>
                  <a:prstClr val="black"/>
                </a:solidFill>
                <a:latin typeface="STKaiti" charset="-122"/>
                <a:ea typeface="STKaiti" charset="-122"/>
                <a:cs typeface="STKaiti" charset="-122"/>
              </a:rPr>
              <a:t>到           ，产物立即释放</a:t>
            </a:r>
            <a:r>
              <a:rPr lang="en-US" altLang="zh-CN" sz="2400" dirty="0">
                <a:solidFill>
                  <a:prstClr val="black"/>
                </a:solidFill>
                <a:latin typeface="STKaiti" charset="-122"/>
                <a:ea typeface="STKaiti" charset="-122"/>
                <a:cs typeface="STKaiti" charset="-122"/>
              </a:rPr>
              <a:t>1.23MeV</a:t>
            </a:r>
            <a:r>
              <a:rPr lang="zh-CN" altLang="en-US" sz="2400" dirty="0">
                <a:solidFill>
                  <a:prstClr val="black"/>
                </a:solidFill>
                <a:latin typeface="STKaiti" charset="-122"/>
                <a:ea typeface="STKaiti" charset="-122"/>
                <a:cs typeface="STKaiti" charset="-122"/>
              </a:rPr>
              <a:t>质子</a:t>
            </a:r>
            <a:endParaRPr lang="zh-CN" altLang="en-US" sz="2400" dirty="0">
              <a:latin typeface="STKaiti" charset="-122"/>
              <a:ea typeface="STKaiti" charset="-122"/>
              <a:cs typeface="STKaiti" charset="-122"/>
            </a:endParaRPr>
          </a:p>
        </p:txBody>
      </p:sp>
      <p:sp>
        <p:nvSpPr>
          <p:cNvPr id="6" name="文本框 5"/>
          <p:cNvSpPr txBox="1"/>
          <p:nvPr/>
        </p:nvSpPr>
        <p:spPr>
          <a:xfrm>
            <a:off x="152401" y="1366523"/>
            <a:ext cx="3139146" cy="1200329"/>
          </a:xfrm>
          <a:prstGeom prst="rect">
            <a:avLst/>
          </a:prstGeom>
          <a:noFill/>
        </p:spPr>
        <p:txBody>
          <a:bodyPr wrap="square" rtlCol="0">
            <a:spAutoFit/>
          </a:bodyPr>
          <a:lstStyle/>
          <a:p>
            <a:r>
              <a:rPr lang="zh-CN" altLang="en-US" sz="2400" dirty="0">
                <a:solidFill>
                  <a:srgbClr val="0000FF"/>
                </a:solidFill>
                <a:latin typeface="STKaiti" charset="-122"/>
                <a:ea typeface="STKaiti" charset="-122"/>
                <a:cs typeface="STKaiti" charset="-122"/>
              </a:rPr>
              <a:t>质子衰变：质子不稳定，象中子那样会衰变，</a:t>
            </a:r>
            <a:r>
              <a:rPr lang="en-US" altLang="zh-CN" sz="2100" dirty="0">
                <a:solidFill>
                  <a:srgbClr val="0000FF"/>
                </a:solidFill>
                <a:latin typeface="STKaiti" charset="-122"/>
                <a:ea typeface="STKaiti" charset="-122"/>
                <a:cs typeface="STKaiti" charset="-122"/>
              </a:rPr>
              <a:t>  &gt; 6.510</a:t>
            </a:r>
            <a:r>
              <a:rPr lang="en-US" altLang="zh-CN" sz="2100" baseline="30000" dirty="0">
                <a:solidFill>
                  <a:srgbClr val="0000FF"/>
                </a:solidFill>
                <a:latin typeface="STKaiti" charset="-122"/>
                <a:ea typeface="STKaiti" charset="-122"/>
                <a:cs typeface="STKaiti" charset="-122"/>
              </a:rPr>
              <a:t>31</a:t>
            </a:r>
            <a:r>
              <a:rPr lang="en-US" altLang="zh-CN" sz="2100" dirty="0">
                <a:solidFill>
                  <a:srgbClr val="0000FF"/>
                </a:solidFill>
                <a:latin typeface="STKaiti" charset="-122"/>
                <a:ea typeface="STKaiti" charset="-122"/>
                <a:cs typeface="STKaiti" charset="-122"/>
              </a:rPr>
              <a:t> y </a:t>
            </a:r>
            <a:endParaRPr lang="zh-CN" altLang="en-US" sz="2400" dirty="0">
              <a:solidFill>
                <a:srgbClr val="0000FF"/>
              </a:solidFill>
              <a:latin typeface="STKaiti" charset="-122"/>
              <a:ea typeface="STKaiti" charset="-122"/>
              <a:cs typeface="STKaiti" charset="-122"/>
            </a:endParaRPr>
          </a:p>
        </p:txBody>
      </p:sp>
      <p:sp>
        <p:nvSpPr>
          <p:cNvPr id="7" name="文本框 6"/>
          <p:cNvSpPr txBox="1"/>
          <p:nvPr/>
        </p:nvSpPr>
        <p:spPr>
          <a:xfrm>
            <a:off x="4733561" y="3907801"/>
            <a:ext cx="3622145" cy="830997"/>
          </a:xfrm>
          <a:prstGeom prst="rect">
            <a:avLst/>
          </a:prstGeom>
          <a:noFill/>
        </p:spPr>
        <p:txBody>
          <a:bodyPr wrap="square" rtlCol="0">
            <a:spAutoFit/>
          </a:bodyPr>
          <a:lstStyle/>
          <a:p>
            <a:pPr lvl="0" fontAlgn="base">
              <a:lnSpc>
                <a:spcPct val="90000"/>
              </a:lnSpc>
              <a:spcBef>
                <a:spcPct val="20000"/>
              </a:spcBef>
              <a:spcAft>
                <a:spcPct val="0"/>
              </a:spcAft>
              <a:buClr>
                <a:srgbClr val="99FFCC"/>
              </a:buClr>
              <a:buSzPct val="80000"/>
            </a:pPr>
            <a:r>
              <a:rPr lang="en-US" altLang="zh-CN" sz="2400" baseline="30000" dirty="0">
                <a:solidFill>
                  <a:srgbClr val="0000FF"/>
                </a:solidFill>
                <a:latin typeface="STKaiti" charset="-122"/>
                <a:ea typeface="STKaiti" charset="-122"/>
                <a:cs typeface="STKaiti" charset="-122"/>
              </a:rPr>
              <a:t>232</a:t>
            </a:r>
            <a:r>
              <a:rPr lang="en-US" altLang="zh-CN" sz="2400" dirty="0">
                <a:solidFill>
                  <a:srgbClr val="0000FF"/>
                </a:solidFill>
                <a:latin typeface="STKaiti" charset="-122"/>
                <a:ea typeface="STKaiti" charset="-122"/>
                <a:cs typeface="STKaiti" charset="-122"/>
              </a:rPr>
              <a:t>U (</a:t>
            </a:r>
            <a:r>
              <a:rPr lang="en-US" altLang="zh-CN" sz="2400" baseline="30000" dirty="0">
                <a:solidFill>
                  <a:srgbClr val="0000FF"/>
                </a:solidFill>
                <a:latin typeface="STKaiti" charset="-122"/>
                <a:ea typeface="STKaiti" charset="-122"/>
                <a:cs typeface="STKaiti" charset="-122"/>
              </a:rPr>
              <a:t>24</a:t>
            </a:r>
            <a:r>
              <a:rPr lang="en-US" altLang="zh-CN" sz="2400" dirty="0">
                <a:solidFill>
                  <a:srgbClr val="0000FF"/>
                </a:solidFill>
                <a:latin typeface="STKaiti" charset="-122"/>
                <a:ea typeface="STKaiti" charset="-122"/>
                <a:cs typeface="STKaiti" charset="-122"/>
              </a:rPr>
              <a:t>Ne), </a:t>
            </a:r>
            <a:r>
              <a:rPr lang="en-US" altLang="zh-CN" sz="2400" baseline="30000" dirty="0">
                <a:solidFill>
                  <a:srgbClr val="0000FF"/>
                </a:solidFill>
                <a:latin typeface="STKaiti" charset="-122"/>
                <a:ea typeface="STKaiti" charset="-122"/>
                <a:cs typeface="STKaiti" charset="-122"/>
              </a:rPr>
              <a:t>232</a:t>
            </a:r>
            <a:r>
              <a:rPr lang="en-US" altLang="zh-CN" sz="2400" dirty="0">
                <a:solidFill>
                  <a:srgbClr val="0000FF"/>
                </a:solidFill>
                <a:latin typeface="STKaiti" charset="-122"/>
                <a:ea typeface="STKaiti" charset="-122"/>
                <a:cs typeface="STKaiti" charset="-122"/>
              </a:rPr>
              <a:t>U (</a:t>
            </a:r>
            <a:r>
              <a:rPr lang="en-US" altLang="zh-CN" sz="2400" baseline="30000" dirty="0">
                <a:solidFill>
                  <a:srgbClr val="0000FF"/>
                </a:solidFill>
                <a:latin typeface="STKaiti" charset="-122"/>
                <a:ea typeface="STKaiti" charset="-122"/>
                <a:cs typeface="STKaiti" charset="-122"/>
              </a:rPr>
              <a:t>24,28</a:t>
            </a:r>
            <a:r>
              <a:rPr lang="en-US" altLang="zh-CN" sz="2400" dirty="0">
                <a:solidFill>
                  <a:srgbClr val="0000FF"/>
                </a:solidFill>
                <a:latin typeface="STKaiti" charset="-122"/>
                <a:ea typeface="STKaiti" charset="-122"/>
                <a:cs typeface="STKaiti" charset="-122"/>
              </a:rPr>
              <a:t>Mg), </a:t>
            </a:r>
          </a:p>
          <a:p>
            <a:pPr lvl="0" fontAlgn="base">
              <a:lnSpc>
                <a:spcPct val="90000"/>
              </a:lnSpc>
              <a:spcBef>
                <a:spcPct val="20000"/>
              </a:spcBef>
              <a:spcAft>
                <a:spcPct val="0"/>
              </a:spcAft>
              <a:buClr>
                <a:srgbClr val="99FFCC"/>
              </a:buClr>
              <a:buSzPct val="80000"/>
            </a:pPr>
            <a:r>
              <a:rPr lang="en-US" altLang="zh-CN" sz="2400" baseline="30000" dirty="0">
                <a:solidFill>
                  <a:srgbClr val="0000FF"/>
                </a:solidFill>
                <a:latin typeface="STKaiti" charset="-122"/>
                <a:ea typeface="STKaiti" charset="-122"/>
                <a:cs typeface="STKaiti" charset="-122"/>
              </a:rPr>
              <a:t>241</a:t>
            </a:r>
            <a:r>
              <a:rPr lang="en-US" altLang="zh-CN" sz="2400" dirty="0">
                <a:solidFill>
                  <a:srgbClr val="0000FF"/>
                </a:solidFill>
                <a:latin typeface="STKaiti" charset="-122"/>
                <a:ea typeface="STKaiti" charset="-122"/>
                <a:cs typeface="STKaiti" charset="-122"/>
              </a:rPr>
              <a:t>Am (</a:t>
            </a:r>
            <a:r>
              <a:rPr lang="en-US" altLang="zh-CN" sz="2400" baseline="30000" dirty="0">
                <a:solidFill>
                  <a:srgbClr val="0000FF"/>
                </a:solidFill>
                <a:latin typeface="STKaiti" charset="-122"/>
                <a:ea typeface="STKaiti" charset="-122"/>
                <a:cs typeface="STKaiti" charset="-122"/>
              </a:rPr>
              <a:t>28</a:t>
            </a:r>
            <a:r>
              <a:rPr lang="en-US" altLang="zh-CN" sz="2400" dirty="0">
                <a:solidFill>
                  <a:srgbClr val="0000FF"/>
                </a:solidFill>
                <a:latin typeface="STKaiti" charset="-122"/>
                <a:ea typeface="STKaiti" charset="-122"/>
                <a:cs typeface="STKaiti" charset="-122"/>
              </a:rPr>
              <a:t>Si)</a:t>
            </a:r>
          </a:p>
        </p:txBody>
      </p:sp>
      <p:sp>
        <p:nvSpPr>
          <p:cNvPr id="8" name="文本框 7"/>
          <p:cNvSpPr txBox="1"/>
          <p:nvPr/>
        </p:nvSpPr>
        <p:spPr>
          <a:xfrm>
            <a:off x="4686284" y="3049556"/>
            <a:ext cx="4246675" cy="830997"/>
          </a:xfrm>
          <a:prstGeom prst="rect">
            <a:avLst/>
          </a:prstGeom>
          <a:noFill/>
        </p:spPr>
        <p:txBody>
          <a:bodyPr wrap="none" rtlCol="0">
            <a:spAutoFit/>
          </a:bodyPr>
          <a:lstStyle/>
          <a:p>
            <a:pPr lvl="0" fontAlgn="base">
              <a:lnSpc>
                <a:spcPct val="90000"/>
              </a:lnSpc>
              <a:spcBef>
                <a:spcPct val="20000"/>
              </a:spcBef>
              <a:spcAft>
                <a:spcPct val="0"/>
              </a:spcAft>
              <a:buClr>
                <a:srgbClr val="99FFCC"/>
              </a:buClr>
              <a:buSzPct val="80000"/>
            </a:pPr>
            <a:r>
              <a:rPr lang="zh-CN" altLang="en-US" sz="2400" dirty="0">
                <a:solidFill>
                  <a:srgbClr val="0000FF"/>
                </a:solidFill>
                <a:latin typeface="STKaiti" charset="-122"/>
                <a:ea typeface="STKaiti" charset="-122"/>
                <a:cs typeface="STKaiti" charset="-122"/>
              </a:rPr>
              <a:t>重核放射性</a:t>
            </a:r>
            <a:r>
              <a:rPr lang="en-US" altLang="zh-CN" sz="2400" dirty="0">
                <a:solidFill>
                  <a:srgbClr val="0000FF"/>
                </a:solidFill>
                <a:latin typeface="STKaiti" charset="-122"/>
                <a:ea typeface="STKaiti" charset="-122"/>
                <a:cs typeface="STKaiti" charset="-122"/>
              </a:rPr>
              <a:t>(</a:t>
            </a:r>
            <a:r>
              <a:rPr lang="en-US" altLang="zh-CN" sz="2400" dirty="0">
                <a:solidFill>
                  <a:srgbClr val="FF0000"/>
                </a:solidFill>
                <a:latin typeface="STKaiti" charset="-122"/>
                <a:ea typeface="STKaiti" charset="-122"/>
                <a:cs typeface="STKaiti" charset="-122"/>
              </a:rPr>
              <a:t>1984</a:t>
            </a:r>
            <a:r>
              <a:rPr lang="en-US" altLang="zh-CN" sz="2400" dirty="0">
                <a:solidFill>
                  <a:srgbClr val="0000FF"/>
                </a:solidFill>
                <a:latin typeface="STKaiti" charset="-122"/>
                <a:ea typeface="STKaiti" charset="-122"/>
                <a:cs typeface="STKaiti" charset="-122"/>
              </a:rPr>
              <a:t>)</a:t>
            </a:r>
            <a:r>
              <a:rPr lang="zh-CN" altLang="en-US" sz="2400" dirty="0">
                <a:solidFill>
                  <a:srgbClr val="0000FF"/>
                </a:solidFill>
                <a:latin typeface="STKaiti" charset="-122"/>
                <a:ea typeface="STKaiti" charset="-122"/>
                <a:cs typeface="STKaiti" charset="-122"/>
              </a:rPr>
              <a:t>：</a:t>
            </a:r>
            <a:r>
              <a:rPr lang="en-US" altLang="zh-CN" sz="2400" baseline="30000" dirty="0">
                <a:solidFill>
                  <a:srgbClr val="0000FF"/>
                </a:solidFill>
                <a:latin typeface="STKaiti" charset="-122"/>
                <a:ea typeface="STKaiti" charset="-122"/>
                <a:cs typeface="STKaiti" charset="-122"/>
              </a:rPr>
              <a:t>223</a:t>
            </a:r>
            <a:r>
              <a:rPr lang="en-US" altLang="zh-CN" sz="2400" dirty="0">
                <a:solidFill>
                  <a:srgbClr val="0000FF"/>
                </a:solidFill>
                <a:latin typeface="STKaiti" charset="-122"/>
                <a:ea typeface="STKaiti" charset="-122"/>
                <a:cs typeface="STKaiti" charset="-122"/>
              </a:rPr>
              <a:t>Ra (</a:t>
            </a:r>
            <a:r>
              <a:rPr lang="en-US" altLang="zh-CN" sz="2400" baseline="30000" dirty="0">
                <a:solidFill>
                  <a:srgbClr val="0000FF"/>
                </a:solidFill>
                <a:latin typeface="STKaiti" charset="-122"/>
                <a:ea typeface="STKaiti" charset="-122"/>
                <a:cs typeface="STKaiti" charset="-122"/>
              </a:rPr>
              <a:t>14</a:t>
            </a:r>
            <a:r>
              <a:rPr lang="en-US" altLang="zh-CN" sz="2400" dirty="0">
                <a:solidFill>
                  <a:srgbClr val="0000FF"/>
                </a:solidFill>
                <a:latin typeface="STKaiti" charset="-122"/>
                <a:ea typeface="STKaiti" charset="-122"/>
                <a:cs typeface="STKaiti" charset="-122"/>
              </a:rPr>
              <a:t>C), </a:t>
            </a:r>
          </a:p>
          <a:p>
            <a:pPr lvl="0" fontAlgn="base">
              <a:lnSpc>
                <a:spcPct val="90000"/>
              </a:lnSpc>
              <a:spcBef>
                <a:spcPct val="20000"/>
              </a:spcBef>
              <a:spcAft>
                <a:spcPct val="0"/>
              </a:spcAft>
              <a:buClr>
                <a:srgbClr val="99FFCC"/>
              </a:buClr>
              <a:buSzPct val="80000"/>
            </a:pPr>
            <a:r>
              <a:rPr lang="zh-CN" altLang="en-US" sz="2400" dirty="0">
                <a:solidFill>
                  <a:srgbClr val="0000FF"/>
                </a:solidFill>
                <a:latin typeface="STKaiti" charset="-122"/>
                <a:ea typeface="STKaiti" charset="-122"/>
                <a:cs typeface="STKaiti" charset="-122"/>
              </a:rPr>
              <a:t>与其</a:t>
            </a:r>
            <a:r>
              <a:rPr lang="el-GR" altLang="zh-CN" sz="2400" dirty="0">
                <a:solidFill>
                  <a:srgbClr val="0000FF"/>
                </a:solidFill>
                <a:latin typeface="STKaiti" charset="-122"/>
                <a:ea typeface="STKaiti" charset="-122"/>
                <a:cs typeface="STKaiti" charset="-122"/>
              </a:rPr>
              <a:t>α</a:t>
            </a:r>
            <a:r>
              <a:rPr lang="zh-CN" altLang="en-US" sz="2400" dirty="0">
                <a:solidFill>
                  <a:srgbClr val="0000FF"/>
                </a:solidFill>
                <a:latin typeface="STKaiti" charset="-122"/>
                <a:ea typeface="STKaiti" charset="-122"/>
                <a:cs typeface="STKaiti" charset="-122"/>
              </a:rPr>
              <a:t>衰变之比为</a:t>
            </a:r>
            <a:endParaRPr lang="en-US" altLang="zh-CN" sz="2400" dirty="0">
              <a:solidFill>
                <a:srgbClr val="0000FF"/>
              </a:solidFill>
              <a:latin typeface="STKaiti" charset="-122"/>
              <a:ea typeface="STKaiti" charset="-122"/>
              <a:cs typeface="STKaiti" charset="-122"/>
            </a:endParaRPr>
          </a:p>
        </p:txBody>
      </p:sp>
      <p:graphicFrame>
        <p:nvGraphicFramePr>
          <p:cNvPr id="10" name="对象 9"/>
          <p:cNvGraphicFramePr>
            <a:graphicFrameLocks noChangeAspect="1"/>
          </p:cNvGraphicFramePr>
          <p:nvPr/>
        </p:nvGraphicFramePr>
        <p:xfrm>
          <a:off x="7222570" y="3475331"/>
          <a:ext cx="1837999" cy="432470"/>
        </p:xfrm>
        <a:graphic>
          <a:graphicData uri="http://schemas.openxmlformats.org/presentationml/2006/ole">
            <mc:AlternateContent xmlns:mc="http://schemas.openxmlformats.org/markup-compatibility/2006">
              <mc:Choice xmlns:v="urn:schemas-microsoft-com:vml" Requires="v">
                <p:oleObj name="Equation" r:id="rId2" imgW="1079280" imgH="253800" progId="Equation.DSMT4">
                  <p:embed/>
                </p:oleObj>
              </mc:Choice>
              <mc:Fallback>
                <p:oleObj name="Equation" r:id="rId2" imgW="1079280" imgH="253800" progId="Equation.DSMT4">
                  <p:embed/>
                  <p:pic>
                    <p:nvPicPr>
                      <p:cNvPr id="0" name=""/>
                      <p:cNvPicPr/>
                      <p:nvPr/>
                    </p:nvPicPr>
                    <p:blipFill>
                      <a:blip r:embed="rId3"/>
                      <a:stretch>
                        <a:fillRect/>
                      </a:stretch>
                    </p:blipFill>
                    <p:spPr>
                      <a:xfrm>
                        <a:off x="7222570" y="3475331"/>
                        <a:ext cx="1837999" cy="432470"/>
                      </a:xfrm>
                      <a:prstGeom prst="rect">
                        <a:avLst/>
                      </a:prstGeom>
                    </p:spPr>
                  </p:pic>
                </p:oleObj>
              </mc:Fallback>
            </mc:AlternateContent>
          </a:graphicData>
        </a:graphic>
      </p:graphicFrame>
      <p:pic>
        <p:nvPicPr>
          <p:cNvPr id="11" name="Picture 56"/>
          <p:cNvPicPr>
            <a:picLocks noChangeAspect="1" noChangeArrowheads="1"/>
          </p:cNvPicPr>
          <p:nvPr/>
        </p:nvPicPr>
        <p:blipFill>
          <a:blip r:embed="rId4" cstate="hqprint">
            <a:extLst>
              <a:ext uri="{28A0092B-C50C-407E-A947-70E740481C1C}">
                <a14:useLocalDpi xmlns:a14="http://schemas.microsoft.com/office/drawing/2010/main"/>
              </a:ext>
            </a:extLst>
          </a:blip>
          <a:srcRect l="3999" t="30000" r="3999" b="16000"/>
          <a:stretch>
            <a:fillRect/>
          </a:stretch>
        </p:blipFill>
        <p:spPr bwMode="auto">
          <a:xfrm>
            <a:off x="3488086" y="1208452"/>
            <a:ext cx="2490951" cy="1461632"/>
          </a:xfrm>
          <a:prstGeom prst="rect">
            <a:avLst/>
          </a:prstGeom>
          <a:noFill/>
          <a:ln w="9525">
            <a:solidFill>
              <a:srgbClr val="0000FF"/>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图片 1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88445" y="1086617"/>
            <a:ext cx="2602332" cy="1737057"/>
          </a:xfrm>
          <a:prstGeom prst="rect">
            <a:avLst/>
          </a:prstGeom>
        </p:spPr>
      </p:pic>
      <p:graphicFrame>
        <p:nvGraphicFramePr>
          <p:cNvPr id="13" name="对象 12"/>
          <p:cNvGraphicFramePr>
            <a:graphicFrameLocks noChangeAspect="1"/>
          </p:cNvGraphicFramePr>
          <p:nvPr>
            <p:extLst>
              <p:ext uri="{D42A27DB-BD31-4B8C-83A1-F6EECF244321}">
                <p14:modId xmlns:p14="http://schemas.microsoft.com/office/powerpoint/2010/main" val="1449602698"/>
              </p:ext>
            </p:extLst>
          </p:nvPr>
        </p:nvGraphicFramePr>
        <p:xfrm>
          <a:off x="3266147" y="5354440"/>
          <a:ext cx="802732" cy="423664"/>
        </p:xfrm>
        <a:graphic>
          <a:graphicData uri="http://schemas.openxmlformats.org/presentationml/2006/ole">
            <mc:AlternateContent xmlns:mc="http://schemas.openxmlformats.org/markup-compatibility/2006">
              <mc:Choice xmlns:v="urn:schemas-microsoft-com:vml" Requires="v">
                <p:oleObj name="Equation" r:id="rId6" imgW="457200" imgH="241200" progId="Equation.DSMT4">
                  <p:embed/>
                </p:oleObj>
              </mc:Choice>
              <mc:Fallback>
                <p:oleObj name="Equation" r:id="rId6" imgW="457200" imgH="241200" progId="Equation.DSMT4">
                  <p:embed/>
                  <p:pic>
                    <p:nvPicPr>
                      <p:cNvPr id="0" name=""/>
                      <p:cNvPicPr/>
                      <p:nvPr/>
                    </p:nvPicPr>
                    <p:blipFill>
                      <a:blip r:embed="rId7"/>
                      <a:stretch>
                        <a:fillRect/>
                      </a:stretch>
                    </p:blipFill>
                    <p:spPr>
                      <a:xfrm>
                        <a:off x="3266147" y="5354440"/>
                        <a:ext cx="802732" cy="423664"/>
                      </a:xfrm>
                      <a:prstGeom prst="rect">
                        <a:avLst/>
                      </a:prstGeom>
                    </p:spPr>
                  </p:pic>
                </p:oleObj>
              </mc:Fallback>
            </mc:AlternateContent>
          </a:graphicData>
        </a:graphic>
      </p:graphicFrame>
      <p:graphicFrame>
        <p:nvGraphicFramePr>
          <p:cNvPr id="3" name="对象 2"/>
          <p:cNvGraphicFramePr>
            <a:graphicFrameLocks noChangeAspect="1"/>
          </p:cNvGraphicFramePr>
          <p:nvPr>
            <p:extLst>
              <p:ext uri="{D42A27DB-BD31-4B8C-83A1-F6EECF244321}">
                <p14:modId xmlns:p14="http://schemas.microsoft.com/office/powerpoint/2010/main" val="1200874994"/>
              </p:ext>
            </p:extLst>
          </p:nvPr>
        </p:nvGraphicFramePr>
        <p:xfrm>
          <a:off x="2056071" y="3475331"/>
          <a:ext cx="1008459" cy="478631"/>
        </p:xfrm>
        <a:graphic>
          <a:graphicData uri="http://schemas.openxmlformats.org/presentationml/2006/ole">
            <mc:AlternateContent xmlns:mc="http://schemas.openxmlformats.org/markup-compatibility/2006">
              <mc:Choice xmlns:v="urn:schemas-microsoft-com:vml" Requires="v">
                <p:oleObj name="Equation" r:id="rId8" imgW="507960" imgH="241200" progId="Equation.DSMT4">
                  <p:embed/>
                </p:oleObj>
              </mc:Choice>
              <mc:Fallback>
                <p:oleObj name="Equation" r:id="rId8" imgW="507960" imgH="241200" progId="Equation.DSMT4">
                  <p:embed/>
                  <p:pic>
                    <p:nvPicPr>
                      <p:cNvPr id="0" name=""/>
                      <p:cNvPicPr/>
                      <p:nvPr/>
                    </p:nvPicPr>
                    <p:blipFill>
                      <a:blip r:embed="rId9"/>
                      <a:stretch>
                        <a:fillRect/>
                      </a:stretch>
                    </p:blipFill>
                    <p:spPr>
                      <a:xfrm>
                        <a:off x="2056071" y="3475331"/>
                        <a:ext cx="1008459" cy="478631"/>
                      </a:xfrm>
                      <a:prstGeom prst="rect">
                        <a:avLst/>
                      </a:prstGeom>
                    </p:spPr>
                  </p:pic>
                </p:oleObj>
              </mc:Fallback>
            </mc:AlternateContent>
          </a:graphicData>
        </a:graphic>
      </p:graphicFrame>
      <p:sp>
        <p:nvSpPr>
          <p:cNvPr id="9" name="Title 8"/>
          <p:cNvSpPr>
            <a:spLocks noGrp="1"/>
          </p:cNvSpPr>
          <p:nvPr>
            <p:ph type="title"/>
          </p:nvPr>
        </p:nvSpPr>
        <p:spPr/>
        <p:txBody>
          <a:bodyPr/>
          <a:lstStyle/>
          <a:p>
            <a:r>
              <a:rPr lang="zh-CN" altLang="en-US" dirty="0"/>
              <a:t>质子衰变和质子放射性</a:t>
            </a:r>
            <a:endParaRPr lang="en-US" dirty="0"/>
          </a:p>
        </p:txBody>
      </p:sp>
      <p:sp>
        <p:nvSpPr>
          <p:cNvPr id="2" name="幻灯片编号占位符 1"/>
          <p:cNvSpPr>
            <a:spLocks noGrp="1"/>
          </p:cNvSpPr>
          <p:nvPr>
            <p:ph type="sldNum" sz="quarter" idx="12"/>
          </p:nvPr>
        </p:nvSpPr>
        <p:spPr/>
        <p:txBody>
          <a:bodyPr/>
          <a:lstStyle/>
          <a:p>
            <a:pPr>
              <a:defRPr/>
            </a:pPr>
            <a:fld id="{8486441D-73B2-4300-883B-8FC5FEE08090}" type="slidenum">
              <a:rPr lang="zh-CN" altLang="en-US" smtClean="0"/>
              <a:pPr>
                <a:defRPr/>
              </a:pPr>
              <a:t>9</a:t>
            </a:fld>
            <a:endParaRPr lang="en-US" altLang="zh-CN" dirty="0"/>
          </a:p>
        </p:txBody>
      </p:sp>
      <p:sp>
        <p:nvSpPr>
          <p:cNvPr id="14" name="Footer Placeholder 13"/>
          <p:cNvSpPr>
            <a:spLocks noGrp="1"/>
          </p:cNvSpPr>
          <p:nvPr>
            <p:ph type="ftr" sz="quarter" idx="11"/>
          </p:nvPr>
        </p:nvSpPr>
        <p:spPr/>
        <p:txBody>
          <a:bodyPr/>
          <a:lstStyle/>
          <a:p>
            <a:r>
              <a:rPr lang="zh-CN" altLang="en-US" dirty="0"/>
              <a:t>原子物理学</a:t>
            </a:r>
            <a:r>
              <a:rPr lang="en-US" altLang="zh-CN" dirty="0"/>
              <a:t>2026</a:t>
            </a:r>
            <a:r>
              <a:rPr lang="zh-CN" altLang="en-US" dirty="0"/>
              <a:t>年春</a:t>
            </a:r>
            <a:endParaRPr lang="en-US" dirty="0"/>
          </a:p>
        </p:txBody>
      </p:sp>
    </p:spTree>
    <p:extLst>
      <p:ext uri="{BB962C8B-B14F-4D97-AF65-F5344CB8AC3E}">
        <p14:creationId xmlns:p14="http://schemas.microsoft.com/office/powerpoint/2010/main" val="1281368510"/>
      </p:ext>
    </p:extLst>
  </p:cSld>
  <p:clrMapOvr>
    <a:masterClrMapping/>
  </p:clrMapOvr>
</p:sld>
</file>

<file path=ppt/theme/theme1.xml><?xml version="1.0" encoding="utf-8"?>
<a:theme xmlns:a="http://schemas.openxmlformats.org/drawingml/2006/main" name="Xiaorui-l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txDef>
      <a:spPr>
        <a:noFill/>
      </a:spPr>
      <a:bodyPr wrap="none" rtlCol="0">
        <a:spAutoFit/>
      </a:bodyPr>
      <a:lstStyle>
        <a:defPPr>
          <a:defRPr dirty="0" smtClean="0">
            <a:solidFill>
              <a:schemeClr val="tx1"/>
            </a:solidFill>
            <a:latin typeface="+mn-ea"/>
            <a:ea typeface="+mn-ea"/>
          </a:defRPr>
        </a:defPPr>
      </a:lstStyle>
    </a:txDef>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59234</TotalTime>
  <Words>5490</Words>
  <Application>Microsoft Macintosh PowerPoint</Application>
  <PresentationFormat>全屏显示(4:3)</PresentationFormat>
  <Paragraphs>566</Paragraphs>
  <Slides>67</Slides>
  <Notes>10</Notes>
  <HiddenSlides>0</HiddenSlides>
  <MMClips>0</MMClips>
  <ScaleCrop>false</ScaleCrop>
  <HeadingPairs>
    <vt:vector size="8" baseType="variant">
      <vt:variant>
        <vt:lpstr>已用的字体</vt:lpstr>
      </vt:variant>
      <vt:variant>
        <vt:i4>13</vt:i4>
      </vt:variant>
      <vt:variant>
        <vt:lpstr>主题</vt:lpstr>
      </vt:variant>
      <vt:variant>
        <vt:i4>1</vt:i4>
      </vt:variant>
      <vt:variant>
        <vt:lpstr>嵌入 OLE 服务器</vt:lpstr>
      </vt:variant>
      <vt:variant>
        <vt:i4>2</vt:i4>
      </vt:variant>
      <vt:variant>
        <vt:lpstr>幻灯片标题</vt:lpstr>
      </vt:variant>
      <vt:variant>
        <vt:i4>67</vt:i4>
      </vt:variant>
    </vt:vector>
  </HeadingPairs>
  <TitlesOfParts>
    <vt:vector size="83" baseType="lpstr">
      <vt:lpstr>仿宋_GB2312</vt:lpstr>
      <vt:lpstr>黑体</vt:lpstr>
      <vt:lpstr>华文楷体</vt:lpstr>
      <vt:lpstr>华文楷体</vt:lpstr>
      <vt:lpstr>Arial</vt:lpstr>
      <vt:lpstr>Arial Narrow</vt:lpstr>
      <vt:lpstr>Calibri</vt:lpstr>
      <vt:lpstr>Calibri Light</vt:lpstr>
      <vt:lpstr>Cambria Math</vt:lpstr>
      <vt:lpstr>Courier New</vt:lpstr>
      <vt:lpstr>Symbol</vt:lpstr>
      <vt:lpstr>Times New Roman</vt:lpstr>
      <vt:lpstr>Wingdings</vt:lpstr>
      <vt:lpstr>Xiaorui-lect</vt:lpstr>
      <vt:lpstr>公式</vt:lpstr>
      <vt:lpstr>Equation</vt:lpstr>
      <vt:lpstr>第七章原子核物理概论</vt:lpstr>
      <vt:lpstr>原子核衰变（辐射）</vt:lpstr>
      <vt:lpstr>上节课回顾</vt:lpstr>
      <vt:lpstr> 衰变</vt:lpstr>
      <vt:lpstr>铀-238的寿命与 衰变机制</vt:lpstr>
      <vt:lpstr>粒子的隧穿效应</vt:lpstr>
      <vt:lpstr> α衰变与核能级图</vt:lpstr>
      <vt:lpstr> α衰变与核能级图</vt:lpstr>
      <vt:lpstr>质子衰变和质子放射性</vt:lpstr>
      <vt:lpstr> 衰变</vt:lpstr>
      <vt:lpstr> 衰变中“当年”的两个难题</vt:lpstr>
      <vt:lpstr>中微子</vt:lpstr>
      <vt:lpstr>电子中微子的发现</vt:lpstr>
      <vt:lpstr>中微子直接探测（大亚湾实验）</vt:lpstr>
      <vt:lpstr>PowerPoint 演示文稿</vt:lpstr>
      <vt:lpstr>大亚湾中微子实验（DYB)</vt:lpstr>
      <vt:lpstr>三种类型的β衰变</vt:lpstr>
      <vt:lpstr>三种β衰变均可发生的</vt:lpstr>
      <vt:lpstr>与β衰变有关的其他衰变方式</vt:lpstr>
      <vt:lpstr> β-延迟中子发射－缓发中子</vt:lpstr>
      <vt:lpstr> 衰变</vt:lpstr>
      <vt:lpstr>宇称破坏</vt:lpstr>
      <vt:lpstr>内转换电子（IC）教材357页</vt:lpstr>
      <vt:lpstr>同质异能跃迁（亚稳态）（参看教材357页）</vt:lpstr>
      <vt:lpstr>穆斯堡尔效应：γ衰变的反冲能</vt:lpstr>
      <vt:lpstr>发射谱与吸收谱</vt:lpstr>
      <vt:lpstr>穆斯堡尔效应</vt:lpstr>
      <vt:lpstr>穆斯堡尔效应(无反冲γ共振吸收)</vt:lpstr>
      <vt:lpstr>引力场中的红移测量（教材360）</vt:lpstr>
      <vt:lpstr>核放射衰变：相互作用总结</vt:lpstr>
      <vt:lpstr>PowerPoint 演示文稿</vt:lpstr>
      <vt:lpstr>核反应</vt:lpstr>
      <vt:lpstr> 第一个人工核反应(1919,卢瑟福)</vt:lpstr>
      <vt:lpstr>第一个在加速器上实现的核反应</vt:lpstr>
      <vt:lpstr>产生第一个人工放射性核素的反应 </vt:lpstr>
      <vt:lpstr>人工放射性</vt:lpstr>
      <vt:lpstr>核反应中的守恒定律</vt:lpstr>
      <vt:lpstr>反应Q值（Q方程）</vt:lpstr>
      <vt:lpstr>重核裂变</vt:lpstr>
      <vt:lpstr>不同类型的中子</vt:lpstr>
      <vt:lpstr>核裂变的集体模型</vt:lpstr>
      <vt:lpstr>铀同位素</vt:lpstr>
      <vt:lpstr>浓缩铀</vt:lpstr>
      <vt:lpstr>反应堆堆芯反应原理图</vt:lpstr>
      <vt:lpstr>【例】235U俘获热中子发生裂变的裂变能</vt:lpstr>
      <vt:lpstr>减速剂</vt:lpstr>
      <vt:lpstr>核反应堆</vt:lpstr>
      <vt:lpstr>原子弹</vt:lpstr>
      <vt:lpstr>轻核聚变</vt:lpstr>
      <vt:lpstr>太阳能：引力约束聚变</vt:lpstr>
      <vt:lpstr>【例】动能多大时才能使两个质子能刚要相接触，获得该平均动能所需的温度有多高。</vt:lpstr>
      <vt:lpstr>热核聚变</vt:lpstr>
      <vt:lpstr>太阳的热核聚变：质子-质子反应链</vt:lpstr>
      <vt:lpstr>比太阳重的恒星(温度高于18M K) :C-N-O循环</vt:lpstr>
      <vt:lpstr>磁约束</vt:lpstr>
      <vt:lpstr>惯性约束聚变</vt:lpstr>
      <vt:lpstr>激光点火装置（惯性约束）</vt:lpstr>
      <vt:lpstr>辐射剂量防护</vt:lpstr>
      <vt:lpstr>电离辐射</vt:lpstr>
      <vt:lpstr>辐射剂量</vt:lpstr>
      <vt:lpstr>【例】已知3Gy的 射线剂量会导致50%的被照射人死亡。估计该剂量最多能使人体温度提高多少？</vt:lpstr>
      <vt:lpstr>剂量当量限值</vt:lpstr>
      <vt:lpstr>福岛核电站辐射观测</vt:lpstr>
      <vt:lpstr>放射性核素的治疗</vt:lpstr>
      <vt:lpstr>布拉格峰和重离子治癌</vt:lpstr>
      <vt:lpstr>小结</vt:lpstr>
      <vt:lpstr>作业</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课件</dc:title>
  <dc:creator>Yangheng Zheng</dc:creator>
  <cp:lastModifiedBy>WB Q</cp:lastModifiedBy>
  <cp:revision>2972</cp:revision>
  <cp:lastPrinted>2022-05-15T02:31:38Z</cp:lastPrinted>
  <dcterms:created xsi:type="dcterms:W3CDTF">2003-04-28T21:37:29Z</dcterms:created>
  <dcterms:modified xsi:type="dcterms:W3CDTF">2026-05-19T08:13:16Z</dcterms:modified>
</cp:coreProperties>
</file>