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8" r:id="rId1"/>
    <p:sldMasterId id="2147484022" r:id="rId2"/>
    <p:sldMasterId id="2147484035" r:id="rId3"/>
  </p:sldMasterIdLst>
  <p:notesMasterIdLst>
    <p:notesMasterId r:id="rId71"/>
  </p:notesMasterIdLst>
  <p:sldIdLst>
    <p:sldId id="859" r:id="rId4"/>
    <p:sldId id="875" r:id="rId5"/>
    <p:sldId id="876" r:id="rId6"/>
    <p:sldId id="877" r:id="rId7"/>
    <p:sldId id="878" r:id="rId8"/>
    <p:sldId id="642" r:id="rId9"/>
    <p:sldId id="879" r:id="rId10"/>
    <p:sldId id="880" r:id="rId11"/>
    <p:sldId id="881" r:id="rId12"/>
    <p:sldId id="882" r:id="rId13"/>
    <p:sldId id="883" r:id="rId14"/>
    <p:sldId id="884" r:id="rId15"/>
    <p:sldId id="885" r:id="rId16"/>
    <p:sldId id="886" r:id="rId17"/>
    <p:sldId id="887" r:id="rId18"/>
    <p:sldId id="888" r:id="rId19"/>
    <p:sldId id="889" r:id="rId20"/>
    <p:sldId id="892" r:id="rId21"/>
    <p:sldId id="893" r:id="rId22"/>
    <p:sldId id="894" r:id="rId23"/>
    <p:sldId id="895" r:id="rId24"/>
    <p:sldId id="896" r:id="rId25"/>
    <p:sldId id="897" r:id="rId26"/>
    <p:sldId id="898" r:id="rId27"/>
    <p:sldId id="899" r:id="rId28"/>
    <p:sldId id="900" r:id="rId29"/>
    <p:sldId id="901" r:id="rId30"/>
    <p:sldId id="902" r:id="rId31"/>
    <p:sldId id="542" r:id="rId32"/>
    <p:sldId id="765" r:id="rId33"/>
    <p:sldId id="829" r:id="rId34"/>
    <p:sldId id="860" r:id="rId35"/>
    <p:sldId id="830" r:id="rId36"/>
    <p:sldId id="831" r:id="rId37"/>
    <p:sldId id="833" r:id="rId38"/>
    <p:sldId id="832" r:id="rId39"/>
    <p:sldId id="836" r:id="rId40"/>
    <p:sldId id="835" r:id="rId41"/>
    <p:sldId id="834" r:id="rId42"/>
    <p:sldId id="861" r:id="rId43"/>
    <p:sldId id="862" r:id="rId44"/>
    <p:sldId id="837" r:id="rId45"/>
    <p:sldId id="838" r:id="rId46"/>
    <p:sldId id="841" r:id="rId47"/>
    <p:sldId id="840" r:id="rId48"/>
    <p:sldId id="866" r:id="rId49"/>
    <p:sldId id="865" r:id="rId50"/>
    <p:sldId id="867" r:id="rId51"/>
    <p:sldId id="842" r:id="rId52"/>
    <p:sldId id="868" r:id="rId53"/>
    <p:sldId id="843" r:id="rId54"/>
    <p:sldId id="844" r:id="rId55"/>
    <p:sldId id="845" r:id="rId56"/>
    <p:sldId id="846" r:id="rId57"/>
    <p:sldId id="847" r:id="rId58"/>
    <p:sldId id="848" r:id="rId59"/>
    <p:sldId id="849" r:id="rId60"/>
    <p:sldId id="850" r:id="rId61"/>
    <p:sldId id="851" r:id="rId62"/>
    <p:sldId id="869" r:id="rId63"/>
    <p:sldId id="870" r:id="rId64"/>
    <p:sldId id="871" r:id="rId65"/>
    <p:sldId id="872" r:id="rId66"/>
    <p:sldId id="873" r:id="rId67"/>
    <p:sldId id="874" r:id="rId68"/>
    <p:sldId id="704" r:id="rId69"/>
    <p:sldId id="681" r:id="rId7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umimoji="1" sz="3200" b="1" kern="1200">
        <a:solidFill>
          <a:schemeClr val="hlink"/>
        </a:solidFill>
        <a:latin typeface="Arial" panose="020B0604020202020204" pitchFamily="34" charset="0"/>
        <a:ea typeface="MS PGothic" pitchFamily="34" charset="-128"/>
        <a:cs typeface="+mn-cs"/>
        <a:sym typeface="Symbol" panose="05050102010706020507" pitchFamily="18" charset="2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3200" b="1" kern="1200">
        <a:solidFill>
          <a:schemeClr val="hlink"/>
        </a:solidFill>
        <a:latin typeface="Arial" panose="020B0604020202020204" pitchFamily="34" charset="0"/>
        <a:ea typeface="MS PGothic" pitchFamily="34" charset="-128"/>
        <a:cs typeface="+mn-cs"/>
        <a:sym typeface="Symbol" panose="05050102010706020507" pitchFamily="18" charset="2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3200" b="1" kern="1200">
        <a:solidFill>
          <a:schemeClr val="hlink"/>
        </a:solidFill>
        <a:latin typeface="Arial" panose="020B0604020202020204" pitchFamily="34" charset="0"/>
        <a:ea typeface="MS PGothic" pitchFamily="34" charset="-128"/>
        <a:cs typeface="+mn-cs"/>
        <a:sym typeface="Symbol" panose="05050102010706020507" pitchFamily="18" charset="2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3200" b="1" kern="1200">
        <a:solidFill>
          <a:schemeClr val="hlink"/>
        </a:solidFill>
        <a:latin typeface="Arial" panose="020B0604020202020204" pitchFamily="34" charset="0"/>
        <a:ea typeface="MS PGothic" pitchFamily="34" charset="-128"/>
        <a:cs typeface="+mn-cs"/>
        <a:sym typeface="Symbol" panose="05050102010706020507" pitchFamily="18" charset="2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3200" b="1" kern="1200">
        <a:solidFill>
          <a:schemeClr val="hlink"/>
        </a:solidFill>
        <a:latin typeface="Arial" panose="020B0604020202020204" pitchFamily="34" charset="0"/>
        <a:ea typeface="MS PGothic" pitchFamily="34" charset="-128"/>
        <a:cs typeface="+mn-cs"/>
        <a:sym typeface="Symbol" panose="05050102010706020507" pitchFamily="18" charset="2"/>
      </a:defRPr>
    </a:lvl5pPr>
    <a:lvl6pPr marL="2286000" algn="l" defTabSz="914400" rtl="0" eaLnBrk="1" latinLnBrk="0" hangingPunct="1">
      <a:defRPr kumimoji="1" sz="3200" b="1" kern="1200">
        <a:solidFill>
          <a:schemeClr val="hlink"/>
        </a:solidFill>
        <a:latin typeface="Arial" panose="020B0604020202020204" pitchFamily="34" charset="0"/>
        <a:ea typeface="MS PGothic" pitchFamily="34" charset="-128"/>
        <a:cs typeface="+mn-cs"/>
        <a:sym typeface="Symbol" panose="05050102010706020507" pitchFamily="18" charset="2"/>
      </a:defRPr>
    </a:lvl6pPr>
    <a:lvl7pPr marL="2743200" algn="l" defTabSz="914400" rtl="0" eaLnBrk="1" latinLnBrk="0" hangingPunct="1">
      <a:defRPr kumimoji="1" sz="3200" b="1" kern="1200">
        <a:solidFill>
          <a:schemeClr val="hlink"/>
        </a:solidFill>
        <a:latin typeface="Arial" panose="020B0604020202020204" pitchFamily="34" charset="0"/>
        <a:ea typeface="MS PGothic" pitchFamily="34" charset="-128"/>
        <a:cs typeface="+mn-cs"/>
        <a:sym typeface="Symbol" panose="05050102010706020507" pitchFamily="18" charset="2"/>
      </a:defRPr>
    </a:lvl7pPr>
    <a:lvl8pPr marL="3200400" algn="l" defTabSz="914400" rtl="0" eaLnBrk="1" latinLnBrk="0" hangingPunct="1">
      <a:defRPr kumimoji="1" sz="3200" b="1" kern="1200">
        <a:solidFill>
          <a:schemeClr val="hlink"/>
        </a:solidFill>
        <a:latin typeface="Arial" panose="020B0604020202020204" pitchFamily="34" charset="0"/>
        <a:ea typeface="MS PGothic" pitchFamily="34" charset="-128"/>
        <a:cs typeface="+mn-cs"/>
        <a:sym typeface="Symbol" panose="05050102010706020507" pitchFamily="18" charset="2"/>
      </a:defRPr>
    </a:lvl8pPr>
    <a:lvl9pPr marL="3657600" algn="l" defTabSz="914400" rtl="0" eaLnBrk="1" latinLnBrk="0" hangingPunct="1">
      <a:defRPr kumimoji="1" sz="3200" b="1" kern="1200">
        <a:solidFill>
          <a:schemeClr val="hlink"/>
        </a:solidFill>
        <a:latin typeface="Arial" panose="020B0604020202020204" pitchFamily="34" charset="0"/>
        <a:ea typeface="MS PGothic" pitchFamily="34" charset="-128"/>
        <a:cs typeface="+mn-cs"/>
        <a:sym typeface="Symbol" panose="05050102010706020507" pitchFamily="18" charset="2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ianzi Da" initials="BD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  <a:srgbClr val="000066"/>
    <a:srgbClr val="000099"/>
    <a:srgbClr val="FF0066"/>
    <a:srgbClr val="BA0023"/>
    <a:srgbClr val="CC3399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113" autoAdjust="0"/>
    <p:restoredTop sz="88014" autoAdjust="0"/>
  </p:normalViewPr>
  <p:slideViewPr>
    <p:cSldViewPr>
      <p:cViewPr varScale="1">
        <p:scale>
          <a:sx n="107" d="100"/>
          <a:sy n="107" d="100"/>
        </p:scale>
        <p:origin x="176" y="2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161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viewProps" Target="viewProps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tableStyles" Target="tableStyles.xml"/><Relationship Id="rId7" Type="http://schemas.openxmlformats.org/officeDocument/2006/relationships/slide" Target="slides/slide4.xml"/><Relationship Id="rId7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ClrTx/>
              <a:buFontTx/>
              <a:buNone/>
              <a:defRPr kumimoji="0" sz="1200" b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ClrTx/>
              <a:buFontTx/>
              <a:buNone/>
              <a:defRPr kumimoji="0" sz="1200" b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0"/>
              <a:t>Click to edit Master text styles</a:t>
            </a:r>
          </a:p>
          <a:p>
            <a:pPr lvl="1"/>
            <a:r>
              <a:rPr lang="en-US" altLang="zh-CN" noProof="0"/>
              <a:t>Second level</a:t>
            </a:r>
          </a:p>
          <a:p>
            <a:pPr lvl="2"/>
            <a:r>
              <a:rPr lang="en-US" altLang="zh-CN" noProof="0"/>
              <a:t>Third level</a:t>
            </a:r>
          </a:p>
          <a:p>
            <a:pPr lvl="3"/>
            <a:r>
              <a:rPr lang="en-US" altLang="zh-CN" noProof="0"/>
              <a:t>Fourth level</a:t>
            </a:r>
          </a:p>
          <a:p>
            <a:pPr lvl="4"/>
            <a:r>
              <a:rPr lang="en-US" altLang="zh-CN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ClrTx/>
              <a:buFontTx/>
              <a:buNone/>
              <a:defRPr kumimoji="0" sz="1200" b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ClrTx/>
              <a:buFontTx/>
              <a:buNone/>
              <a:defRPr kumimoji="0" sz="1200" b="0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C8CF476E-78EB-4515-A009-F1CB868C9A3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285222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CF476E-78EB-4515-A009-F1CB868C9A38}" type="slidenum">
              <a:rPr lang="zh-CN" altLang="en-US" smtClean="0"/>
              <a:pPr>
                <a:defRPr/>
              </a:pPr>
              <a:t>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694867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CF476E-78EB-4515-A009-F1CB868C9A38}" type="slidenum">
              <a:rPr lang="zh-CN" altLang="en-US" smtClean="0"/>
              <a:pPr>
                <a:defRPr/>
              </a:pPr>
              <a:t>49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349584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dirty="0"/>
              <a:t>自然光经电介质界面反射后，反射光为线偏振光所应满足的条件。首先由英国物理学家</a:t>
            </a:r>
            <a:r>
              <a:rPr kumimoji="1" lang="en-US" altLang="zh-CN" dirty="0"/>
              <a:t>D.</a:t>
            </a:r>
            <a:r>
              <a:rPr kumimoji="1" lang="zh-CN" altLang="en-US" dirty="0"/>
              <a:t>布儒斯特于 </a:t>
            </a:r>
            <a:r>
              <a:rPr kumimoji="1" lang="en-US" altLang="zh-CN" dirty="0"/>
              <a:t>1815 </a:t>
            </a:r>
            <a:r>
              <a:rPr kumimoji="1" lang="zh-CN" altLang="en-US" dirty="0"/>
              <a:t>年发现。自然光在电介质界面上反射和折射时，一般情况下反射光和折射光都是部分偏振光，只有当入射角为某特定角时反射光才是线偏振光，其振动方向与入射面垂直，此特定角称为布儒斯特角或起偏角，用</a:t>
            </a:r>
            <a:r>
              <a:rPr kumimoji="1" lang="en-US" altLang="zh-CN" dirty="0" err="1"/>
              <a:t>θb</a:t>
            </a:r>
            <a:r>
              <a:rPr kumimoji="1" lang="zh-CN" altLang="en-US" dirty="0"/>
              <a:t>表示。此规律称为布儒斯特定律。光以布儒斯特角入射时，反射光与折射光互相垂直。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dirty="0"/>
              <a:t>　　玻片堆是由许多表面互相平行的玻璃片组成，自然光以布儒斯特角入射时，垂直于入射面的振动分量在每个界面上均要发生反射，而平行于入射面的振动分量则完全不能反射，故从玻片堆透出的光基本上只包含平行分量。玻片堆可用作起偏器。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dirty="0"/>
              <a:t>　　自然光在两种各向同性媒质分界面上反射、折射时，当自然光正入射和掠入射时，反射光和折射光仍为自然光；当自然光斜入射时，反射光和折射光都是部分偏振光。反射光中垂直振动多于平行振动，折射光中平行振动多于垂直振动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CF476E-78EB-4515-A009-F1CB868C9A38}" type="slidenum">
              <a:rPr lang="zh-CN" altLang="en-US" smtClean="0"/>
              <a:pPr>
                <a:defRPr/>
              </a:pPr>
              <a:t>54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705904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CF476E-78EB-4515-A009-F1CB868C9A38}" type="slidenum">
              <a:rPr lang="zh-CN" altLang="en-US" smtClean="0"/>
              <a:pPr>
                <a:defRPr/>
              </a:pPr>
              <a:t>66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09784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44CB8A-8223-48C9-82D1-EC4A75BD348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1992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CF476E-78EB-4515-A009-F1CB868C9A38}" type="slidenum">
              <a:rPr lang="zh-CN" altLang="en-US" smtClean="0"/>
              <a:pPr>
                <a:defRPr/>
              </a:pPr>
              <a:t>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944804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44CB8A-8223-48C9-82D1-EC4A75BD348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686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44CB8A-8223-48C9-82D1-EC4A75BD348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5819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8499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804763" indent="-30952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238098" indent="-24762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733337" indent="-24762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228576" indent="-24762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5D8EEA0A-7346-4868-996F-8969F2C001B9}" type="slidenum">
              <a:rPr lang="zh-CN" altLang="en-US"/>
              <a:pPr eaLnBrk="1" hangingPunct="1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47907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CF476E-78EB-4515-A009-F1CB868C9A38}" type="slidenum">
              <a:rPr lang="zh-CN" altLang="en-US" smtClean="0"/>
              <a:pPr>
                <a:defRPr/>
              </a:pPr>
              <a:t>27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874131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CF476E-78EB-4515-A009-F1CB868C9A38}" type="slidenum">
              <a:rPr lang="zh-CN" altLang="en-US" smtClean="0"/>
              <a:pPr>
                <a:defRPr/>
              </a:pPr>
              <a:t>28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82586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CF476E-78EB-4515-A009-F1CB868C9A38}" type="slidenum">
              <a:rPr lang="zh-CN" altLang="en-US" smtClean="0"/>
              <a:pPr>
                <a:defRPr/>
              </a:pPr>
              <a:t>30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024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304800" y="3124200"/>
            <a:ext cx="8458200" cy="46038"/>
          </a:xfrm>
          <a:prstGeom prst="rect">
            <a:avLst/>
          </a:prstGeom>
          <a:gradFill rotWithShape="0">
            <a:gsLst>
              <a:gs pos="0">
                <a:srgbClr val="9F9FFF"/>
              </a:gs>
              <a:gs pos="50000">
                <a:srgbClr val="9999FF"/>
              </a:gs>
              <a:gs pos="100000">
                <a:srgbClr val="9F9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 sz="3200" b="1">
                <a:solidFill>
                  <a:schemeClr val="hlink"/>
                </a:solidFill>
                <a:latin typeface="Arial" charset="0"/>
                <a:ea typeface="MS PGothic" pitchFamily="34" charset="-128"/>
                <a:sym typeface="Symbol" pitchFamily="18" charset="2"/>
              </a:defRPr>
            </a:lvl1pPr>
            <a:lvl2pPr marL="742950" indent="-285750" eaLnBrk="0" hangingPunct="0">
              <a:defRPr kumimoji="1" sz="3200" b="1">
                <a:solidFill>
                  <a:schemeClr val="hlink"/>
                </a:solidFill>
                <a:latin typeface="Arial" charset="0"/>
                <a:ea typeface="MS PGothic" pitchFamily="34" charset="-128"/>
                <a:sym typeface="Symbol" pitchFamily="18" charset="2"/>
              </a:defRPr>
            </a:lvl2pPr>
            <a:lvl3pPr marL="1143000" indent="-228600" eaLnBrk="0" hangingPunct="0">
              <a:defRPr kumimoji="1" sz="3200" b="1">
                <a:solidFill>
                  <a:schemeClr val="hlink"/>
                </a:solidFill>
                <a:latin typeface="Arial" charset="0"/>
                <a:ea typeface="MS PGothic" pitchFamily="34" charset="-128"/>
                <a:sym typeface="Symbol" pitchFamily="18" charset="2"/>
              </a:defRPr>
            </a:lvl3pPr>
            <a:lvl4pPr marL="1600200" indent="-228600" eaLnBrk="0" hangingPunct="0">
              <a:defRPr kumimoji="1" sz="3200" b="1">
                <a:solidFill>
                  <a:schemeClr val="hlink"/>
                </a:solidFill>
                <a:latin typeface="Arial" charset="0"/>
                <a:ea typeface="MS PGothic" pitchFamily="34" charset="-128"/>
                <a:sym typeface="Symbol" pitchFamily="18" charset="2"/>
              </a:defRPr>
            </a:lvl4pPr>
            <a:lvl5pPr marL="2057400" indent="-228600" eaLnBrk="0" hangingPunct="0">
              <a:defRPr kumimoji="1" sz="3200" b="1">
                <a:solidFill>
                  <a:schemeClr val="hlink"/>
                </a:solidFill>
                <a:latin typeface="Arial" charset="0"/>
                <a:ea typeface="MS PGothic" pitchFamily="34" charset="-128"/>
                <a:sym typeface="Symbol" pitchFamily="18" charset="2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99"/>
              </a:buClr>
              <a:buFont typeface="Wingdings 2" pitchFamily="18" charset="2"/>
              <a:buChar char="è"/>
              <a:defRPr kumimoji="1" sz="3200" b="1">
                <a:solidFill>
                  <a:schemeClr val="hlink"/>
                </a:solidFill>
                <a:latin typeface="Arial" charset="0"/>
                <a:ea typeface="MS PGothic" pitchFamily="34" charset="-128"/>
                <a:sym typeface="Symbol" pitchFamily="18" charset="2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99"/>
              </a:buClr>
              <a:buFont typeface="Wingdings 2" pitchFamily="18" charset="2"/>
              <a:buChar char="è"/>
              <a:defRPr kumimoji="1" sz="3200" b="1">
                <a:solidFill>
                  <a:schemeClr val="hlink"/>
                </a:solidFill>
                <a:latin typeface="Arial" charset="0"/>
                <a:ea typeface="MS PGothic" pitchFamily="34" charset="-128"/>
                <a:sym typeface="Symbol" pitchFamily="18" charset="2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99"/>
              </a:buClr>
              <a:buFont typeface="Wingdings 2" pitchFamily="18" charset="2"/>
              <a:buChar char="è"/>
              <a:defRPr kumimoji="1" sz="3200" b="1">
                <a:solidFill>
                  <a:schemeClr val="hlink"/>
                </a:solidFill>
                <a:latin typeface="Arial" charset="0"/>
                <a:ea typeface="MS PGothic" pitchFamily="34" charset="-128"/>
                <a:sym typeface="Symbol" pitchFamily="18" charset="2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99"/>
              </a:buClr>
              <a:buFont typeface="Wingdings 2" pitchFamily="18" charset="2"/>
              <a:buChar char="è"/>
              <a:defRPr kumimoji="1" sz="3200" b="1">
                <a:solidFill>
                  <a:schemeClr val="hlink"/>
                </a:solidFill>
                <a:latin typeface="Arial" charset="0"/>
                <a:ea typeface="MS PGothic" pitchFamily="34" charset="-128"/>
                <a:sym typeface="Symbol" pitchFamily="18" charset="2"/>
              </a:defRPr>
            </a:lvl9pPr>
          </a:lstStyle>
          <a:p>
            <a:pPr eaLnBrk="1" hangingPunct="1">
              <a:defRPr/>
            </a:pPr>
            <a:endParaRPr lang="zh-CN" altLang="en-US" sz="2400" b="0">
              <a:solidFill>
                <a:schemeClr val="tx1"/>
              </a:solidFill>
              <a:latin typeface="Times New Roman" pitchFamily="18" charset="0"/>
              <a:ea typeface="宋体" charset="-122"/>
            </a:endParaRPr>
          </a:p>
        </p:txBody>
      </p:sp>
      <p:sp>
        <p:nvSpPr>
          <p:cNvPr id="67891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524000"/>
            <a:ext cx="7772400" cy="1371600"/>
          </a:xfrm>
        </p:spPr>
        <p:txBody>
          <a:bodyPr/>
          <a:lstStyle>
            <a:lvl1pPr algn="ctr">
              <a:defRPr sz="6000">
                <a:solidFill>
                  <a:srgbClr val="333399"/>
                </a:solidFill>
              </a:defRPr>
            </a:lvl1pPr>
          </a:lstStyle>
          <a:p>
            <a:pPr lvl="0"/>
            <a:r>
              <a:rPr lang="en-US" altLang="zh-CN" noProof="0" dirty="0"/>
              <a:t>Click to edit Master title style</a:t>
            </a:r>
          </a:p>
        </p:txBody>
      </p:sp>
      <p:sp>
        <p:nvSpPr>
          <p:cNvPr id="67891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219200" y="3352800"/>
            <a:ext cx="6400800" cy="1295400"/>
          </a:xfrm>
        </p:spPr>
        <p:txBody>
          <a:bodyPr/>
          <a:lstStyle>
            <a:lvl1pPr marL="0" indent="0" algn="ctr">
              <a:buFont typeface="Wingdings 2" pitchFamily="18" charset="2"/>
              <a:buNone/>
              <a:defRPr sz="3200">
                <a:solidFill>
                  <a:schemeClr val="accent1"/>
                </a:solidFill>
                <a:latin typeface="华文楷体" panose="02010600040101010101" pitchFamily="2" charset="-122"/>
                <a:ea typeface="华文楷体" panose="02010600040101010101" pitchFamily="2" charset="-122"/>
              </a:defRPr>
            </a:lvl1pPr>
          </a:lstStyle>
          <a:p>
            <a:pPr lvl="0"/>
            <a:r>
              <a:rPr lang="en-US" altLang="zh-CN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10284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56D858-BD28-433D-B04C-8DD36E23FB56}" type="slidenum">
              <a:rPr lang="zh-CN" altLang="en-US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413709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A05B26-92D0-4101-B870-576B6EE311B8}" type="slidenum">
              <a:rPr lang="zh-CN" altLang="en-US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9780950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60960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609600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EFFEFB-AD55-4847-8252-3CEF9637942D}" type="slidenum">
              <a:rPr lang="zh-CN" altLang="en-US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2780956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304800" y="3124200"/>
            <a:ext cx="8458200" cy="46038"/>
          </a:xfrm>
          <a:prstGeom prst="rect">
            <a:avLst/>
          </a:prstGeom>
          <a:gradFill rotWithShape="0">
            <a:gsLst>
              <a:gs pos="0">
                <a:srgbClr val="9F9FFF"/>
              </a:gs>
              <a:gs pos="50000">
                <a:srgbClr val="9999FF"/>
              </a:gs>
              <a:gs pos="100000">
                <a:srgbClr val="9F9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 sz="3200" b="1">
                <a:solidFill>
                  <a:schemeClr val="hlink"/>
                </a:solidFill>
                <a:latin typeface="Arial" charset="0"/>
                <a:ea typeface="MS PGothic" pitchFamily="34" charset="-128"/>
                <a:sym typeface="Symbol" pitchFamily="18" charset="2"/>
              </a:defRPr>
            </a:lvl1pPr>
            <a:lvl2pPr marL="742950" indent="-285750" eaLnBrk="0" hangingPunct="0">
              <a:defRPr kumimoji="1" sz="3200" b="1">
                <a:solidFill>
                  <a:schemeClr val="hlink"/>
                </a:solidFill>
                <a:latin typeface="Arial" charset="0"/>
                <a:ea typeface="MS PGothic" pitchFamily="34" charset="-128"/>
                <a:sym typeface="Symbol" pitchFamily="18" charset="2"/>
              </a:defRPr>
            </a:lvl2pPr>
            <a:lvl3pPr marL="1143000" indent="-228600" eaLnBrk="0" hangingPunct="0">
              <a:defRPr kumimoji="1" sz="3200" b="1">
                <a:solidFill>
                  <a:schemeClr val="hlink"/>
                </a:solidFill>
                <a:latin typeface="Arial" charset="0"/>
                <a:ea typeface="MS PGothic" pitchFamily="34" charset="-128"/>
                <a:sym typeface="Symbol" pitchFamily="18" charset="2"/>
              </a:defRPr>
            </a:lvl3pPr>
            <a:lvl4pPr marL="1600200" indent="-228600" eaLnBrk="0" hangingPunct="0">
              <a:defRPr kumimoji="1" sz="3200" b="1">
                <a:solidFill>
                  <a:schemeClr val="hlink"/>
                </a:solidFill>
                <a:latin typeface="Arial" charset="0"/>
                <a:ea typeface="MS PGothic" pitchFamily="34" charset="-128"/>
                <a:sym typeface="Symbol" pitchFamily="18" charset="2"/>
              </a:defRPr>
            </a:lvl4pPr>
            <a:lvl5pPr marL="2057400" indent="-228600" eaLnBrk="0" hangingPunct="0">
              <a:defRPr kumimoji="1" sz="3200" b="1">
                <a:solidFill>
                  <a:schemeClr val="hlink"/>
                </a:solidFill>
                <a:latin typeface="Arial" charset="0"/>
                <a:ea typeface="MS PGothic" pitchFamily="34" charset="-128"/>
                <a:sym typeface="Symbol" pitchFamily="18" charset="2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99"/>
              </a:buClr>
              <a:buFont typeface="Wingdings 2" pitchFamily="18" charset="2"/>
              <a:buChar char="è"/>
              <a:defRPr kumimoji="1" sz="3200" b="1">
                <a:solidFill>
                  <a:schemeClr val="hlink"/>
                </a:solidFill>
                <a:latin typeface="Arial" charset="0"/>
                <a:ea typeface="MS PGothic" pitchFamily="34" charset="-128"/>
                <a:sym typeface="Symbol" pitchFamily="18" charset="2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99"/>
              </a:buClr>
              <a:buFont typeface="Wingdings 2" pitchFamily="18" charset="2"/>
              <a:buChar char="è"/>
              <a:defRPr kumimoji="1" sz="3200" b="1">
                <a:solidFill>
                  <a:schemeClr val="hlink"/>
                </a:solidFill>
                <a:latin typeface="Arial" charset="0"/>
                <a:ea typeface="MS PGothic" pitchFamily="34" charset="-128"/>
                <a:sym typeface="Symbol" pitchFamily="18" charset="2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99"/>
              </a:buClr>
              <a:buFont typeface="Wingdings 2" pitchFamily="18" charset="2"/>
              <a:buChar char="è"/>
              <a:defRPr kumimoji="1" sz="3200" b="1">
                <a:solidFill>
                  <a:schemeClr val="hlink"/>
                </a:solidFill>
                <a:latin typeface="Arial" charset="0"/>
                <a:ea typeface="MS PGothic" pitchFamily="34" charset="-128"/>
                <a:sym typeface="Symbol" pitchFamily="18" charset="2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99"/>
              </a:buClr>
              <a:buFont typeface="Wingdings 2" pitchFamily="18" charset="2"/>
              <a:buChar char="è"/>
              <a:defRPr kumimoji="1" sz="3200" b="1">
                <a:solidFill>
                  <a:schemeClr val="hlink"/>
                </a:solidFill>
                <a:latin typeface="Arial" charset="0"/>
                <a:ea typeface="MS PGothic" pitchFamily="34" charset="-128"/>
                <a:sym typeface="Symbol" pitchFamily="18" charset="2"/>
              </a:defRPr>
            </a:lvl9pPr>
          </a:lstStyle>
          <a:p>
            <a:pPr eaLnBrk="1" hangingPunct="1">
              <a:defRPr/>
            </a:pPr>
            <a:endParaRPr lang="zh-CN" altLang="en-US" sz="2400" b="0">
              <a:solidFill>
                <a:schemeClr val="tx1"/>
              </a:solidFill>
              <a:latin typeface="Times New Roman" pitchFamily="18" charset="0"/>
              <a:ea typeface="宋体" charset="-122"/>
            </a:endParaRPr>
          </a:p>
        </p:txBody>
      </p:sp>
      <p:sp>
        <p:nvSpPr>
          <p:cNvPr id="67891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524000"/>
            <a:ext cx="7772400" cy="1371600"/>
          </a:xfrm>
        </p:spPr>
        <p:txBody>
          <a:bodyPr/>
          <a:lstStyle>
            <a:lvl1pPr algn="ctr">
              <a:defRPr sz="6000">
                <a:solidFill>
                  <a:srgbClr val="333399"/>
                </a:solidFill>
              </a:defRPr>
            </a:lvl1pPr>
          </a:lstStyle>
          <a:p>
            <a:pPr lvl="0"/>
            <a:r>
              <a:rPr lang="zh-CN" altLang="en-US" noProof="0"/>
              <a:t>单击此处编辑母版标题样式</a:t>
            </a:r>
            <a:endParaRPr lang="en-US" altLang="zh-CN" noProof="0" dirty="0"/>
          </a:p>
        </p:txBody>
      </p:sp>
      <p:sp>
        <p:nvSpPr>
          <p:cNvPr id="67891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219200" y="3352800"/>
            <a:ext cx="6400800" cy="1295400"/>
          </a:xfrm>
        </p:spPr>
        <p:txBody>
          <a:bodyPr/>
          <a:lstStyle>
            <a:lvl1pPr marL="0" indent="0" algn="ctr">
              <a:buFont typeface="Wingdings 2" pitchFamily="18" charset="2"/>
              <a:buNone/>
              <a:defRPr sz="3200">
                <a:solidFill>
                  <a:schemeClr val="accent1"/>
                </a:solidFill>
                <a:latin typeface="华文楷体" panose="02010600040101010101" pitchFamily="2" charset="-122"/>
                <a:ea typeface="华文楷体" panose="02010600040101010101" pitchFamily="2" charset="-122"/>
              </a:defRPr>
            </a:lvl1pPr>
          </a:lstStyle>
          <a:p>
            <a:pPr lvl="0"/>
            <a:r>
              <a:rPr lang="zh-CN" altLang="en-US" noProof="0"/>
              <a:t>单击此处编辑母版副标题样式</a:t>
            </a:r>
            <a:endParaRPr lang="en-US" altLang="zh-CN" noProof="0" dirty="0"/>
          </a:p>
        </p:txBody>
      </p:sp>
    </p:spTree>
    <p:extLst>
      <p:ext uri="{BB962C8B-B14F-4D97-AF65-F5344CB8AC3E}">
        <p14:creationId xmlns:p14="http://schemas.microsoft.com/office/powerpoint/2010/main" val="639700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304800" y="3124200"/>
            <a:ext cx="8458200" cy="46038"/>
          </a:xfrm>
          <a:prstGeom prst="rect">
            <a:avLst/>
          </a:prstGeom>
          <a:gradFill rotWithShape="0">
            <a:gsLst>
              <a:gs pos="0">
                <a:srgbClr val="9F9FFF"/>
              </a:gs>
              <a:gs pos="50000">
                <a:srgbClr val="9999FF"/>
              </a:gs>
              <a:gs pos="100000">
                <a:srgbClr val="9F9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 sz="3200" b="1">
                <a:solidFill>
                  <a:schemeClr val="hlink"/>
                </a:solidFill>
                <a:latin typeface="Arial" charset="0"/>
                <a:ea typeface="MS PGothic" pitchFamily="34" charset="-128"/>
                <a:sym typeface="Symbol" pitchFamily="18" charset="2"/>
              </a:defRPr>
            </a:lvl1pPr>
            <a:lvl2pPr marL="742950" indent="-285750" eaLnBrk="0" hangingPunct="0">
              <a:defRPr kumimoji="1" sz="3200" b="1">
                <a:solidFill>
                  <a:schemeClr val="hlink"/>
                </a:solidFill>
                <a:latin typeface="Arial" charset="0"/>
                <a:ea typeface="MS PGothic" pitchFamily="34" charset="-128"/>
                <a:sym typeface="Symbol" pitchFamily="18" charset="2"/>
              </a:defRPr>
            </a:lvl2pPr>
            <a:lvl3pPr marL="1143000" indent="-228600" eaLnBrk="0" hangingPunct="0">
              <a:defRPr kumimoji="1" sz="3200" b="1">
                <a:solidFill>
                  <a:schemeClr val="hlink"/>
                </a:solidFill>
                <a:latin typeface="Arial" charset="0"/>
                <a:ea typeface="MS PGothic" pitchFamily="34" charset="-128"/>
                <a:sym typeface="Symbol" pitchFamily="18" charset="2"/>
              </a:defRPr>
            </a:lvl3pPr>
            <a:lvl4pPr marL="1600200" indent="-228600" eaLnBrk="0" hangingPunct="0">
              <a:defRPr kumimoji="1" sz="3200" b="1">
                <a:solidFill>
                  <a:schemeClr val="hlink"/>
                </a:solidFill>
                <a:latin typeface="Arial" charset="0"/>
                <a:ea typeface="MS PGothic" pitchFamily="34" charset="-128"/>
                <a:sym typeface="Symbol" pitchFamily="18" charset="2"/>
              </a:defRPr>
            </a:lvl4pPr>
            <a:lvl5pPr marL="2057400" indent="-228600" eaLnBrk="0" hangingPunct="0">
              <a:defRPr kumimoji="1" sz="3200" b="1">
                <a:solidFill>
                  <a:schemeClr val="hlink"/>
                </a:solidFill>
                <a:latin typeface="Arial" charset="0"/>
                <a:ea typeface="MS PGothic" pitchFamily="34" charset="-128"/>
                <a:sym typeface="Symbol" pitchFamily="18" charset="2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99"/>
              </a:buClr>
              <a:buFont typeface="Wingdings 2" pitchFamily="18" charset="2"/>
              <a:buChar char="è"/>
              <a:defRPr kumimoji="1" sz="3200" b="1">
                <a:solidFill>
                  <a:schemeClr val="hlink"/>
                </a:solidFill>
                <a:latin typeface="Arial" charset="0"/>
                <a:ea typeface="MS PGothic" pitchFamily="34" charset="-128"/>
                <a:sym typeface="Symbol" pitchFamily="18" charset="2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99"/>
              </a:buClr>
              <a:buFont typeface="Wingdings 2" pitchFamily="18" charset="2"/>
              <a:buChar char="è"/>
              <a:defRPr kumimoji="1" sz="3200" b="1">
                <a:solidFill>
                  <a:schemeClr val="hlink"/>
                </a:solidFill>
                <a:latin typeface="Arial" charset="0"/>
                <a:ea typeface="MS PGothic" pitchFamily="34" charset="-128"/>
                <a:sym typeface="Symbol" pitchFamily="18" charset="2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99"/>
              </a:buClr>
              <a:buFont typeface="Wingdings 2" pitchFamily="18" charset="2"/>
              <a:buChar char="è"/>
              <a:defRPr kumimoji="1" sz="3200" b="1">
                <a:solidFill>
                  <a:schemeClr val="hlink"/>
                </a:solidFill>
                <a:latin typeface="Arial" charset="0"/>
                <a:ea typeface="MS PGothic" pitchFamily="34" charset="-128"/>
                <a:sym typeface="Symbol" pitchFamily="18" charset="2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99"/>
              </a:buClr>
              <a:buFont typeface="Wingdings 2" pitchFamily="18" charset="2"/>
              <a:buChar char="è"/>
              <a:defRPr kumimoji="1" sz="3200" b="1">
                <a:solidFill>
                  <a:schemeClr val="hlink"/>
                </a:solidFill>
                <a:latin typeface="Arial" charset="0"/>
                <a:ea typeface="MS PGothic" pitchFamily="34" charset="-128"/>
                <a:sym typeface="Symbol" pitchFamily="18" charset="2"/>
              </a:defRPr>
            </a:lvl9pPr>
          </a:lstStyle>
          <a:p>
            <a:pPr eaLnBrk="1" hangingPunct="1">
              <a:defRPr/>
            </a:pPr>
            <a:endParaRPr lang="zh-CN" altLang="en-US" sz="2400" b="0">
              <a:solidFill>
                <a:schemeClr val="tx1"/>
              </a:solidFill>
              <a:latin typeface="Times New Roman" pitchFamily="18" charset="0"/>
              <a:ea typeface="宋体" charset="-122"/>
            </a:endParaRPr>
          </a:p>
        </p:txBody>
      </p:sp>
      <p:sp>
        <p:nvSpPr>
          <p:cNvPr id="67891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524000"/>
            <a:ext cx="7772400" cy="1371600"/>
          </a:xfrm>
        </p:spPr>
        <p:txBody>
          <a:bodyPr/>
          <a:lstStyle>
            <a:lvl1pPr algn="ctr">
              <a:defRPr sz="6000">
                <a:solidFill>
                  <a:srgbClr val="333399"/>
                </a:solidFill>
              </a:defRPr>
            </a:lvl1pPr>
          </a:lstStyle>
          <a:p>
            <a:pPr lvl="0"/>
            <a:r>
              <a:rPr lang="zh-CN" altLang="en-US" noProof="0"/>
              <a:t>单击此处编辑母版标题样式</a:t>
            </a:r>
            <a:endParaRPr lang="en-US" altLang="zh-CN" noProof="0" dirty="0"/>
          </a:p>
        </p:txBody>
      </p:sp>
    </p:spTree>
    <p:extLst>
      <p:ext uri="{BB962C8B-B14F-4D97-AF65-F5344CB8AC3E}">
        <p14:creationId xmlns:p14="http://schemas.microsoft.com/office/powerpoint/2010/main" val="40622074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6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E3BAC4F7-8877-4A8A-A428-06935D1FE728}" type="slidenum">
              <a:rPr lang="zh-CN" altLang="en-US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1483731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69669B-E99C-4A0B-BA1B-081DA43CAEAF}" type="slidenum">
              <a:rPr lang="zh-CN" altLang="en-US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8714595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3962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0" y="1371600"/>
            <a:ext cx="3962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CF8B42-DC61-45F1-96FE-621FB6601CEF}" type="slidenum">
              <a:rPr lang="zh-CN" altLang="en-US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8328391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C46D1D-02EB-463D-853A-E5AB01CD8078}" type="slidenum">
              <a:rPr lang="zh-CN" altLang="en-US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5496950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3E557-D441-4357-A945-F2E1178F743A}" type="slidenum">
              <a:rPr lang="zh-CN" altLang="en-US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103947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304800" y="3124200"/>
            <a:ext cx="8458200" cy="46038"/>
          </a:xfrm>
          <a:prstGeom prst="rect">
            <a:avLst/>
          </a:prstGeom>
          <a:gradFill rotWithShape="0">
            <a:gsLst>
              <a:gs pos="0">
                <a:srgbClr val="9F9FFF"/>
              </a:gs>
              <a:gs pos="50000">
                <a:srgbClr val="9999FF"/>
              </a:gs>
              <a:gs pos="100000">
                <a:srgbClr val="9F9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 sz="3200" b="1">
                <a:solidFill>
                  <a:schemeClr val="hlink"/>
                </a:solidFill>
                <a:latin typeface="Arial" charset="0"/>
                <a:ea typeface="MS PGothic" pitchFamily="34" charset="-128"/>
                <a:sym typeface="Symbol" pitchFamily="18" charset="2"/>
              </a:defRPr>
            </a:lvl1pPr>
            <a:lvl2pPr marL="742950" indent="-285750" eaLnBrk="0" hangingPunct="0">
              <a:defRPr kumimoji="1" sz="3200" b="1">
                <a:solidFill>
                  <a:schemeClr val="hlink"/>
                </a:solidFill>
                <a:latin typeface="Arial" charset="0"/>
                <a:ea typeface="MS PGothic" pitchFamily="34" charset="-128"/>
                <a:sym typeface="Symbol" pitchFamily="18" charset="2"/>
              </a:defRPr>
            </a:lvl2pPr>
            <a:lvl3pPr marL="1143000" indent="-228600" eaLnBrk="0" hangingPunct="0">
              <a:defRPr kumimoji="1" sz="3200" b="1">
                <a:solidFill>
                  <a:schemeClr val="hlink"/>
                </a:solidFill>
                <a:latin typeface="Arial" charset="0"/>
                <a:ea typeface="MS PGothic" pitchFamily="34" charset="-128"/>
                <a:sym typeface="Symbol" pitchFamily="18" charset="2"/>
              </a:defRPr>
            </a:lvl3pPr>
            <a:lvl4pPr marL="1600200" indent="-228600" eaLnBrk="0" hangingPunct="0">
              <a:defRPr kumimoji="1" sz="3200" b="1">
                <a:solidFill>
                  <a:schemeClr val="hlink"/>
                </a:solidFill>
                <a:latin typeface="Arial" charset="0"/>
                <a:ea typeface="MS PGothic" pitchFamily="34" charset="-128"/>
                <a:sym typeface="Symbol" pitchFamily="18" charset="2"/>
              </a:defRPr>
            </a:lvl4pPr>
            <a:lvl5pPr marL="2057400" indent="-228600" eaLnBrk="0" hangingPunct="0">
              <a:defRPr kumimoji="1" sz="3200" b="1">
                <a:solidFill>
                  <a:schemeClr val="hlink"/>
                </a:solidFill>
                <a:latin typeface="Arial" charset="0"/>
                <a:ea typeface="MS PGothic" pitchFamily="34" charset="-128"/>
                <a:sym typeface="Symbol" pitchFamily="18" charset="2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99"/>
              </a:buClr>
              <a:buFont typeface="Wingdings 2" pitchFamily="18" charset="2"/>
              <a:buChar char="è"/>
              <a:defRPr kumimoji="1" sz="3200" b="1">
                <a:solidFill>
                  <a:schemeClr val="hlink"/>
                </a:solidFill>
                <a:latin typeface="Arial" charset="0"/>
                <a:ea typeface="MS PGothic" pitchFamily="34" charset="-128"/>
                <a:sym typeface="Symbol" pitchFamily="18" charset="2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99"/>
              </a:buClr>
              <a:buFont typeface="Wingdings 2" pitchFamily="18" charset="2"/>
              <a:buChar char="è"/>
              <a:defRPr kumimoji="1" sz="3200" b="1">
                <a:solidFill>
                  <a:schemeClr val="hlink"/>
                </a:solidFill>
                <a:latin typeface="Arial" charset="0"/>
                <a:ea typeface="MS PGothic" pitchFamily="34" charset="-128"/>
                <a:sym typeface="Symbol" pitchFamily="18" charset="2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99"/>
              </a:buClr>
              <a:buFont typeface="Wingdings 2" pitchFamily="18" charset="2"/>
              <a:buChar char="è"/>
              <a:defRPr kumimoji="1" sz="3200" b="1">
                <a:solidFill>
                  <a:schemeClr val="hlink"/>
                </a:solidFill>
                <a:latin typeface="Arial" charset="0"/>
                <a:ea typeface="MS PGothic" pitchFamily="34" charset="-128"/>
                <a:sym typeface="Symbol" pitchFamily="18" charset="2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99"/>
              </a:buClr>
              <a:buFont typeface="Wingdings 2" pitchFamily="18" charset="2"/>
              <a:buChar char="è"/>
              <a:defRPr kumimoji="1" sz="3200" b="1">
                <a:solidFill>
                  <a:schemeClr val="hlink"/>
                </a:solidFill>
                <a:latin typeface="Arial" charset="0"/>
                <a:ea typeface="MS PGothic" pitchFamily="34" charset="-128"/>
                <a:sym typeface="Symbol" pitchFamily="18" charset="2"/>
              </a:defRPr>
            </a:lvl9pPr>
          </a:lstStyle>
          <a:p>
            <a:pPr eaLnBrk="1" hangingPunct="1">
              <a:defRPr/>
            </a:pPr>
            <a:endParaRPr lang="zh-CN" altLang="en-US" sz="2400" b="0">
              <a:solidFill>
                <a:schemeClr val="tx1"/>
              </a:solidFill>
              <a:latin typeface="Times New Roman" pitchFamily="18" charset="0"/>
              <a:ea typeface="宋体" charset="-122"/>
            </a:endParaRPr>
          </a:p>
        </p:txBody>
      </p:sp>
      <p:sp>
        <p:nvSpPr>
          <p:cNvPr id="67891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524000"/>
            <a:ext cx="7772400" cy="1371600"/>
          </a:xfrm>
        </p:spPr>
        <p:txBody>
          <a:bodyPr/>
          <a:lstStyle>
            <a:lvl1pPr algn="ctr">
              <a:defRPr sz="6000">
                <a:solidFill>
                  <a:srgbClr val="333399"/>
                </a:solidFill>
              </a:defRPr>
            </a:lvl1pPr>
          </a:lstStyle>
          <a:p>
            <a:pPr lvl="0"/>
            <a:r>
              <a:rPr lang="en-US" altLang="zh-CN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740371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86441D-73B2-4300-883B-8FC5FEE08090}" type="slidenum">
              <a:rPr lang="zh-CN" altLang="en-US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0706499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2E2B9E-FFE5-4794-A8DA-F7D52FEE30A4}" type="slidenum">
              <a:rPr lang="zh-CN" altLang="en-US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5085440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56D858-BD28-433D-B04C-8DD36E23FB56}" type="slidenum">
              <a:rPr lang="zh-CN" altLang="en-US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7762208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A05B26-92D0-4101-B870-576B6EE311B8}" type="slidenum">
              <a:rPr lang="zh-CN" altLang="en-US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5004328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60960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609600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EFFEFB-AD55-4847-8252-3CEF9637942D}" type="slidenum">
              <a:rPr lang="zh-CN" altLang="en-US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9806519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3331B-77C5-B94B-A01F-ABFD286E7BD5}" type="datetime1">
              <a:rPr lang="zh-CN" altLang="en-US" smtClean="0"/>
              <a:t>2026/5/6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原子物理学</a:t>
            </a:r>
            <a:r>
              <a:rPr lang="en-US" altLang="zh-CN" dirty="0"/>
              <a:t>2026</a:t>
            </a:r>
            <a:r>
              <a:rPr lang="zh-CN" altLang="en-US" dirty="0"/>
              <a:t>年春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690805-D7D2-4AB9-A191-0BC729846278}" type="slidenum">
              <a:rPr lang="zh-CN" altLang="en-US" smtClean="0"/>
              <a:pPr>
                <a:defRPr/>
              </a:pPr>
              <a:t>‹#›</a:t>
            </a:fld>
            <a:endParaRPr lang="en-US" altLang="zh-CN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8DB3D-4364-AA41-8969-4B0E244AC995}" type="datetime1">
              <a:rPr lang="zh-CN" altLang="en-US" smtClean="0"/>
              <a:t>2026/5/6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原子物理学</a:t>
            </a:r>
            <a:r>
              <a:rPr lang="en-US" altLang="zh-CN" dirty="0"/>
              <a:t>2026</a:t>
            </a:r>
            <a:r>
              <a:rPr lang="zh-CN" altLang="en-US" dirty="0"/>
              <a:t>年春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690805-D7D2-4AB9-A191-0BC729846278}" type="slidenum">
              <a:rPr lang="zh-CN" altLang="en-US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7F743-06F1-D44A-B294-1E51958E13A6}" type="datetime1">
              <a:rPr lang="zh-CN" altLang="en-US" smtClean="0"/>
              <a:t>2026/5/6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>
                <a:solidFill>
                  <a:srgbClr val="0000FF"/>
                </a:solidFill>
              </a:defRPr>
            </a:lvl1pPr>
          </a:lstStyle>
          <a:p>
            <a:r>
              <a:rPr lang="zh-CN" altLang="en-US" dirty="0"/>
              <a:t>原子物理学</a:t>
            </a:r>
            <a:r>
              <a:rPr lang="en-US" altLang="zh-CN" dirty="0"/>
              <a:t>2026</a:t>
            </a:r>
            <a:r>
              <a:rPr lang="zh-CN" altLang="en-US" dirty="0"/>
              <a:t>年春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FF"/>
                </a:solidFill>
              </a:defRPr>
            </a:lvl1pPr>
          </a:lstStyle>
          <a:p>
            <a:pPr>
              <a:defRPr/>
            </a:pPr>
            <a:fld id="{B4690805-D7D2-4AB9-A191-0BC729846278}" type="slidenum">
              <a:rPr lang="zh-CN" altLang="en-US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8F6BB-C84C-7F4D-8256-C4B302D38EE7}" type="datetime1">
              <a:rPr lang="zh-CN" altLang="en-US" smtClean="0"/>
              <a:t>2026/5/6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FF"/>
                </a:solidFill>
              </a:defRPr>
            </a:lvl1pPr>
          </a:lstStyle>
          <a:p>
            <a:r>
              <a:rPr lang="zh-CN" altLang="en-US" dirty="0"/>
              <a:t>原子物理学</a:t>
            </a:r>
            <a:r>
              <a:rPr lang="en-US" altLang="zh-CN" dirty="0"/>
              <a:t>2026</a:t>
            </a:r>
            <a:r>
              <a:rPr lang="zh-CN" altLang="en-US" dirty="0"/>
              <a:t>年春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690805-D7D2-4AB9-A191-0BC729846278}" type="slidenum">
              <a:rPr lang="zh-CN" altLang="en-US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6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E3BAC4F7-8877-4A8A-A428-06935D1FE728}" type="slidenum">
              <a:rPr lang="zh-CN" altLang="en-US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60206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69669B-E99C-4A0B-BA1B-081DA43CAEAF}" type="slidenum">
              <a:rPr lang="zh-CN" altLang="en-US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099110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3962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0" y="1371600"/>
            <a:ext cx="3962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CF8B42-DC61-45F1-96FE-621FB6601CEF}" type="slidenum">
              <a:rPr lang="zh-CN" altLang="en-US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54879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C46D1D-02EB-463D-853A-E5AB01CD8078}" type="slidenum">
              <a:rPr lang="zh-CN" altLang="en-US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590544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3E557-D441-4357-A945-F2E1178F743A}" type="slidenum">
              <a:rPr lang="zh-CN" altLang="en-US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745542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86441D-73B2-4300-883B-8FC5FEE08090}" type="slidenum">
              <a:rPr lang="zh-CN" altLang="en-US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695204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2E2B9E-FFE5-4794-A8DA-F7D52FEE30A4}" type="slidenum">
              <a:rPr lang="zh-CN" altLang="en-US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959013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891" name="Rectangle 3"/>
          <p:cNvSpPr>
            <a:spLocks noChangeArrowheads="1"/>
          </p:cNvSpPr>
          <p:nvPr userDrawn="1"/>
        </p:nvSpPr>
        <p:spPr bwMode="auto">
          <a:xfrm>
            <a:off x="228600" y="685800"/>
            <a:ext cx="8763000" cy="46038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tint val="33725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zh-CN" altLang="en-US" sz="2400" b="0">
              <a:solidFill>
                <a:schemeClr val="tx1"/>
              </a:solidFill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67789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0"/>
            <a:ext cx="7543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2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144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67789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39100" y="6629400"/>
            <a:ext cx="990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ClrTx/>
              <a:buFontTx/>
              <a:buNone/>
              <a:defRPr kumimoji="0" sz="1600" smtClean="0">
                <a:solidFill>
                  <a:schemeClr val="tx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defRPr>
            </a:lvl1pPr>
          </a:lstStyle>
          <a:p>
            <a:pPr>
              <a:defRPr/>
            </a:pPr>
            <a:fld id="{B4690805-D7D2-4AB9-A191-0BC729846278}" type="slidenum">
              <a:rPr lang="zh-CN" altLang="en-US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9" r:id="rId1"/>
    <p:sldLayoutId id="2147484020" r:id="rId2"/>
    <p:sldLayoutId id="2147484021" r:id="rId3"/>
    <p:sldLayoutId id="2147484010" r:id="rId4"/>
    <p:sldLayoutId id="2147484011" r:id="rId5"/>
    <p:sldLayoutId id="2147484012" r:id="rId6"/>
    <p:sldLayoutId id="2147484013" r:id="rId7"/>
    <p:sldLayoutId id="2147484014" r:id="rId8"/>
    <p:sldLayoutId id="2147484015" r:id="rId9"/>
    <p:sldLayoutId id="2147484016" r:id="rId10"/>
    <p:sldLayoutId id="2147484017" r:id="rId11"/>
    <p:sldLayoutId id="2147484018" r:id="rId1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imes New Roman" panose="02020603050405020304" pitchFamily="18" charset="0"/>
          <a:ea typeface="华文楷体" panose="02010600040101010101" pitchFamily="2" charset="-122"/>
          <a:cs typeface="Times New Roman" panose="02020603050405020304" pitchFamily="18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华文楷体" panose="02010600040101010101" pitchFamily="2" charset="-122"/>
          <a:ea typeface="华文楷体" panose="0201060004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华文楷体" panose="02010600040101010101" pitchFamily="2" charset="-122"/>
          <a:ea typeface="华文楷体" panose="0201060004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华文楷体" panose="02010600040101010101" pitchFamily="2" charset="-122"/>
          <a:ea typeface="华文楷体" panose="0201060004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华文楷体" panose="02010600040101010101" pitchFamily="2" charset="-122"/>
          <a:ea typeface="华文楷体" panose="0201060004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54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华文行楷" pitchFamily="2" charset="-122"/>
          <a:ea typeface="宋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54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华文行楷" pitchFamily="2" charset="-122"/>
          <a:ea typeface="宋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54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华文行楷" pitchFamily="2" charset="-122"/>
          <a:ea typeface="宋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54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华文行楷" pitchFamily="2" charset="-122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3399"/>
        </a:buClr>
        <a:buFont typeface="Wingdings 2" panose="05020102010507070707" pitchFamily="18" charset="2"/>
        <a:buChar char="è"/>
        <a:defRPr sz="4400" b="1">
          <a:solidFill>
            <a:srgbClr val="000066"/>
          </a:solidFill>
          <a:latin typeface="Times New Roman" panose="02020603050405020304" pitchFamily="18" charset="0"/>
          <a:ea typeface="华文楷体" panose="02010600040101010101" pitchFamily="2" charset="-122"/>
          <a:cs typeface="Times New Roman" panose="02020603050405020304" pitchFamily="18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3399"/>
        </a:buClr>
        <a:buFont typeface="Wingdings 2" panose="05020102010507070707" pitchFamily="18" charset="2"/>
        <a:buChar char="è"/>
        <a:defRPr sz="4000" b="1">
          <a:solidFill>
            <a:srgbClr val="000099"/>
          </a:solidFill>
          <a:latin typeface="Times New Roman" panose="02020603050405020304" pitchFamily="18" charset="0"/>
          <a:ea typeface="华文楷体" panose="02010600040101010101" pitchFamily="2" charset="-122"/>
          <a:cs typeface="Times New Roman" panose="02020603050405020304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3399"/>
        </a:buClr>
        <a:buFont typeface="Wingdings 2" panose="05020102010507070707" pitchFamily="18" charset="2"/>
        <a:buChar char="è"/>
        <a:defRPr sz="3600" b="1">
          <a:solidFill>
            <a:schemeClr val="accent1"/>
          </a:solidFill>
          <a:latin typeface="Times New Roman" panose="02020603050405020304" pitchFamily="18" charset="0"/>
          <a:ea typeface="华文楷体" panose="02010600040101010101" pitchFamily="2" charset="-122"/>
          <a:cs typeface="Times New Roman" panose="02020603050405020304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3399"/>
        </a:buClr>
        <a:buFont typeface="Wingdings 2" panose="05020102010507070707" pitchFamily="18" charset="2"/>
        <a:buChar char="è"/>
        <a:defRPr sz="3200" b="1">
          <a:solidFill>
            <a:srgbClr val="FF0000"/>
          </a:solidFill>
          <a:latin typeface="Times New Roman" panose="02020603050405020304" pitchFamily="18" charset="0"/>
          <a:ea typeface="华文楷体" panose="02010600040101010101" pitchFamily="2" charset="-122"/>
          <a:cs typeface="Times New Roman" panose="02020603050405020304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3399"/>
        </a:buClr>
        <a:buFont typeface="Wingdings 2" panose="05020102010507070707" pitchFamily="18" charset="2"/>
        <a:buChar char="è"/>
        <a:defRPr sz="3200" b="1">
          <a:solidFill>
            <a:srgbClr val="000066"/>
          </a:solidFill>
          <a:latin typeface="Times New Roman" panose="02020603050405020304" pitchFamily="18" charset="0"/>
          <a:ea typeface="华文楷体" panose="02010600040101010101" pitchFamily="2" charset="-122"/>
          <a:cs typeface="Times New Roman" panose="02020603050405020304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3399"/>
        </a:buClr>
        <a:buFont typeface="Wingdings 2" pitchFamily="18" charset="2"/>
        <a:buChar char="è"/>
        <a:defRPr sz="2800" b="1">
          <a:solidFill>
            <a:srgbClr val="000066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3399"/>
        </a:buClr>
        <a:buFont typeface="Wingdings 2" pitchFamily="18" charset="2"/>
        <a:buChar char="è"/>
        <a:defRPr sz="2800" b="1">
          <a:solidFill>
            <a:srgbClr val="000066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3399"/>
        </a:buClr>
        <a:buFont typeface="Wingdings 2" pitchFamily="18" charset="2"/>
        <a:buChar char="è"/>
        <a:defRPr sz="2800" b="1">
          <a:solidFill>
            <a:srgbClr val="000066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3399"/>
        </a:buClr>
        <a:buFont typeface="Wingdings 2" pitchFamily="18" charset="2"/>
        <a:buChar char="è"/>
        <a:defRPr sz="2800" b="1">
          <a:solidFill>
            <a:srgbClr val="000066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891" name="Rectangle 3"/>
          <p:cNvSpPr>
            <a:spLocks noChangeArrowheads="1"/>
          </p:cNvSpPr>
          <p:nvPr/>
        </p:nvSpPr>
        <p:spPr bwMode="auto">
          <a:xfrm>
            <a:off x="228600" y="685800"/>
            <a:ext cx="8763000" cy="46038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tint val="33725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zh-CN" altLang="en-US" sz="2400" b="0">
              <a:solidFill>
                <a:schemeClr val="tx1"/>
              </a:solidFill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67789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0"/>
            <a:ext cx="7543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  <a:endParaRPr lang="en-US" altLang="zh-CN" dirty="0"/>
          </a:p>
        </p:txBody>
      </p:sp>
      <p:sp>
        <p:nvSpPr>
          <p:cNvPr id="102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144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altLang="zh-CN" dirty="0"/>
          </a:p>
        </p:txBody>
      </p:sp>
      <p:sp>
        <p:nvSpPr>
          <p:cNvPr id="67789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39100" y="6629400"/>
            <a:ext cx="990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ClrTx/>
              <a:buFontTx/>
              <a:buNone/>
              <a:defRPr kumimoji="0" sz="1600" smtClean="0">
                <a:solidFill>
                  <a:schemeClr val="tx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defRPr>
            </a:lvl1pPr>
          </a:lstStyle>
          <a:p>
            <a:pPr>
              <a:defRPr/>
            </a:pPr>
            <a:fld id="{B4690805-D7D2-4AB9-A191-0BC729846278}" type="slidenum">
              <a:rPr lang="zh-CN" altLang="en-US" smtClean="0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6" name="Rectangle 3"/>
          <p:cNvSpPr>
            <a:spLocks noChangeArrowheads="1"/>
          </p:cNvSpPr>
          <p:nvPr userDrawn="1"/>
        </p:nvSpPr>
        <p:spPr bwMode="auto">
          <a:xfrm>
            <a:off x="228600" y="685800"/>
            <a:ext cx="8763000" cy="46038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tint val="33725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zh-CN" altLang="en-US" sz="2400" b="0">
              <a:solidFill>
                <a:schemeClr val="tx1"/>
              </a:solidFill>
              <a:latin typeface="Times New Roman" pitchFamily="18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84309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3" r:id="rId1"/>
    <p:sldLayoutId id="2147484024" r:id="rId2"/>
    <p:sldLayoutId id="2147484025" r:id="rId3"/>
    <p:sldLayoutId id="2147484026" r:id="rId4"/>
    <p:sldLayoutId id="2147484027" r:id="rId5"/>
    <p:sldLayoutId id="2147484028" r:id="rId6"/>
    <p:sldLayoutId id="2147484029" r:id="rId7"/>
    <p:sldLayoutId id="2147484030" r:id="rId8"/>
    <p:sldLayoutId id="2147484031" r:id="rId9"/>
    <p:sldLayoutId id="2147484032" r:id="rId10"/>
    <p:sldLayoutId id="2147484033" r:id="rId11"/>
    <p:sldLayoutId id="2147484034" r:id="rId12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imes New Roman" panose="02020603050405020304" pitchFamily="18" charset="0"/>
          <a:ea typeface="华文楷体" panose="02010600040101010101" pitchFamily="2" charset="-122"/>
          <a:cs typeface="Times New Roman" panose="02020603050405020304" pitchFamily="18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华文楷体" panose="02010600040101010101" pitchFamily="2" charset="-122"/>
          <a:ea typeface="华文楷体" panose="02010600040101010101" pitchFamily="2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华文楷体" panose="02010600040101010101" pitchFamily="2" charset="-122"/>
          <a:ea typeface="华文楷体" panose="02010600040101010101" pitchFamily="2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华文楷体" panose="02010600040101010101" pitchFamily="2" charset="-122"/>
          <a:ea typeface="华文楷体" panose="02010600040101010101" pitchFamily="2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华文楷体" panose="02010600040101010101" pitchFamily="2" charset="-122"/>
          <a:ea typeface="华文楷体" panose="02010600040101010101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华文行楷" pitchFamily="2" charset="-122"/>
          <a:ea typeface="宋体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华文行楷" pitchFamily="2" charset="-122"/>
          <a:ea typeface="宋体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华文行楷" pitchFamily="2" charset="-122"/>
          <a:ea typeface="宋体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华文行楷" pitchFamily="2" charset="-122"/>
          <a:ea typeface="宋体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3399"/>
        </a:buClr>
        <a:buFont typeface="Wingdings 2" panose="05020102010507070707" pitchFamily="18" charset="2"/>
        <a:buChar char="è"/>
        <a:defRPr sz="4400" b="1">
          <a:solidFill>
            <a:srgbClr val="000066"/>
          </a:solidFill>
          <a:latin typeface="Times New Roman" panose="02020603050405020304" pitchFamily="18" charset="0"/>
          <a:ea typeface="华文楷体" panose="02010600040101010101" pitchFamily="2" charset="-122"/>
          <a:cs typeface="Times New Roman" panose="02020603050405020304" pitchFamily="18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3399"/>
        </a:buClr>
        <a:buFont typeface="Wingdings 2" panose="05020102010507070707" pitchFamily="18" charset="2"/>
        <a:buChar char="è"/>
        <a:defRPr sz="3600" b="1">
          <a:solidFill>
            <a:srgbClr val="000099"/>
          </a:solidFill>
          <a:latin typeface="Times New Roman" panose="02020603050405020304" pitchFamily="18" charset="0"/>
          <a:ea typeface="华文楷体" panose="02010600040101010101" pitchFamily="2" charset="-122"/>
          <a:cs typeface="Times New Roman" panose="02020603050405020304" pitchFamily="18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3399"/>
        </a:buClr>
        <a:buFont typeface="Wingdings 2" panose="05020102010507070707" pitchFamily="18" charset="2"/>
        <a:buChar char="è"/>
        <a:defRPr sz="3200" b="1">
          <a:solidFill>
            <a:schemeClr val="accent1"/>
          </a:solidFill>
          <a:latin typeface="Times New Roman" panose="02020603050405020304" pitchFamily="18" charset="0"/>
          <a:ea typeface="华文楷体" panose="02010600040101010101" pitchFamily="2" charset="-122"/>
          <a:cs typeface="Times New Roman" panose="02020603050405020304" pitchFamily="18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3399"/>
        </a:buClr>
        <a:buFont typeface="Wingdings 2" panose="05020102010507070707" pitchFamily="18" charset="2"/>
        <a:buChar char="è"/>
        <a:defRPr sz="2800" b="1">
          <a:solidFill>
            <a:srgbClr val="000066"/>
          </a:solidFill>
          <a:latin typeface="Times New Roman" panose="02020603050405020304" pitchFamily="18" charset="0"/>
          <a:ea typeface="华文楷体" panose="02010600040101010101" pitchFamily="2" charset="-122"/>
          <a:cs typeface="Times New Roman" panose="02020603050405020304" pitchFamily="18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FF3399"/>
        </a:buClr>
        <a:buFont typeface="Wingdings 2" panose="05020102010507070707" pitchFamily="18" charset="2"/>
        <a:buChar char="è"/>
        <a:defRPr sz="2800" b="1">
          <a:solidFill>
            <a:srgbClr val="000066"/>
          </a:solidFill>
          <a:latin typeface="Times New Roman" panose="02020603050405020304" pitchFamily="18" charset="0"/>
          <a:ea typeface="华文楷体" panose="02010600040101010101" pitchFamily="2" charset="-122"/>
          <a:cs typeface="Times New Roman" panose="02020603050405020304" pitchFamily="18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FF3399"/>
        </a:buClr>
        <a:buFont typeface="Wingdings 2" pitchFamily="18" charset="2"/>
        <a:buChar char="è"/>
        <a:defRPr sz="2800" b="1">
          <a:solidFill>
            <a:srgbClr val="000066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FF3399"/>
        </a:buClr>
        <a:buFont typeface="Wingdings 2" pitchFamily="18" charset="2"/>
        <a:buChar char="è"/>
        <a:defRPr sz="2800" b="1">
          <a:solidFill>
            <a:srgbClr val="000066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FF3399"/>
        </a:buClr>
        <a:buFont typeface="Wingdings 2" pitchFamily="18" charset="2"/>
        <a:buChar char="è"/>
        <a:defRPr sz="2800" b="1">
          <a:solidFill>
            <a:srgbClr val="000066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FF3399"/>
        </a:buClr>
        <a:buFont typeface="Wingdings 2" pitchFamily="18" charset="2"/>
        <a:buChar char="è"/>
        <a:defRPr sz="2800" b="1">
          <a:solidFill>
            <a:srgbClr val="000066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4477"/>
            <a:ext cx="8305800" cy="93612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21904"/>
            <a:ext cx="8381999" cy="477409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C1C5A85-16B1-CF43-A614-9014488E0F29}" type="datetime1">
              <a:rPr lang="zh-CN" altLang="en-US" smtClean="0"/>
              <a:t>2026/5/6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cap="all" baseline="0">
                <a:solidFill>
                  <a:srgbClr val="0000FF"/>
                </a:solidFill>
              </a:defRPr>
            </a:lvl1pPr>
          </a:lstStyle>
          <a:p>
            <a:r>
              <a:rPr lang="zh-CN" altLang="en-US" dirty="0"/>
              <a:t>原子物理学</a:t>
            </a:r>
            <a:r>
              <a:rPr lang="en-US" altLang="zh-CN" dirty="0"/>
              <a:t>2026</a:t>
            </a:r>
            <a:r>
              <a:rPr lang="zh-CN" altLang="en-US" dirty="0"/>
              <a:t>年春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rgbClr val="0000FF"/>
                </a:solidFill>
              </a:defRPr>
            </a:lvl1pPr>
          </a:lstStyle>
          <a:p>
            <a:pPr>
              <a:defRPr/>
            </a:pPr>
            <a:fld id="{B4690805-D7D2-4AB9-A191-0BC729846278}" type="slidenum">
              <a:rPr lang="zh-CN" altLang="en-US" smtClean="0"/>
              <a:pPr>
                <a:defRPr/>
              </a:pPr>
              <a:t>‹#›</a:t>
            </a:fld>
            <a:endParaRPr lang="en-US" altLang="zh-CN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1540" y="1143000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1793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6" r:id="rId1"/>
    <p:sldLayoutId id="2147484037" r:id="rId2"/>
    <p:sldLayoutId id="2147484038" r:id="rId3"/>
    <p:sldLayoutId id="2147484039" r:id="rId4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69875" indent="-2540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accent1"/>
        </a:buClr>
        <a:buSzPct val="100000"/>
        <a:buFont typeface="Arial" charset="0"/>
        <a:buChar char="•"/>
        <a:tabLst/>
        <a:defRPr sz="3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92125" indent="-2540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accent1"/>
        </a:buClr>
        <a:buFont typeface="Courier New" charset="0"/>
        <a:buChar char="o"/>
        <a:tabLst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365125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accent1"/>
        </a:buClr>
        <a:buFont typeface="Wingdings" charset="2"/>
        <a:buChar char="v"/>
        <a:tabLst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127125" indent="-3175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accent1"/>
        </a:buClr>
        <a:buFont typeface="Wingdings" charset="2"/>
        <a:buChar char="q"/>
        <a:tabLst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76375" indent="-3175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accent1"/>
        </a:buClr>
        <a:buFont typeface="Wingdings" charset="2"/>
        <a:buChar char="Ø"/>
        <a:tabLst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32.emf"/><Relationship Id="rId18" Type="http://schemas.openxmlformats.org/officeDocument/2006/relationships/oleObject" Target="../embeddings/oleObject10.bin"/><Relationship Id="rId3" Type="http://schemas.openxmlformats.org/officeDocument/2006/relationships/image" Target="../media/image27.wmf"/><Relationship Id="rId7" Type="http://schemas.openxmlformats.org/officeDocument/2006/relationships/image" Target="../media/image29.emf"/><Relationship Id="rId12" Type="http://schemas.openxmlformats.org/officeDocument/2006/relationships/oleObject" Target="../embeddings/oleObject7.bin"/><Relationship Id="rId17" Type="http://schemas.openxmlformats.org/officeDocument/2006/relationships/image" Target="../media/image34.emf"/><Relationship Id="rId2" Type="http://schemas.openxmlformats.org/officeDocument/2006/relationships/oleObject" Target="../embeddings/oleObject2.bin"/><Relationship Id="rId16" Type="http://schemas.openxmlformats.org/officeDocument/2006/relationships/oleObject" Target="../embeddings/oleObject9.bin"/><Relationship Id="rId20" Type="http://schemas.openxmlformats.org/officeDocument/2006/relationships/image" Target="../media/image36.png"/><Relationship Id="rId1" Type="http://schemas.openxmlformats.org/officeDocument/2006/relationships/slideLayout" Target="../slideLayouts/slideLayout27.x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31.emf"/><Relationship Id="rId5" Type="http://schemas.openxmlformats.org/officeDocument/2006/relationships/image" Target="../media/image28.emf"/><Relationship Id="rId15" Type="http://schemas.openxmlformats.org/officeDocument/2006/relationships/image" Target="../media/image33.emf"/><Relationship Id="rId10" Type="http://schemas.openxmlformats.org/officeDocument/2006/relationships/oleObject" Target="../embeddings/oleObject6.bin"/><Relationship Id="rId19" Type="http://schemas.openxmlformats.org/officeDocument/2006/relationships/image" Target="../media/image35.e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30.emf"/><Relationship Id="rId14" Type="http://schemas.openxmlformats.org/officeDocument/2006/relationships/oleObject" Target="../embeddings/oleObject8.bin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7" Type="http://schemas.openxmlformats.org/officeDocument/2006/relationships/image" Target="../media/image41.w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27.x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40.wmf"/><Relationship Id="rId4" Type="http://schemas.openxmlformats.org/officeDocument/2006/relationships/oleObject" Target="../embeddings/oleObject12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44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wapbaike.baidu.com/item/laser" TargetMode="External"/><Relationship Id="rId2" Type="http://schemas.openxmlformats.org/officeDocument/2006/relationships/hyperlink" Target="https://wapbaike.baidu.com/item/%E5%8F%97%E6%BF%80%E5%8F%91%E5%B0%84" TargetMode="External"/><Relationship Id="rId1" Type="http://schemas.openxmlformats.org/officeDocument/2006/relationships/slideLayout" Target="../slideLayouts/slideLayout27.xml"/><Relationship Id="rId4" Type="http://schemas.openxmlformats.org/officeDocument/2006/relationships/hyperlink" Target="https://wapbaike.baidu.com/item/IBM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wapbaike.baidu.com/item/%E6%B0%98" TargetMode="External"/><Relationship Id="rId2" Type="http://schemas.openxmlformats.org/officeDocument/2006/relationships/hyperlink" Target="https://wapbaike.baidu.com/item/%E5%BE%AE%E5%88%9B%E6%89%8B%E6%9C%AF" TargetMode="External"/><Relationship Id="rId1" Type="http://schemas.openxmlformats.org/officeDocument/2006/relationships/slideLayout" Target="../slideLayouts/slideLayout27.xml"/><Relationship Id="rId6" Type="http://schemas.openxmlformats.org/officeDocument/2006/relationships/hyperlink" Target="https://wapbaike.baidu.com/item/%E5%A4%AA%E7%A9%BA%E9%A3%9E%E8%88%B9" TargetMode="External"/><Relationship Id="rId5" Type="http://schemas.openxmlformats.org/officeDocument/2006/relationships/hyperlink" Target="https://wapbaike.baidu.com/item/%E6%A0%B8%E8%81%9A%E5%8F%98" TargetMode="External"/><Relationship Id="rId4" Type="http://schemas.openxmlformats.org/officeDocument/2006/relationships/hyperlink" Target="https://wapbaike.baidu.com/item/%E6%B0%9A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50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2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hyperlink" Target="http://upload.wikimedia.org/wikipedia/commons/4/4b/Laser_DSC09088.JPG" TargetMode="Externa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53.png"/><Relationship Id="rId4" Type="http://schemas.openxmlformats.org/officeDocument/2006/relationships/hyperlink" Target="http://upload.wikimedia.org/wikipedia/commons/1/1f/Laser.svg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55.wmf"/><Relationship Id="rId4" Type="http://schemas.openxmlformats.org/officeDocument/2006/relationships/oleObject" Target="../embeddings/oleObject16.bin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2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5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5.w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7" Type="http://schemas.openxmlformats.org/officeDocument/2006/relationships/image" Target="../media/image61.wmf"/><Relationship Id="rId2" Type="http://schemas.openxmlformats.org/officeDocument/2006/relationships/oleObject" Target="../embeddings/oleObject17.bin"/><Relationship Id="rId1" Type="http://schemas.openxmlformats.org/officeDocument/2006/relationships/slideLayout" Target="../slideLayouts/slideLayout27.x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60.wmf"/><Relationship Id="rId4" Type="http://schemas.openxmlformats.org/officeDocument/2006/relationships/oleObject" Target="../embeddings/oleObject18.bin"/><Relationship Id="rId9" Type="http://schemas.openxmlformats.org/officeDocument/2006/relationships/image" Target="../media/image38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oleObject" Target="../embeddings/oleObject20.bin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63.wmf"/><Relationship Id="rId4" Type="http://schemas.openxmlformats.org/officeDocument/2006/relationships/oleObject" Target="../embeddings/oleObject21.bin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3" Type="http://schemas.openxmlformats.org/officeDocument/2006/relationships/image" Target="../media/image64.wmf"/><Relationship Id="rId7" Type="http://schemas.openxmlformats.org/officeDocument/2006/relationships/image" Target="../media/image66.wmf"/><Relationship Id="rId2" Type="http://schemas.openxmlformats.org/officeDocument/2006/relationships/oleObject" Target="../embeddings/oleObject22.bin"/><Relationship Id="rId1" Type="http://schemas.openxmlformats.org/officeDocument/2006/relationships/slideLayout" Target="../slideLayouts/slideLayout27.xml"/><Relationship Id="rId6" Type="http://schemas.openxmlformats.org/officeDocument/2006/relationships/oleObject" Target="../embeddings/oleObject24.bin"/><Relationship Id="rId11" Type="http://schemas.openxmlformats.org/officeDocument/2006/relationships/image" Target="../media/image450.png"/><Relationship Id="rId5" Type="http://schemas.openxmlformats.org/officeDocument/2006/relationships/image" Target="../media/image65.wmf"/><Relationship Id="rId4" Type="http://schemas.openxmlformats.org/officeDocument/2006/relationships/oleObject" Target="../embeddings/oleObject23.bin"/><Relationship Id="rId9" Type="http://schemas.openxmlformats.org/officeDocument/2006/relationships/image" Target="../media/image67.w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2" Type="http://schemas.openxmlformats.org/officeDocument/2006/relationships/oleObject" Target="../embeddings/oleObject26.bin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78.png"/><Relationship Id="rId5" Type="http://schemas.openxmlformats.org/officeDocument/2006/relationships/image" Target="../media/image77.emf"/><Relationship Id="rId4" Type="http://schemas.openxmlformats.org/officeDocument/2006/relationships/oleObject" Target="../embeddings/oleObject27.bin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原子物理学</a:t>
            </a:r>
            <a:r>
              <a:rPr lang="en-US" altLang="zh-CN" dirty="0"/>
              <a:t>2026</a:t>
            </a:r>
            <a:r>
              <a:rPr lang="zh-CN" altLang="en-US" dirty="0"/>
              <a:t>年春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690805-D7D2-4AB9-A191-0BC729846278}" type="slidenum">
              <a:rPr lang="zh-CN" altLang="en-US" smtClean="0"/>
              <a:pPr>
                <a:defRPr/>
              </a:pPr>
              <a:t>1</a:t>
            </a:fld>
            <a:endParaRPr lang="en-US" altLang="zh-CN" dirty="0"/>
          </a:p>
        </p:txBody>
      </p:sp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0" y="2743200"/>
            <a:ext cx="9144000" cy="936625"/>
          </a:xfrm>
        </p:spPr>
        <p:txBody>
          <a:bodyPr/>
          <a:lstStyle/>
          <a:p>
            <a:pPr algn="ctr">
              <a:defRPr/>
            </a:pPr>
            <a:r>
              <a:rPr lang="zh-CN" altLang="en-US" dirty="0"/>
              <a:t>第六章 </a:t>
            </a:r>
            <a:r>
              <a:rPr lang="en-US" altLang="zh-CN" dirty="0">
                <a:effectLst/>
              </a:rPr>
              <a:t>X</a:t>
            </a:r>
            <a:r>
              <a:rPr lang="zh-CN" altLang="zh-CN" dirty="0">
                <a:effectLst/>
              </a:rPr>
              <a:t>射线和激光</a:t>
            </a:r>
            <a:endParaRPr lang="zh-CN" altLang="en-US" dirty="0"/>
          </a:p>
        </p:txBody>
      </p:sp>
      <p:sp>
        <p:nvSpPr>
          <p:cNvPr id="5" name="标题 1"/>
          <p:cNvSpPr txBox="1">
            <a:spLocks/>
          </p:cNvSpPr>
          <p:nvPr/>
        </p:nvSpPr>
        <p:spPr>
          <a:xfrm>
            <a:off x="796325" y="1062707"/>
            <a:ext cx="77724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kumimoji="0" lang="en-US" altLang="zh-CN" sz="6600" b="0" dirty="0">
                <a:solidFill>
                  <a:srgbClr val="000000">
                    <a:lumMod val="75000"/>
                    <a:lumOff val="25000"/>
                  </a:srgbClr>
                </a:solidFill>
              </a:rPr>
              <a:t>《</a:t>
            </a:r>
            <a:r>
              <a:rPr kumimoji="0" lang="zh-CN" altLang="en-US" sz="6600" b="0" dirty="0">
                <a:solidFill>
                  <a:srgbClr val="000000">
                    <a:lumMod val="75000"/>
                    <a:lumOff val="25000"/>
                  </a:srgbClr>
                </a:solidFill>
              </a:rPr>
              <a:t>原子物理学</a:t>
            </a:r>
            <a:r>
              <a:rPr kumimoji="0" lang="en-US" altLang="zh-CN" sz="6600" b="0" dirty="0">
                <a:solidFill>
                  <a:srgbClr val="000000">
                    <a:lumMod val="75000"/>
                    <a:lumOff val="25000"/>
                  </a:srgbClr>
                </a:solidFill>
              </a:rPr>
              <a:t>》</a:t>
            </a:r>
            <a:endParaRPr kumimoji="0" lang="zh-CN" altLang="en-US" sz="5400" b="0" dirty="0">
              <a:solidFill>
                <a:srgbClr val="E4831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0431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CF0DB0-835C-4707-AE11-569FB349AEA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22353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0"/>
            <a:ext cx="8610600" cy="914400"/>
          </a:xfrm>
        </p:spPr>
        <p:txBody>
          <a:bodyPr/>
          <a:lstStyle/>
          <a:p>
            <a:r>
              <a:rPr lang="en-US" altLang="zh-CN" sz="3200" i="1">
                <a:solidFill>
                  <a:srgbClr val="FF0000"/>
                </a:solidFill>
                <a:sym typeface="Symbol" panose="05050102010706020507" pitchFamily="18" charset="2"/>
              </a:rPr>
              <a:t> =  </a:t>
            </a:r>
            <a:r>
              <a:rPr lang="en-US" altLang="zh-CN" sz="3200">
                <a:solidFill>
                  <a:srgbClr val="FF0000"/>
                </a:solidFill>
                <a:sym typeface="Symbol" panose="05050102010706020507" pitchFamily="18" charset="2"/>
              </a:rPr>
              <a:t>(</a:t>
            </a:r>
            <a:r>
              <a:rPr lang="en-US" altLang="zh-CN" sz="2800">
                <a:solidFill>
                  <a:srgbClr val="FF0000"/>
                </a:solidFill>
                <a:sym typeface="Symbol" panose="05050102010706020507" pitchFamily="18" charset="2"/>
              </a:rPr>
              <a:t>photoelectric</a:t>
            </a:r>
            <a:r>
              <a:rPr lang="en-US" altLang="zh-CN" sz="3200">
                <a:solidFill>
                  <a:srgbClr val="FF0000"/>
                </a:solidFill>
                <a:sym typeface="Symbol" panose="05050102010706020507" pitchFamily="18" charset="2"/>
              </a:rPr>
              <a:t>) +</a:t>
            </a:r>
            <a:r>
              <a:rPr lang="en-US" altLang="zh-CN" sz="3200" i="1">
                <a:solidFill>
                  <a:srgbClr val="FF0000"/>
                </a:solidFill>
                <a:sym typeface="Symbol" panose="05050102010706020507" pitchFamily="18" charset="2"/>
              </a:rPr>
              <a:t>  </a:t>
            </a:r>
            <a:r>
              <a:rPr lang="en-US" altLang="zh-CN" sz="3200">
                <a:solidFill>
                  <a:srgbClr val="FF0000"/>
                </a:solidFill>
                <a:sym typeface="Symbol" panose="05050102010706020507" pitchFamily="18" charset="2"/>
              </a:rPr>
              <a:t>(</a:t>
            </a:r>
            <a:r>
              <a:rPr lang="en-US" altLang="zh-CN" sz="2800">
                <a:solidFill>
                  <a:srgbClr val="FF0000"/>
                </a:solidFill>
                <a:sym typeface="Symbol" panose="05050102010706020507" pitchFamily="18" charset="2"/>
              </a:rPr>
              <a:t>Compton</a:t>
            </a:r>
            <a:r>
              <a:rPr lang="en-US" altLang="zh-CN" sz="3200">
                <a:solidFill>
                  <a:srgbClr val="FF0000"/>
                </a:solidFill>
                <a:sym typeface="Symbol" panose="05050102010706020507" pitchFamily="18" charset="2"/>
              </a:rPr>
              <a:t>) +</a:t>
            </a:r>
            <a:r>
              <a:rPr lang="en-US" altLang="zh-CN" sz="3200" i="1">
                <a:solidFill>
                  <a:srgbClr val="FF0000"/>
                </a:solidFill>
                <a:sym typeface="Symbol" panose="05050102010706020507" pitchFamily="18" charset="2"/>
              </a:rPr>
              <a:t>  </a:t>
            </a:r>
            <a:r>
              <a:rPr lang="en-US" altLang="zh-CN" sz="3200">
                <a:solidFill>
                  <a:srgbClr val="FF0000"/>
                </a:solidFill>
                <a:sym typeface="Symbol" panose="05050102010706020507" pitchFamily="18" charset="2"/>
              </a:rPr>
              <a:t>(</a:t>
            </a:r>
            <a:r>
              <a:rPr lang="en-US" altLang="zh-CN" sz="2800">
                <a:solidFill>
                  <a:srgbClr val="FF0000"/>
                </a:solidFill>
                <a:sym typeface="Symbol" panose="05050102010706020507" pitchFamily="18" charset="2"/>
              </a:rPr>
              <a:t>Rayleigh</a:t>
            </a:r>
            <a:r>
              <a:rPr lang="en-US" altLang="zh-CN" sz="3200">
                <a:solidFill>
                  <a:srgbClr val="FF0000"/>
                </a:solidFill>
                <a:sym typeface="Symbol" panose="05050102010706020507" pitchFamily="18" charset="2"/>
              </a:rPr>
              <a:t>)</a:t>
            </a:r>
          </a:p>
        </p:txBody>
      </p:sp>
      <p:pic>
        <p:nvPicPr>
          <p:cNvPr id="2235395" name="Picture 3" descr="a31"/>
          <p:cNvPicPr>
            <a:picLocks noChangeAspect="1" noChangeArrowheads="1"/>
          </p:cNvPicPr>
          <p:nvPr/>
        </p:nvPicPr>
        <p:blipFill>
          <a:blip r:embed="rId2" cstate="hqprint">
            <a:lum contrast="5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8800" y="2971800"/>
            <a:ext cx="3352800" cy="304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35396" name="Picture 4" descr="a31"/>
          <p:cNvPicPr>
            <a:picLocks noChangeAspect="1" noChangeArrowheads="1"/>
          </p:cNvPicPr>
          <p:nvPr/>
        </p:nvPicPr>
        <p:blipFill>
          <a:blip r:embed="rId3" cstate="hqprint">
            <a:lum contrast="5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2971800"/>
            <a:ext cx="3352800" cy="30622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35397" name="Picture 5" descr="a31"/>
          <p:cNvPicPr>
            <a:picLocks noChangeAspect="1" noChangeArrowheads="1"/>
          </p:cNvPicPr>
          <p:nvPr/>
        </p:nvPicPr>
        <p:blipFill>
          <a:blip r:embed="rId4" cstate="hqprint">
            <a:lum contrast="5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8800" y="228600"/>
            <a:ext cx="3352800" cy="2743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35398" name="Picture 6" descr="a31"/>
          <p:cNvPicPr>
            <a:picLocks noChangeAspect="1" noChangeArrowheads="1"/>
          </p:cNvPicPr>
          <p:nvPr/>
        </p:nvPicPr>
        <p:blipFill>
          <a:blip r:embed="rId5" cstate="hqprint">
            <a:lum contrast="5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3352800" cy="2743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35399" name="AutoShape 7"/>
          <p:cNvSpPr>
            <a:spLocks noChangeArrowheads="1"/>
          </p:cNvSpPr>
          <p:nvPr/>
        </p:nvSpPr>
        <p:spPr bwMode="auto">
          <a:xfrm>
            <a:off x="3657600" y="2438400"/>
            <a:ext cx="1905000" cy="1447800"/>
          </a:xfrm>
          <a:prstGeom prst="wedgeRectCallout">
            <a:avLst>
              <a:gd name="adj1" fmla="val 85250"/>
              <a:gd name="adj2" fmla="val 14694"/>
            </a:avLst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0"/>
              </a:spcBef>
            </a:pPr>
            <a:r>
              <a:rPr lang="en-US" altLang="zh-CN" sz="2400">
                <a:solidFill>
                  <a:srgbClr val="FF0000"/>
                </a:solidFill>
              </a:rPr>
              <a:t>Low energy side: </a:t>
            </a:r>
          </a:p>
          <a:p>
            <a:pPr algn="ctr">
              <a:spcBef>
                <a:spcPct val="0"/>
              </a:spcBef>
            </a:pPr>
            <a:r>
              <a:rPr lang="en-US" altLang="zh-CN" sz="2400" i="1" dirty="0">
                <a:solidFill>
                  <a:srgbClr val="FF0000"/>
                </a:solidFill>
                <a:sym typeface="Symbol" panose="05050102010706020507" pitchFamily="18" charset="2"/>
              </a:rPr>
              <a:t> </a:t>
            </a:r>
            <a:r>
              <a:rPr lang="en-US" altLang="zh-CN" sz="2400" dirty="0">
                <a:solidFill>
                  <a:srgbClr val="FF0000"/>
                </a:solidFill>
                <a:sym typeface="Symbol" panose="05050102010706020507" pitchFamily="18" charset="2"/>
              </a:rPr>
              <a:t>(</a:t>
            </a:r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photoelectric</a:t>
            </a: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)</a:t>
            </a:r>
            <a:r>
              <a:rPr lang="en-US" altLang="zh-CN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</a:p>
        </p:txBody>
      </p:sp>
      <p:sp>
        <p:nvSpPr>
          <p:cNvPr id="2235400" name="AutoShape 8"/>
          <p:cNvSpPr>
            <a:spLocks noChangeArrowheads="1"/>
          </p:cNvSpPr>
          <p:nvPr/>
        </p:nvSpPr>
        <p:spPr bwMode="auto">
          <a:xfrm>
            <a:off x="3657600" y="4191000"/>
            <a:ext cx="1905000" cy="1295400"/>
          </a:xfrm>
          <a:prstGeom prst="wedgeRectCallout">
            <a:avLst>
              <a:gd name="adj1" fmla="val -80500"/>
              <a:gd name="adj2" fmla="val 27694"/>
            </a:avLst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0"/>
              </a:spcBef>
            </a:pPr>
            <a:r>
              <a:rPr lang="en-US" altLang="zh-CN" sz="2000">
                <a:solidFill>
                  <a:srgbClr val="0000FF"/>
                </a:solidFill>
              </a:rPr>
              <a:t>High energy side: </a:t>
            </a:r>
          </a:p>
          <a:p>
            <a:pPr algn="ctr">
              <a:spcBef>
                <a:spcPct val="0"/>
              </a:spcBef>
            </a:pPr>
            <a:r>
              <a:rPr lang="en-US" altLang="zh-CN" sz="2000" i="1" dirty="0">
                <a:solidFill>
                  <a:srgbClr val="0000FF"/>
                </a:solidFill>
                <a:sym typeface="Symbol" panose="05050102010706020507" pitchFamily="18" charset="2"/>
              </a:rPr>
              <a:t> </a:t>
            </a:r>
            <a:r>
              <a:rPr lang="en-US" altLang="zh-CN" sz="2000" dirty="0">
                <a:solidFill>
                  <a:srgbClr val="0000FF"/>
                </a:solidFill>
                <a:sym typeface="Symbol" panose="05050102010706020507" pitchFamily="18" charset="2"/>
              </a:rPr>
              <a:t>(</a:t>
            </a:r>
            <a:r>
              <a:rPr lang="en-US" altLang="zh-CN" sz="1200" dirty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Compton</a:t>
            </a:r>
            <a:r>
              <a:rPr lang="en-US" altLang="zh-CN" sz="2000" dirty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)</a:t>
            </a:r>
          </a:p>
        </p:txBody>
      </p:sp>
      <p:pic>
        <p:nvPicPr>
          <p:cNvPr id="2235401" name="Picture 9" descr="a30"/>
          <p:cNvPicPr>
            <a:picLocks noChangeAspect="1" noChangeArrowheads="1"/>
          </p:cNvPicPr>
          <p:nvPr/>
        </p:nvPicPr>
        <p:blipFill>
          <a:blip r:embed="rId6" cstate="hqprint">
            <a:lum contrast="4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0" y="228600"/>
            <a:ext cx="2590800" cy="1673225"/>
          </a:xfrm>
          <a:prstGeom prst="rect">
            <a:avLst/>
          </a:prstGeom>
          <a:noFill/>
          <a:ln w="9525">
            <a:solidFill>
              <a:srgbClr val="003366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原子物理学</a:t>
            </a:r>
            <a:r>
              <a:rPr lang="en-US" altLang="zh-CN" dirty="0"/>
              <a:t>2026</a:t>
            </a:r>
            <a:r>
              <a:rPr lang="zh-CN" altLang="en-US" dirty="0"/>
              <a:t>年春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711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5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"/>
                                        <p:tgtEl>
                                          <p:spTgt spid="2235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5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"/>
                                        <p:tgtEl>
                                          <p:spTgt spid="2235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5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35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35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35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35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5399" grpId="0" animBg="1" autoUpdateAnimBg="0"/>
      <p:bldP spid="2235400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X</a:t>
            </a:r>
            <a:r>
              <a:rPr lang="zh-CN" altLang="en-US" dirty="0"/>
              <a:t>射线的吸收</a:t>
            </a:r>
            <a:endParaRPr lang="en-US" dirty="0"/>
          </a:p>
        </p:txBody>
      </p:sp>
      <p:sp>
        <p:nvSpPr>
          <p:cNvPr id="1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FCE9-F043-4DF3-8957-F3B699ACE436}" type="slidenum">
              <a:rPr lang="en-US" altLang="zh-CN"/>
              <a:pPr/>
              <a:t>11</a:t>
            </a:fld>
            <a:endParaRPr lang="en-US" altLang="zh-CN"/>
          </a:p>
        </p:txBody>
      </p:sp>
      <p:pic>
        <p:nvPicPr>
          <p:cNvPr id="2236418" name="Picture 2" descr="a31"/>
          <p:cNvPicPr>
            <a:picLocks noChangeAspect="1" noChangeArrowheads="1"/>
          </p:cNvPicPr>
          <p:nvPr/>
        </p:nvPicPr>
        <p:blipFill>
          <a:blip r:embed="rId2" cstate="hqprint">
            <a:lum contrast="5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2600" y="1447800"/>
            <a:ext cx="5486400" cy="44894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36420" name="Text Box 4"/>
          <p:cNvSpPr txBox="1">
            <a:spLocks noChangeArrowheads="1"/>
          </p:cNvSpPr>
          <p:nvPr/>
        </p:nvSpPr>
        <p:spPr bwMode="auto">
          <a:xfrm>
            <a:off x="3657600" y="1676400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CN" altLang="zh-CN"/>
          </a:p>
        </p:txBody>
      </p:sp>
      <p:sp>
        <p:nvSpPr>
          <p:cNvPr id="2236421" name="AutoShape 5"/>
          <p:cNvSpPr>
            <a:spLocks noChangeArrowheads="1"/>
          </p:cNvSpPr>
          <p:nvPr/>
        </p:nvSpPr>
        <p:spPr bwMode="auto">
          <a:xfrm>
            <a:off x="152400" y="1524000"/>
            <a:ext cx="1905000" cy="1447800"/>
          </a:xfrm>
          <a:prstGeom prst="wedgeRectCallout">
            <a:avLst>
              <a:gd name="adj1" fmla="val 99417"/>
              <a:gd name="adj2" fmla="val 7565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0"/>
              </a:spcBef>
            </a:pPr>
            <a:r>
              <a:rPr lang="zh-CN" altLang="en-US" sz="2400" dirty="0">
                <a:solidFill>
                  <a:schemeClr val="tx1"/>
                </a:solidFill>
                <a:latin typeface="+mn-ea"/>
                <a:ea typeface="+mn-ea"/>
              </a:rPr>
              <a:t>低能段</a:t>
            </a:r>
            <a:r>
              <a:rPr lang="en-US" altLang="zh-CN" sz="2400" dirty="0">
                <a:solidFill>
                  <a:schemeClr val="tx1"/>
                </a:solidFill>
                <a:latin typeface="+mn-ea"/>
                <a:ea typeface="+mn-ea"/>
              </a:rPr>
              <a:t> </a:t>
            </a:r>
          </a:p>
          <a:p>
            <a:pPr algn="ctr">
              <a:spcBef>
                <a:spcPct val="0"/>
              </a:spcBef>
            </a:pPr>
            <a:r>
              <a:rPr lang="en-US" altLang="zh-CN" sz="2800" i="1" dirty="0">
                <a:solidFill>
                  <a:schemeClr val="tx1"/>
                </a:solidFill>
                <a:latin typeface="+mn-ea"/>
                <a:ea typeface="+mn-ea"/>
                <a:sym typeface="Symbol" panose="05050102010706020507" pitchFamily="18" charset="2"/>
              </a:rPr>
              <a:t> </a:t>
            </a:r>
            <a:r>
              <a:rPr lang="en-US" altLang="zh-CN" sz="2800" baseline="-25000" dirty="0">
                <a:solidFill>
                  <a:schemeClr val="tx1"/>
                </a:solidFill>
                <a:latin typeface="+mn-ea"/>
                <a:ea typeface="+mn-ea"/>
                <a:sym typeface="Symbol" panose="05050102010706020507" pitchFamily="18" charset="2"/>
              </a:rPr>
              <a:t>photoelectric</a:t>
            </a:r>
          </a:p>
        </p:txBody>
      </p:sp>
      <p:sp>
        <p:nvSpPr>
          <p:cNvPr id="2236422" name="AutoShape 6"/>
          <p:cNvSpPr>
            <a:spLocks noChangeArrowheads="1"/>
          </p:cNvSpPr>
          <p:nvPr/>
        </p:nvSpPr>
        <p:spPr bwMode="auto">
          <a:xfrm>
            <a:off x="7086600" y="3276600"/>
            <a:ext cx="1905000" cy="1600200"/>
          </a:xfrm>
          <a:prstGeom prst="wedgeRectCallout">
            <a:avLst>
              <a:gd name="adj1" fmla="val -102703"/>
              <a:gd name="adj2" fmla="val 31878"/>
            </a:avLst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0"/>
              </a:spcBef>
            </a:pPr>
            <a:r>
              <a:rPr lang="zh-CN" altLang="en-US" sz="2800" b="0" dirty="0">
                <a:solidFill>
                  <a:schemeClr val="tx1"/>
                </a:solidFill>
                <a:latin typeface="+mn-ea"/>
                <a:ea typeface="+mn-ea"/>
                <a:sym typeface="Symbol" panose="05050102010706020507" pitchFamily="18" charset="2"/>
              </a:rPr>
              <a:t>高能段：</a:t>
            </a:r>
            <a:br>
              <a:rPr lang="en-US" altLang="zh-CN" sz="2800" i="1" dirty="0">
                <a:solidFill>
                  <a:schemeClr val="hlink"/>
                </a:solidFill>
                <a:sym typeface="Symbol" panose="05050102010706020507" pitchFamily="18" charset="2"/>
              </a:rPr>
            </a:br>
            <a:r>
              <a:rPr lang="en-US" altLang="zh-CN" sz="2800" i="1" dirty="0">
                <a:solidFill>
                  <a:schemeClr val="tx1"/>
                </a:solidFill>
                <a:sym typeface="Symbol" panose="05050102010706020507" pitchFamily="18" charset="2"/>
              </a:rPr>
              <a:t></a:t>
            </a:r>
            <a:br>
              <a:rPr lang="en-US" altLang="zh-CN" sz="2800" i="1" dirty="0">
                <a:solidFill>
                  <a:schemeClr val="tx1"/>
                </a:solidFill>
                <a:sym typeface="Symbol" panose="05050102010706020507" pitchFamily="18" charset="2"/>
              </a:rPr>
            </a:br>
            <a:r>
              <a:rPr lang="en-US" altLang="zh-CN" sz="2800" i="1" dirty="0">
                <a:solidFill>
                  <a:schemeClr val="tx1"/>
                </a:solidFill>
                <a:sym typeface="Symbol" panose="05050102010706020507" pitchFamily="18" charset="2"/>
              </a:rPr>
              <a:t> </a:t>
            </a:r>
            <a:r>
              <a:rPr lang="en-US" altLang="zh-CN" sz="2800" baseline="-25000" dirty="0">
                <a:solidFill>
                  <a:schemeClr val="tx1"/>
                </a:solidFill>
                <a:sym typeface="Symbol" panose="05050102010706020507" pitchFamily="18" charset="2"/>
              </a:rPr>
              <a:t>Compton</a:t>
            </a:r>
          </a:p>
        </p:txBody>
      </p:sp>
      <p:pic>
        <p:nvPicPr>
          <p:cNvPr id="2236423" name="Picture 7" descr="a30"/>
          <p:cNvPicPr>
            <a:picLocks noChangeAspect="1" noChangeArrowheads="1"/>
          </p:cNvPicPr>
          <p:nvPr/>
        </p:nvPicPr>
        <p:blipFill>
          <a:blip r:embed="rId3" cstate="hqprint">
            <a:lum contrast="5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4600" y="1447800"/>
            <a:ext cx="2590800" cy="1673225"/>
          </a:xfrm>
          <a:prstGeom prst="rect">
            <a:avLst/>
          </a:prstGeom>
          <a:noFill/>
          <a:ln w="9525">
            <a:solidFill>
              <a:srgbClr val="003366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36425" name="AutoShape 9"/>
          <p:cNvSpPr>
            <a:spLocks noChangeArrowheads="1"/>
          </p:cNvSpPr>
          <p:nvPr/>
        </p:nvSpPr>
        <p:spPr bwMode="auto">
          <a:xfrm>
            <a:off x="3886200" y="3962400"/>
            <a:ext cx="457200" cy="304800"/>
          </a:xfrm>
          <a:prstGeom prst="wedgeRoundRectCallout">
            <a:avLst>
              <a:gd name="adj1" fmla="val -694"/>
              <a:gd name="adj2" fmla="val -114065"/>
              <a:gd name="adj3" fmla="val 16667"/>
            </a:avLst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zh-CN" altLang="zh-CN"/>
          </a:p>
        </p:txBody>
      </p:sp>
      <p:sp>
        <p:nvSpPr>
          <p:cNvPr id="2236426" name="AutoShape 10"/>
          <p:cNvSpPr>
            <a:spLocks noChangeArrowheads="1"/>
          </p:cNvSpPr>
          <p:nvPr/>
        </p:nvSpPr>
        <p:spPr bwMode="auto">
          <a:xfrm>
            <a:off x="4648200" y="4572000"/>
            <a:ext cx="457200" cy="304800"/>
          </a:xfrm>
          <a:prstGeom prst="wedgeRoundRectCallout">
            <a:avLst>
              <a:gd name="adj1" fmla="val 109722"/>
              <a:gd name="adj2" fmla="val -49477"/>
              <a:gd name="adj3" fmla="val 16667"/>
            </a:avLst>
          </a:prstGeom>
          <a:noFill/>
          <a:ln w="19050">
            <a:solidFill>
              <a:srgbClr val="000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zh-CN" altLang="zh-CN"/>
          </a:p>
        </p:txBody>
      </p:sp>
      <p:sp>
        <p:nvSpPr>
          <p:cNvPr id="2236427" name="AutoShape 11"/>
          <p:cNvSpPr>
            <a:spLocks noChangeArrowheads="1"/>
          </p:cNvSpPr>
          <p:nvPr/>
        </p:nvSpPr>
        <p:spPr bwMode="auto">
          <a:xfrm>
            <a:off x="3200400" y="3733800"/>
            <a:ext cx="609600" cy="304800"/>
          </a:xfrm>
          <a:prstGeom prst="wedgeRoundRectCallout">
            <a:avLst>
              <a:gd name="adj1" fmla="val -19009"/>
              <a:gd name="adj2" fmla="val 93750"/>
              <a:gd name="adj3" fmla="val 16667"/>
            </a:avLst>
          </a:prstGeom>
          <a:noFill/>
          <a:ln w="19050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zh-CN" altLang="zh-CN"/>
          </a:p>
        </p:txBody>
      </p:sp>
      <p:sp>
        <p:nvSpPr>
          <p:cNvPr id="2236428" name="Line 12"/>
          <p:cNvSpPr>
            <a:spLocks noChangeShapeType="1"/>
          </p:cNvSpPr>
          <p:nvPr/>
        </p:nvSpPr>
        <p:spPr bwMode="auto">
          <a:xfrm flipV="1">
            <a:off x="7086600" y="1447800"/>
            <a:ext cx="0" cy="14478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3" name="Rectangle 2"/>
          <p:cNvSpPr/>
          <p:nvPr/>
        </p:nvSpPr>
        <p:spPr>
          <a:xfrm>
            <a:off x="2095500" y="5760720"/>
            <a:ext cx="6629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i="1" dirty="0">
                <a:solidFill>
                  <a:schemeClr val="tx1"/>
                </a:solidFill>
              </a:rPr>
              <a:t> =  </a:t>
            </a:r>
            <a:r>
              <a:rPr lang="en-US" altLang="zh-CN" sz="2800" baseline="-25000" dirty="0">
                <a:solidFill>
                  <a:schemeClr val="tx1"/>
                </a:solidFill>
              </a:rPr>
              <a:t>photoelectric</a:t>
            </a:r>
            <a:r>
              <a:rPr lang="en-US" altLang="zh-CN" sz="2800" dirty="0">
                <a:solidFill>
                  <a:schemeClr val="tx1"/>
                </a:solidFill>
              </a:rPr>
              <a:t> +</a:t>
            </a:r>
            <a:r>
              <a:rPr lang="en-US" altLang="zh-CN" sz="2800" i="1" dirty="0">
                <a:solidFill>
                  <a:schemeClr val="tx1"/>
                </a:solidFill>
              </a:rPr>
              <a:t>  </a:t>
            </a:r>
            <a:r>
              <a:rPr lang="en-US" altLang="zh-CN" sz="2800" baseline="-25000" dirty="0">
                <a:solidFill>
                  <a:schemeClr val="tx1"/>
                </a:solidFill>
              </a:rPr>
              <a:t>Compton</a:t>
            </a:r>
            <a:r>
              <a:rPr lang="en-US" altLang="zh-CN" sz="2800" dirty="0">
                <a:solidFill>
                  <a:schemeClr val="tx1"/>
                </a:solidFill>
              </a:rPr>
              <a:t> +</a:t>
            </a:r>
            <a:r>
              <a:rPr lang="en-US" altLang="zh-CN" sz="2800" i="1" dirty="0">
                <a:solidFill>
                  <a:schemeClr val="tx1"/>
                </a:solidFill>
              </a:rPr>
              <a:t>  </a:t>
            </a:r>
            <a:r>
              <a:rPr lang="en-US" altLang="zh-CN" sz="2800" baseline="-25000" dirty="0">
                <a:solidFill>
                  <a:schemeClr val="tx1"/>
                </a:solidFill>
              </a:rPr>
              <a:t>Rayleigh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原子物理学</a:t>
            </a:r>
            <a:r>
              <a:rPr lang="en-US" altLang="zh-CN" dirty="0"/>
              <a:t>2026</a:t>
            </a:r>
            <a:r>
              <a:rPr lang="zh-CN" altLang="en-US" dirty="0"/>
              <a:t>年春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473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6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364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364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6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236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36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36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6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236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6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2236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6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236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2236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6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236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6421" grpId="0" animBg="1" autoUpdateAnimBg="0"/>
      <p:bldP spid="2236422" grpId="0" animBg="1" autoUpdateAnimBg="0"/>
      <p:bldP spid="2236425" grpId="0" animBg="1" autoUpdateAnimBg="0"/>
      <p:bldP spid="2236426" grpId="0" animBg="1" autoUpdateAnimBg="0"/>
      <p:bldP spid="2236427" grpId="0" animBg="1" autoUpdateAnimBg="0"/>
      <p:bldP spid="22364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EB62D-3863-46A9-9855-2E8C6FAF672B}" type="slidenum">
              <a:rPr lang="en-US" altLang="zh-CN"/>
              <a:pPr/>
              <a:t>12</a:t>
            </a:fld>
            <a:endParaRPr lang="en-US" altLang="zh-CN"/>
          </a:p>
        </p:txBody>
      </p:sp>
      <p:pic>
        <p:nvPicPr>
          <p:cNvPr id="2237442" name="Picture 2" descr="a32"/>
          <p:cNvPicPr>
            <a:picLocks noChangeAspect="1" noChangeArrowheads="1"/>
          </p:cNvPicPr>
          <p:nvPr/>
        </p:nvPicPr>
        <p:blipFill>
          <a:blip r:embed="rId3" cstate="hqprint">
            <a:lum contras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512" t="2174" r="8974"/>
          <a:stretch>
            <a:fillRect/>
          </a:stretch>
        </p:blipFill>
        <p:spPr bwMode="auto">
          <a:xfrm>
            <a:off x="609600" y="76200"/>
            <a:ext cx="7848600" cy="3429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37443" name="Picture 3" descr="a31"/>
          <p:cNvPicPr>
            <a:picLocks noChangeAspect="1" noChangeArrowheads="1"/>
          </p:cNvPicPr>
          <p:nvPr/>
        </p:nvPicPr>
        <p:blipFill>
          <a:blip r:embed="rId4" cstate="hqprint">
            <a:lum contrast="4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3505200"/>
            <a:ext cx="3352800" cy="2743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37444" name="Line 4"/>
          <p:cNvSpPr>
            <a:spLocks noChangeShapeType="1"/>
          </p:cNvSpPr>
          <p:nvPr/>
        </p:nvSpPr>
        <p:spPr bwMode="auto">
          <a:xfrm flipH="1" flipV="1">
            <a:off x="1828800" y="3048000"/>
            <a:ext cx="76200" cy="1676400"/>
          </a:xfrm>
          <a:prstGeom prst="line">
            <a:avLst/>
          </a:prstGeom>
          <a:noFill/>
          <a:ln w="19050">
            <a:solidFill>
              <a:srgbClr val="333399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237446" name="AutoShape 6"/>
          <p:cNvSpPr>
            <a:spLocks noChangeArrowheads="1"/>
          </p:cNvSpPr>
          <p:nvPr/>
        </p:nvSpPr>
        <p:spPr bwMode="auto">
          <a:xfrm>
            <a:off x="762000" y="1676400"/>
            <a:ext cx="1371600" cy="609600"/>
          </a:xfrm>
          <a:prstGeom prst="bracketPair">
            <a:avLst>
              <a:gd name="adj" fmla="val 16667"/>
            </a:avLst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37447" name="Rectangle 7"/>
          <p:cNvSpPr>
            <a:spLocks noChangeArrowheads="1"/>
          </p:cNvSpPr>
          <p:nvPr/>
        </p:nvSpPr>
        <p:spPr bwMode="auto">
          <a:xfrm>
            <a:off x="4572000" y="152400"/>
            <a:ext cx="990600" cy="381000"/>
          </a:xfrm>
          <a:prstGeom prst="rect">
            <a:avLst/>
          </a:prstGeom>
          <a:noFill/>
          <a:ln w="1905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37448" name="Text Box 8"/>
          <p:cNvSpPr txBox="1">
            <a:spLocks noChangeArrowheads="1"/>
          </p:cNvSpPr>
          <p:nvPr/>
        </p:nvSpPr>
        <p:spPr bwMode="auto">
          <a:xfrm>
            <a:off x="4038600" y="3962400"/>
            <a:ext cx="495300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200" i="1" dirty="0">
                <a:solidFill>
                  <a:srgbClr val="FF0000"/>
                </a:solidFill>
                <a:sym typeface="Symbol" panose="05050102010706020507" pitchFamily="18" charset="2"/>
              </a:rPr>
              <a:t> =  </a:t>
            </a:r>
            <a:r>
              <a:rPr lang="en-US" altLang="zh-CN" sz="2200" baseline="-25000" dirty="0">
                <a:solidFill>
                  <a:srgbClr val="FF0000"/>
                </a:solidFill>
                <a:sym typeface="Symbol" panose="05050102010706020507" pitchFamily="18" charset="2"/>
              </a:rPr>
              <a:t>photoelectric</a:t>
            </a:r>
            <a:r>
              <a:rPr lang="en-US" altLang="zh-CN" sz="2200" dirty="0">
                <a:solidFill>
                  <a:srgbClr val="FF0000"/>
                </a:solidFill>
                <a:sym typeface="Symbol" panose="05050102010706020507" pitchFamily="18" charset="2"/>
              </a:rPr>
              <a:t> +</a:t>
            </a:r>
            <a:r>
              <a:rPr lang="en-US" altLang="zh-CN" sz="2200" i="1" dirty="0">
                <a:solidFill>
                  <a:srgbClr val="FF0000"/>
                </a:solidFill>
                <a:sym typeface="Symbol" panose="05050102010706020507" pitchFamily="18" charset="2"/>
              </a:rPr>
              <a:t>  </a:t>
            </a:r>
            <a:r>
              <a:rPr lang="en-US" altLang="zh-CN" sz="2200" baseline="-25000" dirty="0">
                <a:solidFill>
                  <a:srgbClr val="FF0000"/>
                </a:solidFill>
                <a:sym typeface="Symbol" panose="05050102010706020507" pitchFamily="18" charset="2"/>
              </a:rPr>
              <a:t>Compton</a:t>
            </a:r>
            <a:r>
              <a:rPr lang="en-US" altLang="zh-CN" sz="2200" dirty="0">
                <a:solidFill>
                  <a:srgbClr val="FF0000"/>
                </a:solidFill>
                <a:sym typeface="Symbol" panose="05050102010706020507" pitchFamily="18" charset="2"/>
              </a:rPr>
              <a:t> +</a:t>
            </a:r>
            <a:r>
              <a:rPr lang="en-US" altLang="zh-CN" sz="2200" i="1" dirty="0">
                <a:solidFill>
                  <a:srgbClr val="FF0000"/>
                </a:solidFill>
                <a:sym typeface="Symbol" panose="05050102010706020507" pitchFamily="18" charset="2"/>
              </a:rPr>
              <a:t>  </a:t>
            </a:r>
            <a:r>
              <a:rPr lang="en-US" altLang="zh-CN" sz="2200" baseline="-25000" dirty="0">
                <a:solidFill>
                  <a:srgbClr val="FF0000"/>
                </a:solidFill>
                <a:sym typeface="Symbol" panose="05050102010706020507" pitchFamily="18" charset="2"/>
              </a:rPr>
              <a:t>Rayleigh</a:t>
            </a:r>
          </a:p>
        </p:txBody>
      </p:sp>
      <p:sp>
        <p:nvSpPr>
          <p:cNvPr id="2237451" name="Oval 11"/>
          <p:cNvSpPr>
            <a:spLocks noChangeArrowheads="1"/>
          </p:cNvSpPr>
          <p:nvPr/>
        </p:nvSpPr>
        <p:spPr bwMode="auto">
          <a:xfrm>
            <a:off x="838200" y="2743200"/>
            <a:ext cx="12192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pic>
        <p:nvPicPr>
          <p:cNvPr id="2237454" name="Picture 14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15689" y="4661214"/>
            <a:ext cx="1619309" cy="1619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37456" name="Text Box 16"/>
          <p:cNvSpPr txBox="1">
            <a:spLocks noChangeArrowheads="1"/>
          </p:cNvSpPr>
          <p:nvPr/>
        </p:nvSpPr>
        <p:spPr bwMode="auto">
          <a:xfrm>
            <a:off x="4114800" y="5083314"/>
            <a:ext cx="24384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FF0000"/>
                </a:solidFill>
              </a:rPr>
              <a:t>Radiation Warning Symbol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原子物理学</a:t>
            </a:r>
            <a:r>
              <a:rPr lang="en-US" altLang="zh-CN" dirty="0"/>
              <a:t>2026</a:t>
            </a:r>
            <a:r>
              <a:rPr lang="zh-CN" altLang="en-US" dirty="0"/>
              <a:t>年春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65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7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37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7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37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7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2237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7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7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37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37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7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237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27" presetID="2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7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37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37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7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37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37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2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7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37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37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7444" grpId="0" animBg="1"/>
      <p:bldP spid="2237446" grpId="0" animBg="1"/>
      <p:bldP spid="2237447" grpId="0" animBg="1"/>
      <p:bldP spid="2237448" grpId="0" autoUpdateAnimBg="0"/>
      <p:bldP spid="2237451" grpId="0" animBg="1"/>
      <p:bldP spid="2237456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a31"/>
          <p:cNvPicPr>
            <a:picLocks noChangeAspect="1" noChangeArrowheads="1"/>
          </p:cNvPicPr>
          <p:nvPr/>
        </p:nvPicPr>
        <p:blipFill>
          <a:blip r:embed="rId2" cstate="hqprint">
            <a:lum contrast="5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5400" y="3173412"/>
            <a:ext cx="3505200" cy="31162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a31"/>
          <p:cNvPicPr>
            <a:picLocks noChangeAspect="1" noChangeArrowheads="1"/>
          </p:cNvPicPr>
          <p:nvPr/>
        </p:nvPicPr>
        <p:blipFill>
          <a:blip r:embed="rId3" cstate="hqprint">
            <a:lum contrast="5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9200" y="373062"/>
            <a:ext cx="3429000" cy="28067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CF0DB0-835C-4707-AE11-569FB349AEA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5014376" y="5245861"/>
            <a:ext cx="2514600" cy="635000"/>
          </a:xfrm>
        </p:spPr>
        <p:txBody>
          <a:bodyPr>
            <a:normAutofit/>
          </a:bodyPr>
          <a:lstStyle/>
          <a:p>
            <a:pPr lvl="0" algn="ctr"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zh-CN" sz="3200" b="1" dirty="0">
                <a:solidFill>
                  <a:schemeClr val="tx1"/>
                </a:solidFill>
                <a:latin typeface="Times New Roman" panose="02020603050405020304" pitchFamily="18" charset="0"/>
                <a:cs typeface="+mn-cs"/>
              </a:rPr>
              <a:t>X</a:t>
            </a:r>
            <a:r>
              <a:rPr kumimoji="1" lang="zh-CN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+mn-cs"/>
              </a:rPr>
              <a:t>射线防护体</a:t>
            </a:r>
            <a:endParaRPr lang="zh-CN" altLang="en-US" sz="5400" b="1" dirty="0">
              <a:solidFill>
                <a:schemeClr val="tx1"/>
              </a:solidFill>
            </a:endParaRP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2514600" y="1655762"/>
            <a:ext cx="381000" cy="304800"/>
          </a:xfrm>
          <a:custGeom>
            <a:avLst/>
            <a:gdLst>
              <a:gd name="G0" fmla="+- 6480 0 0"/>
              <a:gd name="G1" fmla="+- 8640 0 0"/>
              <a:gd name="G2" fmla="+- 4320 0 0"/>
              <a:gd name="G3" fmla="+- 21600 0 6480"/>
              <a:gd name="G4" fmla="+- 21600 0 8640"/>
              <a:gd name="G5" fmla="+- 21600 0 4320"/>
              <a:gd name="G6" fmla="+- 6480 0 10800"/>
              <a:gd name="G7" fmla="+- 8640 0 10800"/>
              <a:gd name="G8" fmla="*/ G7 4320 G6"/>
              <a:gd name="G9" fmla="+- 21600 0 G8"/>
              <a:gd name="T0" fmla="*/ G8 w 21600"/>
              <a:gd name="T1" fmla="*/ G1 h 21600"/>
              <a:gd name="T2" fmla="*/ G9 w 21600"/>
              <a:gd name="T3" fmla="*/ G4 h 2160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T0" t="T1" r="T2" b="T3"/>
            <a:pathLst>
              <a:path w="21600" h="21600">
                <a:moveTo>
                  <a:pt x="10800" y="0"/>
                </a:moveTo>
                <a:lnTo>
                  <a:pt x="6480" y="4320"/>
                </a:lnTo>
                <a:lnTo>
                  <a:pt x="8640" y="4320"/>
                </a:lnTo>
                <a:lnTo>
                  <a:pt x="8640" y="8640"/>
                </a:lnTo>
                <a:lnTo>
                  <a:pt x="4320" y="8640"/>
                </a:lnTo>
                <a:lnTo>
                  <a:pt x="4320" y="6480"/>
                </a:lnTo>
                <a:lnTo>
                  <a:pt x="0" y="10800"/>
                </a:lnTo>
                <a:lnTo>
                  <a:pt x="4320" y="15120"/>
                </a:lnTo>
                <a:lnTo>
                  <a:pt x="4320" y="12960"/>
                </a:lnTo>
                <a:lnTo>
                  <a:pt x="8640" y="12960"/>
                </a:lnTo>
                <a:lnTo>
                  <a:pt x="8640" y="17280"/>
                </a:lnTo>
                <a:lnTo>
                  <a:pt x="6480" y="17280"/>
                </a:lnTo>
                <a:lnTo>
                  <a:pt x="10800" y="21600"/>
                </a:lnTo>
                <a:lnTo>
                  <a:pt x="15120" y="17280"/>
                </a:lnTo>
                <a:lnTo>
                  <a:pt x="12960" y="17280"/>
                </a:lnTo>
                <a:lnTo>
                  <a:pt x="12960" y="12960"/>
                </a:lnTo>
                <a:lnTo>
                  <a:pt x="17280" y="12960"/>
                </a:lnTo>
                <a:lnTo>
                  <a:pt x="17280" y="15120"/>
                </a:lnTo>
                <a:lnTo>
                  <a:pt x="21600" y="10800"/>
                </a:lnTo>
                <a:lnTo>
                  <a:pt x="17280" y="6480"/>
                </a:lnTo>
                <a:lnTo>
                  <a:pt x="17280" y="8640"/>
                </a:lnTo>
                <a:lnTo>
                  <a:pt x="12960" y="8640"/>
                </a:lnTo>
                <a:lnTo>
                  <a:pt x="12960" y="4320"/>
                </a:lnTo>
                <a:lnTo>
                  <a:pt x="15120" y="4320"/>
                </a:lnTo>
                <a:close/>
              </a:path>
            </a:pathLst>
          </a:custGeom>
          <a:solidFill>
            <a:srgbClr val="0000FF"/>
          </a:solidFill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defTabSz="914400">
              <a:spcBef>
                <a:spcPct val="50000"/>
              </a:spcBef>
            </a:pPr>
            <a:endParaRPr kumimoji="1" lang="zh-CN" altLang="en-US" sz="2400">
              <a:solidFill>
                <a:srgbClr val="000000"/>
              </a:solidFill>
              <a:latin typeface="Times New Roman" panose="02020603050405020304" pitchFamily="18" charset="0"/>
              <a:cs typeface="+mn-cs"/>
            </a:endParaRPr>
          </a:p>
        </p:txBody>
      </p:sp>
      <p:pic>
        <p:nvPicPr>
          <p:cNvPr id="7" name="Picture 4" descr="a31"/>
          <p:cNvPicPr>
            <a:picLocks noChangeAspect="1" noChangeArrowheads="1"/>
          </p:cNvPicPr>
          <p:nvPr/>
        </p:nvPicPr>
        <p:blipFill>
          <a:blip r:embed="rId4" cstate="hqprint">
            <a:lum contrast="5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5400" y="304800"/>
            <a:ext cx="3505200" cy="28686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6400800" y="1274762"/>
            <a:ext cx="381000" cy="304800"/>
          </a:xfrm>
          <a:custGeom>
            <a:avLst/>
            <a:gdLst>
              <a:gd name="G0" fmla="+- 6480 0 0"/>
              <a:gd name="G1" fmla="+- 8640 0 0"/>
              <a:gd name="G2" fmla="+- 4320 0 0"/>
              <a:gd name="G3" fmla="+- 21600 0 6480"/>
              <a:gd name="G4" fmla="+- 21600 0 8640"/>
              <a:gd name="G5" fmla="+- 21600 0 4320"/>
              <a:gd name="G6" fmla="+- 6480 0 10800"/>
              <a:gd name="G7" fmla="+- 8640 0 10800"/>
              <a:gd name="G8" fmla="*/ G7 4320 G6"/>
              <a:gd name="G9" fmla="+- 21600 0 G8"/>
              <a:gd name="T0" fmla="*/ G8 w 21600"/>
              <a:gd name="T1" fmla="*/ G1 h 21600"/>
              <a:gd name="T2" fmla="*/ G9 w 21600"/>
              <a:gd name="T3" fmla="*/ G4 h 2160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T0" t="T1" r="T2" b="T3"/>
            <a:pathLst>
              <a:path w="21600" h="21600">
                <a:moveTo>
                  <a:pt x="10800" y="0"/>
                </a:moveTo>
                <a:lnTo>
                  <a:pt x="6480" y="4320"/>
                </a:lnTo>
                <a:lnTo>
                  <a:pt x="8640" y="4320"/>
                </a:lnTo>
                <a:lnTo>
                  <a:pt x="8640" y="8640"/>
                </a:lnTo>
                <a:lnTo>
                  <a:pt x="4320" y="8640"/>
                </a:lnTo>
                <a:lnTo>
                  <a:pt x="4320" y="6480"/>
                </a:lnTo>
                <a:lnTo>
                  <a:pt x="0" y="10800"/>
                </a:lnTo>
                <a:lnTo>
                  <a:pt x="4320" y="15120"/>
                </a:lnTo>
                <a:lnTo>
                  <a:pt x="4320" y="12960"/>
                </a:lnTo>
                <a:lnTo>
                  <a:pt x="8640" y="12960"/>
                </a:lnTo>
                <a:lnTo>
                  <a:pt x="8640" y="17280"/>
                </a:lnTo>
                <a:lnTo>
                  <a:pt x="6480" y="17280"/>
                </a:lnTo>
                <a:lnTo>
                  <a:pt x="10800" y="21600"/>
                </a:lnTo>
                <a:lnTo>
                  <a:pt x="15120" y="17280"/>
                </a:lnTo>
                <a:lnTo>
                  <a:pt x="12960" y="17280"/>
                </a:lnTo>
                <a:lnTo>
                  <a:pt x="12960" y="12960"/>
                </a:lnTo>
                <a:lnTo>
                  <a:pt x="17280" y="12960"/>
                </a:lnTo>
                <a:lnTo>
                  <a:pt x="17280" y="15120"/>
                </a:lnTo>
                <a:lnTo>
                  <a:pt x="21600" y="10800"/>
                </a:lnTo>
                <a:lnTo>
                  <a:pt x="17280" y="6480"/>
                </a:lnTo>
                <a:lnTo>
                  <a:pt x="17280" y="8640"/>
                </a:lnTo>
                <a:lnTo>
                  <a:pt x="12960" y="8640"/>
                </a:lnTo>
                <a:lnTo>
                  <a:pt x="12960" y="4320"/>
                </a:lnTo>
                <a:lnTo>
                  <a:pt x="15120" y="4320"/>
                </a:lnTo>
                <a:close/>
              </a:path>
            </a:pathLst>
          </a:custGeom>
          <a:solidFill>
            <a:srgbClr val="0000FF"/>
          </a:solidFill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defTabSz="914400">
              <a:spcBef>
                <a:spcPct val="50000"/>
              </a:spcBef>
            </a:pPr>
            <a:endParaRPr kumimoji="1" lang="zh-CN" altLang="en-US" sz="2400">
              <a:solidFill>
                <a:srgbClr val="000000"/>
              </a:solidFill>
              <a:latin typeface="Times New Roman" panose="02020603050405020304" pitchFamily="18" charset="0"/>
              <a:cs typeface="+mn-cs"/>
            </a:endParaRPr>
          </a:p>
        </p:txBody>
      </p:sp>
      <p:pic>
        <p:nvPicPr>
          <p:cNvPr id="9" name="Picture 3" descr="a31"/>
          <p:cNvPicPr>
            <a:picLocks noChangeAspect="1" noChangeArrowheads="1"/>
          </p:cNvPicPr>
          <p:nvPr/>
        </p:nvPicPr>
        <p:blipFill>
          <a:blip r:embed="rId5" cstate="hqprint">
            <a:lum contrast="5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9200" y="3179762"/>
            <a:ext cx="3429000" cy="31321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2514600" y="4017962"/>
            <a:ext cx="381000" cy="304800"/>
          </a:xfrm>
          <a:custGeom>
            <a:avLst/>
            <a:gdLst>
              <a:gd name="G0" fmla="+- 6480 0 0"/>
              <a:gd name="G1" fmla="+- 8640 0 0"/>
              <a:gd name="G2" fmla="+- 4320 0 0"/>
              <a:gd name="G3" fmla="+- 21600 0 6480"/>
              <a:gd name="G4" fmla="+- 21600 0 8640"/>
              <a:gd name="G5" fmla="+- 21600 0 4320"/>
              <a:gd name="G6" fmla="+- 6480 0 10800"/>
              <a:gd name="G7" fmla="+- 8640 0 10800"/>
              <a:gd name="G8" fmla="*/ G7 4320 G6"/>
              <a:gd name="G9" fmla="+- 21600 0 G8"/>
              <a:gd name="T0" fmla="*/ G8 w 21600"/>
              <a:gd name="T1" fmla="*/ G1 h 21600"/>
              <a:gd name="T2" fmla="*/ G9 w 21600"/>
              <a:gd name="T3" fmla="*/ G4 h 2160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T0" t="T1" r="T2" b="T3"/>
            <a:pathLst>
              <a:path w="21600" h="21600">
                <a:moveTo>
                  <a:pt x="10800" y="0"/>
                </a:moveTo>
                <a:lnTo>
                  <a:pt x="6480" y="4320"/>
                </a:lnTo>
                <a:lnTo>
                  <a:pt x="8640" y="4320"/>
                </a:lnTo>
                <a:lnTo>
                  <a:pt x="8640" y="8640"/>
                </a:lnTo>
                <a:lnTo>
                  <a:pt x="4320" y="8640"/>
                </a:lnTo>
                <a:lnTo>
                  <a:pt x="4320" y="6480"/>
                </a:lnTo>
                <a:lnTo>
                  <a:pt x="0" y="10800"/>
                </a:lnTo>
                <a:lnTo>
                  <a:pt x="4320" y="15120"/>
                </a:lnTo>
                <a:lnTo>
                  <a:pt x="4320" y="12960"/>
                </a:lnTo>
                <a:lnTo>
                  <a:pt x="8640" y="12960"/>
                </a:lnTo>
                <a:lnTo>
                  <a:pt x="8640" y="17280"/>
                </a:lnTo>
                <a:lnTo>
                  <a:pt x="6480" y="17280"/>
                </a:lnTo>
                <a:lnTo>
                  <a:pt x="10800" y="21600"/>
                </a:lnTo>
                <a:lnTo>
                  <a:pt x="15120" y="17280"/>
                </a:lnTo>
                <a:lnTo>
                  <a:pt x="12960" y="17280"/>
                </a:lnTo>
                <a:lnTo>
                  <a:pt x="12960" y="12960"/>
                </a:lnTo>
                <a:lnTo>
                  <a:pt x="17280" y="12960"/>
                </a:lnTo>
                <a:lnTo>
                  <a:pt x="17280" y="15120"/>
                </a:lnTo>
                <a:lnTo>
                  <a:pt x="21600" y="10800"/>
                </a:lnTo>
                <a:lnTo>
                  <a:pt x="17280" y="6480"/>
                </a:lnTo>
                <a:lnTo>
                  <a:pt x="17280" y="8640"/>
                </a:lnTo>
                <a:lnTo>
                  <a:pt x="12960" y="8640"/>
                </a:lnTo>
                <a:lnTo>
                  <a:pt x="12960" y="4320"/>
                </a:lnTo>
                <a:lnTo>
                  <a:pt x="15120" y="4320"/>
                </a:lnTo>
                <a:close/>
              </a:path>
            </a:pathLst>
          </a:custGeom>
          <a:solidFill>
            <a:srgbClr val="0000FF"/>
          </a:solidFill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defTabSz="914400">
              <a:spcBef>
                <a:spcPct val="50000"/>
              </a:spcBef>
            </a:pPr>
            <a:endParaRPr kumimoji="1" lang="zh-CN" altLang="en-US" sz="2400">
              <a:solidFill>
                <a:srgbClr val="000000"/>
              </a:solidFill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12" name="AutoShape 10"/>
          <p:cNvSpPr>
            <a:spLocks noChangeArrowheads="1"/>
          </p:cNvSpPr>
          <p:nvPr/>
        </p:nvSpPr>
        <p:spPr bwMode="auto">
          <a:xfrm>
            <a:off x="6324600" y="3865562"/>
            <a:ext cx="381000" cy="304800"/>
          </a:xfrm>
          <a:custGeom>
            <a:avLst/>
            <a:gdLst>
              <a:gd name="G0" fmla="+- 6480 0 0"/>
              <a:gd name="G1" fmla="+- 8640 0 0"/>
              <a:gd name="G2" fmla="+- 4320 0 0"/>
              <a:gd name="G3" fmla="+- 21600 0 6480"/>
              <a:gd name="G4" fmla="+- 21600 0 8640"/>
              <a:gd name="G5" fmla="+- 21600 0 4320"/>
              <a:gd name="G6" fmla="+- 6480 0 10800"/>
              <a:gd name="G7" fmla="+- 8640 0 10800"/>
              <a:gd name="G8" fmla="*/ G7 4320 G6"/>
              <a:gd name="G9" fmla="+- 21600 0 G8"/>
              <a:gd name="T0" fmla="*/ G8 w 21600"/>
              <a:gd name="T1" fmla="*/ G1 h 21600"/>
              <a:gd name="T2" fmla="*/ G9 w 21600"/>
              <a:gd name="T3" fmla="*/ G4 h 2160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T0" t="T1" r="T2" b="T3"/>
            <a:pathLst>
              <a:path w="21600" h="21600">
                <a:moveTo>
                  <a:pt x="10800" y="0"/>
                </a:moveTo>
                <a:lnTo>
                  <a:pt x="6480" y="4320"/>
                </a:lnTo>
                <a:lnTo>
                  <a:pt x="8640" y="4320"/>
                </a:lnTo>
                <a:lnTo>
                  <a:pt x="8640" y="8640"/>
                </a:lnTo>
                <a:lnTo>
                  <a:pt x="4320" y="8640"/>
                </a:lnTo>
                <a:lnTo>
                  <a:pt x="4320" y="6480"/>
                </a:lnTo>
                <a:lnTo>
                  <a:pt x="0" y="10800"/>
                </a:lnTo>
                <a:lnTo>
                  <a:pt x="4320" y="15120"/>
                </a:lnTo>
                <a:lnTo>
                  <a:pt x="4320" y="12960"/>
                </a:lnTo>
                <a:lnTo>
                  <a:pt x="8640" y="12960"/>
                </a:lnTo>
                <a:lnTo>
                  <a:pt x="8640" y="17280"/>
                </a:lnTo>
                <a:lnTo>
                  <a:pt x="6480" y="17280"/>
                </a:lnTo>
                <a:lnTo>
                  <a:pt x="10800" y="21600"/>
                </a:lnTo>
                <a:lnTo>
                  <a:pt x="15120" y="17280"/>
                </a:lnTo>
                <a:lnTo>
                  <a:pt x="12960" y="17280"/>
                </a:lnTo>
                <a:lnTo>
                  <a:pt x="12960" y="12960"/>
                </a:lnTo>
                <a:lnTo>
                  <a:pt x="17280" y="12960"/>
                </a:lnTo>
                <a:lnTo>
                  <a:pt x="17280" y="15120"/>
                </a:lnTo>
                <a:lnTo>
                  <a:pt x="21600" y="10800"/>
                </a:lnTo>
                <a:lnTo>
                  <a:pt x="17280" y="6480"/>
                </a:lnTo>
                <a:lnTo>
                  <a:pt x="17280" y="8640"/>
                </a:lnTo>
                <a:lnTo>
                  <a:pt x="12960" y="8640"/>
                </a:lnTo>
                <a:lnTo>
                  <a:pt x="12960" y="4320"/>
                </a:lnTo>
                <a:lnTo>
                  <a:pt x="15120" y="4320"/>
                </a:lnTo>
                <a:close/>
              </a:path>
            </a:pathLst>
          </a:custGeom>
          <a:solidFill>
            <a:srgbClr val="FF0000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defTabSz="914400">
              <a:spcBef>
                <a:spcPct val="50000"/>
              </a:spcBef>
            </a:pPr>
            <a:endParaRPr kumimoji="1" lang="zh-CN" altLang="en-US" sz="2400">
              <a:solidFill>
                <a:srgbClr val="000000"/>
              </a:solidFill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原子物理学</a:t>
            </a:r>
            <a:r>
              <a:rPr lang="en-US" altLang="zh-CN" dirty="0"/>
              <a:t>2026</a:t>
            </a:r>
            <a:r>
              <a:rPr lang="zh-CN" altLang="en-US" dirty="0"/>
              <a:t>年春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271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ChangeArrowheads="1"/>
          </p:cNvSpPr>
          <p:nvPr/>
        </p:nvSpPr>
        <p:spPr bwMode="auto">
          <a:xfrm>
            <a:off x="381000" y="1107757"/>
            <a:ext cx="8534400" cy="566309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l" eaLnBrk="1" hangingPunct="1">
              <a:lnSpc>
                <a:spcPct val="110000"/>
              </a:lnSpc>
            </a:pPr>
            <a:r>
              <a:rPr lang="zh-CN" altLang="en-US" sz="28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  <a:cs typeface="华文楷体"/>
              </a:rPr>
              <a:t>运用</a:t>
            </a:r>
            <a:r>
              <a:rPr lang="zh-CN" altLang="en-US" sz="28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  <a:cs typeface="华文楷体"/>
              </a:rPr>
              <a:t>“通带”过滤片筛选某些光强的</a:t>
            </a:r>
            <a:r>
              <a:rPr lang="en-US" altLang="zh-CN" sz="28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  <a:cs typeface="华文楷体"/>
              </a:rPr>
              <a:t>X</a:t>
            </a:r>
            <a:r>
              <a:rPr lang="zh-CN" altLang="en-US" sz="28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  <a:cs typeface="华文楷体"/>
              </a:rPr>
              <a:t>射线</a:t>
            </a:r>
          </a:p>
        </p:txBody>
      </p:sp>
      <p:sp>
        <p:nvSpPr>
          <p:cNvPr id="61445" name="Rectangle 4"/>
          <p:cNvSpPr>
            <a:spLocks noChangeArrowheads="1"/>
          </p:cNvSpPr>
          <p:nvPr/>
        </p:nvSpPr>
        <p:spPr bwMode="auto">
          <a:xfrm>
            <a:off x="323850" y="3989969"/>
            <a:ext cx="8539163" cy="145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eaLnBrk="1" hangingPunct="1">
              <a:lnSpc>
                <a:spcPct val="110000"/>
              </a:lnSpc>
            </a:pPr>
            <a:r>
              <a:rPr lang="zh-CN" altLang="en-US" sz="2800" dirty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根据这个原理，可用该元素制成一个薄片置于</a:t>
            </a:r>
            <a:r>
              <a:rPr lang="en-US" altLang="zh-CN" sz="2800" dirty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X</a:t>
            </a:r>
            <a:r>
              <a:rPr lang="zh-CN" altLang="en-US" sz="2800" dirty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射线的光路上，</a:t>
            </a:r>
            <a:r>
              <a:rPr lang="zh-CN" altLang="en-US" sz="2800" dirty="0">
                <a:solidFill>
                  <a:srgbClr val="FF0066"/>
                </a:solidFill>
                <a:latin typeface="华文楷体"/>
                <a:ea typeface="华文楷体"/>
                <a:cs typeface="华文楷体"/>
              </a:rPr>
              <a:t>就可使</a:t>
            </a:r>
            <a:r>
              <a:rPr lang="en-US" altLang="zh-CN" sz="2800" dirty="0">
                <a:solidFill>
                  <a:srgbClr val="FF0066"/>
                </a:solidFill>
                <a:latin typeface="华文楷体"/>
                <a:ea typeface="华文楷体"/>
                <a:cs typeface="华文楷体"/>
              </a:rPr>
              <a:t>K</a:t>
            </a:r>
            <a:r>
              <a:rPr lang="zh-CN" altLang="en-US" sz="2800" dirty="0">
                <a:solidFill>
                  <a:srgbClr val="FF0066"/>
                </a:solidFill>
                <a:latin typeface="华文楷体"/>
                <a:ea typeface="华文楷体"/>
                <a:cs typeface="华文楷体"/>
              </a:rPr>
              <a:t>－</a:t>
            </a:r>
            <a:r>
              <a:rPr lang="en-US" altLang="zh-CN" sz="2800" dirty="0">
                <a:solidFill>
                  <a:srgbClr val="FF0066"/>
                </a:solidFill>
                <a:latin typeface="华文楷体"/>
                <a:ea typeface="华文楷体"/>
                <a:cs typeface="华文楷体"/>
              </a:rPr>
              <a:t>X</a:t>
            </a:r>
            <a:r>
              <a:rPr lang="zh-CN" altLang="en-US" sz="2800" dirty="0">
                <a:solidFill>
                  <a:srgbClr val="FF0066"/>
                </a:solidFill>
                <a:latin typeface="华文楷体"/>
                <a:ea typeface="华文楷体"/>
                <a:cs typeface="华文楷体"/>
              </a:rPr>
              <a:t>线顺利通过</a:t>
            </a:r>
            <a:r>
              <a:rPr lang="zh-CN" altLang="en-US" sz="2800" dirty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，而其它频率成份被大量吸收，</a:t>
            </a:r>
            <a:r>
              <a:rPr lang="zh-CN" altLang="en-US" sz="2800" dirty="0">
                <a:solidFill>
                  <a:srgbClr val="0000FF"/>
                </a:solidFill>
                <a:latin typeface="华文楷体"/>
                <a:ea typeface="华文楷体"/>
                <a:cs typeface="华文楷体"/>
              </a:rPr>
              <a:t>从而起到筛选通某些频率</a:t>
            </a:r>
            <a:r>
              <a:rPr lang="en-US" altLang="zh-CN" sz="2800" dirty="0">
                <a:solidFill>
                  <a:srgbClr val="0000FF"/>
                </a:solidFill>
                <a:latin typeface="华文楷体"/>
                <a:ea typeface="华文楷体"/>
                <a:cs typeface="华文楷体"/>
              </a:rPr>
              <a:t>X</a:t>
            </a:r>
            <a:r>
              <a:rPr lang="zh-CN" altLang="en-US" sz="2800" dirty="0">
                <a:solidFill>
                  <a:srgbClr val="0000FF"/>
                </a:solidFill>
                <a:latin typeface="华文楷体"/>
                <a:ea typeface="华文楷体"/>
                <a:cs typeface="华文楷体"/>
              </a:rPr>
              <a:t>射线的作用。</a:t>
            </a:r>
            <a:endParaRPr lang="en-US" altLang="zh-CN" sz="2800" dirty="0">
              <a:solidFill>
                <a:srgbClr val="0000FF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吸收限的应用</a:t>
            </a:r>
            <a:r>
              <a:rPr lang="en-US" altLang="zh-CN" dirty="0"/>
              <a:t>(1)</a:t>
            </a:r>
            <a:endParaRPr lang="en-US" dirty="0"/>
          </a:p>
        </p:txBody>
      </p:sp>
      <p:sp>
        <p:nvSpPr>
          <p:cNvPr id="3" name="幻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CF0DB0-835C-4707-AE11-569FB349AEA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61447" name="Rectangle 9"/>
          <p:cNvSpPr>
            <a:spLocks noChangeArrowheads="1"/>
          </p:cNvSpPr>
          <p:nvPr/>
        </p:nvSpPr>
        <p:spPr bwMode="auto">
          <a:xfrm>
            <a:off x="323850" y="1585913"/>
            <a:ext cx="8534400" cy="24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eaLnBrk="1" hangingPunct="1">
              <a:lnSpc>
                <a:spcPct val="110000"/>
              </a:lnSpc>
            </a:pPr>
            <a:r>
              <a:rPr lang="zh-CN" altLang="en-US" sz="2800" dirty="0">
                <a:solidFill>
                  <a:srgbClr val="000000"/>
                </a:solidFill>
                <a:latin typeface="楷体_GB2312" charset="0"/>
                <a:ea typeface="楷体_GB2312" charset="0"/>
                <a:cs typeface="楷体_GB2312" charset="0"/>
              </a:rPr>
              <a:t>　</a:t>
            </a:r>
            <a:r>
              <a:rPr lang="zh-CN" altLang="en-US" sz="2800" dirty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原理：产生</a:t>
            </a:r>
            <a:r>
              <a:rPr lang="en-US" altLang="zh-CN" sz="2800" dirty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K-X</a:t>
            </a:r>
            <a:r>
              <a:rPr lang="zh-CN" altLang="en-US" sz="2800" dirty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射线的阈能总要大于该元素本身</a:t>
            </a:r>
            <a:r>
              <a:rPr lang="en-US" altLang="zh-CN" sz="2800" dirty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K-X</a:t>
            </a:r>
            <a:r>
              <a:rPr lang="zh-CN" altLang="en-US" sz="2800" dirty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射线的能量。而某物质的</a:t>
            </a:r>
            <a:r>
              <a:rPr lang="en-US" altLang="zh-CN" sz="2800" dirty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K</a:t>
            </a:r>
            <a:r>
              <a:rPr lang="zh-CN" altLang="en-US" sz="2800" dirty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－</a:t>
            </a:r>
            <a:r>
              <a:rPr lang="en-US" altLang="zh-CN" sz="2800" dirty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X</a:t>
            </a:r>
            <a:r>
              <a:rPr lang="zh-CN" altLang="en-US" sz="2800" dirty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线的阈能正是该物质</a:t>
            </a:r>
            <a:r>
              <a:rPr lang="en-US" altLang="zh-CN" sz="2800" dirty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μ/</a:t>
            </a:r>
            <a:r>
              <a:rPr lang="el-GR" altLang="zh-CN" sz="2800" dirty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ρ</a:t>
            </a:r>
            <a:r>
              <a:rPr lang="en-US" altLang="zh-CN" sz="2800" dirty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—E</a:t>
            </a:r>
            <a:r>
              <a:rPr lang="zh-CN" altLang="en-US" sz="2800" dirty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图上</a:t>
            </a:r>
            <a:r>
              <a:rPr lang="en-US" altLang="zh-CN" sz="2800" dirty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K</a:t>
            </a:r>
            <a:r>
              <a:rPr lang="zh-CN" altLang="en-US" sz="2800" dirty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吸收限的能量</a:t>
            </a:r>
            <a:r>
              <a:rPr lang="en-US" altLang="zh-CN" sz="2800" dirty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(</a:t>
            </a:r>
            <a:r>
              <a:rPr lang="zh-CN" altLang="en-US" sz="2800" dirty="0">
                <a:solidFill>
                  <a:srgbClr val="FF0066"/>
                </a:solidFill>
                <a:latin typeface="华文楷体"/>
                <a:ea typeface="华文楷体"/>
                <a:cs typeface="华文楷体"/>
              </a:rPr>
              <a:t>产生</a:t>
            </a:r>
            <a:r>
              <a:rPr lang="en-US" altLang="zh-CN" sz="2800" dirty="0">
                <a:solidFill>
                  <a:srgbClr val="FF0066"/>
                </a:solidFill>
                <a:latin typeface="华文楷体"/>
                <a:ea typeface="华文楷体"/>
                <a:cs typeface="华文楷体"/>
              </a:rPr>
              <a:t>K</a:t>
            </a:r>
            <a:r>
              <a:rPr lang="zh-CN" altLang="en-US" sz="2800" dirty="0">
                <a:solidFill>
                  <a:srgbClr val="FF0066"/>
                </a:solidFill>
                <a:latin typeface="华文楷体"/>
                <a:ea typeface="华文楷体"/>
                <a:cs typeface="华文楷体"/>
              </a:rPr>
              <a:t>空穴需要的能量</a:t>
            </a:r>
            <a:r>
              <a:rPr lang="en-US" altLang="zh-CN" sz="2800" dirty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)</a:t>
            </a:r>
            <a:r>
              <a:rPr lang="zh-CN" altLang="en-US" sz="2800" dirty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。因此 ，该物质的</a:t>
            </a:r>
            <a:r>
              <a:rPr lang="en-US" altLang="zh-CN" sz="2800" dirty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K</a:t>
            </a:r>
            <a:r>
              <a:rPr lang="zh-CN" altLang="en-US" sz="2800" dirty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－</a:t>
            </a:r>
            <a:r>
              <a:rPr lang="en-US" altLang="zh-CN" sz="2800" dirty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X</a:t>
            </a:r>
            <a:r>
              <a:rPr lang="zh-CN" altLang="en-US" sz="2800" dirty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射线的能量位置，必定在</a:t>
            </a:r>
            <a:r>
              <a:rPr lang="en-US" altLang="zh-CN" sz="2800" dirty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K</a:t>
            </a:r>
            <a:r>
              <a:rPr lang="zh-CN" altLang="en-US" sz="2800" dirty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吸收限的左边，并且靠近吸收限的附近。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原子物理学</a:t>
            </a:r>
            <a:r>
              <a:rPr lang="en-US" altLang="zh-CN" dirty="0"/>
              <a:t>2026</a:t>
            </a:r>
            <a:r>
              <a:rPr lang="zh-CN" altLang="en-US" dirty="0"/>
              <a:t>年春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690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5" grpId="0" build="p"/>
      <p:bldP spid="6144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CF0DB0-835C-4707-AE11-569FB349AEA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838200" y="53975"/>
            <a:ext cx="8305800" cy="687161"/>
          </a:xfrm>
        </p:spPr>
        <p:txBody>
          <a:bodyPr>
            <a:normAutofit/>
          </a:bodyPr>
          <a:lstStyle/>
          <a:p>
            <a:pPr algn="l"/>
            <a:r>
              <a:rPr kumimoji="1" lang="zh-CN" altLang="en-US" sz="2800" b="1">
                <a:latin typeface="华文楷体"/>
                <a:ea typeface="华文楷体"/>
                <a:cs typeface="华文楷体"/>
              </a:rPr>
              <a:t>厚度</a:t>
            </a:r>
            <a:r>
              <a:rPr kumimoji="1" lang="en-US" altLang="zh-CN" sz="2800" b="1" dirty="0">
                <a:latin typeface="华文楷体"/>
                <a:ea typeface="华文楷体"/>
                <a:cs typeface="华文楷体"/>
              </a:rPr>
              <a:t>127</a:t>
            </a:r>
            <a:r>
              <a:rPr kumimoji="1" lang="zh-CN" altLang="en-US" sz="2800" b="1" dirty="0">
                <a:latin typeface="华文楷体"/>
                <a:ea typeface="华文楷体"/>
                <a:cs typeface="华文楷体"/>
              </a:rPr>
              <a:t>微米的钼过滤片的穿透率和</a:t>
            </a:r>
            <a:r>
              <a:rPr kumimoji="1" lang="en-US" altLang="zh-CN" sz="2800" b="1" dirty="0">
                <a:latin typeface="华文楷体"/>
                <a:ea typeface="华文楷体"/>
                <a:cs typeface="华文楷体"/>
              </a:rPr>
              <a:t>X</a:t>
            </a:r>
            <a:r>
              <a:rPr kumimoji="1" lang="zh-CN" altLang="en-US" sz="2800" b="1" dirty="0">
                <a:latin typeface="华文楷体"/>
                <a:ea typeface="华文楷体"/>
                <a:cs typeface="华文楷体"/>
              </a:rPr>
              <a:t>射线能量的关系</a:t>
            </a:r>
          </a:p>
        </p:txBody>
      </p:sp>
      <p:pic>
        <p:nvPicPr>
          <p:cNvPr id="5" name="图片 4" descr="未命名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2267" y="741136"/>
            <a:ext cx="5316125" cy="5126264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原子物理学</a:t>
            </a:r>
            <a:r>
              <a:rPr lang="en-US" altLang="zh-CN" dirty="0"/>
              <a:t>2026</a:t>
            </a:r>
            <a:r>
              <a:rPr lang="zh-CN" altLang="en-US" dirty="0"/>
              <a:t>年春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3520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应用</a:t>
            </a:r>
            <a:r>
              <a:rPr lang="en-US" altLang="zh-CN" dirty="0"/>
              <a:t>2</a:t>
            </a:r>
            <a:r>
              <a:rPr lang="zh-CN" altLang="en-US" dirty="0"/>
              <a:t>：黄铜</a:t>
            </a:r>
            <a:r>
              <a:rPr lang="en-US" altLang="zh-CN" dirty="0"/>
              <a:t>(</a:t>
            </a:r>
            <a:r>
              <a:rPr lang="zh-CN" altLang="en-US" dirty="0"/>
              <a:t>铜和锌的混合物）</a:t>
            </a:r>
            <a:endParaRPr 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CF0DB0-835C-4707-AE11-569FB349AEA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4" name="Picture 3" descr="a34"/>
          <p:cNvPicPr>
            <a:picLocks noChangeAspect="1" noChangeArrowheads="1"/>
          </p:cNvPicPr>
          <p:nvPr/>
        </p:nvPicPr>
        <p:blipFill>
          <a:blip r:embed="rId2" cstate="hqprint">
            <a:lum contras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4600" y="1271722"/>
            <a:ext cx="4267200" cy="35288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3581400" y="3673475"/>
            <a:ext cx="533400" cy="3365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zinc</a:t>
            </a: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原子物理学</a:t>
            </a:r>
            <a:r>
              <a:rPr lang="en-US" altLang="zh-CN" dirty="0"/>
              <a:t>2026</a:t>
            </a:r>
            <a:r>
              <a:rPr lang="zh-CN" altLang="en-US" dirty="0"/>
              <a:t>年春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40011" y="4986561"/>
            <a:ext cx="8122989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10000"/>
              </a:lnSpc>
            </a:pPr>
            <a:r>
              <a:rPr lang="en-US" altLang="zh-CN" sz="240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Cu</a:t>
            </a:r>
            <a:r>
              <a:rPr lang="zh-CN" altLang="en-US" sz="2400" dirty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和</a:t>
            </a:r>
            <a:r>
              <a:rPr lang="en-US" altLang="zh-CN" sz="2400" dirty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Zn</a:t>
            </a:r>
            <a:r>
              <a:rPr lang="zh-CN" altLang="en-US" sz="2400" dirty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的特征射线，两者相差不大，我们可以用镍做成过滤片，由于</a:t>
            </a:r>
            <a:r>
              <a:rPr lang="en-US" altLang="zh-CN" sz="2400" dirty="0" err="1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λ</a:t>
            </a:r>
            <a:r>
              <a:rPr lang="en-US" altLang="zh-CN" sz="2400" dirty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(Cu)</a:t>
            </a:r>
            <a:r>
              <a:rPr lang="zh-CN" altLang="en-US" sz="2400" dirty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的能量比镍的吸收限低，所以可以顺利通过，</a:t>
            </a:r>
            <a:r>
              <a:rPr lang="zh-CN" altLang="en-US" sz="2400" dirty="0">
                <a:solidFill>
                  <a:srgbClr val="0000FF"/>
                </a:solidFill>
                <a:latin typeface="华文楷体"/>
                <a:ea typeface="华文楷体"/>
                <a:cs typeface="华文楷体"/>
              </a:rPr>
              <a:t>而</a:t>
            </a:r>
            <a:r>
              <a:rPr lang="en-US" altLang="zh-CN" sz="2400" dirty="0" err="1">
                <a:solidFill>
                  <a:srgbClr val="0000FF"/>
                </a:solidFill>
                <a:latin typeface="华文楷体"/>
                <a:ea typeface="华文楷体"/>
                <a:cs typeface="华文楷体"/>
              </a:rPr>
              <a:t>λ</a:t>
            </a:r>
            <a:r>
              <a:rPr lang="en-US" altLang="zh-CN" sz="2400" dirty="0">
                <a:solidFill>
                  <a:srgbClr val="0000FF"/>
                </a:solidFill>
                <a:latin typeface="华文楷体"/>
                <a:ea typeface="华文楷体"/>
                <a:cs typeface="华文楷体"/>
              </a:rPr>
              <a:t>(Zn)</a:t>
            </a:r>
            <a:r>
              <a:rPr lang="zh-CN" altLang="en-US" sz="2400" dirty="0">
                <a:solidFill>
                  <a:srgbClr val="0000FF"/>
                </a:solidFill>
                <a:latin typeface="华文楷体"/>
                <a:ea typeface="华文楷体"/>
                <a:cs typeface="华文楷体"/>
              </a:rPr>
              <a:t>的能量比它高，将会被吸收</a:t>
            </a:r>
            <a:r>
              <a:rPr lang="zh-CN" altLang="en-US" sz="2400" dirty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0245492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dirty="0">
                <a:solidFill>
                  <a:srgbClr val="FF0000"/>
                </a:solidFill>
                <a:latin typeface="Times New Roman"/>
                <a:ea typeface="宋体"/>
              </a:rPr>
              <a:t>EXAFS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CF0DB0-835C-4707-AE11-569FB349AEA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4" name="Picture 3" descr="a36"/>
          <p:cNvPicPr>
            <a:picLocks noChangeAspect="1" noChangeArrowheads="1"/>
          </p:cNvPicPr>
          <p:nvPr/>
        </p:nvPicPr>
        <p:blipFill>
          <a:blip r:embed="rId2" cstate="hqprint">
            <a:lum contrast="5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2746375"/>
            <a:ext cx="4038600" cy="33401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36"/>
          <p:cNvPicPr>
            <a:picLocks noChangeAspect="1" noChangeArrowheads="1"/>
          </p:cNvPicPr>
          <p:nvPr/>
        </p:nvPicPr>
        <p:blipFill>
          <a:blip r:embed="rId3" cstate="hqprint">
            <a:lum contrast="5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371600"/>
            <a:ext cx="4419600" cy="29400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Line 5"/>
          <p:cNvSpPr>
            <a:spLocks noChangeShapeType="1"/>
          </p:cNvSpPr>
          <p:nvPr/>
        </p:nvSpPr>
        <p:spPr bwMode="auto">
          <a:xfrm flipV="1">
            <a:off x="3733800" y="3276600"/>
            <a:ext cx="1295400" cy="22098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defTabSz="914400">
              <a:spcBef>
                <a:spcPct val="50000"/>
              </a:spcBef>
            </a:pPr>
            <a:endParaRPr kumimoji="1" lang="zh-CN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133600" y="152400"/>
            <a:ext cx="66294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kumimoji="1" lang="en-US" altLang="zh-CN" sz="2000" dirty="0">
                <a:solidFill>
                  <a:srgbClr val="FF0000"/>
                </a:solidFill>
                <a:latin typeface="+mn-ea"/>
                <a:ea typeface="+mn-ea"/>
              </a:rPr>
              <a:t>E</a:t>
            </a:r>
            <a:r>
              <a:rPr kumimoji="1" lang="en-US" altLang="zh-CN" sz="2000" dirty="0">
                <a:solidFill>
                  <a:srgbClr val="0000FF"/>
                </a:solidFill>
                <a:latin typeface="+mn-ea"/>
                <a:ea typeface="+mn-ea"/>
              </a:rPr>
              <a:t>xtended </a:t>
            </a:r>
            <a:r>
              <a:rPr kumimoji="1" lang="en-US" altLang="zh-CN" sz="2000" dirty="0">
                <a:solidFill>
                  <a:srgbClr val="FF0000"/>
                </a:solidFill>
                <a:latin typeface="+mn-ea"/>
                <a:ea typeface="+mn-ea"/>
              </a:rPr>
              <a:t>X</a:t>
            </a:r>
            <a:r>
              <a:rPr kumimoji="1" lang="en-US" altLang="zh-CN" sz="2000" dirty="0">
                <a:solidFill>
                  <a:srgbClr val="0000FF"/>
                </a:solidFill>
                <a:latin typeface="+mn-ea"/>
                <a:ea typeface="+mn-ea"/>
              </a:rPr>
              <a:t>-ray </a:t>
            </a:r>
            <a:r>
              <a:rPr kumimoji="1" lang="en-US" altLang="zh-CN" sz="2000" dirty="0">
                <a:solidFill>
                  <a:srgbClr val="FF0000"/>
                </a:solidFill>
                <a:latin typeface="+mn-ea"/>
                <a:ea typeface="+mn-ea"/>
              </a:rPr>
              <a:t>A</a:t>
            </a:r>
            <a:r>
              <a:rPr kumimoji="1" lang="en-US" altLang="zh-CN" sz="2000" dirty="0">
                <a:solidFill>
                  <a:srgbClr val="0000FF"/>
                </a:solidFill>
                <a:latin typeface="+mn-ea"/>
                <a:ea typeface="+mn-ea"/>
              </a:rPr>
              <a:t>bsorption </a:t>
            </a:r>
            <a:r>
              <a:rPr kumimoji="1" lang="en-US" altLang="zh-CN" sz="2000" dirty="0">
                <a:solidFill>
                  <a:srgbClr val="FF0000"/>
                </a:solidFill>
                <a:latin typeface="+mn-ea"/>
                <a:ea typeface="+mn-ea"/>
              </a:rPr>
              <a:t>F</a:t>
            </a:r>
            <a:r>
              <a:rPr kumimoji="1" lang="en-US" altLang="zh-CN" sz="2000" dirty="0">
                <a:solidFill>
                  <a:srgbClr val="0000FF"/>
                </a:solidFill>
                <a:latin typeface="+mn-ea"/>
                <a:ea typeface="+mn-ea"/>
              </a:rPr>
              <a:t>ine </a:t>
            </a:r>
            <a:r>
              <a:rPr kumimoji="1" lang="en-US" altLang="zh-CN" sz="2000" dirty="0">
                <a:solidFill>
                  <a:srgbClr val="FF0000"/>
                </a:solidFill>
                <a:latin typeface="+mn-ea"/>
                <a:ea typeface="+mn-ea"/>
              </a:rPr>
              <a:t>S</a:t>
            </a:r>
            <a:r>
              <a:rPr kumimoji="1" lang="en-US" altLang="zh-CN" sz="2000" dirty="0">
                <a:solidFill>
                  <a:srgbClr val="0000FF"/>
                </a:solidFill>
                <a:latin typeface="+mn-ea"/>
                <a:ea typeface="+mn-ea"/>
              </a:rPr>
              <a:t>tructure</a:t>
            </a:r>
          </a:p>
          <a:p>
            <a:pPr algn="ctr" defTabSz="914400">
              <a:spcBef>
                <a:spcPct val="50000"/>
              </a:spcBef>
            </a:pPr>
            <a:r>
              <a:rPr lang="zh-CN" altLang="en-US" sz="2000" dirty="0">
                <a:solidFill>
                  <a:srgbClr val="0000FF"/>
                </a:solidFill>
                <a:latin typeface="+mn-ea"/>
                <a:ea typeface="+mn-ea"/>
              </a:rPr>
              <a:t>扩展</a:t>
            </a:r>
            <a:r>
              <a:rPr lang="en-US" altLang="zh-CN" sz="2000" dirty="0">
                <a:solidFill>
                  <a:srgbClr val="0000FF"/>
                </a:solidFill>
                <a:latin typeface="+mn-ea"/>
                <a:ea typeface="+mn-ea"/>
              </a:rPr>
              <a:t>X</a:t>
            </a:r>
            <a:r>
              <a:rPr lang="zh-CN" altLang="en-US" sz="2000" dirty="0">
                <a:solidFill>
                  <a:srgbClr val="0000FF"/>
                </a:solidFill>
                <a:latin typeface="+mn-ea"/>
                <a:ea typeface="+mn-ea"/>
              </a:rPr>
              <a:t>射线吸收结构</a:t>
            </a:r>
            <a:endParaRPr kumimoji="1" lang="en-US" altLang="zh-CN" sz="2000" dirty="0">
              <a:solidFill>
                <a:srgbClr val="0000FF"/>
              </a:solidFill>
              <a:latin typeface="+mn-ea"/>
              <a:ea typeface="+mn-ea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04800" y="1403349"/>
            <a:ext cx="4267200" cy="1200329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kumimoji="1" lang="en-US" altLang="zh-CN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At the high energy side of the edge, the absorption coefficient drops monotonously.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04800" y="2209800"/>
            <a:ext cx="4191000" cy="369332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1800">
                <a:solidFill>
                  <a:srgbClr val="FF0000"/>
                </a:solidFill>
              </a:rPr>
              <a:t>varies periodically.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原子物理学</a:t>
            </a:r>
            <a:r>
              <a:rPr lang="en-US" altLang="zh-CN" dirty="0"/>
              <a:t>2026</a:t>
            </a:r>
            <a:r>
              <a:rPr lang="zh-CN" altLang="en-US" dirty="0"/>
              <a:t>年春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267200" y="4495800"/>
            <a:ext cx="5029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/>
                </a:solidFill>
                <a:latin typeface="+mn-ea"/>
                <a:ea typeface="+mn-ea"/>
              </a:rPr>
              <a:t>入射光子打出内层电子后，电子的德布罗意波与周围原子发生散射，形成向内的波与原来向外的波干涉，从而使吸收</a:t>
            </a:r>
            <a:r>
              <a:rPr lang="zh-CN" altLang="en-US" sz="2400">
                <a:solidFill>
                  <a:schemeClr val="tx1"/>
                </a:solidFill>
                <a:latin typeface="+mn-ea"/>
                <a:ea typeface="+mn-ea"/>
              </a:rPr>
              <a:t>系数层震荡现象。</a:t>
            </a:r>
            <a:endParaRPr lang="en-US" sz="2400" dirty="0">
              <a:solidFill>
                <a:schemeClr val="tx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75732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2" presetClass="entr" presetSubtype="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 autoUpdateAnimBg="0"/>
      <p:bldP spid="9" grpId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X</a:t>
            </a:r>
            <a:r>
              <a:rPr lang="zh-CN" altLang="en-US" dirty="0"/>
              <a:t>射线影像学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原子物理学</a:t>
            </a:r>
            <a:r>
              <a:rPr lang="en-US" altLang="zh-CN" dirty="0"/>
              <a:t>2026</a:t>
            </a:r>
            <a:r>
              <a:rPr lang="zh-CN" altLang="en-US" dirty="0"/>
              <a:t>年春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BAC4F7-8877-4A8A-A428-06935D1FE728}" type="slidenum">
              <a:rPr lang="zh-CN" altLang="en-US" smtClean="0"/>
              <a:pPr>
                <a:defRPr/>
              </a:pPr>
              <a:t>18</a:t>
            </a:fld>
            <a:endParaRPr lang="en-US" altLang="zh-CN" dirty="0"/>
          </a:p>
        </p:txBody>
      </p:sp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458390" y="1219200"/>
            <a:ext cx="8229600" cy="5240586"/>
          </a:xfrm>
        </p:spPr>
        <p:txBody>
          <a:bodyPr>
            <a:normAutofit lnSpcReduction="10000"/>
          </a:bodyPr>
          <a:lstStyle/>
          <a:p>
            <a:r>
              <a:rPr lang="en-US" altLang="zh-CN" sz="2800" dirty="0"/>
              <a:t>X</a:t>
            </a:r>
            <a:r>
              <a:rPr lang="zh-CN" altLang="en-US" sz="2800" dirty="0"/>
              <a:t>射线摄影技术：</a:t>
            </a:r>
            <a:r>
              <a:rPr lang="en-US" altLang="zh-CN" sz="2800" dirty="0"/>
              <a:t>X</a:t>
            </a:r>
            <a:r>
              <a:rPr lang="zh-CN" altLang="en-US" sz="2800" dirty="0"/>
              <a:t>射线照射人体或生物体时，利用不同组织对</a:t>
            </a:r>
            <a:r>
              <a:rPr lang="en-US" altLang="zh-CN" sz="2800" dirty="0"/>
              <a:t>X</a:t>
            </a:r>
            <a:r>
              <a:rPr lang="zh-CN" altLang="en-US" sz="2800" dirty="0"/>
              <a:t>射线</a:t>
            </a:r>
            <a:r>
              <a:rPr lang="zh-CN" altLang="en-US" sz="2800" dirty="0">
                <a:solidFill>
                  <a:srgbClr val="FF0000"/>
                </a:solidFill>
              </a:rPr>
              <a:t>吸收系数</a:t>
            </a:r>
            <a:r>
              <a:rPr lang="zh-CN" altLang="en-US" sz="2800" dirty="0"/>
              <a:t>的差别，在透射影象中可以分辨各器官组织，以及组织的病变情况。</a:t>
            </a:r>
            <a:endParaRPr lang="en-US" altLang="zh-CN" sz="3200" dirty="0"/>
          </a:p>
          <a:p>
            <a:r>
              <a:rPr lang="zh-CN" altLang="en-US" sz="2800" dirty="0"/>
              <a:t>传统的</a:t>
            </a:r>
            <a:r>
              <a:rPr lang="en-US" altLang="zh-CN" sz="2800" dirty="0"/>
              <a:t>X</a:t>
            </a:r>
            <a:r>
              <a:rPr lang="zh-CN" altLang="en-US" sz="2800" dirty="0"/>
              <a:t>射线摄影术的缺点</a:t>
            </a:r>
            <a:endParaRPr lang="en-US" altLang="zh-CN" sz="2800" dirty="0"/>
          </a:p>
          <a:p>
            <a:pPr lvl="1"/>
            <a:r>
              <a:rPr lang="zh-CN" altLang="en-US" sz="2000" dirty="0"/>
              <a:t>它将人体的三维景象显示在二维的胶片或荧光屏上，不同深度方向上的信息重叠在一起，引起混淆；</a:t>
            </a:r>
            <a:endParaRPr lang="en-US" altLang="zh-CN" sz="2000" dirty="0"/>
          </a:p>
          <a:p>
            <a:pPr lvl="1"/>
            <a:r>
              <a:rPr lang="zh-CN" altLang="en-US" sz="2000" dirty="0"/>
              <a:t>它只能区分密度差别大的脏器，如充气的肺等，而对肝、胰等软组织内的差异则无法辨别</a:t>
            </a:r>
            <a:endParaRPr lang="en-US" altLang="zh-CN" sz="2000" dirty="0"/>
          </a:p>
          <a:p>
            <a:pPr lvl="1"/>
            <a:r>
              <a:rPr lang="en-US" altLang="zh-CN" sz="2000" dirty="0"/>
              <a:t>X</a:t>
            </a:r>
            <a:r>
              <a:rPr lang="zh-CN" altLang="en-US" sz="2000" dirty="0"/>
              <a:t>射线线所用的剂量较大，对生物体容易造成损伤等问题</a:t>
            </a:r>
          </a:p>
          <a:p>
            <a:r>
              <a:rPr lang="en-US" altLang="zh-CN" sz="2800" dirty="0"/>
              <a:t>X</a:t>
            </a:r>
            <a:r>
              <a:rPr lang="zh-CN" altLang="en-US" sz="2800" dirty="0"/>
              <a:t>射线断层摄影术 </a:t>
            </a:r>
            <a:r>
              <a:rPr lang="en-US" altLang="zh-CN" sz="2800" dirty="0"/>
              <a:t>(X-ray </a:t>
            </a:r>
            <a:r>
              <a:rPr lang="en-US" altLang="zh-CN" sz="2800" dirty="0">
                <a:solidFill>
                  <a:srgbClr val="FF0000"/>
                </a:solidFill>
              </a:rPr>
              <a:t>c</a:t>
            </a:r>
            <a:r>
              <a:rPr lang="en-US" altLang="zh-CN" sz="2800" dirty="0"/>
              <a:t>omputerized </a:t>
            </a:r>
            <a:r>
              <a:rPr lang="en-US" altLang="zh-CN" sz="2800" dirty="0">
                <a:solidFill>
                  <a:srgbClr val="FF0000"/>
                </a:solidFill>
              </a:rPr>
              <a:t>t</a:t>
            </a:r>
            <a:r>
              <a:rPr lang="en-US" altLang="zh-CN" sz="2800" dirty="0"/>
              <a:t>omography)</a:t>
            </a:r>
          </a:p>
          <a:p>
            <a:pPr lvl="1"/>
            <a:r>
              <a:rPr lang="zh-CN" altLang="en-US" sz="2000" dirty="0"/>
              <a:t>又称“</a:t>
            </a:r>
            <a:r>
              <a:rPr lang="en-US" altLang="zh-CN" sz="2000" dirty="0"/>
              <a:t>X</a:t>
            </a:r>
            <a:r>
              <a:rPr lang="zh-CN" altLang="en-US" sz="2000" dirty="0"/>
              <a:t>射线电子计算机扫描术”</a:t>
            </a:r>
            <a:endParaRPr lang="en-US" altLang="zh-CN" sz="2000" dirty="0"/>
          </a:p>
          <a:p>
            <a:pPr lvl="1"/>
            <a:r>
              <a:rPr lang="en-US" altLang="zh-CN" sz="2000" dirty="0"/>
              <a:t>X-CT</a:t>
            </a:r>
            <a:r>
              <a:rPr lang="zh-CN" altLang="en-US" sz="2000" dirty="0"/>
              <a:t>可对人体进行三维空间的观察，包括进行横断面的摄像；</a:t>
            </a:r>
            <a:endParaRPr lang="en-US" altLang="zh-CN" sz="2000" dirty="0"/>
          </a:p>
          <a:p>
            <a:pPr lvl="1"/>
            <a:r>
              <a:rPr lang="en-US" altLang="zh-CN" sz="2000" dirty="0"/>
              <a:t>X-CT</a:t>
            </a:r>
            <a:r>
              <a:rPr lang="zh-CN" altLang="en-US" sz="2000" dirty="0"/>
              <a:t>具有很高的密度分辨率和空间分辨率，提高了图像的清晰度；</a:t>
            </a:r>
            <a:endParaRPr lang="en-US" altLang="zh-CN" sz="2000" dirty="0"/>
          </a:p>
          <a:p>
            <a:pPr lvl="1"/>
            <a:r>
              <a:rPr lang="en-US" altLang="zh-CN" sz="2000" dirty="0"/>
              <a:t>X-CT</a:t>
            </a:r>
            <a:r>
              <a:rPr lang="zh-CN" altLang="en-US" sz="2000" dirty="0"/>
              <a:t>还能使人体各种内脏器官的横断图像在几秒钟内便显示在荧光屏上，从能够准确地诊断许多疾病。</a:t>
            </a:r>
            <a:endParaRPr lang="en-US" altLang="zh-CN" sz="2000" dirty="0"/>
          </a:p>
        </p:txBody>
      </p:sp>
    </p:spTree>
    <p:extLst>
      <p:ext uri="{BB962C8B-B14F-4D97-AF65-F5344CB8AC3E}">
        <p14:creationId xmlns:p14="http://schemas.microsoft.com/office/powerpoint/2010/main" val="5069975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radiologie-baden-baden.de/cms/upload/img/diagnostik/diagnostik_ct_somatom_definition_as1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209869"/>
            <a:ext cx="4017006" cy="267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X</a:t>
            </a:r>
            <a:r>
              <a:rPr lang="zh-CN" altLang="en-US" dirty="0"/>
              <a:t>射线断层摄影术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原子物理学</a:t>
            </a:r>
            <a:r>
              <a:rPr lang="en-US" altLang="zh-CN" dirty="0"/>
              <a:t>2026</a:t>
            </a:r>
            <a:r>
              <a:rPr lang="zh-CN" altLang="en-US" dirty="0"/>
              <a:t>年春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BAC4F7-8877-4A8A-A428-06935D1FE728}" type="slidenum">
              <a:rPr lang="zh-CN" altLang="en-US" smtClean="0"/>
              <a:pPr>
                <a:defRPr/>
              </a:pPr>
              <a:t>19</a:t>
            </a:fld>
            <a:endParaRPr lang="en-US" altLang="zh-CN" dirty="0"/>
          </a:p>
        </p:txBody>
      </p:sp>
      <p:pic>
        <p:nvPicPr>
          <p:cNvPr id="6" name="Picture 6" descr="1-4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88717" y="1270998"/>
            <a:ext cx="3543300" cy="2664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ct0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52872" y="3868564"/>
            <a:ext cx="3643881" cy="2456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6292041" y="5442350"/>
            <a:ext cx="1944687" cy="528638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0"/>
                <a:cs typeface="Arial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0"/>
                <a:cs typeface="Arial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0"/>
                <a:cs typeface="Arial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0"/>
                <a:cs typeface="Arial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脑的</a:t>
            </a:r>
            <a:r>
              <a:rPr lang="en-US" altLang="zh-CN" sz="2800" dirty="0">
                <a:solidFill>
                  <a:prstClr val="black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CT</a:t>
            </a:r>
            <a:r>
              <a:rPr lang="zh-CN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片</a:t>
            </a:r>
            <a:endParaRPr lang="en-US" altLang="zh-CN" sz="2800" dirty="0">
              <a:solidFill>
                <a:prstClr val="black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304800" y="4038600"/>
            <a:ext cx="1676400" cy="461665"/>
          </a:xfrm>
          <a:prstGeom prst="rect">
            <a:avLst/>
          </a:prstGeom>
          <a:solidFill>
            <a:schemeClr val="bg1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0"/>
                <a:cs typeface="Arial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0"/>
                <a:cs typeface="Arial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0"/>
                <a:cs typeface="Arial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0"/>
                <a:cs typeface="Arial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2400">
                <a:solidFill>
                  <a:prstClr val="black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X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光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CT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机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6248400" y="3962400"/>
            <a:ext cx="2627312" cy="461665"/>
          </a:xfrm>
          <a:prstGeom prst="rect">
            <a:avLst/>
          </a:prstGeom>
          <a:solidFill>
            <a:schemeClr val="bg1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0"/>
                <a:cs typeface="Arial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0"/>
                <a:cs typeface="Arial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0"/>
                <a:cs typeface="Arial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0"/>
                <a:cs typeface="Arial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CT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的扫描光束</a:t>
            </a:r>
            <a:endParaRPr lang="en-US" altLang="zh-CN" sz="2400" dirty="0">
              <a:solidFill>
                <a:prstClr val="black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7608" y="4495800"/>
            <a:ext cx="21399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>
                <a:solidFill>
                  <a:schemeClr val="tx1"/>
                </a:solidFill>
              </a:rPr>
              <a:t>(X-ray Computerized Tomography Scanner)</a:t>
            </a:r>
          </a:p>
        </p:txBody>
      </p:sp>
    </p:spTree>
    <p:extLst>
      <p:ext uri="{BB962C8B-B14F-4D97-AF65-F5344CB8AC3E}">
        <p14:creationId xmlns:p14="http://schemas.microsoft.com/office/powerpoint/2010/main" val="2040447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原子物理学</a:t>
            </a:r>
            <a:r>
              <a:rPr lang="en-US" altLang="zh-CN" dirty="0"/>
              <a:t>2026</a:t>
            </a:r>
            <a:r>
              <a:rPr lang="zh-CN" altLang="en-US" dirty="0"/>
              <a:t>年春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690805-D7D2-4AB9-A191-0BC729846278}" type="slidenum">
              <a:rPr lang="zh-CN" altLang="en-US" smtClean="0"/>
              <a:pPr>
                <a:defRPr/>
              </a:pPr>
              <a:t>2</a:t>
            </a:fld>
            <a:endParaRPr lang="en-US" altLang="zh-CN" dirty="0"/>
          </a:p>
        </p:txBody>
      </p:sp>
      <p:sp>
        <p:nvSpPr>
          <p:cNvPr id="5" name="TextBox 4"/>
          <p:cNvSpPr txBox="1"/>
          <p:nvPr/>
        </p:nvSpPr>
        <p:spPr>
          <a:xfrm>
            <a:off x="2057400" y="2438400"/>
            <a:ext cx="56493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hangingPunct="1"/>
            <a:r>
              <a:rPr kumimoji="0" lang="en-US" altLang="zh-CN" sz="3600" dirty="0">
                <a:solidFill>
                  <a:schemeClr val="tx1"/>
                </a:solidFill>
                <a:latin typeface="华文楷体"/>
                <a:ea typeface="华文楷体"/>
                <a:cs typeface="华文楷体"/>
              </a:rPr>
              <a:t>  </a:t>
            </a:r>
            <a:r>
              <a:rPr kumimoji="0" lang="en-US" altLang="zh-CN" sz="4000" dirty="0">
                <a:solidFill>
                  <a:schemeClr val="tx1"/>
                </a:solidFill>
                <a:latin typeface="华文楷体"/>
                <a:ea typeface="华文楷体"/>
                <a:cs typeface="华文楷体"/>
              </a:rPr>
              <a:t>X</a:t>
            </a:r>
            <a:r>
              <a:rPr kumimoji="0" lang="zh-CN" altLang="en-US" sz="4000" dirty="0">
                <a:solidFill>
                  <a:schemeClr val="tx1"/>
                </a:solidFill>
                <a:latin typeface="华文楷体"/>
                <a:ea typeface="华文楷体"/>
                <a:cs typeface="华文楷体"/>
              </a:rPr>
              <a:t>射线与物质相互作用  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57200" y="3810000"/>
            <a:ext cx="838200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 eaLnBrk="1" hangingPunct="1">
              <a:lnSpc>
                <a:spcPct val="150000"/>
              </a:lnSpc>
            </a:pPr>
            <a:r>
              <a:rPr lang="en-US" altLang="zh-CN" sz="2400" b="1" dirty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X</a:t>
            </a:r>
            <a:r>
              <a:rPr lang="zh-CN" altLang="en-US" sz="2400" b="1" dirty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射线与物质相互作用时，</a:t>
            </a:r>
            <a:r>
              <a:rPr lang="zh-CN" altLang="en-US" sz="2400" b="1" dirty="0">
                <a:solidFill>
                  <a:srgbClr val="0000FF"/>
                </a:solidFill>
                <a:latin typeface="华文楷体"/>
                <a:ea typeface="华文楷体"/>
                <a:cs typeface="华文楷体"/>
              </a:rPr>
              <a:t>其强度会因</a:t>
            </a:r>
            <a:r>
              <a:rPr lang="en-US" altLang="zh-CN" sz="2400" b="1" dirty="0">
                <a:solidFill>
                  <a:srgbClr val="0000FF"/>
                </a:solidFill>
                <a:latin typeface="华文楷体"/>
                <a:ea typeface="华文楷体"/>
                <a:cs typeface="华文楷体"/>
              </a:rPr>
              <a:t>X</a:t>
            </a:r>
            <a:r>
              <a:rPr lang="zh-CN" altLang="en-US" sz="2400" b="1" dirty="0">
                <a:solidFill>
                  <a:srgbClr val="0000FF"/>
                </a:solidFill>
                <a:latin typeface="华文楷体"/>
                <a:ea typeface="华文楷体"/>
                <a:cs typeface="华文楷体"/>
              </a:rPr>
              <a:t>射线通过物质而被减弱的现象</a:t>
            </a:r>
            <a:r>
              <a:rPr lang="en-US" altLang="zh-CN" sz="2400" b="1" dirty="0">
                <a:solidFill>
                  <a:srgbClr val="0000FF"/>
                </a:solidFill>
                <a:latin typeface="华文楷体"/>
                <a:ea typeface="华文楷体"/>
                <a:cs typeface="华文楷体"/>
              </a:rPr>
              <a:t>,</a:t>
            </a:r>
            <a:r>
              <a:rPr lang="en-US" altLang="zh-CN" sz="2400" b="1" dirty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 </a:t>
            </a:r>
            <a:r>
              <a:rPr lang="zh-CN" altLang="en-US" sz="2400" b="1" dirty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这就是</a:t>
            </a:r>
            <a:r>
              <a:rPr lang="en-US" altLang="zh-CN" sz="2400" b="1" dirty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X</a:t>
            </a:r>
            <a:r>
              <a:rPr lang="zh-CN" altLang="en-US" sz="2400" b="1" dirty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射线的吸收现象</a:t>
            </a:r>
          </a:p>
        </p:txBody>
      </p:sp>
    </p:spTree>
    <p:extLst>
      <p:ext uri="{BB962C8B-B14F-4D97-AF65-F5344CB8AC3E}">
        <p14:creationId xmlns:p14="http://schemas.microsoft.com/office/powerpoint/2010/main" val="1221193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449321" y="416959"/>
            <a:ext cx="8389879" cy="5526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365125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lnSpc>
                <a:spcPct val="135000"/>
              </a:lnSpc>
            </a:pPr>
            <a:r>
              <a:rPr lang="zh-CN" altLang="en-US" sz="2800" b="1" u="sng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应用举例：在心血管造影术上的应用</a:t>
            </a:r>
            <a:endParaRPr lang="en-US" altLang="zh-CN" sz="2800" b="1" u="sng" dirty="0">
              <a:solidFill>
                <a:srgbClr val="FF0000"/>
              </a:solidFill>
              <a:latin typeface="华文楷体"/>
              <a:ea typeface="华文楷体"/>
              <a:cs typeface="华文楷体"/>
            </a:endParaRPr>
          </a:p>
          <a:p>
            <a:pPr algn="ctr" eaLnBrk="1" hangingPunct="1">
              <a:lnSpc>
                <a:spcPts val="2200"/>
              </a:lnSpc>
            </a:pPr>
            <a:endParaRPr lang="en-US" altLang="zh-CN" sz="2800" dirty="0">
              <a:solidFill>
                <a:srgbClr val="FF0000"/>
              </a:solidFill>
              <a:latin typeface="华文新魏" pitchFamily="2" charset="-122"/>
              <a:ea typeface="华文新魏" pitchFamily="2" charset="-122"/>
            </a:endParaRPr>
          </a:p>
          <a:p>
            <a:pPr eaLnBrk="1" hangingPunct="1">
              <a:lnSpc>
                <a:spcPct val="135000"/>
              </a:lnSpc>
            </a:pPr>
            <a:r>
              <a:rPr lang="zh-CN" altLang="en-US" sz="2000" b="1" dirty="0">
                <a:solidFill>
                  <a:srgbClr val="0000FF"/>
                </a:solidFill>
                <a:latin typeface="华文楷体"/>
                <a:ea typeface="华文楷体"/>
                <a:cs typeface="华文楷体"/>
              </a:rPr>
              <a:t>心血管阻塞是严重的心血管病变，治疗的第一步是查出阻塞的地点，</a:t>
            </a:r>
            <a:r>
              <a:rPr lang="zh-CN" altLang="en-US" sz="2000" b="1" dirty="0">
                <a:latin typeface="华文楷体"/>
                <a:ea typeface="华文楷体"/>
                <a:cs typeface="华文楷体"/>
              </a:rPr>
              <a:t>常用的方法是心血管造影。</a:t>
            </a:r>
            <a:endParaRPr lang="en-US" altLang="zh-CN" sz="2000" b="1" dirty="0">
              <a:latin typeface="华文楷体"/>
              <a:ea typeface="华文楷体"/>
              <a:cs typeface="华文楷体"/>
            </a:endParaRPr>
          </a:p>
          <a:p>
            <a:pPr eaLnBrk="1" hangingPunct="1">
              <a:lnSpc>
                <a:spcPct val="135000"/>
              </a:lnSpc>
            </a:pPr>
            <a:r>
              <a:rPr lang="zh-CN" alt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/>
                <a:ea typeface="华文楷体"/>
                <a:cs typeface="华文楷体"/>
              </a:rPr>
              <a:t>原理：</a:t>
            </a:r>
            <a:r>
              <a:rPr lang="zh-CN" altLang="en-US" sz="2000" b="1" dirty="0">
                <a:latin typeface="华文楷体"/>
                <a:ea typeface="华文楷体"/>
                <a:cs typeface="华文楷体"/>
              </a:rPr>
              <a:t>在血管中注入造影剂碘（</a:t>
            </a:r>
            <a:r>
              <a:rPr lang="en-US" altLang="zh-CN" sz="2000" b="1" baseline="30000" dirty="0">
                <a:latin typeface="华文楷体"/>
                <a:ea typeface="华文楷体"/>
                <a:cs typeface="华文楷体"/>
              </a:rPr>
              <a:t>131</a:t>
            </a:r>
            <a:r>
              <a:rPr lang="en-US" altLang="zh-CN" sz="2000" b="1" dirty="0">
                <a:latin typeface="华文楷体"/>
                <a:ea typeface="华文楷体"/>
                <a:cs typeface="华文楷体"/>
              </a:rPr>
              <a:t>I</a:t>
            </a:r>
            <a:r>
              <a:rPr lang="zh-CN" altLang="en-US" sz="2000" b="1" dirty="0">
                <a:latin typeface="华文楷体"/>
                <a:ea typeface="华文楷体"/>
                <a:cs typeface="华文楷体"/>
              </a:rPr>
              <a:t>）；</a:t>
            </a:r>
            <a:r>
              <a:rPr lang="en-US" altLang="zh-CN" sz="2000" b="1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I</a:t>
            </a:r>
            <a:r>
              <a:rPr lang="zh-CN" altLang="en-US" sz="2000" b="1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对</a:t>
            </a:r>
            <a:r>
              <a:rPr lang="en-US" altLang="zh-CN" sz="2000" b="1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X</a:t>
            </a:r>
            <a:r>
              <a:rPr lang="zh-CN" altLang="en-US" sz="2000" b="1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射线吸收要比肌肉、骨骼对</a:t>
            </a:r>
            <a:r>
              <a:rPr lang="en-US" altLang="zh-CN" sz="2000" b="1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X</a:t>
            </a:r>
            <a:r>
              <a:rPr lang="zh-CN" altLang="en-US" sz="2000" b="1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射线吸收强得多</a:t>
            </a:r>
            <a:r>
              <a:rPr lang="zh-CN" altLang="en-US" sz="2000" b="1" dirty="0">
                <a:latin typeface="华文楷体"/>
                <a:ea typeface="华文楷体"/>
                <a:cs typeface="华文楷体"/>
              </a:rPr>
              <a:t>。因此，在</a:t>
            </a:r>
            <a:r>
              <a:rPr lang="en-US" altLang="zh-CN" sz="2000" b="1" dirty="0">
                <a:latin typeface="华文楷体"/>
                <a:ea typeface="华文楷体"/>
                <a:cs typeface="华文楷体"/>
              </a:rPr>
              <a:t>X</a:t>
            </a:r>
            <a:r>
              <a:rPr lang="zh-CN" altLang="en-US" sz="2000" b="1" dirty="0">
                <a:latin typeface="华文楷体"/>
                <a:ea typeface="华文楷体"/>
                <a:cs typeface="华文楷体"/>
              </a:rPr>
              <a:t>光照射下，哪里血管有阻塞，</a:t>
            </a:r>
            <a:r>
              <a:rPr lang="en-US" altLang="zh-CN" sz="2000" b="1" dirty="0">
                <a:solidFill>
                  <a:srgbClr val="0000FF"/>
                </a:solidFill>
                <a:latin typeface="华文楷体"/>
                <a:ea typeface="华文楷体"/>
                <a:cs typeface="华文楷体"/>
              </a:rPr>
              <a:t>I</a:t>
            </a:r>
            <a:r>
              <a:rPr lang="zh-CN" altLang="en-US" sz="2000" b="1" dirty="0">
                <a:solidFill>
                  <a:srgbClr val="0000FF"/>
                </a:solidFill>
                <a:latin typeface="华文楷体"/>
                <a:ea typeface="华文楷体"/>
                <a:cs typeface="华文楷体"/>
              </a:rPr>
              <a:t>无法达到，哪里就能被显示出来</a:t>
            </a:r>
            <a:r>
              <a:rPr lang="zh-CN" altLang="en-US" sz="2000" b="1" dirty="0">
                <a:latin typeface="华文楷体"/>
                <a:ea typeface="华文楷体"/>
                <a:cs typeface="华文楷体"/>
              </a:rPr>
              <a:t>。</a:t>
            </a:r>
            <a:r>
              <a:rPr lang="zh-CN" altLang="en-US" sz="2000" b="1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但这种方法要求有较大浓度才能造影</a:t>
            </a:r>
            <a:r>
              <a:rPr lang="zh-CN" altLang="en-US" sz="2000" b="1" dirty="0">
                <a:latin typeface="华文楷体"/>
                <a:ea typeface="华文楷体"/>
                <a:cs typeface="华文楷体"/>
              </a:rPr>
              <a:t>，所以早期是将很细的导管插入人体股动脉，在导管中注入碘再造影。</a:t>
            </a:r>
            <a:r>
              <a:rPr lang="zh-CN" altLang="en-US" sz="2000" b="1" dirty="0">
                <a:solidFill>
                  <a:srgbClr val="0000FF"/>
                </a:solidFill>
                <a:latin typeface="华文楷体"/>
                <a:ea typeface="华文楷体"/>
                <a:cs typeface="华文楷体"/>
              </a:rPr>
              <a:t>病人痛苦且有一定危险</a:t>
            </a:r>
            <a:r>
              <a:rPr lang="en-US" altLang="zh-CN" sz="2000" b="1" dirty="0">
                <a:latin typeface="华文楷体"/>
                <a:ea typeface="华文楷体"/>
                <a:cs typeface="华文楷体"/>
              </a:rPr>
              <a:t>.</a:t>
            </a:r>
          </a:p>
          <a:p>
            <a:pPr eaLnBrk="1" hangingPunct="1">
              <a:lnSpc>
                <a:spcPct val="135000"/>
              </a:lnSpc>
            </a:pPr>
            <a:r>
              <a:rPr lang="zh-CN" altLang="en-US" sz="2000" b="1" dirty="0">
                <a:latin typeface="华文楷体"/>
                <a:ea typeface="华文楷体"/>
                <a:cs typeface="华文楷体"/>
              </a:rPr>
              <a:t>新的造影术利用碘的 </a:t>
            </a:r>
            <a:r>
              <a:rPr lang="en-US" altLang="zh-CN" sz="2000" b="1" dirty="0">
                <a:latin typeface="华文楷体"/>
                <a:ea typeface="华文楷体"/>
                <a:cs typeface="华文楷体"/>
              </a:rPr>
              <a:t>K </a:t>
            </a:r>
            <a:r>
              <a:rPr lang="zh-CN" altLang="en-US" sz="2000" b="1" dirty="0">
                <a:latin typeface="华文楷体"/>
                <a:ea typeface="华文楷体"/>
                <a:cs typeface="华文楷体"/>
              </a:rPr>
              <a:t>吸收限，在碘的浓度不是很大时，</a:t>
            </a:r>
            <a:r>
              <a:rPr lang="zh-CN" altLang="en-US" sz="2000" b="1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用两种能量</a:t>
            </a:r>
            <a:r>
              <a:rPr lang="en-US" altLang="zh-CN" sz="2000" b="1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E</a:t>
            </a:r>
            <a:r>
              <a:rPr lang="en-US" altLang="zh-CN" sz="2000" b="1" baseline="-25000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1</a:t>
            </a:r>
            <a:r>
              <a:rPr lang="zh-CN" altLang="en-US" sz="2000" b="1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，</a:t>
            </a:r>
            <a:r>
              <a:rPr lang="en-US" altLang="zh-CN" sz="2000" b="1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E</a:t>
            </a:r>
            <a:r>
              <a:rPr lang="en-US" altLang="zh-CN" sz="2000" b="1" baseline="-25000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2 </a:t>
            </a:r>
            <a:r>
              <a:rPr lang="zh-CN" altLang="en-US" sz="2000" b="1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的</a:t>
            </a:r>
            <a:r>
              <a:rPr lang="en-US" altLang="zh-CN" sz="2000" b="1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X</a:t>
            </a:r>
            <a:r>
              <a:rPr lang="zh-CN" altLang="en-US" sz="2000" b="1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射线分别造影</a:t>
            </a:r>
            <a:r>
              <a:rPr lang="zh-CN" altLang="en-US" sz="2000" b="1" dirty="0">
                <a:latin typeface="华文楷体"/>
                <a:ea typeface="华文楷体"/>
                <a:cs typeface="华文楷体"/>
              </a:rPr>
              <a:t>；</a:t>
            </a:r>
            <a:r>
              <a:rPr lang="en-US" altLang="zh-CN" sz="2000" b="1" dirty="0">
                <a:latin typeface="华文楷体"/>
                <a:ea typeface="华文楷体"/>
                <a:cs typeface="华文楷体"/>
              </a:rPr>
              <a:t>E</a:t>
            </a:r>
            <a:r>
              <a:rPr lang="en-US" altLang="zh-CN" sz="2000" b="1" baseline="-25000" dirty="0">
                <a:latin typeface="华文楷体"/>
                <a:ea typeface="华文楷体"/>
                <a:cs typeface="华文楷体"/>
              </a:rPr>
              <a:t>1</a:t>
            </a:r>
            <a:r>
              <a:rPr lang="zh-CN" altLang="en-US" sz="2000" b="1" dirty="0">
                <a:latin typeface="华文楷体"/>
                <a:ea typeface="华文楷体"/>
                <a:cs typeface="华文楷体"/>
              </a:rPr>
              <a:t>，</a:t>
            </a:r>
            <a:r>
              <a:rPr lang="en-US" altLang="zh-CN" sz="2000" b="1" dirty="0">
                <a:latin typeface="华文楷体"/>
                <a:ea typeface="华文楷体"/>
                <a:cs typeface="华文楷体"/>
              </a:rPr>
              <a:t>E</a:t>
            </a:r>
            <a:r>
              <a:rPr lang="en-US" altLang="zh-CN" sz="2000" b="1" baseline="-25000" dirty="0">
                <a:latin typeface="华文楷体"/>
                <a:ea typeface="华文楷体"/>
                <a:cs typeface="华文楷体"/>
              </a:rPr>
              <a:t>2</a:t>
            </a:r>
            <a:r>
              <a:rPr lang="zh-CN" altLang="en-US" sz="2000" b="1" dirty="0">
                <a:latin typeface="华文楷体"/>
                <a:ea typeface="华文楷体"/>
                <a:cs typeface="华文楷体"/>
              </a:rPr>
              <a:t>分别在</a:t>
            </a:r>
            <a:r>
              <a:rPr lang="en-US" altLang="zh-CN" sz="2000" b="1" dirty="0">
                <a:latin typeface="华文楷体"/>
                <a:ea typeface="华文楷体"/>
                <a:cs typeface="华文楷体"/>
              </a:rPr>
              <a:t>K</a:t>
            </a:r>
            <a:r>
              <a:rPr lang="zh-CN" altLang="en-US" sz="2000" b="1" dirty="0">
                <a:latin typeface="华文楷体"/>
                <a:ea typeface="华文楷体"/>
                <a:cs typeface="华文楷体"/>
              </a:rPr>
              <a:t>吸收限的上下端，相差很小，</a:t>
            </a:r>
            <a:r>
              <a:rPr lang="zh-CN" altLang="en-US" sz="2000" b="1" dirty="0">
                <a:solidFill>
                  <a:srgbClr val="0000FF"/>
                </a:solidFill>
                <a:latin typeface="华文楷体"/>
                <a:ea typeface="华文楷体"/>
                <a:cs typeface="华文楷体"/>
              </a:rPr>
              <a:t>则</a:t>
            </a:r>
            <a:r>
              <a:rPr lang="en-US" altLang="zh-CN" sz="2000" b="1" dirty="0">
                <a:solidFill>
                  <a:srgbClr val="0000FF"/>
                </a:solidFill>
                <a:latin typeface="华文楷体"/>
                <a:ea typeface="华文楷体"/>
                <a:cs typeface="华文楷体"/>
              </a:rPr>
              <a:t>E</a:t>
            </a:r>
            <a:r>
              <a:rPr lang="en-US" altLang="zh-CN" sz="2000" b="1" baseline="-25000" dirty="0">
                <a:solidFill>
                  <a:srgbClr val="0000FF"/>
                </a:solidFill>
                <a:latin typeface="华文楷体"/>
                <a:ea typeface="华文楷体"/>
                <a:cs typeface="华文楷体"/>
              </a:rPr>
              <a:t>1</a:t>
            </a:r>
            <a:r>
              <a:rPr lang="zh-CN" altLang="en-US" sz="2000" b="1" dirty="0">
                <a:solidFill>
                  <a:srgbClr val="0000FF"/>
                </a:solidFill>
                <a:latin typeface="华文楷体"/>
                <a:ea typeface="华文楷体"/>
                <a:cs typeface="华文楷体"/>
              </a:rPr>
              <a:t>吸收系数很小，</a:t>
            </a:r>
            <a:r>
              <a:rPr lang="en-US" altLang="zh-CN" sz="2000" b="1" dirty="0">
                <a:solidFill>
                  <a:srgbClr val="0000FF"/>
                </a:solidFill>
                <a:latin typeface="华文楷体"/>
                <a:ea typeface="华文楷体"/>
                <a:cs typeface="华文楷体"/>
              </a:rPr>
              <a:t>E</a:t>
            </a:r>
            <a:r>
              <a:rPr lang="en-US" altLang="zh-CN" sz="2000" b="1" baseline="-25000" dirty="0">
                <a:solidFill>
                  <a:srgbClr val="0000FF"/>
                </a:solidFill>
                <a:latin typeface="华文楷体"/>
                <a:ea typeface="华文楷体"/>
                <a:cs typeface="华文楷体"/>
              </a:rPr>
              <a:t>2</a:t>
            </a:r>
            <a:r>
              <a:rPr lang="zh-CN" altLang="en-US" sz="2000" b="1" dirty="0">
                <a:solidFill>
                  <a:srgbClr val="0000FF"/>
                </a:solidFill>
                <a:latin typeface="华文楷体"/>
                <a:ea typeface="华文楷体"/>
                <a:cs typeface="华文楷体"/>
              </a:rPr>
              <a:t>吸收系数很大</a:t>
            </a:r>
            <a:r>
              <a:rPr lang="zh-CN" altLang="en-US" sz="2000" b="1" dirty="0">
                <a:latin typeface="华文楷体"/>
                <a:ea typeface="华文楷体"/>
                <a:cs typeface="华文楷体"/>
              </a:rPr>
              <a:t>，对两次造影的吸收系数进行数值处理并相减，以消除肌肉和骨骼的影响。</a:t>
            </a:r>
          </a:p>
        </p:txBody>
      </p:sp>
      <p:sp>
        <p:nvSpPr>
          <p:cNvPr id="3" name="幻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CF0DB0-835C-4707-AE11-569FB349AEAD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原子物理学</a:t>
            </a:r>
            <a:r>
              <a:rPr lang="en-US" altLang="zh-CN" dirty="0"/>
              <a:t>2026</a:t>
            </a:r>
            <a:r>
              <a:rPr lang="zh-CN" altLang="en-US" dirty="0"/>
              <a:t>年春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512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CF0DB0-835C-4707-AE11-569FB349AEAD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4461641" y="479281"/>
            <a:ext cx="4529959" cy="581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274638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600" b="1" dirty="0">
                <a:latin typeface="STKaiti" charset="-122"/>
                <a:ea typeface="STKaiti" charset="-122"/>
                <a:cs typeface="STKaiti" charset="-122"/>
              </a:rPr>
              <a:t>两次造影时，肌肉、骨骼的贡献是几乎相同的。</a:t>
            </a:r>
            <a:r>
              <a:rPr lang="zh-CN" altLang="en-US" sz="2600" b="1" dirty="0">
                <a:solidFill>
                  <a:srgbClr val="0000FF"/>
                </a:solidFill>
                <a:latin typeface="STKaiti" charset="-122"/>
                <a:ea typeface="STKaiti" charset="-122"/>
                <a:cs typeface="STKaiti" charset="-122"/>
              </a:rPr>
              <a:t>剩下的仅是碘对</a:t>
            </a:r>
            <a:r>
              <a:rPr lang="en-US" altLang="zh-CN" sz="2600" b="1" dirty="0">
                <a:solidFill>
                  <a:srgbClr val="0000FF"/>
                </a:solidFill>
                <a:latin typeface="STKaiti" charset="-122"/>
                <a:ea typeface="STKaiti" charset="-122"/>
                <a:cs typeface="STKaiti" charset="-122"/>
              </a:rPr>
              <a:t>X</a:t>
            </a:r>
            <a:r>
              <a:rPr lang="zh-CN" altLang="en-US" sz="2600" b="1" dirty="0">
                <a:solidFill>
                  <a:srgbClr val="0000FF"/>
                </a:solidFill>
                <a:latin typeface="STKaiti" charset="-122"/>
                <a:ea typeface="STKaiti" charset="-122"/>
                <a:cs typeface="STKaiti" charset="-122"/>
              </a:rPr>
              <a:t>射线吸收的贡献。</a:t>
            </a:r>
            <a:endParaRPr lang="en-US" altLang="zh-CN" sz="2600" b="1" dirty="0">
              <a:solidFill>
                <a:srgbClr val="0000FF"/>
              </a:solidFill>
              <a:latin typeface="STKaiti" charset="-122"/>
              <a:ea typeface="STKaiti" charset="-122"/>
              <a:cs typeface="STKaiti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zh-CN" altLang="en-US" sz="2600" b="1" dirty="0">
                <a:latin typeface="STKaiti" charset="-122"/>
                <a:ea typeface="STKaiti" charset="-122"/>
                <a:cs typeface="STKaiti" charset="-122"/>
              </a:rPr>
              <a:t>如果某一个部位两次造影值相减后几乎为零，说明没有碘的贡献，</a:t>
            </a:r>
            <a:r>
              <a:rPr lang="zh-CN" altLang="en-US" sz="2600" b="1" dirty="0">
                <a:solidFill>
                  <a:srgbClr val="0000FF"/>
                </a:solidFill>
                <a:latin typeface="STKaiti" charset="-122"/>
                <a:ea typeface="STKaiti" charset="-122"/>
                <a:cs typeface="STKaiti" charset="-122"/>
              </a:rPr>
              <a:t>这就很容易查出血管阻塞处</a:t>
            </a:r>
            <a:r>
              <a:rPr lang="zh-CN" altLang="en-US" sz="2600" b="1" dirty="0">
                <a:latin typeface="STKaiti" charset="-122"/>
                <a:ea typeface="STKaiti" charset="-122"/>
                <a:cs typeface="STKaiti" charset="-122"/>
              </a:rPr>
              <a:t>。</a:t>
            </a:r>
            <a:endParaRPr lang="en-US" altLang="zh-CN" sz="2600" b="1" dirty="0">
              <a:latin typeface="STKaiti" charset="-122"/>
              <a:ea typeface="STKaiti" charset="-122"/>
              <a:cs typeface="STKaiti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zh-CN" altLang="en-US" sz="2600" b="1" dirty="0">
                <a:latin typeface="STKaiti" charset="-122"/>
                <a:ea typeface="STKaiti" charset="-122"/>
                <a:cs typeface="STKaiti" charset="-122"/>
              </a:rPr>
              <a:t>采用这种方法，碘通过静脉注入血管，在全身扩散后，尽管浓度不大，</a:t>
            </a:r>
            <a:r>
              <a:rPr lang="zh-CN" altLang="en-US" sz="2600" b="1" dirty="0">
                <a:solidFill>
                  <a:srgbClr val="0000FF"/>
                </a:solidFill>
                <a:latin typeface="STKaiti" charset="-122"/>
                <a:ea typeface="STKaiti" charset="-122"/>
                <a:cs typeface="STKaiti" charset="-122"/>
              </a:rPr>
              <a:t>也能达到很好的造影效果。</a:t>
            </a:r>
          </a:p>
        </p:txBody>
      </p:sp>
      <p:pic>
        <p:nvPicPr>
          <p:cNvPr id="5" name="Picture 6" descr="未标题-1 拷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981075"/>
            <a:ext cx="3884948" cy="4458028"/>
          </a:xfrm>
          <a:prstGeom prst="rect">
            <a:avLst/>
          </a:prstGeom>
          <a:solidFill>
            <a:srgbClr val="FFFF00"/>
          </a:solidFill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原子物理学</a:t>
            </a:r>
            <a:r>
              <a:rPr lang="en-US" altLang="zh-CN" dirty="0"/>
              <a:t>2026</a:t>
            </a:r>
            <a:r>
              <a:rPr lang="zh-CN" altLang="en-US" dirty="0"/>
              <a:t>年春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71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宇宙</a:t>
            </a:r>
            <a:r>
              <a:rPr lang="en-US" altLang="zh-CN" dirty="0"/>
              <a:t>X</a:t>
            </a:r>
            <a:r>
              <a:rPr lang="zh-CN" altLang="en-US" dirty="0"/>
              <a:t>射线源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原子物理学</a:t>
            </a:r>
            <a:r>
              <a:rPr lang="en-US" altLang="zh-CN" dirty="0"/>
              <a:t>2026</a:t>
            </a:r>
            <a:r>
              <a:rPr lang="zh-CN" altLang="en-US" dirty="0"/>
              <a:t>年春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BAC4F7-8877-4A8A-A428-06935D1FE728}" type="slidenum">
              <a:rPr lang="zh-CN" altLang="en-US" smtClean="0"/>
              <a:pPr>
                <a:defRPr/>
              </a:pPr>
              <a:t>22</a:t>
            </a:fld>
            <a:endParaRPr lang="en-US" altLang="zh-CN" dirty="0"/>
          </a:p>
        </p:txBody>
      </p:sp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609600" y="1371600"/>
            <a:ext cx="8077200" cy="4876800"/>
          </a:xfrm>
        </p:spPr>
        <p:txBody>
          <a:bodyPr>
            <a:normAutofit/>
          </a:bodyPr>
          <a:lstStyle/>
          <a:p>
            <a:r>
              <a:rPr lang="en-US" altLang="zh-CN" sz="2800" dirty="0"/>
              <a:t>Cosmic X-ray Sources</a:t>
            </a:r>
          </a:p>
          <a:p>
            <a:r>
              <a:rPr lang="zh-CN" altLang="en-US" sz="2800" dirty="0"/>
              <a:t>地面上是无法探测</a:t>
            </a:r>
            <a:r>
              <a:rPr lang="en-US" altLang="zh-CN" sz="2800" dirty="0"/>
              <a:t>X</a:t>
            </a:r>
            <a:r>
              <a:rPr lang="zh-CN" altLang="en-US" sz="2800" dirty="0"/>
              <a:t>射线 </a:t>
            </a:r>
            <a:r>
              <a:rPr lang="zh-CN" altLang="en-US" sz="2800" dirty="0">
                <a:sym typeface="Symbol" panose="05050102010706020507" pitchFamily="18" charset="2"/>
              </a:rPr>
              <a:t> </a:t>
            </a:r>
            <a:r>
              <a:rPr lang="zh-CN" altLang="en-US" sz="2800" dirty="0"/>
              <a:t>几乎被大气层吸收。</a:t>
            </a:r>
          </a:p>
          <a:p>
            <a:r>
              <a:rPr lang="en-US" altLang="zh-CN" sz="2800" dirty="0"/>
              <a:t>1949</a:t>
            </a:r>
            <a:r>
              <a:rPr lang="zh-CN" altLang="en-US" sz="2800" dirty="0"/>
              <a:t>年</a:t>
            </a:r>
            <a:r>
              <a:rPr lang="en-US" altLang="zh-CN" sz="2800" dirty="0"/>
              <a:t>9</a:t>
            </a:r>
            <a:r>
              <a:rPr lang="zh-CN" altLang="en-US" sz="2800" dirty="0"/>
              <a:t>月，美国海军研究实验室（</a:t>
            </a:r>
            <a:r>
              <a:rPr lang="en-US" altLang="zh-CN" sz="2800" dirty="0"/>
              <a:t>NRL</a:t>
            </a:r>
            <a:r>
              <a:rPr lang="zh-CN" altLang="en-US" sz="2800" dirty="0"/>
              <a:t>）用</a:t>
            </a:r>
            <a:r>
              <a:rPr lang="en-US" altLang="zh-CN" sz="2800" dirty="0">
                <a:solidFill>
                  <a:srgbClr val="FF0000"/>
                </a:solidFill>
              </a:rPr>
              <a:t>V-2</a:t>
            </a:r>
            <a:r>
              <a:rPr lang="zh-CN" altLang="en-US" sz="2800" dirty="0">
                <a:solidFill>
                  <a:srgbClr val="FF0000"/>
                </a:solidFill>
              </a:rPr>
              <a:t>火箭</a:t>
            </a:r>
            <a:r>
              <a:rPr lang="zh-CN" altLang="en-US" sz="2800" dirty="0"/>
              <a:t>搭载的盖革计数器，首次观测到了太阳炙热而稀薄的最外层</a:t>
            </a:r>
            <a:r>
              <a:rPr lang="en-US" altLang="zh-CN" sz="2800" dirty="0"/>
              <a:t>(</a:t>
            </a:r>
            <a:r>
              <a:rPr lang="zh-CN" altLang="en-US" sz="2800" dirty="0"/>
              <a:t>日冕</a:t>
            </a:r>
            <a:r>
              <a:rPr lang="en-US" altLang="zh-CN" sz="2800" dirty="0"/>
              <a:t>)</a:t>
            </a:r>
            <a:r>
              <a:rPr lang="zh-CN" altLang="en-US" sz="2800" dirty="0"/>
              <a:t>发出的</a:t>
            </a:r>
            <a:r>
              <a:rPr lang="en-US" altLang="zh-CN" sz="2800" dirty="0"/>
              <a:t>X</a:t>
            </a:r>
            <a:r>
              <a:rPr lang="zh-CN" altLang="en-US" sz="2800" dirty="0"/>
              <a:t>射线，证实了太阳是一个</a:t>
            </a:r>
            <a:r>
              <a:rPr lang="en-US" altLang="zh-CN" sz="2800" dirty="0"/>
              <a:t>X</a:t>
            </a:r>
            <a:r>
              <a:rPr lang="zh-CN" altLang="en-US" sz="2800" dirty="0"/>
              <a:t>射线源。</a:t>
            </a:r>
            <a:endParaRPr lang="en-US" altLang="zh-CN" sz="2800" dirty="0"/>
          </a:p>
          <a:p>
            <a:r>
              <a:rPr lang="en-US" altLang="zh-CN" sz="2800" dirty="0"/>
              <a:t>1956</a:t>
            </a:r>
            <a:r>
              <a:rPr lang="zh-CN" altLang="en-US" sz="2800" dirty="0"/>
              <a:t>年，又用气球上发射的固体火箭观测到了太阳</a:t>
            </a:r>
            <a:r>
              <a:rPr lang="zh-CN" altLang="en-US" sz="2800" dirty="0">
                <a:solidFill>
                  <a:srgbClr val="FF0000"/>
                </a:solidFill>
              </a:rPr>
              <a:t>耀斑</a:t>
            </a:r>
            <a:r>
              <a:rPr lang="zh-CN" altLang="en-US" sz="2800" dirty="0"/>
              <a:t>发出的</a:t>
            </a:r>
            <a:r>
              <a:rPr lang="en-US" altLang="zh-CN" sz="2800" dirty="0"/>
              <a:t>X</a:t>
            </a:r>
            <a:r>
              <a:rPr lang="zh-CN" altLang="en-US" sz="2800" dirty="0"/>
              <a:t>射线。</a:t>
            </a:r>
          </a:p>
          <a:p>
            <a:r>
              <a:rPr lang="zh-CN" altLang="en-US" sz="2800" dirty="0"/>
              <a:t>后来通过大量的观测，发现在天空的各个方向上有一个均匀的</a:t>
            </a:r>
            <a:r>
              <a:rPr lang="en-US" altLang="zh-CN" sz="2800" dirty="0"/>
              <a:t>X</a:t>
            </a:r>
            <a:r>
              <a:rPr lang="zh-CN" altLang="en-US" sz="2800" dirty="0"/>
              <a:t>射线本底。</a:t>
            </a:r>
            <a:endParaRPr lang="en-US" altLang="zh-CN" sz="2800" dirty="0"/>
          </a:p>
          <a:p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712547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宇宙</a:t>
            </a:r>
            <a:r>
              <a:rPr lang="en-US" altLang="zh-CN" dirty="0"/>
              <a:t>X</a:t>
            </a:r>
            <a:r>
              <a:rPr lang="zh-CN" altLang="en-US" dirty="0"/>
              <a:t>射线的来源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原子物理学</a:t>
            </a:r>
            <a:r>
              <a:rPr lang="en-US" altLang="zh-CN" dirty="0"/>
              <a:t>2026</a:t>
            </a:r>
            <a:r>
              <a:rPr lang="zh-CN" altLang="en-US" dirty="0"/>
              <a:t>年春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BAC4F7-8877-4A8A-A428-06935D1FE728}" type="slidenum">
              <a:rPr lang="zh-CN" altLang="en-US" smtClean="0"/>
              <a:pPr>
                <a:defRPr/>
              </a:pPr>
              <a:t>23</a:t>
            </a:fld>
            <a:endParaRPr lang="en-US" altLang="zh-CN" dirty="0"/>
          </a:p>
        </p:txBody>
      </p:sp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457200" y="1219200"/>
            <a:ext cx="8305800" cy="5334000"/>
          </a:xfrm>
        </p:spPr>
        <p:txBody>
          <a:bodyPr>
            <a:normAutofit lnSpcReduction="10000"/>
          </a:bodyPr>
          <a:lstStyle/>
          <a:p>
            <a:r>
              <a:rPr lang="zh-CN" altLang="en-US" sz="3200" dirty="0"/>
              <a:t>太阳能发射</a:t>
            </a:r>
            <a:r>
              <a:rPr lang="en-US" altLang="zh-CN" sz="3200" dirty="0"/>
              <a:t>X</a:t>
            </a:r>
            <a:r>
              <a:rPr lang="zh-CN" altLang="en-US" sz="3200" dirty="0"/>
              <a:t>射线 </a:t>
            </a:r>
            <a:r>
              <a:rPr lang="zh-CN" altLang="en-US" sz="3200" dirty="0">
                <a:sym typeface="Symbol" panose="05050102010706020507" pitchFamily="18" charset="2"/>
              </a:rPr>
              <a:t> </a:t>
            </a:r>
            <a:r>
              <a:rPr lang="zh-CN" altLang="en-US" sz="3200" dirty="0"/>
              <a:t>所有恒星以类似的方式发射</a:t>
            </a:r>
            <a:r>
              <a:rPr lang="en-US" altLang="zh-CN" sz="3200" dirty="0"/>
              <a:t>X</a:t>
            </a:r>
            <a:r>
              <a:rPr lang="zh-CN" altLang="en-US" sz="3200" dirty="0"/>
              <a:t>射线 </a:t>
            </a:r>
            <a:r>
              <a:rPr lang="zh-CN" altLang="en-US" sz="3200" dirty="0">
                <a:sym typeface="Symbol" panose="05050102010706020507" pitchFamily="18" charset="2"/>
              </a:rPr>
              <a:t> </a:t>
            </a:r>
            <a:r>
              <a:rPr lang="zh-CN" altLang="en-US" sz="3200" dirty="0"/>
              <a:t>宇宙的</a:t>
            </a:r>
            <a:r>
              <a:rPr lang="en-US" altLang="zh-CN" sz="3200" dirty="0"/>
              <a:t>X</a:t>
            </a:r>
            <a:r>
              <a:rPr lang="zh-CN" altLang="en-US" sz="3200" dirty="0"/>
              <a:t>射线背景。</a:t>
            </a:r>
          </a:p>
          <a:p>
            <a:r>
              <a:rPr lang="zh-CN" altLang="en-US" sz="3200" dirty="0"/>
              <a:t>但是：银河系全部约</a:t>
            </a:r>
            <a:r>
              <a:rPr lang="en-US" altLang="zh-CN" sz="3200" dirty="0"/>
              <a:t>1000</a:t>
            </a:r>
            <a:r>
              <a:rPr lang="zh-CN" altLang="en-US" sz="3200" dirty="0"/>
              <a:t>亿颗恒星发射的</a:t>
            </a:r>
            <a:r>
              <a:rPr lang="en-US" altLang="zh-CN" sz="3200" dirty="0"/>
              <a:t>X</a:t>
            </a:r>
            <a:r>
              <a:rPr lang="zh-CN" altLang="en-US" sz="3200" dirty="0"/>
              <a:t>射线加起来 </a:t>
            </a:r>
            <a:r>
              <a:rPr lang="en-US" altLang="zh-CN" sz="3200" dirty="0"/>
              <a:t>&lt;&lt; </a:t>
            </a:r>
            <a:r>
              <a:rPr lang="zh-CN" altLang="en-US" sz="3200" dirty="0"/>
              <a:t>观测到的亮度 </a:t>
            </a:r>
            <a:r>
              <a:rPr lang="zh-CN" altLang="en-US" sz="3200" dirty="0">
                <a:sym typeface="Symbol" panose="05050102010706020507" pitchFamily="18" charset="2"/>
              </a:rPr>
              <a:t> </a:t>
            </a:r>
            <a:r>
              <a:rPr lang="zh-CN" altLang="en-US" sz="3200" dirty="0"/>
              <a:t>排除象太阳那样的正常恒星对于宇宙</a:t>
            </a:r>
            <a:r>
              <a:rPr lang="en-US" altLang="zh-CN" sz="3200" dirty="0"/>
              <a:t>X</a:t>
            </a:r>
            <a:r>
              <a:rPr lang="zh-CN" altLang="en-US" sz="3200" dirty="0"/>
              <a:t>射线背景的贡献。</a:t>
            </a:r>
            <a:endParaRPr lang="en-US" altLang="zh-CN" sz="3200" dirty="0"/>
          </a:p>
          <a:p>
            <a:r>
              <a:rPr lang="en-US" altLang="zh-CN" sz="3200" dirty="0"/>
              <a:t>1962</a:t>
            </a:r>
            <a:r>
              <a:rPr lang="zh-CN" altLang="en-US" sz="3200" dirty="0"/>
              <a:t>年</a:t>
            </a:r>
            <a:r>
              <a:rPr lang="en-US" altLang="zh-CN" sz="3200" dirty="0"/>
              <a:t>6</a:t>
            </a:r>
            <a:r>
              <a:rPr lang="zh-CN" altLang="en-US" sz="3200" dirty="0"/>
              <a:t>月</a:t>
            </a:r>
            <a:r>
              <a:rPr lang="en-US" altLang="zh-CN" sz="3200" dirty="0"/>
              <a:t>18</a:t>
            </a:r>
            <a:r>
              <a:rPr lang="zh-CN" altLang="en-US" sz="3200" dirty="0"/>
              <a:t>日，</a:t>
            </a:r>
            <a:r>
              <a:rPr lang="en-US" altLang="zh-CN" sz="3200" dirty="0"/>
              <a:t>Riccardo </a:t>
            </a:r>
            <a:r>
              <a:rPr lang="en-US" altLang="zh-CN" sz="3200" dirty="0" err="1"/>
              <a:t>Giacconi</a:t>
            </a:r>
            <a:r>
              <a:rPr lang="zh-CN" altLang="en-US" sz="3200" dirty="0"/>
              <a:t>等用</a:t>
            </a:r>
            <a:r>
              <a:rPr lang="en-US" altLang="zh-CN" sz="3200" dirty="0" err="1"/>
              <a:t>Aerobee</a:t>
            </a:r>
            <a:r>
              <a:rPr lang="zh-CN" altLang="en-US" sz="3200" dirty="0"/>
              <a:t>探空火箭升至</a:t>
            </a:r>
            <a:r>
              <a:rPr lang="en-US" altLang="zh-CN" sz="3200" dirty="0"/>
              <a:t>150</a:t>
            </a:r>
            <a:r>
              <a:rPr lang="zh-CN" altLang="en-US" sz="3200" dirty="0"/>
              <a:t>公里的高空，进行全天范围的</a:t>
            </a:r>
            <a:r>
              <a:rPr lang="en-US" altLang="zh-CN" sz="3200" dirty="0"/>
              <a:t>X</a:t>
            </a:r>
            <a:r>
              <a:rPr lang="zh-CN" altLang="en-US" sz="3200" dirty="0"/>
              <a:t>射线波段扫描 </a:t>
            </a:r>
            <a:r>
              <a:rPr lang="zh-CN" altLang="en-US" sz="3200" dirty="0">
                <a:sym typeface="Symbol" panose="05050102010706020507" pitchFamily="18" charset="2"/>
              </a:rPr>
              <a:t> </a:t>
            </a:r>
            <a:r>
              <a:rPr lang="zh-CN" altLang="en-US" sz="3200" dirty="0"/>
              <a:t>观测月亮的</a:t>
            </a:r>
            <a:r>
              <a:rPr lang="en-US" altLang="zh-CN" sz="3200" dirty="0"/>
              <a:t>X</a:t>
            </a:r>
            <a:r>
              <a:rPr lang="zh-CN" altLang="en-US" sz="3200" dirty="0"/>
              <a:t>射线辐射。但是却在火箭滞空的</a:t>
            </a:r>
            <a:r>
              <a:rPr lang="en-US" altLang="zh-CN" sz="3200" dirty="0"/>
              <a:t>6</a:t>
            </a:r>
            <a:r>
              <a:rPr lang="zh-CN" altLang="en-US" sz="3200" dirty="0"/>
              <a:t>分钟里，在距离月亮大约</a:t>
            </a:r>
            <a:r>
              <a:rPr lang="en-US" altLang="zh-CN" sz="3200" dirty="0"/>
              <a:t>25</a:t>
            </a:r>
            <a:r>
              <a:rPr lang="zh-CN" altLang="en-US" sz="3200" dirty="0"/>
              <a:t>度的地方 </a:t>
            </a:r>
            <a:r>
              <a:rPr lang="zh-CN" altLang="en-US" sz="3200" dirty="0">
                <a:sym typeface="Symbol" panose="05050102010706020507" pitchFamily="18" charset="2"/>
              </a:rPr>
              <a:t> </a:t>
            </a:r>
            <a:r>
              <a:rPr lang="zh-CN" altLang="en-US" sz="3200" dirty="0"/>
              <a:t>发现了一个很强的</a:t>
            </a:r>
            <a:r>
              <a:rPr lang="en-US" altLang="zh-CN" sz="3200" dirty="0"/>
              <a:t>X</a:t>
            </a:r>
            <a:r>
              <a:rPr lang="zh-CN" altLang="en-US" sz="3200" dirty="0"/>
              <a:t>射线源，天蝎座</a:t>
            </a:r>
            <a:r>
              <a:rPr lang="en-US" altLang="zh-CN" sz="3200" dirty="0"/>
              <a:t>X-1</a:t>
            </a:r>
            <a:r>
              <a:rPr lang="zh-CN" altLang="en-US" sz="3200"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6500929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宇宙</a:t>
            </a:r>
            <a:r>
              <a:rPr lang="en-US" altLang="zh-CN" dirty="0"/>
              <a:t>X</a:t>
            </a:r>
            <a:r>
              <a:rPr lang="zh-CN" altLang="en-US" dirty="0"/>
              <a:t>射线的来源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原子物理学</a:t>
            </a:r>
            <a:r>
              <a:rPr lang="en-US" altLang="zh-CN" dirty="0"/>
              <a:t>2026</a:t>
            </a:r>
            <a:r>
              <a:rPr lang="zh-CN" altLang="en-US" dirty="0"/>
              <a:t>年春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BAC4F7-8877-4A8A-A428-06935D1FE728}" type="slidenum">
              <a:rPr lang="zh-CN" altLang="en-US" smtClean="0"/>
              <a:pPr>
                <a:defRPr/>
              </a:pPr>
              <a:t>24</a:t>
            </a:fld>
            <a:endParaRPr lang="en-US" altLang="zh-CN" dirty="0"/>
          </a:p>
        </p:txBody>
      </p:sp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342900" y="1295400"/>
            <a:ext cx="8267700" cy="5257800"/>
          </a:xfrm>
        </p:spPr>
        <p:txBody>
          <a:bodyPr/>
          <a:lstStyle/>
          <a:p>
            <a:r>
              <a:rPr lang="zh-CN" altLang="en-US" sz="3200" dirty="0"/>
              <a:t>天蝎座</a:t>
            </a:r>
            <a:r>
              <a:rPr lang="en-US" altLang="zh-CN" sz="3200" dirty="0"/>
              <a:t>X-1</a:t>
            </a:r>
            <a:r>
              <a:rPr lang="zh-CN" altLang="en-US" sz="3200" dirty="0"/>
              <a:t>发射的</a:t>
            </a:r>
            <a:r>
              <a:rPr lang="en-US" altLang="zh-CN" sz="3200" dirty="0"/>
              <a:t>X</a:t>
            </a:r>
            <a:r>
              <a:rPr lang="zh-CN" altLang="en-US" sz="3200" dirty="0"/>
              <a:t>射线到达地球后，强度比太阳弱</a:t>
            </a:r>
            <a:r>
              <a:rPr lang="en-US" altLang="zh-CN" sz="3200" dirty="0"/>
              <a:t>100</a:t>
            </a:r>
            <a:r>
              <a:rPr lang="zh-CN" altLang="en-US" sz="3200" dirty="0"/>
              <a:t>万倍，但考虑到距离差异</a:t>
            </a:r>
            <a:r>
              <a:rPr lang="zh-CN" altLang="en-US" sz="3200" dirty="0">
                <a:sym typeface="Symbol" panose="05050102010706020507" pitchFamily="18" charset="2"/>
              </a:rPr>
              <a:t></a:t>
            </a:r>
            <a:r>
              <a:rPr lang="zh-CN" altLang="en-US" sz="3200" dirty="0"/>
              <a:t>总的</a:t>
            </a:r>
            <a:r>
              <a:rPr lang="en-US" altLang="zh-CN" sz="3200" dirty="0"/>
              <a:t>X</a:t>
            </a:r>
            <a:r>
              <a:rPr lang="zh-CN" altLang="en-US" sz="3200" dirty="0"/>
              <a:t>射线发射强度比一颗正常的恒星至少强</a:t>
            </a:r>
            <a:r>
              <a:rPr lang="en-US" altLang="zh-CN" sz="3200" dirty="0"/>
              <a:t>4</a:t>
            </a:r>
            <a:r>
              <a:rPr lang="zh-CN" altLang="en-US" sz="3200" dirty="0"/>
              <a:t>万倍。</a:t>
            </a:r>
            <a:endParaRPr lang="en-US" altLang="zh-CN" sz="3200" dirty="0"/>
          </a:p>
          <a:p>
            <a:r>
              <a:rPr lang="en-US" altLang="zh-CN" sz="3200" dirty="0" err="1"/>
              <a:t>Giacconi</a:t>
            </a:r>
            <a:r>
              <a:rPr lang="zh-CN" altLang="en-US" sz="3200" dirty="0"/>
              <a:t>还领导研制了世界第一个宇宙</a:t>
            </a:r>
            <a:r>
              <a:rPr lang="en-US" altLang="zh-CN" sz="3200" dirty="0"/>
              <a:t>X</a:t>
            </a:r>
            <a:r>
              <a:rPr lang="zh-CN" altLang="en-US" sz="3200" dirty="0"/>
              <a:t>射线探测器</a:t>
            </a:r>
            <a:r>
              <a:rPr lang="en-US" altLang="zh-CN" sz="3200" dirty="0"/>
              <a:t>―</a:t>
            </a:r>
            <a:r>
              <a:rPr lang="en-US" altLang="zh-CN" sz="3200" dirty="0" err="1"/>
              <a:t>EinsteinX</a:t>
            </a:r>
            <a:r>
              <a:rPr lang="zh-CN" altLang="en-US" sz="3200" dirty="0"/>
              <a:t>线天文望远镜，</a:t>
            </a:r>
            <a:r>
              <a:rPr lang="en-US" altLang="zh-CN" sz="3200" dirty="0"/>
              <a:t>1978</a:t>
            </a:r>
            <a:r>
              <a:rPr lang="zh-CN" altLang="en-US" sz="3200" dirty="0"/>
              <a:t>年进入太空 </a:t>
            </a:r>
            <a:r>
              <a:rPr lang="zh-CN" altLang="en-US" sz="3200" dirty="0">
                <a:sym typeface="Symbol" panose="05050102010706020507" pitchFamily="18" charset="2"/>
              </a:rPr>
              <a:t> </a:t>
            </a:r>
            <a:r>
              <a:rPr lang="zh-CN" altLang="en-US" sz="3200" dirty="0"/>
              <a:t>精确的宇宙</a:t>
            </a:r>
            <a:r>
              <a:rPr lang="en-US" altLang="zh-CN" sz="3200" dirty="0"/>
              <a:t>X</a:t>
            </a:r>
            <a:r>
              <a:rPr lang="zh-CN" altLang="en-US" sz="3200" dirty="0"/>
              <a:t>射线图像 </a:t>
            </a:r>
            <a:r>
              <a:rPr lang="zh-CN" altLang="en-US" sz="3200" dirty="0">
                <a:sym typeface="Symbol" panose="05050102010706020507" pitchFamily="18" charset="2"/>
              </a:rPr>
              <a:t> </a:t>
            </a:r>
            <a:r>
              <a:rPr lang="zh-CN" altLang="en-US" sz="3200" dirty="0"/>
              <a:t>宇宙存在着</a:t>
            </a:r>
            <a:r>
              <a:rPr lang="en-US" altLang="zh-CN" sz="3200" dirty="0"/>
              <a:t>X</a:t>
            </a:r>
            <a:r>
              <a:rPr lang="zh-CN" altLang="en-US" sz="3200" dirty="0"/>
              <a:t>射线背景辐射 </a:t>
            </a:r>
            <a:r>
              <a:rPr lang="zh-CN" altLang="en-US" sz="3200" dirty="0">
                <a:sym typeface="Symbol" panose="05050102010706020507" pitchFamily="18" charset="2"/>
              </a:rPr>
              <a:t> </a:t>
            </a:r>
            <a:r>
              <a:rPr lang="zh-CN" altLang="en-US" sz="3200" dirty="0"/>
              <a:t>各方向均匀分布，同</a:t>
            </a:r>
            <a:r>
              <a:rPr lang="en-US" altLang="zh-CN" sz="3200" dirty="0"/>
              <a:t>1965</a:t>
            </a:r>
            <a:r>
              <a:rPr lang="zh-CN" altLang="en-US" sz="3200" dirty="0"/>
              <a:t>年</a:t>
            </a:r>
            <a:r>
              <a:rPr lang="en-US" altLang="zh-CN" sz="3200" dirty="0"/>
              <a:t>Penzias</a:t>
            </a:r>
            <a:r>
              <a:rPr lang="zh-CN" altLang="en-US" sz="3200" dirty="0"/>
              <a:t>和</a:t>
            </a:r>
            <a:r>
              <a:rPr lang="en-US" altLang="zh-CN" sz="3200" dirty="0"/>
              <a:t>Wilson</a:t>
            </a:r>
            <a:r>
              <a:rPr lang="zh-CN" altLang="en-US" sz="3200" dirty="0"/>
              <a:t>发现的</a:t>
            </a:r>
            <a:r>
              <a:rPr lang="zh-CN" altLang="en-US" sz="3200" dirty="0">
                <a:solidFill>
                  <a:srgbClr val="FF0000"/>
                </a:solidFill>
              </a:rPr>
              <a:t>宇宙</a:t>
            </a:r>
            <a:r>
              <a:rPr lang="en-US" altLang="zh-CN" sz="3200" dirty="0">
                <a:solidFill>
                  <a:srgbClr val="FF0000"/>
                </a:solidFill>
              </a:rPr>
              <a:t>3K</a:t>
            </a:r>
            <a:r>
              <a:rPr lang="zh-CN" altLang="en-US" sz="3200" dirty="0">
                <a:solidFill>
                  <a:srgbClr val="FF0000"/>
                </a:solidFill>
              </a:rPr>
              <a:t>微波辐射</a:t>
            </a:r>
            <a:r>
              <a:rPr lang="zh-CN" altLang="en-US" sz="3200" dirty="0"/>
              <a:t>背景（证实了上世纪</a:t>
            </a:r>
            <a:r>
              <a:rPr lang="en-US" altLang="zh-CN" sz="3200" dirty="0"/>
              <a:t>40</a:t>
            </a:r>
            <a:r>
              <a:rPr lang="zh-CN" altLang="en-US" sz="3200" dirty="0"/>
              <a:t>年代</a:t>
            </a:r>
            <a:r>
              <a:rPr lang="en-US" altLang="zh-CN" sz="3200" dirty="0" err="1"/>
              <a:t>Gamov</a:t>
            </a:r>
            <a:r>
              <a:rPr lang="zh-CN" altLang="en-US" sz="3200" dirty="0"/>
              <a:t>提出的宇宙大爆炸理论，</a:t>
            </a:r>
            <a:r>
              <a:rPr lang="en-US" altLang="zh-CN" sz="3200" dirty="0"/>
              <a:t>1978</a:t>
            </a:r>
            <a:r>
              <a:rPr lang="zh-CN" altLang="en-US" sz="3200" dirty="0"/>
              <a:t>年</a:t>
            </a:r>
            <a:r>
              <a:rPr lang="en-US" altLang="zh-CN" sz="3200" dirty="0"/>
              <a:t>Nobel</a:t>
            </a:r>
            <a:r>
              <a:rPr lang="zh-CN" altLang="en-US" sz="3200" dirty="0"/>
              <a:t>奖）</a:t>
            </a:r>
            <a:r>
              <a:rPr lang="zh-CN" altLang="en-US" sz="3200" dirty="0">
                <a:solidFill>
                  <a:srgbClr val="FF0000"/>
                </a:solidFill>
              </a:rPr>
              <a:t>很相似</a:t>
            </a:r>
            <a:r>
              <a:rPr lang="zh-CN" altLang="en-US" sz="3200"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8620916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2002</a:t>
            </a:r>
            <a:r>
              <a:rPr lang="zh-CN" altLang="en-US" dirty="0"/>
              <a:t>年诺贝尔物理学奖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原子物理学</a:t>
            </a:r>
            <a:r>
              <a:rPr lang="en-US" altLang="zh-CN" dirty="0"/>
              <a:t>2026</a:t>
            </a:r>
            <a:r>
              <a:rPr lang="zh-CN" altLang="en-US" dirty="0"/>
              <a:t>年春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BAC4F7-8877-4A8A-A428-06935D1FE728}" type="slidenum">
              <a:rPr lang="zh-CN" altLang="en-US" smtClean="0"/>
              <a:pPr>
                <a:defRPr/>
              </a:pPr>
              <a:t>25</a:t>
            </a:fld>
            <a:endParaRPr lang="en-US" altLang="zh-CN" dirty="0"/>
          </a:p>
        </p:txBody>
      </p:sp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3505200" y="1238801"/>
            <a:ext cx="5486400" cy="3180799"/>
          </a:xfrm>
        </p:spPr>
        <p:txBody>
          <a:bodyPr>
            <a:normAutofit lnSpcReduction="10000"/>
          </a:bodyPr>
          <a:lstStyle/>
          <a:p>
            <a:r>
              <a:rPr lang="en-US" altLang="zh-CN" sz="2400" dirty="0"/>
              <a:t>“pioneering contribution to astrophysics, which have led to the discovery of cosmic X-ray sources”</a:t>
            </a:r>
            <a:r>
              <a:rPr lang="zh-CN" altLang="en-US" sz="2400" dirty="0"/>
              <a:t>获得</a:t>
            </a:r>
            <a:r>
              <a:rPr lang="en-US" altLang="zh-CN" sz="2400" dirty="0"/>
              <a:t>2002</a:t>
            </a:r>
            <a:r>
              <a:rPr lang="zh-CN" altLang="en-US" sz="2400" dirty="0"/>
              <a:t>年的诺贝尔物理学奖。</a:t>
            </a:r>
          </a:p>
          <a:p>
            <a:r>
              <a:rPr lang="zh-CN" altLang="en-US" sz="2400" dirty="0"/>
              <a:t> </a:t>
            </a:r>
            <a:r>
              <a:rPr lang="en-US" altLang="zh-CN" sz="2400" dirty="0"/>
              <a:t>80</a:t>
            </a:r>
            <a:r>
              <a:rPr lang="zh-CN" altLang="en-US" sz="2400" dirty="0"/>
              <a:t>年代初，</a:t>
            </a:r>
            <a:r>
              <a:rPr lang="en-US" altLang="zh-CN" sz="2400" dirty="0"/>
              <a:t>Einstein</a:t>
            </a:r>
            <a:r>
              <a:rPr lang="zh-CN" altLang="en-US" sz="2400" dirty="0"/>
              <a:t>天文望远镜发现几乎所有类星体都能够发射强烈的</a:t>
            </a:r>
            <a:r>
              <a:rPr lang="en-US" altLang="zh-CN" sz="2400" dirty="0"/>
              <a:t>X</a:t>
            </a:r>
            <a:r>
              <a:rPr lang="zh-CN" altLang="en-US" sz="2400" dirty="0"/>
              <a:t>射线。通过计算和类推，发现类星体就几乎可以完全提供</a:t>
            </a:r>
            <a:r>
              <a:rPr lang="en-US" altLang="zh-CN" sz="2400" dirty="0"/>
              <a:t>X</a:t>
            </a:r>
            <a:r>
              <a:rPr lang="zh-CN" altLang="en-US" sz="2400" dirty="0"/>
              <a:t>射线的背景辐射。于是人们确认宇宙</a:t>
            </a:r>
            <a:r>
              <a:rPr lang="en-US" altLang="zh-CN" sz="2400" dirty="0"/>
              <a:t>X</a:t>
            </a:r>
            <a:r>
              <a:rPr lang="zh-CN" altLang="en-US" sz="2400" dirty="0"/>
              <a:t>射线源应该就是类星体。</a:t>
            </a:r>
          </a:p>
        </p:txBody>
      </p:sp>
      <p:pic>
        <p:nvPicPr>
          <p:cNvPr id="5" name="Picture 2" descr="20021009physicsgiaccon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5260" y="1191170"/>
            <a:ext cx="3054879" cy="333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439199" y="4673600"/>
            <a:ext cx="2667000" cy="1384995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zh-CN" altLang="en-US" sz="28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美籍意大利物理学家</a:t>
            </a:r>
            <a:r>
              <a:rPr lang="en-US" altLang="zh-CN" sz="28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Riccardo </a:t>
            </a:r>
            <a:r>
              <a:rPr lang="en-US" altLang="zh-CN" sz="2800" dirty="0" err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Giacconi</a:t>
            </a:r>
            <a:endParaRPr lang="zh-CN" altLang="en-US" dirty="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7" name="Picture 3" descr="0050_xray_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4263" y="4338439"/>
            <a:ext cx="1954307" cy="1954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6093602" y="4837106"/>
            <a:ext cx="2669398" cy="1323439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zh-CN" altLang="zh-CN" sz="20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位于大麦哲伦星云的</a:t>
            </a:r>
            <a:r>
              <a:rPr lang="en-US" altLang="zh-CN" sz="20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X</a:t>
            </a:r>
            <a:r>
              <a:rPr lang="zh-CN" altLang="zh-CN" sz="20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射线辐射源</a:t>
            </a:r>
            <a:r>
              <a:rPr lang="en-US" altLang="zh-CN" sz="20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N132D</a:t>
            </a:r>
            <a:r>
              <a:rPr lang="zh-CN" altLang="zh-CN" sz="20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，不同的颜色表示不同的</a:t>
            </a:r>
            <a:r>
              <a:rPr lang="en-US" altLang="zh-CN" sz="20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X</a:t>
            </a:r>
            <a:r>
              <a:rPr lang="zh-CN" altLang="zh-CN" sz="20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射线波长</a:t>
            </a:r>
            <a:endParaRPr lang="zh-CN" altLang="en-US" sz="200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47536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类星体</a:t>
            </a:r>
            <a:r>
              <a:rPr lang="en-US" altLang="zh-CN" dirty="0"/>
              <a:t>(quasar, quasi-stellar object)</a:t>
            </a:r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原子物理学</a:t>
            </a:r>
            <a:r>
              <a:rPr lang="en-US" altLang="zh-CN" dirty="0"/>
              <a:t>2026</a:t>
            </a:r>
            <a:r>
              <a:rPr lang="zh-CN" altLang="en-US" dirty="0"/>
              <a:t>年春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BAC4F7-8877-4A8A-A428-06935D1FE728}" type="slidenum">
              <a:rPr lang="zh-CN" altLang="en-US" smtClean="0"/>
              <a:pPr>
                <a:defRPr/>
              </a:pPr>
              <a:t>26</a:t>
            </a:fld>
            <a:endParaRPr lang="en-US" altLang="zh-CN" dirty="0"/>
          </a:p>
        </p:txBody>
      </p:sp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342900" y="1219200"/>
            <a:ext cx="8458200" cy="5105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CN" altLang="en-US" sz="2800" dirty="0"/>
              <a:t>类星体是</a:t>
            </a:r>
            <a:r>
              <a:rPr lang="en-US" altLang="zh-CN" sz="2800" dirty="0"/>
              <a:t>20</a:t>
            </a:r>
            <a:r>
              <a:rPr lang="zh-CN" altLang="en-US" sz="2800" dirty="0"/>
              <a:t>世纪</a:t>
            </a:r>
            <a:r>
              <a:rPr lang="en-US" altLang="zh-CN" sz="2800" dirty="0"/>
              <a:t>60</a:t>
            </a:r>
            <a:r>
              <a:rPr lang="zh-CN" altLang="en-US" sz="2800" dirty="0"/>
              <a:t>年代发现的一种非常奇特的天体，它的特点是：</a:t>
            </a:r>
          </a:p>
          <a:p>
            <a:r>
              <a:rPr lang="zh-CN" altLang="en-US" sz="2800" dirty="0"/>
              <a:t>距离地球至少</a:t>
            </a:r>
            <a:r>
              <a:rPr lang="en-US" altLang="zh-CN" sz="2800" dirty="0"/>
              <a:t>100</a:t>
            </a:r>
            <a:r>
              <a:rPr lang="zh-CN" altLang="en-US" sz="2800" dirty="0"/>
              <a:t>亿光年，可能是目前人类所观测到的最遥远的天体：类星体的辐射 </a:t>
            </a:r>
            <a:r>
              <a:rPr lang="zh-CN" altLang="en-US" sz="2800" dirty="0">
                <a:sym typeface="Symbol" panose="05050102010706020507" pitchFamily="18" charset="2"/>
              </a:rPr>
              <a:t> </a:t>
            </a:r>
            <a:r>
              <a:rPr lang="zh-CN" altLang="en-US" sz="2800" dirty="0"/>
              <a:t>宇宙早期的信息。</a:t>
            </a:r>
          </a:p>
          <a:p>
            <a:r>
              <a:rPr lang="zh-CN" altLang="en-US" sz="2800" dirty="0"/>
              <a:t>目前为止所知的光度最高的天体，比正常星系亮</a:t>
            </a:r>
            <a:r>
              <a:rPr lang="en-US" altLang="zh-CN" sz="2800" dirty="0"/>
              <a:t>1000</a:t>
            </a:r>
            <a:r>
              <a:rPr lang="zh-CN" altLang="en-US" sz="2800" dirty="0"/>
              <a:t>倍 </a:t>
            </a:r>
            <a:r>
              <a:rPr lang="zh-CN" altLang="en-US" sz="2800" dirty="0">
                <a:sym typeface="Symbol" panose="05050102010706020507" pitchFamily="18" charset="2"/>
              </a:rPr>
              <a:t> </a:t>
            </a:r>
            <a:r>
              <a:rPr lang="en-US" altLang="zh-CN" sz="2800" dirty="0"/>
              <a:t>100</a:t>
            </a:r>
            <a:r>
              <a:rPr lang="zh-CN" altLang="en-US" sz="2800" dirty="0"/>
              <a:t>亿光年以外的地球观测到。</a:t>
            </a:r>
          </a:p>
          <a:p>
            <a:r>
              <a:rPr lang="zh-CN" altLang="en-US" sz="2800" dirty="0"/>
              <a:t>比星系小很多，辐射区的大小可能只有几个光日。相比之下，有的星系直径可达</a:t>
            </a:r>
            <a:r>
              <a:rPr lang="en-US" altLang="zh-CN" sz="2800" dirty="0"/>
              <a:t>10</a:t>
            </a:r>
            <a:r>
              <a:rPr lang="zh-CN" altLang="en-US" sz="2800" dirty="0"/>
              <a:t>万光年。</a:t>
            </a:r>
            <a:endParaRPr lang="en-US" altLang="zh-CN" sz="2800" dirty="0"/>
          </a:p>
          <a:p>
            <a:r>
              <a:rPr lang="zh-CN" altLang="en-US" sz="2800" dirty="0"/>
              <a:t>光谱有巨大的红移</a:t>
            </a:r>
            <a:endParaRPr lang="en-US" altLang="zh-CN" sz="2800" dirty="0"/>
          </a:p>
          <a:p>
            <a:pPr marL="0" indent="0">
              <a:buNone/>
            </a:pPr>
            <a:endParaRPr lang="en-US" altLang="zh-CN" sz="2800" dirty="0"/>
          </a:p>
          <a:p>
            <a:pPr marL="0" indent="0">
              <a:buNone/>
            </a:pPr>
            <a:r>
              <a:rPr lang="zh-CN" altLang="en-US" sz="2800" dirty="0"/>
              <a:t>类星体与脉冲星、微波背景辐射和星际有机分子一起并称为</a:t>
            </a:r>
            <a:r>
              <a:rPr lang="en-US" altLang="zh-CN" sz="2800" dirty="0"/>
              <a:t>20</a:t>
            </a:r>
            <a:r>
              <a:rPr lang="zh-CN" altLang="en-US" sz="2800" dirty="0"/>
              <a:t>世纪</a:t>
            </a:r>
            <a:r>
              <a:rPr lang="en-US" altLang="zh-CN" sz="2800" dirty="0"/>
              <a:t>60</a:t>
            </a:r>
            <a:r>
              <a:rPr lang="zh-CN" altLang="en-US" sz="2800" dirty="0"/>
              <a:t>年代天文学“四大发现”。</a:t>
            </a:r>
          </a:p>
        </p:txBody>
      </p:sp>
    </p:spTree>
    <p:extLst>
      <p:ext uri="{BB962C8B-B14F-4D97-AF65-F5344CB8AC3E}">
        <p14:creationId xmlns:p14="http://schemas.microsoft.com/office/powerpoint/2010/main" val="14439984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X</a:t>
            </a:r>
            <a:r>
              <a:rPr lang="zh-CN" altLang="en-US" dirty="0"/>
              <a:t>射线天文学</a:t>
            </a:r>
            <a:r>
              <a:rPr lang="en-US" altLang="zh-CN" dirty="0"/>
              <a:t>(Cosmic astronomy)</a:t>
            </a:r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原子物理学</a:t>
            </a:r>
            <a:r>
              <a:rPr lang="en-US" altLang="zh-CN" dirty="0"/>
              <a:t>2026</a:t>
            </a:r>
            <a:r>
              <a:rPr lang="zh-CN" altLang="en-US" dirty="0"/>
              <a:t>年春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BAC4F7-8877-4A8A-A428-06935D1FE728}" type="slidenum">
              <a:rPr lang="zh-CN" altLang="en-US" smtClean="0"/>
              <a:pPr>
                <a:defRPr/>
              </a:pPr>
              <a:t>27</a:t>
            </a:fld>
            <a:endParaRPr lang="en-US" altLang="zh-CN" dirty="0"/>
          </a:p>
        </p:txBody>
      </p:sp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342900" y="1219200"/>
            <a:ext cx="8496300" cy="4876800"/>
          </a:xfrm>
        </p:spPr>
        <p:txBody>
          <a:bodyPr/>
          <a:lstStyle/>
          <a:p>
            <a:r>
              <a:rPr lang="en-US" altLang="zh-CN" sz="2800" dirty="0" err="1"/>
              <a:t>Giacconi</a:t>
            </a:r>
            <a:r>
              <a:rPr lang="zh-CN" altLang="en-US" sz="2800" dirty="0"/>
              <a:t>发现的天蝎座</a:t>
            </a:r>
            <a:r>
              <a:rPr lang="en-US" altLang="zh-CN" sz="2800" dirty="0"/>
              <a:t>X-1</a:t>
            </a:r>
            <a:r>
              <a:rPr lang="zh-CN" altLang="en-US" sz="2800" dirty="0"/>
              <a:t>是除太阳以外的第一个宇宙</a:t>
            </a:r>
            <a:r>
              <a:rPr lang="en-US" altLang="zh-CN" sz="2800" dirty="0"/>
              <a:t>X</a:t>
            </a:r>
            <a:r>
              <a:rPr lang="zh-CN" altLang="en-US" sz="2800" dirty="0"/>
              <a:t>射线源 </a:t>
            </a:r>
            <a:r>
              <a:rPr lang="zh-CN" altLang="en-US" sz="2800" dirty="0">
                <a:sym typeface="Symbol" panose="05050102010706020507" pitchFamily="18" charset="2"/>
              </a:rPr>
              <a:t> </a:t>
            </a:r>
            <a:r>
              <a:rPr lang="en-US" altLang="zh-CN" sz="2800" dirty="0"/>
              <a:t>X</a:t>
            </a:r>
            <a:r>
              <a:rPr lang="zh-CN" altLang="en-US" sz="2800" dirty="0"/>
              <a:t>射线天文学的开端。</a:t>
            </a:r>
          </a:p>
          <a:p>
            <a:r>
              <a:rPr lang="en-US" altLang="zh-CN" sz="2800" dirty="0"/>
              <a:t>X</a:t>
            </a:r>
            <a:r>
              <a:rPr lang="zh-CN" altLang="en-US" sz="2800" dirty="0"/>
              <a:t>射线天文学与伽玛射线天文学合称高能天体物理学。</a:t>
            </a:r>
          </a:p>
          <a:p>
            <a:r>
              <a:rPr lang="zh-CN" altLang="en-US" sz="2800" dirty="0"/>
              <a:t>天体的</a:t>
            </a:r>
            <a:r>
              <a:rPr lang="en-US" altLang="zh-CN" sz="2800" dirty="0"/>
              <a:t>X</a:t>
            </a:r>
            <a:r>
              <a:rPr lang="zh-CN" altLang="en-US" sz="2800" dirty="0"/>
              <a:t>射线主要利用卫星进行探测。因此，虽然</a:t>
            </a:r>
            <a:r>
              <a:rPr lang="en-US" altLang="zh-CN" sz="2800" dirty="0"/>
              <a:t>X</a:t>
            </a:r>
            <a:r>
              <a:rPr lang="zh-CN" altLang="en-US" sz="2800" dirty="0"/>
              <a:t>射线的探测始于</a:t>
            </a:r>
            <a:r>
              <a:rPr lang="en-US" altLang="zh-CN" sz="2800" dirty="0"/>
              <a:t>20</a:t>
            </a:r>
            <a:r>
              <a:rPr lang="zh-CN" altLang="en-US" sz="2800" dirty="0"/>
              <a:t>世纪</a:t>
            </a:r>
            <a:r>
              <a:rPr lang="en-US" altLang="zh-CN" sz="2800" dirty="0"/>
              <a:t>40</a:t>
            </a:r>
            <a:r>
              <a:rPr lang="zh-CN" altLang="en-US" sz="2800" dirty="0"/>
              <a:t>年代，但是成为一门学科，则是人造地球卫星上天以后的事。 </a:t>
            </a:r>
          </a:p>
          <a:p>
            <a:r>
              <a:rPr lang="en-US" altLang="zh-CN" sz="2800" dirty="0"/>
              <a:t>X</a:t>
            </a:r>
            <a:r>
              <a:rPr lang="zh-CN" altLang="en-US" sz="2800" dirty="0"/>
              <a:t>射线天文学诞生后，短时间内，发现了一系列前所未知的新型天体，获得光学天文和射电天文无法得到的天体信息，大大地扩展了天文学的研究领域，使它在当代空间天文学中处于特别重要的地位。 </a:t>
            </a:r>
          </a:p>
        </p:txBody>
      </p:sp>
    </p:spTree>
    <p:extLst>
      <p:ext uri="{BB962C8B-B14F-4D97-AF65-F5344CB8AC3E}">
        <p14:creationId xmlns:p14="http://schemas.microsoft.com/office/powerpoint/2010/main" val="5686493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X</a:t>
            </a:r>
            <a:r>
              <a:rPr lang="zh-CN" altLang="en-US" dirty="0"/>
              <a:t>射线小结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原子物理学</a:t>
            </a:r>
            <a:r>
              <a:rPr lang="en-US" altLang="zh-CN" dirty="0"/>
              <a:t>2026</a:t>
            </a:r>
            <a:r>
              <a:rPr lang="zh-CN" altLang="en-US" dirty="0"/>
              <a:t>年春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BAC4F7-8877-4A8A-A428-06935D1FE728}" type="slidenum">
              <a:rPr lang="zh-CN" altLang="en-US" smtClean="0"/>
              <a:pPr>
                <a:defRPr/>
              </a:pPr>
              <a:t>28</a:t>
            </a:fld>
            <a:endParaRPr lang="en-US" altLang="zh-CN" dirty="0"/>
          </a:p>
        </p:txBody>
      </p:sp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838200" y="1371600"/>
            <a:ext cx="7924800" cy="4648200"/>
          </a:xfrm>
        </p:spPr>
        <p:txBody>
          <a:bodyPr/>
          <a:lstStyle/>
          <a:p>
            <a:r>
              <a:rPr lang="en-US" altLang="zh-CN" sz="2800" dirty="0"/>
              <a:t>X-ray</a:t>
            </a:r>
            <a:r>
              <a:rPr lang="zh-CN" altLang="en-US" sz="2800" dirty="0"/>
              <a:t>的产生</a:t>
            </a:r>
          </a:p>
          <a:p>
            <a:pPr lvl="1"/>
            <a:r>
              <a:rPr lang="en-US" altLang="zh-CN" sz="2000" dirty="0"/>
              <a:t>X-ray</a:t>
            </a:r>
            <a:r>
              <a:rPr lang="zh-CN" altLang="en-US" sz="2000" dirty="0"/>
              <a:t>是怎么产生的？</a:t>
            </a:r>
          </a:p>
          <a:p>
            <a:pPr lvl="1"/>
            <a:r>
              <a:rPr lang="zh-CN" altLang="en-US" sz="2000" dirty="0"/>
              <a:t>什么是</a:t>
            </a:r>
            <a:r>
              <a:rPr lang="en-US" altLang="zh-CN" sz="2000" dirty="0"/>
              <a:t>bremsstrahlung? </a:t>
            </a:r>
            <a:r>
              <a:rPr lang="zh-CN" altLang="en-US" sz="2000" dirty="0"/>
              <a:t>什么是标识谱？它们产生的机理是什么？</a:t>
            </a:r>
          </a:p>
          <a:p>
            <a:r>
              <a:rPr lang="en-US" altLang="zh-CN" sz="2800" dirty="0"/>
              <a:t>X-ray</a:t>
            </a:r>
            <a:r>
              <a:rPr lang="zh-CN" altLang="en-US" sz="2800" dirty="0"/>
              <a:t>的特性</a:t>
            </a:r>
          </a:p>
          <a:p>
            <a:pPr lvl="1"/>
            <a:r>
              <a:rPr lang="zh-CN" altLang="en-US" sz="2000" dirty="0"/>
              <a:t>波性是如何表现的？</a:t>
            </a:r>
          </a:p>
          <a:p>
            <a:pPr lvl="1"/>
            <a:r>
              <a:rPr lang="zh-CN" altLang="en-US" sz="2000" dirty="0"/>
              <a:t>粒子性是如何表现的？</a:t>
            </a:r>
          </a:p>
          <a:p>
            <a:pPr lvl="1"/>
            <a:r>
              <a:rPr lang="zh-CN" altLang="en-US" sz="2000" dirty="0"/>
              <a:t>布拉格公式 </a:t>
            </a:r>
          </a:p>
          <a:p>
            <a:r>
              <a:rPr lang="en-US" altLang="zh-CN" sz="2800" dirty="0"/>
              <a:t>X-ray</a:t>
            </a:r>
            <a:r>
              <a:rPr lang="zh-CN" altLang="en-US" sz="2800" dirty="0"/>
              <a:t>的吸收</a:t>
            </a:r>
          </a:p>
          <a:p>
            <a:pPr lvl="1"/>
            <a:r>
              <a:rPr lang="zh-CN" altLang="en-US" sz="2000" dirty="0"/>
              <a:t>吸收系数及其与波长的关系</a:t>
            </a:r>
          </a:p>
          <a:p>
            <a:pPr lvl="1"/>
            <a:r>
              <a:rPr lang="zh-CN" altLang="en-US" sz="2000" dirty="0"/>
              <a:t>吸收边和吸收谱</a:t>
            </a:r>
            <a:endParaRPr lang="zh-CN" altLang="en-US" sz="1800" dirty="0"/>
          </a:p>
          <a:p>
            <a:r>
              <a:rPr lang="en-US" altLang="zh-CN" sz="2800" dirty="0"/>
              <a:t>X-ray</a:t>
            </a:r>
            <a:r>
              <a:rPr lang="zh-CN" altLang="en-US" sz="2800" dirty="0"/>
              <a:t>的应用</a:t>
            </a:r>
          </a:p>
          <a:p>
            <a:pPr lvl="1"/>
            <a:r>
              <a:rPr lang="zh-CN" altLang="en-US" sz="2000" dirty="0"/>
              <a:t>成分分析</a:t>
            </a:r>
          </a:p>
          <a:p>
            <a:pPr lvl="1"/>
            <a:r>
              <a:rPr lang="zh-CN" altLang="en-US" sz="2000" dirty="0"/>
              <a:t>结构分析</a:t>
            </a:r>
          </a:p>
        </p:txBody>
      </p:sp>
    </p:spTree>
    <p:extLst>
      <p:ext uri="{BB962C8B-B14F-4D97-AF65-F5344CB8AC3E}">
        <p14:creationId xmlns:p14="http://schemas.microsoft.com/office/powerpoint/2010/main" val="18459489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原子物理学</a:t>
            </a:r>
            <a:r>
              <a:rPr lang="en-US" altLang="zh-CN" dirty="0"/>
              <a:t>2026</a:t>
            </a:r>
            <a:r>
              <a:rPr lang="zh-CN" altLang="en-US" dirty="0"/>
              <a:t>年春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690805-D7D2-4AB9-A191-0BC729846278}" type="slidenum">
              <a:rPr lang="zh-CN" altLang="en-US" smtClean="0"/>
              <a:pPr>
                <a:defRPr/>
              </a:pPr>
              <a:t>29</a:t>
            </a:fld>
            <a:endParaRPr lang="en-US" altLang="zh-CN" dirty="0"/>
          </a:p>
        </p:txBody>
      </p:sp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09600" y="2438400"/>
            <a:ext cx="8305800" cy="936625"/>
          </a:xfrm>
        </p:spPr>
        <p:txBody>
          <a:bodyPr>
            <a:normAutofit fontScale="90000"/>
          </a:bodyPr>
          <a:lstStyle/>
          <a:p>
            <a:r>
              <a:rPr lang="zh-CN" altLang="zh-CN" dirty="0">
                <a:effectLst/>
              </a:rPr>
              <a:t>原子的激发和退激：激光产生机制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64623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X</a:t>
            </a:r>
            <a:r>
              <a:rPr lang="zh-CN" altLang="en-US" dirty="0"/>
              <a:t>射线与物质的相互作用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原子物理学</a:t>
            </a:r>
            <a:r>
              <a:rPr lang="en-US" altLang="zh-CN" dirty="0"/>
              <a:t>2026</a:t>
            </a:r>
            <a:r>
              <a:rPr lang="zh-CN" altLang="en-US" dirty="0"/>
              <a:t>年春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BAC4F7-8877-4A8A-A428-06935D1FE728}" type="slidenum">
              <a:rPr lang="zh-CN" altLang="en-US" smtClean="0"/>
              <a:pPr>
                <a:defRPr/>
              </a:pPr>
              <a:t>3</a:t>
            </a:fld>
            <a:endParaRPr lang="en-US" altLang="zh-CN" dirty="0"/>
          </a:p>
        </p:txBody>
      </p:sp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457200" y="1295401"/>
            <a:ext cx="8104563" cy="2514600"/>
          </a:xfrm>
        </p:spPr>
        <p:txBody>
          <a:bodyPr>
            <a:normAutofit fontScale="85000" lnSpcReduction="20000"/>
          </a:bodyPr>
          <a:lstStyle/>
          <a:p>
            <a:r>
              <a:rPr lang="en-US" altLang="zh-CN" sz="2800" dirty="0"/>
              <a:t>X</a:t>
            </a:r>
            <a:r>
              <a:rPr lang="zh-CN" altLang="en-US" sz="2800" dirty="0"/>
              <a:t>射线照射到物质时，其能量转换为三部分：一部分射线被</a:t>
            </a:r>
            <a:r>
              <a:rPr lang="zh-CN" altLang="en-US" sz="2800" dirty="0">
                <a:solidFill>
                  <a:srgbClr val="FF0000"/>
                </a:solidFill>
              </a:rPr>
              <a:t>散射</a:t>
            </a:r>
            <a:r>
              <a:rPr lang="zh-CN" altLang="en-US" sz="2800" dirty="0"/>
              <a:t>，一部分被</a:t>
            </a:r>
            <a:r>
              <a:rPr lang="zh-CN" altLang="en-US" sz="2800" dirty="0">
                <a:solidFill>
                  <a:srgbClr val="FF0000"/>
                </a:solidFill>
              </a:rPr>
              <a:t>吸收</a:t>
            </a:r>
            <a:r>
              <a:rPr lang="zh-CN" altLang="en-US" sz="2800" dirty="0"/>
              <a:t>，一部分</a:t>
            </a:r>
            <a:r>
              <a:rPr lang="zh-CN" altLang="en-US" sz="2800" dirty="0">
                <a:solidFill>
                  <a:srgbClr val="FF0000"/>
                </a:solidFill>
              </a:rPr>
              <a:t>透射</a:t>
            </a:r>
            <a:r>
              <a:rPr lang="zh-CN" altLang="en-US" sz="2800" dirty="0"/>
              <a:t>。</a:t>
            </a:r>
          </a:p>
          <a:p>
            <a:r>
              <a:rPr lang="zh-CN" altLang="en-US" sz="2800" dirty="0"/>
              <a:t>物质对</a:t>
            </a:r>
            <a:r>
              <a:rPr lang="en-US" altLang="zh-CN" sz="2800" dirty="0"/>
              <a:t>X</a:t>
            </a:r>
            <a:r>
              <a:rPr lang="zh-CN" altLang="en-US" sz="2800" dirty="0"/>
              <a:t>射线的吸收：原子内部的</a:t>
            </a:r>
            <a:r>
              <a:rPr lang="zh-CN" altLang="en-US" sz="2800" dirty="0">
                <a:solidFill>
                  <a:srgbClr val="FF0000"/>
                </a:solidFill>
              </a:rPr>
              <a:t>电子跃迁</a:t>
            </a:r>
            <a:r>
              <a:rPr lang="zh-CN" altLang="en-US" sz="2800" dirty="0"/>
              <a:t>引起 </a:t>
            </a:r>
            <a:br>
              <a:rPr lang="en-US" altLang="zh-CN" sz="2800" dirty="0"/>
            </a:br>
            <a:r>
              <a:rPr lang="zh-CN" altLang="en-US" sz="2800" dirty="0">
                <a:sym typeface="Symbol" panose="05050102010706020507" pitchFamily="18" charset="2"/>
              </a:rPr>
              <a:t> </a:t>
            </a:r>
            <a:r>
              <a:rPr lang="zh-CN" altLang="en-US" sz="2800" dirty="0">
                <a:solidFill>
                  <a:srgbClr val="FF0000"/>
                </a:solidFill>
              </a:rPr>
              <a:t>二次</a:t>
            </a:r>
            <a:r>
              <a:rPr lang="zh-CN" altLang="en-US" sz="2800" dirty="0"/>
              <a:t>电子或光子的</a:t>
            </a:r>
            <a:r>
              <a:rPr lang="zh-CN" altLang="en-US" sz="2800" dirty="0">
                <a:solidFill>
                  <a:srgbClr val="FF0000"/>
                </a:solidFill>
              </a:rPr>
              <a:t>发射</a:t>
            </a:r>
            <a:r>
              <a:rPr lang="zh-CN" altLang="en-US" sz="2800" dirty="0"/>
              <a:t> </a:t>
            </a:r>
            <a:r>
              <a:rPr lang="en-US" altLang="zh-CN" sz="2800" dirty="0"/>
              <a:t>+ </a:t>
            </a:r>
            <a:r>
              <a:rPr lang="zh-CN" altLang="en-US" sz="2800" dirty="0">
                <a:solidFill>
                  <a:srgbClr val="FF0000"/>
                </a:solidFill>
              </a:rPr>
              <a:t>热量</a:t>
            </a:r>
            <a:r>
              <a:rPr lang="zh-CN" altLang="en-US" sz="2800" dirty="0"/>
              <a:t>。所以，</a:t>
            </a:r>
            <a:r>
              <a:rPr lang="en-US" altLang="zh-CN" sz="2800" dirty="0"/>
              <a:t>X</a:t>
            </a:r>
            <a:r>
              <a:rPr lang="zh-CN" altLang="en-US" sz="2800" dirty="0"/>
              <a:t>射线与物质相互作用后可以产生：</a:t>
            </a:r>
            <a:endParaRPr lang="en-US" altLang="zh-CN" sz="2800" dirty="0"/>
          </a:p>
          <a:p>
            <a:pPr lvl="1"/>
            <a:r>
              <a:rPr lang="zh-CN" altLang="en-US" sz="2400" dirty="0"/>
              <a:t>频率不变的</a:t>
            </a:r>
            <a:r>
              <a:rPr lang="en-US" altLang="zh-CN" sz="2400" dirty="0"/>
              <a:t>X</a:t>
            </a:r>
            <a:r>
              <a:rPr lang="zh-CN" altLang="en-US" sz="2400" dirty="0"/>
              <a:t>射线：透射</a:t>
            </a:r>
            <a:r>
              <a:rPr lang="en-US" altLang="zh-CN" sz="2400" dirty="0"/>
              <a:t>X</a:t>
            </a:r>
            <a:r>
              <a:rPr lang="zh-CN" altLang="en-US" sz="2400" dirty="0"/>
              <a:t>射线，相干散射</a:t>
            </a:r>
            <a:r>
              <a:rPr lang="en-US" altLang="zh-CN" sz="2400" dirty="0"/>
              <a:t>X</a:t>
            </a:r>
            <a:r>
              <a:rPr lang="zh-CN" altLang="en-US" sz="2400" dirty="0"/>
              <a:t>线</a:t>
            </a:r>
            <a:r>
              <a:rPr lang="en-US" altLang="zh-CN" sz="2400" dirty="0"/>
              <a:t>(</a:t>
            </a:r>
            <a:r>
              <a:rPr lang="zh-CN" altLang="en-US" sz="2400" dirty="0"/>
              <a:t>瑞利散射</a:t>
            </a:r>
            <a:r>
              <a:rPr lang="en-US" altLang="zh-CN" sz="2400" dirty="0"/>
              <a:t>,</a:t>
            </a:r>
            <a:r>
              <a:rPr lang="zh-CN" altLang="en-US" sz="2400" dirty="0"/>
              <a:t> </a:t>
            </a:r>
            <a:r>
              <a:rPr lang="en-US" altLang="zh-CN" sz="2400" dirty="0"/>
              <a:t>Rayleigh)</a:t>
            </a:r>
            <a:r>
              <a:rPr lang="zh-CN" altLang="en-US" sz="2400" dirty="0"/>
              <a:t>。</a:t>
            </a:r>
            <a:endParaRPr lang="en-US" altLang="zh-CN" sz="2400" dirty="0"/>
          </a:p>
          <a:p>
            <a:pPr lvl="1"/>
            <a:r>
              <a:rPr lang="zh-CN" altLang="en-US" sz="2400" dirty="0"/>
              <a:t>频率改变的</a:t>
            </a:r>
            <a:r>
              <a:rPr lang="en-US" altLang="zh-CN" sz="2400" dirty="0"/>
              <a:t>X</a:t>
            </a:r>
            <a:r>
              <a:rPr lang="zh-CN" altLang="en-US" sz="2400" dirty="0"/>
              <a:t>射线：</a:t>
            </a:r>
            <a:r>
              <a:rPr lang="en-US" altLang="zh-CN" sz="2400" dirty="0"/>
              <a:t>Compton</a:t>
            </a:r>
            <a:r>
              <a:rPr lang="zh-CN" altLang="en-US" sz="2400" dirty="0"/>
              <a:t>散射，荧光辐射。</a:t>
            </a:r>
            <a:endParaRPr lang="en-US" altLang="zh-CN" sz="2400" dirty="0"/>
          </a:p>
          <a:p>
            <a:pPr lvl="1"/>
            <a:r>
              <a:rPr lang="zh-CN" altLang="en-US" sz="2400" dirty="0"/>
              <a:t>电子：反冲电子，光电子，</a:t>
            </a:r>
            <a:r>
              <a:rPr lang="en-US" altLang="zh-CN" sz="2400" dirty="0"/>
              <a:t>Auger</a:t>
            </a:r>
            <a:r>
              <a:rPr lang="zh-CN" altLang="en-US" sz="2400" dirty="0"/>
              <a:t>电子，</a:t>
            </a:r>
            <a:r>
              <a:rPr lang="zh-CN" altLang="en-US" sz="2400" dirty="0">
                <a:solidFill>
                  <a:srgbClr val="FF0000"/>
                </a:solidFill>
              </a:rPr>
              <a:t>电子对产生</a:t>
            </a:r>
            <a:r>
              <a:rPr lang="en-US" altLang="zh-CN" sz="2400" dirty="0"/>
              <a:t>, </a:t>
            </a:r>
            <a:r>
              <a:rPr lang="zh-CN" altLang="en-US" sz="2400" dirty="0"/>
              <a:t>其他二次电子</a:t>
            </a:r>
          </a:p>
          <a:p>
            <a:endParaRPr lang="zh-CN" altLang="en-US" sz="3200" dirty="0"/>
          </a:p>
        </p:txBody>
      </p:sp>
      <p:pic>
        <p:nvPicPr>
          <p:cNvPr id="59" name="图片 5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3993" y="3627685"/>
            <a:ext cx="6132214" cy="2779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6963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改变原子状态的三种过程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BAC4F7-8877-4A8A-A428-06935D1FE728}" type="slidenum">
              <a:rPr lang="zh-CN" altLang="en-US" smtClean="0"/>
              <a:pPr>
                <a:defRPr/>
              </a:pPr>
              <a:t>30</a:t>
            </a:fld>
            <a:endParaRPr lang="en-US" altLang="zh-CN" dirty="0"/>
          </a:p>
        </p:txBody>
      </p:sp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296863" y="3493650"/>
            <a:ext cx="8466137" cy="25239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2800" dirty="0"/>
              <a:t>一个孤立的原子</a:t>
            </a:r>
            <a:r>
              <a:rPr lang="zh-CN" altLang="en-US" sz="2800" dirty="0">
                <a:solidFill>
                  <a:srgbClr val="FF0000"/>
                </a:solidFill>
              </a:rPr>
              <a:t>（注意：  是原子不是电子！）</a:t>
            </a:r>
            <a:r>
              <a:rPr lang="zh-CN" altLang="en-US" sz="2800" dirty="0"/>
              <a:t>既可处于能量为 </a:t>
            </a:r>
            <a:r>
              <a:rPr lang="en-US" altLang="zh-CN" sz="2800" i="1" dirty="0"/>
              <a:t>E</a:t>
            </a:r>
            <a:r>
              <a:rPr lang="en-US" altLang="zh-CN" sz="2800" baseline="-25000" dirty="0"/>
              <a:t>1</a:t>
            </a:r>
            <a:r>
              <a:rPr lang="en-US" altLang="zh-CN" sz="2800" dirty="0"/>
              <a:t> </a:t>
            </a:r>
            <a:r>
              <a:rPr lang="zh-CN" altLang="en-US" sz="2800" dirty="0"/>
              <a:t>的基态，也可以处于能量为 </a:t>
            </a:r>
            <a:r>
              <a:rPr lang="en-US" altLang="zh-CN" sz="2800" i="1" dirty="0"/>
              <a:t>E</a:t>
            </a:r>
            <a:r>
              <a:rPr lang="en-US" altLang="zh-CN" sz="2800" i="1" baseline="-25000" dirty="0"/>
              <a:t>x</a:t>
            </a:r>
            <a:r>
              <a:rPr lang="en-US" altLang="zh-CN" sz="2800" dirty="0"/>
              <a:t> </a:t>
            </a:r>
            <a:r>
              <a:rPr lang="zh-CN" altLang="en-US" sz="2800" dirty="0"/>
              <a:t>的激发态。有</a:t>
            </a:r>
            <a:r>
              <a:rPr lang="zh-CN" altLang="en-US" sz="2800" dirty="0">
                <a:solidFill>
                  <a:srgbClr val="FF0000"/>
                </a:solidFill>
              </a:rPr>
              <a:t>三种过程</a:t>
            </a:r>
            <a:r>
              <a:rPr lang="zh-CN" altLang="en-US" sz="2800" dirty="0"/>
              <a:t>可使原子从一个状态过渡到另一个状态。</a:t>
            </a:r>
            <a:endParaRPr lang="en-US" altLang="zh-CN" sz="2800" dirty="0"/>
          </a:p>
          <a:p>
            <a:r>
              <a:rPr lang="zh-CN" altLang="en-US" sz="2400" dirty="0">
                <a:solidFill>
                  <a:srgbClr val="FF0000"/>
                </a:solidFill>
              </a:rPr>
              <a:t>吸收</a:t>
            </a:r>
            <a:r>
              <a:rPr lang="zh-CN" altLang="en-US" sz="2400" dirty="0"/>
              <a:t>一个光子从低能态跃迁到高能态（</a:t>
            </a:r>
            <a:r>
              <a:rPr lang="zh-CN" altLang="en-US" sz="2400" dirty="0">
                <a:solidFill>
                  <a:schemeClr val="accent2"/>
                </a:solidFill>
              </a:rPr>
              <a:t>受激吸收</a:t>
            </a:r>
            <a:r>
              <a:rPr lang="zh-CN" altLang="en-US" sz="2400" dirty="0"/>
              <a:t>），</a:t>
            </a:r>
            <a:endParaRPr lang="en-US" altLang="zh-CN" sz="2400" dirty="0"/>
          </a:p>
          <a:p>
            <a:r>
              <a:rPr lang="zh-CN" altLang="en-US" sz="2400" dirty="0"/>
              <a:t>也可</a:t>
            </a:r>
            <a:r>
              <a:rPr lang="zh-CN" altLang="en-US" sz="2400" dirty="0">
                <a:solidFill>
                  <a:srgbClr val="FF0000"/>
                </a:solidFill>
              </a:rPr>
              <a:t>自发</a:t>
            </a:r>
            <a:r>
              <a:rPr lang="zh-CN" altLang="en-US" sz="2400" dirty="0"/>
              <a:t>从高能态跃迁到低能态而发光（</a:t>
            </a:r>
            <a:r>
              <a:rPr lang="zh-CN" altLang="en-US" sz="2400" dirty="0">
                <a:solidFill>
                  <a:schemeClr val="accent2"/>
                </a:solidFill>
              </a:rPr>
              <a:t>自发辐射</a:t>
            </a:r>
            <a:r>
              <a:rPr lang="zh-CN" altLang="en-US" sz="2400" dirty="0">
                <a:solidFill>
                  <a:schemeClr val="accent2"/>
                </a:solidFill>
                <a:latin typeface="Symbol" pitchFamily="18" charset="2"/>
              </a:rPr>
              <a:t> </a:t>
            </a:r>
            <a:r>
              <a:rPr lang="zh-CN" altLang="en-US" sz="2400" dirty="0"/>
              <a:t>）</a:t>
            </a:r>
          </a:p>
          <a:p>
            <a:r>
              <a:rPr lang="zh-CN" altLang="en-US" sz="2400" dirty="0"/>
              <a:t>还可</a:t>
            </a:r>
            <a:r>
              <a:rPr lang="zh-CN" altLang="en-US" sz="2400" dirty="0">
                <a:solidFill>
                  <a:srgbClr val="FF0000"/>
                </a:solidFill>
              </a:rPr>
              <a:t>受到激发</a:t>
            </a:r>
            <a:r>
              <a:rPr lang="zh-CN" altLang="en-US" sz="2400" dirty="0"/>
              <a:t>从高能态跃迁到低能态（</a:t>
            </a:r>
            <a:r>
              <a:rPr lang="zh-CN" altLang="en-US" sz="2400" dirty="0">
                <a:solidFill>
                  <a:schemeClr val="accent2"/>
                </a:solidFill>
              </a:rPr>
              <a:t>受激辐射</a:t>
            </a:r>
            <a:r>
              <a:rPr lang="zh-CN" altLang="en-US" sz="2400" dirty="0"/>
              <a:t>）</a:t>
            </a:r>
            <a:r>
              <a:rPr lang="zh-CN" altLang="en-US" sz="2400" dirty="0">
                <a:solidFill>
                  <a:srgbClr val="FF0000"/>
                </a:solidFill>
              </a:rPr>
              <a:t>！！！！！</a:t>
            </a:r>
            <a:endParaRPr lang="en-US" altLang="zh-CN" sz="2800" dirty="0">
              <a:solidFill>
                <a:srgbClr val="FF0000"/>
              </a:solidFill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2797769" y="1447800"/>
            <a:ext cx="2268778" cy="1383114"/>
            <a:chOff x="2410806" y="866550"/>
            <a:chExt cx="2992298" cy="1651575"/>
          </a:xfrm>
        </p:grpSpPr>
        <p:sp>
          <p:nvSpPr>
            <p:cNvPr id="5" name="Line 14"/>
            <p:cNvSpPr>
              <a:spLocks noChangeShapeType="1"/>
            </p:cNvSpPr>
            <p:nvPr/>
          </p:nvSpPr>
          <p:spPr bwMode="auto">
            <a:xfrm>
              <a:off x="3040904" y="2238150"/>
              <a:ext cx="2362200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" name="Group 39"/>
            <p:cNvGrpSpPr>
              <a:grpSpLocks/>
            </p:cNvGrpSpPr>
            <p:nvPr/>
          </p:nvGrpSpPr>
          <p:grpSpPr bwMode="auto">
            <a:xfrm>
              <a:off x="3269504" y="2085750"/>
              <a:ext cx="1981200" cy="152400"/>
              <a:chOff x="3984" y="3408"/>
              <a:chExt cx="1248" cy="96"/>
            </a:xfrm>
          </p:grpSpPr>
          <p:sp>
            <p:nvSpPr>
              <p:cNvPr id="7" name="Oval 17"/>
              <p:cNvSpPr>
                <a:spLocks noChangeArrowheads="1"/>
              </p:cNvSpPr>
              <p:nvPr/>
            </p:nvSpPr>
            <p:spPr bwMode="auto">
              <a:xfrm>
                <a:off x="3984" y="3408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Oval 18"/>
              <p:cNvSpPr>
                <a:spLocks noChangeArrowheads="1"/>
              </p:cNvSpPr>
              <p:nvPr/>
            </p:nvSpPr>
            <p:spPr bwMode="auto">
              <a:xfrm>
                <a:off x="4176" y="3408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Oval 19"/>
              <p:cNvSpPr>
                <a:spLocks noChangeArrowheads="1"/>
              </p:cNvSpPr>
              <p:nvPr/>
            </p:nvSpPr>
            <p:spPr bwMode="auto">
              <a:xfrm>
                <a:off x="4368" y="3408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Oval 20"/>
              <p:cNvSpPr>
                <a:spLocks noChangeArrowheads="1"/>
              </p:cNvSpPr>
              <p:nvPr/>
            </p:nvSpPr>
            <p:spPr bwMode="auto">
              <a:xfrm>
                <a:off x="4560" y="3408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Oval 21"/>
              <p:cNvSpPr>
                <a:spLocks noChangeArrowheads="1"/>
              </p:cNvSpPr>
              <p:nvPr/>
            </p:nvSpPr>
            <p:spPr bwMode="auto">
              <a:xfrm>
                <a:off x="4752" y="3408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Oval 22"/>
              <p:cNvSpPr>
                <a:spLocks noChangeArrowheads="1"/>
              </p:cNvSpPr>
              <p:nvPr/>
            </p:nvSpPr>
            <p:spPr bwMode="auto">
              <a:xfrm>
                <a:off x="4944" y="3408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Oval 23"/>
              <p:cNvSpPr>
                <a:spLocks noChangeArrowheads="1"/>
              </p:cNvSpPr>
              <p:nvPr/>
            </p:nvSpPr>
            <p:spPr bwMode="auto">
              <a:xfrm>
                <a:off x="5136" y="3408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4" name="Line 24"/>
            <p:cNvSpPr>
              <a:spLocks noChangeShapeType="1"/>
            </p:cNvSpPr>
            <p:nvPr/>
          </p:nvSpPr>
          <p:spPr bwMode="auto">
            <a:xfrm>
              <a:off x="3040904" y="1399950"/>
              <a:ext cx="2362200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5" name="Group 40"/>
            <p:cNvGrpSpPr>
              <a:grpSpLocks/>
            </p:cNvGrpSpPr>
            <p:nvPr/>
          </p:nvGrpSpPr>
          <p:grpSpPr bwMode="auto">
            <a:xfrm>
              <a:off x="3269504" y="1247550"/>
              <a:ext cx="1981200" cy="152400"/>
              <a:chOff x="3984" y="2880"/>
              <a:chExt cx="1248" cy="96"/>
            </a:xfrm>
          </p:grpSpPr>
          <p:sp>
            <p:nvSpPr>
              <p:cNvPr id="16" name="Oval 25"/>
              <p:cNvSpPr>
                <a:spLocks noChangeArrowheads="1"/>
              </p:cNvSpPr>
              <p:nvPr/>
            </p:nvSpPr>
            <p:spPr bwMode="auto">
              <a:xfrm>
                <a:off x="3984" y="2880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Oval 29"/>
              <p:cNvSpPr>
                <a:spLocks noChangeArrowheads="1"/>
              </p:cNvSpPr>
              <p:nvPr/>
            </p:nvSpPr>
            <p:spPr bwMode="auto">
              <a:xfrm>
                <a:off x="4560" y="2880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Oval 31"/>
              <p:cNvSpPr>
                <a:spLocks noChangeArrowheads="1"/>
              </p:cNvSpPr>
              <p:nvPr/>
            </p:nvSpPr>
            <p:spPr bwMode="auto">
              <a:xfrm>
                <a:off x="5136" y="2880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9" name="Line 32"/>
            <p:cNvSpPr>
              <a:spLocks noChangeShapeType="1"/>
            </p:cNvSpPr>
            <p:nvPr/>
          </p:nvSpPr>
          <p:spPr bwMode="auto">
            <a:xfrm>
              <a:off x="3040904" y="1018950"/>
              <a:ext cx="2362200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Oval 34"/>
            <p:cNvSpPr>
              <a:spLocks noChangeArrowheads="1"/>
            </p:cNvSpPr>
            <p:nvPr/>
          </p:nvSpPr>
          <p:spPr bwMode="auto">
            <a:xfrm>
              <a:off x="4183904" y="866550"/>
              <a:ext cx="152400" cy="152400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76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Rectangle 37"/>
            <p:cNvSpPr>
              <a:spLocks noChangeArrowheads="1"/>
            </p:cNvSpPr>
            <p:nvPr/>
          </p:nvSpPr>
          <p:spPr bwMode="auto">
            <a:xfrm>
              <a:off x="2410806" y="1933350"/>
              <a:ext cx="595035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r>
                <a:rPr lang="en-GB" altLang="zh-CN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altLang="zh-CN" b="1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Rectangle 38"/>
            <p:cNvSpPr>
              <a:spLocks noChangeArrowheads="1"/>
            </p:cNvSpPr>
            <p:nvPr/>
          </p:nvSpPr>
          <p:spPr bwMode="auto">
            <a:xfrm>
              <a:off x="2410806" y="1171350"/>
              <a:ext cx="595035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r>
                <a:rPr lang="en-GB" altLang="zh-CN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altLang="zh-CN" b="1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4" name="Oval 25"/>
          <p:cNvSpPr>
            <a:spLocks noChangeArrowheads="1"/>
          </p:cNvSpPr>
          <p:nvPr/>
        </p:nvSpPr>
        <p:spPr bwMode="auto">
          <a:xfrm>
            <a:off x="4191000" y="3657600"/>
            <a:ext cx="152400" cy="152400"/>
          </a:xfrm>
          <a:prstGeom prst="ellipse">
            <a:avLst/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原子物理学</a:t>
            </a:r>
            <a:r>
              <a:rPr lang="en-US" altLang="zh-CN" dirty="0"/>
              <a:t>2026</a:t>
            </a:r>
            <a:r>
              <a:rPr lang="zh-CN" altLang="en-US" dirty="0"/>
              <a:t>年春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3312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自发辐射</a:t>
            </a:r>
            <a:r>
              <a:rPr lang="en-US" altLang="zh-CN" dirty="0"/>
              <a:t>(spontaneous radiation)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BAC4F7-8877-4A8A-A428-06935D1FE728}" type="slidenum">
              <a:rPr lang="zh-CN" altLang="en-US" smtClean="0"/>
              <a:pPr>
                <a:defRPr/>
              </a:pPr>
              <a:t>31</a:t>
            </a:fld>
            <a:endParaRPr lang="en-US" altLang="zh-CN" dirty="0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28601" y="2703493"/>
            <a:ext cx="8610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800" b="1" i="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设 </a:t>
            </a:r>
            <a:r>
              <a:rPr lang="en-US" altLang="zh-CN" sz="2800" b="1" i="1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N</a:t>
            </a:r>
            <a:r>
              <a:rPr lang="en-US" altLang="zh-CN" sz="2800" b="1" i="0" baseline="-2500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1</a:t>
            </a:r>
            <a:r>
              <a:rPr lang="en-US" altLang="zh-CN" sz="2800" b="1" i="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en-US" sz="2800" b="1" i="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2800" b="1" i="1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N</a:t>
            </a:r>
            <a:r>
              <a:rPr lang="en-US" altLang="zh-CN" sz="2800" b="1" i="0" baseline="-2500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2  </a:t>
            </a:r>
            <a:r>
              <a:rPr lang="zh-CN" altLang="en-US" sz="2800" b="1" i="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为处于</a:t>
            </a:r>
            <a:r>
              <a:rPr lang="en-US" altLang="zh-CN" sz="2800" b="1" i="1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E</a:t>
            </a:r>
            <a:r>
              <a:rPr lang="en-US" altLang="zh-CN" sz="2800" b="1" i="0" baseline="-2500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1</a:t>
            </a:r>
            <a:r>
              <a:rPr lang="en-US" altLang="zh-CN" sz="2800" b="1" i="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en-US" sz="2800" b="1" i="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2800" b="1" i="1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E</a:t>
            </a:r>
            <a:r>
              <a:rPr lang="en-US" altLang="zh-CN" sz="2800" b="1" i="0" baseline="-2500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2800" b="1" i="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 </a:t>
            </a:r>
            <a:r>
              <a:rPr lang="zh-CN" altLang="en-US" sz="2800" b="1" i="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能级的原子数</a:t>
            </a:r>
            <a:r>
              <a:rPr lang="zh-CN" altLang="en-GB" sz="2800" b="1" i="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zh-CN" altLang="en-US" sz="2800" b="1" i="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单位时间内 从</a:t>
            </a:r>
            <a:r>
              <a:rPr lang="en-US" altLang="zh-CN" sz="2800" b="1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E</a:t>
            </a:r>
            <a:r>
              <a:rPr lang="en-US" altLang="zh-CN" sz="2800" b="1" i="0" baseline="-2500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2800" b="1" i="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i="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Symbol" pitchFamily="18" charset="2"/>
              </a:rPr>
              <a:t></a:t>
            </a:r>
            <a:r>
              <a:rPr lang="en-US" altLang="zh-CN" sz="2800" b="1" i="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E</a:t>
            </a:r>
            <a:r>
              <a:rPr lang="en-US" altLang="zh-CN" sz="2800" b="1" i="0" baseline="-2500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800" b="1" i="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自发辐射的原子数</a:t>
            </a:r>
            <a:r>
              <a:rPr lang="zh-CN" altLang="en-GB" sz="2800" b="1" i="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应与初始原子数成正比</a:t>
            </a:r>
            <a:r>
              <a:rPr lang="zh-CN" altLang="en-US" sz="2800" b="1" i="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： </a:t>
            </a:r>
          </a:p>
        </p:txBody>
      </p:sp>
      <p:sp>
        <p:nvSpPr>
          <p:cNvPr id="57" name="Text Box 59"/>
          <p:cNvSpPr txBox="1">
            <a:spLocks noChangeArrowheads="1"/>
          </p:cNvSpPr>
          <p:nvPr/>
        </p:nvSpPr>
        <p:spPr bwMode="auto">
          <a:xfrm>
            <a:off x="463168" y="4953000"/>
            <a:ext cx="814743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altLang="zh-CN" sz="2800" i="1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A</a:t>
            </a:r>
            <a:r>
              <a:rPr lang="en-US" altLang="zh-CN" sz="2800" baseline="-2500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21</a:t>
            </a:r>
            <a:r>
              <a:rPr lang="zh-CN" altLang="en-US" sz="2800" b="1" i="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称为爱因斯坦自发</a:t>
            </a:r>
            <a:r>
              <a:rPr lang="zh-CN" altLang="en-GB" sz="2800" b="1" i="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发射</a:t>
            </a:r>
            <a:r>
              <a:rPr lang="zh-CN" altLang="en-US" sz="2800" b="1" i="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系数，单个原子在单位时间内发生自发辐射概率。</a:t>
            </a:r>
          </a:p>
        </p:txBody>
      </p:sp>
      <p:grpSp>
        <p:nvGrpSpPr>
          <p:cNvPr id="71" name="组合 70"/>
          <p:cNvGrpSpPr/>
          <p:nvPr/>
        </p:nvGrpSpPr>
        <p:grpSpPr>
          <a:xfrm>
            <a:off x="1250568" y="1244600"/>
            <a:ext cx="7137400" cy="1346200"/>
            <a:chOff x="1250568" y="1068569"/>
            <a:chExt cx="7137400" cy="1346200"/>
          </a:xfrm>
        </p:grpSpPr>
        <p:grpSp>
          <p:nvGrpSpPr>
            <p:cNvPr id="7" name="Group 58"/>
            <p:cNvGrpSpPr>
              <a:grpSpLocks/>
            </p:cNvGrpSpPr>
            <p:nvPr/>
          </p:nvGrpSpPr>
          <p:grpSpPr bwMode="auto">
            <a:xfrm>
              <a:off x="3514013" y="1267007"/>
              <a:ext cx="1981200" cy="660400"/>
              <a:chOff x="2400" y="864"/>
              <a:chExt cx="1248" cy="416"/>
            </a:xfrm>
          </p:grpSpPr>
          <p:grpSp>
            <p:nvGrpSpPr>
              <p:cNvPr id="8" name="Group 6"/>
              <p:cNvGrpSpPr>
                <a:grpSpLocks/>
              </p:cNvGrpSpPr>
              <p:nvPr/>
            </p:nvGrpSpPr>
            <p:grpSpPr bwMode="auto">
              <a:xfrm>
                <a:off x="2688" y="912"/>
                <a:ext cx="960" cy="368"/>
                <a:chOff x="768" y="3456"/>
                <a:chExt cx="960" cy="368"/>
              </a:xfrm>
            </p:grpSpPr>
            <p:grpSp>
              <p:nvGrpSpPr>
                <p:cNvPr id="10" name="Group 7"/>
                <p:cNvGrpSpPr>
                  <a:grpSpLocks/>
                </p:cNvGrpSpPr>
                <p:nvPr/>
              </p:nvGrpSpPr>
              <p:grpSpPr bwMode="auto">
                <a:xfrm>
                  <a:off x="1152" y="3600"/>
                  <a:ext cx="576" cy="96"/>
                  <a:chOff x="4032" y="1008"/>
                  <a:chExt cx="1392" cy="192"/>
                </a:xfrm>
              </p:grpSpPr>
              <p:grpSp>
                <p:nvGrpSpPr>
                  <p:cNvPr id="12" name="Group 8"/>
                  <p:cNvGrpSpPr>
                    <a:grpSpLocks/>
                  </p:cNvGrpSpPr>
                  <p:nvPr/>
                </p:nvGrpSpPr>
                <p:grpSpPr bwMode="auto">
                  <a:xfrm>
                    <a:off x="4032" y="1008"/>
                    <a:ext cx="528" cy="192"/>
                    <a:chOff x="4032" y="1008"/>
                    <a:chExt cx="1440" cy="432"/>
                  </a:xfrm>
                </p:grpSpPr>
                <p:grpSp>
                  <p:nvGrpSpPr>
                    <p:cNvPr id="30" name="Group 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2" y="1008"/>
                      <a:ext cx="720" cy="432"/>
                      <a:chOff x="5040" y="864"/>
                      <a:chExt cx="720" cy="432"/>
                    </a:xfrm>
                  </p:grpSpPr>
                  <p:grpSp>
                    <p:nvGrpSpPr>
                      <p:cNvPr id="38" name="Group 10"/>
                      <p:cNvGrpSpPr>
                        <a:grpSpLocks/>
                      </p:cNvGrpSpPr>
                      <p:nvPr/>
                    </p:nvGrpSpPr>
                    <p:grpSpPr bwMode="auto">
                      <a:xfrm flipH="1" flipV="1">
                        <a:off x="5040" y="864"/>
                        <a:ext cx="384" cy="432"/>
                        <a:chOff x="4416" y="816"/>
                        <a:chExt cx="384" cy="432"/>
                      </a:xfrm>
                    </p:grpSpPr>
                    <p:sp>
                      <p:nvSpPr>
                        <p:cNvPr id="42" name="Arc 11"/>
                        <p:cNvSpPr>
                          <a:spLocks/>
                        </p:cNvSpPr>
                        <p:nvPr/>
                      </p:nvSpPr>
                      <p:spPr bwMode="auto">
                        <a:xfrm flipV="1">
                          <a:off x="4416" y="1008"/>
                          <a:ext cx="192" cy="240"/>
                        </a:xfrm>
                        <a:custGeom>
                          <a:avLst/>
                          <a:gdLst>
                            <a:gd name="T0" fmla="*/ 0 w 21600"/>
                            <a:gd name="T1" fmla="*/ 0 h 21600"/>
                            <a:gd name="T2" fmla="*/ 2 w 21600"/>
                            <a:gd name="T3" fmla="*/ 3 h 21600"/>
                            <a:gd name="T4" fmla="*/ 0 w 21600"/>
                            <a:gd name="T5" fmla="*/ 3 h 21600"/>
                            <a:gd name="T6" fmla="*/ 0 60000 65536"/>
                            <a:gd name="T7" fmla="*/ 0 60000 65536"/>
                            <a:gd name="T8" fmla="*/ 0 60000 65536"/>
                            <a:gd name="T9" fmla="*/ 0 w 21600"/>
                            <a:gd name="T10" fmla="*/ 0 h 21600"/>
                            <a:gd name="T11" fmla="*/ 21600 w 21600"/>
                            <a:gd name="T12" fmla="*/ 21600 h 21600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T9" t="T10" r="T11" b="T12"/>
                          <a:pathLst>
                            <a:path w="21600" h="21600" fill="none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28575">
                          <a:solidFill>
                            <a:srgbClr val="FF33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zh-CN" altLang="en-US">
                            <a:solidFill>
                              <a:srgbClr val="000066"/>
                            </a:solidFill>
                            <a:latin typeface="Times New Roman" panose="02020603050405020304" pitchFamily="18" charset="0"/>
                            <a:ea typeface="华文楷体" panose="02010600040101010101" pitchFamily="2" charset="-122"/>
                            <a:cs typeface="Times New Roman" panose="02020603050405020304" pitchFamily="18" charset="0"/>
                          </a:endParaRPr>
                        </a:p>
                      </p:txBody>
                    </p:sp>
                    <p:sp>
                      <p:nvSpPr>
                        <p:cNvPr id="43" name="Arc 12"/>
                        <p:cNvSpPr>
                          <a:spLocks/>
                        </p:cNvSpPr>
                        <p:nvPr/>
                      </p:nvSpPr>
                      <p:spPr bwMode="auto">
                        <a:xfrm flipH="1">
                          <a:off x="4608" y="816"/>
                          <a:ext cx="192" cy="240"/>
                        </a:xfrm>
                        <a:custGeom>
                          <a:avLst/>
                          <a:gdLst>
                            <a:gd name="T0" fmla="*/ 0 w 21600"/>
                            <a:gd name="T1" fmla="*/ 0 h 21600"/>
                            <a:gd name="T2" fmla="*/ 2 w 21600"/>
                            <a:gd name="T3" fmla="*/ 3 h 21600"/>
                            <a:gd name="T4" fmla="*/ 0 w 21600"/>
                            <a:gd name="T5" fmla="*/ 3 h 21600"/>
                            <a:gd name="T6" fmla="*/ 0 60000 65536"/>
                            <a:gd name="T7" fmla="*/ 0 60000 65536"/>
                            <a:gd name="T8" fmla="*/ 0 60000 65536"/>
                            <a:gd name="T9" fmla="*/ 0 w 21600"/>
                            <a:gd name="T10" fmla="*/ 0 h 21600"/>
                            <a:gd name="T11" fmla="*/ 21600 w 21600"/>
                            <a:gd name="T12" fmla="*/ 21600 h 21600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T9" t="T10" r="T11" b="T12"/>
                          <a:pathLst>
                            <a:path w="21600" h="21600" fill="none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28575">
                          <a:solidFill>
                            <a:srgbClr val="FF33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zh-CN" altLang="en-US">
                            <a:solidFill>
                              <a:srgbClr val="000066"/>
                            </a:solidFill>
                            <a:latin typeface="Times New Roman" panose="02020603050405020304" pitchFamily="18" charset="0"/>
                            <a:ea typeface="华文楷体" panose="02010600040101010101" pitchFamily="2" charset="-122"/>
                            <a:cs typeface="Times New Roman" panose="02020603050405020304" pitchFamily="18" charset="0"/>
                          </a:endParaRPr>
                        </a:p>
                      </p:txBody>
                    </p:sp>
                  </p:grpSp>
                  <p:grpSp>
                    <p:nvGrpSpPr>
                      <p:cNvPr id="39" name="Group 13"/>
                      <p:cNvGrpSpPr>
                        <a:grpSpLocks/>
                      </p:cNvGrpSpPr>
                      <p:nvPr/>
                    </p:nvGrpSpPr>
                    <p:grpSpPr bwMode="auto">
                      <a:xfrm flipV="1">
                        <a:off x="5376" y="864"/>
                        <a:ext cx="384" cy="432"/>
                        <a:chOff x="4416" y="816"/>
                        <a:chExt cx="384" cy="432"/>
                      </a:xfrm>
                    </p:grpSpPr>
                    <p:sp>
                      <p:nvSpPr>
                        <p:cNvPr id="40" name="Arc 14"/>
                        <p:cNvSpPr>
                          <a:spLocks/>
                        </p:cNvSpPr>
                        <p:nvPr/>
                      </p:nvSpPr>
                      <p:spPr bwMode="auto">
                        <a:xfrm flipV="1">
                          <a:off x="4416" y="1008"/>
                          <a:ext cx="192" cy="240"/>
                        </a:xfrm>
                        <a:custGeom>
                          <a:avLst/>
                          <a:gdLst>
                            <a:gd name="T0" fmla="*/ 0 w 21600"/>
                            <a:gd name="T1" fmla="*/ 0 h 21600"/>
                            <a:gd name="T2" fmla="*/ 2 w 21600"/>
                            <a:gd name="T3" fmla="*/ 3 h 21600"/>
                            <a:gd name="T4" fmla="*/ 0 w 21600"/>
                            <a:gd name="T5" fmla="*/ 3 h 21600"/>
                            <a:gd name="T6" fmla="*/ 0 60000 65536"/>
                            <a:gd name="T7" fmla="*/ 0 60000 65536"/>
                            <a:gd name="T8" fmla="*/ 0 60000 65536"/>
                            <a:gd name="T9" fmla="*/ 0 w 21600"/>
                            <a:gd name="T10" fmla="*/ 0 h 21600"/>
                            <a:gd name="T11" fmla="*/ 21600 w 21600"/>
                            <a:gd name="T12" fmla="*/ 21600 h 21600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T9" t="T10" r="T11" b="T12"/>
                          <a:pathLst>
                            <a:path w="21600" h="21600" fill="none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28575">
                          <a:solidFill>
                            <a:srgbClr val="FF33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zh-CN" altLang="en-US">
                            <a:solidFill>
                              <a:srgbClr val="000066"/>
                            </a:solidFill>
                            <a:latin typeface="Times New Roman" panose="02020603050405020304" pitchFamily="18" charset="0"/>
                            <a:ea typeface="华文楷体" panose="02010600040101010101" pitchFamily="2" charset="-122"/>
                            <a:cs typeface="Times New Roman" panose="02020603050405020304" pitchFamily="18" charset="0"/>
                          </a:endParaRPr>
                        </a:p>
                      </p:txBody>
                    </p:sp>
                    <p:sp>
                      <p:nvSpPr>
                        <p:cNvPr id="41" name="Arc 15"/>
                        <p:cNvSpPr>
                          <a:spLocks/>
                        </p:cNvSpPr>
                        <p:nvPr/>
                      </p:nvSpPr>
                      <p:spPr bwMode="auto">
                        <a:xfrm flipH="1">
                          <a:off x="4608" y="816"/>
                          <a:ext cx="192" cy="240"/>
                        </a:xfrm>
                        <a:custGeom>
                          <a:avLst/>
                          <a:gdLst>
                            <a:gd name="T0" fmla="*/ 0 w 21600"/>
                            <a:gd name="T1" fmla="*/ 0 h 21600"/>
                            <a:gd name="T2" fmla="*/ 2 w 21600"/>
                            <a:gd name="T3" fmla="*/ 3 h 21600"/>
                            <a:gd name="T4" fmla="*/ 0 w 21600"/>
                            <a:gd name="T5" fmla="*/ 3 h 21600"/>
                            <a:gd name="T6" fmla="*/ 0 60000 65536"/>
                            <a:gd name="T7" fmla="*/ 0 60000 65536"/>
                            <a:gd name="T8" fmla="*/ 0 60000 65536"/>
                            <a:gd name="T9" fmla="*/ 0 w 21600"/>
                            <a:gd name="T10" fmla="*/ 0 h 21600"/>
                            <a:gd name="T11" fmla="*/ 21600 w 21600"/>
                            <a:gd name="T12" fmla="*/ 21600 h 21600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T9" t="T10" r="T11" b="T12"/>
                          <a:pathLst>
                            <a:path w="21600" h="21600" fill="none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28575">
                          <a:solidFill>
                            <a:srgbClr val="FF33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zh-CN" altLang="en-US">
                            <a:solidFill>
                              <a:srgbClr val="000066"/>
                            </a:solidFill>
                            <a:latin typeface="Times New Roman" panose="02020603050405020304" pitchFamily="18" charset="0"/>
                            <a:ea typeface="华文楷体" panose="02010600040101010101" pitchFamily="2" charset="-122"/>
                            <a:cs typeface="Times New Roman" panose="02020603050405020304" pitchFamily="18" charset="0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31" name="Group 1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752" y="1008"/>
                      <a:ext cx="720" cy="432"/>
                      <a:chOff x="5040" y="864"/>
                      <a:chExt cx="720" cy="432"/>
                    </a:xfrm>
                  </p:grpSpPr>
                  <p:grpSp>
                    <p:nvGrpSpPr>
                      <p:cNvPr id="32" name="Group 17"/>
                      <p:cNvGrpSpPr>
                        <a:grpSpLocks/>
                      </p:cNvGrpSpPr>
                      <p:nvPr/>
                    </p:nvGrpSpPr>
                    <p:grpSpPr bwMode="auto">
                      <a:xfrm flipH="1" flipV="1">
                        <a:off x="5040" y="864"/>
                        <a:ext cx="384" cy="432"/>
                        <a:chOff x="4416" y="816"/>
                        <a:chExt cx="384" cy="432"/>
                      </a:xfrm>
                    </p:grpSpPr>
                    <p:sp>
                      <p:nvSpPr>
                        <p:cNvPr id="36" name="Arc 18"/>
                        <p:cNvSpPr>
                          <a:spLocks/>
                        </p:cNvSpPr>
                        <p:nvPr/>
                      </p:nvSpPr>
                      <p:spPr bwMode="auto">
                        <a:xfrm flipV="1">
                          <a:off x="4416" y="1008"/>
                          <a:ext cx="192" cy="240"/>
                        </a:xfrm>
                        <a:custGeom>
                          <a:avLst/>
                          <a:gdLst>
                            <a:gd name="T0" fmla="*/ 0 w 21600"/>
                            <a:gd name="T1" fmla="*/ 0 h 21600"/>
                            <a:gd name="T2" fmla="*/ 2 w 21600"/>
                            <a:gd name="T3" fmla="*/ 3 h 21600"/>
                            <a:gd name="T4" fmla="*/ 0 w 21600"/>
                            <a:gd name="T5" fmla="*/ 3 h 21600"/>
                            <a:gd name="T6" fmla="*/ 0 60000 65536"/>
                            <a:gd name="T7" fmla="*/ 0 60000 65536"/>
                            <a:gd name="T8" fmla="*/ 0 60000 65536"/>
                            <a:gd name="T9" fmla="*/ 0 w 21600"/>
                            <a:gd name="T10" fmla="*/ 0 h 21600"/>
                            <a:gd name="T11" fmla="*/ 21600 w 21600"/>
                            <a:gd name="T12" fmla="*/ 21600 h 21600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T9" t="T10" r="T11" b="T12"/>
                          <a:pathLst>
                            <a:path w="21600" h="21600" fill="none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28575">
                          <a:solidFill>
                            <a:srgbClr val="FF33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zh-CN" altLang="en-US">
                            <a:solidFill>
                              <a:srgbClr val="000066"/>
                            </a:solidFill>
                            <a:latin typeface="Times New Roman" panose="02020603050405020304" pitchFamily="18" charset="0"/>
                            <a:ea typeface="华文楷体" panose="02010600040101010101" pitchFamily="2" charset="-122"/>
                            <a:cs typeface="Times New Roman" panose="02020603050405020304" pitchFamily="18" charset="0"/>
                          </a:endParaRPr>
                        </a:p>
                      </p:txBody>
                    </p:sp>
                    <p:sp>
                      <p:nvSpPr>
                        <p:cNvPr id="37" name="Arc 19"/>
                        <p:cNvSpPr>
                          <a:spLocks/>
                        </p:cNvSpPr>
                        <p:nvPr/>
                      </p:nvSpPr>
                      <p:spPr bwMode="auto">
                        <a:xfrm flipH="1">
                          <a:off x="4608" y="816"/>
                          <a:ext cx="192" cy="240"/>
                        </a:xfrm>
                        <a:custGeom>
                          <a:avLst/>
                          <a:gdLst>
                            <a:gd name="T0" fmla="*/ 0 w 21600"/>
                            <a:gd name="T1" fmla="*/ 0 h 21600"/>
                            <a:gd name="T2" fmla="*/ 2 w 21600"/>
                            <a:gd name="T3" fmla="*/ 3 h 21600"/>
                            <a:gd name="T4" fmla="*/ 0 w 21600"/>
                            <a:gd name="T5" fmla="*/ 3 h 21600"/>
                            <a:gd name="T6" fmla="*/ 0 60000 65536"/>
                            <a:gd name="T7" fmla="*/ 0 60000 65536"/>
                            <a:gd name="T8" fmla="*/ 0 60000 65536"/>
                            <a:gd name="T9" fmla="*/ 0 w 21600"/>
                            <a:gd name="T10" fmla="*/ 0 h 21600"/>
                            <a:gd name="T11" fmla="*/ 21600 w 21600"/>
                            <a:gd name="T12" fmla="*/ 21600 h 21600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T9" t="T10" r="T11" b="T12"/>
                          <a:pathLst>
                            <a:path w="21600" h="21600" fill="none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28575">
                          <a:solidFill>
                            <a:srgbClr val="FF33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zh-CN" altLang="en-US">
                            <a:solidFill>
                              <a:srgbClr val="000066"/>
                            </a:solidFill>
                            <a:latin typeface="Times New Roman" panose="02020603050405020304" pitchFamily="18" charset="0"/>
                            <a:ea typeface="华文楷体" panose="02010600040101010101" pitchFamily="2" charset="-122"/>
                            <a:cs typeface="Times New Roman" panose="02020603050405020304" pitchFamily="18" charset="0"/>
                          </a:endParaRPr>
                        </a:p>
                      </p:txBody>
                    </p:sp>
                  </p:grpSp>
                  <p:grpSp>
                    <p:nvGrpSpPr>
                      <p:cNvPr id="33" name="Group 20"/>
                      <p:cNvGrpSpPr>
                        <a:grpSpLocks/>
                      </p:cNvGrpSpPr>
                      <p:nvPr/>
                    </p:nvGrpSpPr>
                    <p:grpSpPr bwMode="auto">
                      <a:xfrm flipV="1">
                        <a:off x="5376" y="864"/>
                        <a:ext cx="384" cy="432"/>
                        <a:chOff x="4416" y="816"/>
                        <a:chExt cx="384" cy="432"/>
                      </a:xfrm>
                    </p:grpSpPr>
                    <p:sp>
                      <p:nvSpPr>
                        <p:cNvPr id="34" name="Arc 21"/>
                        <p:cNvSpPr>
                          <a:spLocks/>
                        </p:cNvSpPr>
                        <p:nvPr/>
                      </p:nvSpPr>
                      <p:spPr bwMode="auto">
                        <a:xfrm flipV="1">
                          <a:off x="4416" y="1008"/>
                          <a:ext cx="192" cy="240"/>
                        </a:xfrm>
                        <a:custGeom>
                          <a:avLst/>
                          <a:gdLst>
                            <a:gd name="T0" fmla="*/ 0 w 21600"/>
                            <a:gd name="T1" fmla="*/ 0 h 21600"/>
                            <a:gd name="T2" fmla="*/ 2 w 21600"/>
                            <a:gd name="T3" fmla="*/ 3 h 21600"/>
                            <a:gd name="T4" fmla="*/ 0 w 21600"/>
                            <a:gd name="T5" fmla="*/ 3 h 21600"/>
                            <a:gd name="T6" fmla="*/ 0 60000 65536"/>
                            <a:gd name="T7" fmla="*/ 0 60000 65536"/>
                            <a:gd name="T8" fmla="*/ 0 60000 65536"/>
                            <a:gd name="T9" fmla="*/ 0 w 21600"/>
                            <a:gd name="T10" fmla="*/ 0 h 21600"/>
                            <a:gd name="T11" fmla="*/ 21600 w 21600"/>
                            <a:gd name="T12" fmla="*/ 21600 h 21600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T9" t="T10" r="T11" b="T12"/>
                          <a:pathLst>
                            <a:path w="21600" h="21600" fill="none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28575">
                          <a:solidFill>
                            <a:srgbClr val="FF33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zh-CN" altLang="en-US">
                            <a:solidFill>
                              <a:srgbClr val="000066"/>
                            </a:solidFill>
                            <a:latin typeface="Times New Roman" panose="02020603050405020304" pitchFamily="18" charset="0"/>
                            <a:ea typeface="华文楷体" panose="02010600040101010101" pitchFamily="2" charset="-122"/>
                            <a:cs typeface="Times New Roman" panose="02020603050405020304" pitchFamily="18" charset="0"/>
                          </a:endParaRPr>
                        </a:p>
                      </p:txBody>
                    </p:sp>
                    <p:sp>
                      <p:nvSpPr>
                        <p:cNvPr id="35" name="Arc 22"/>
                        <p:cNvSpPr>
                          <a:spLocks/>
                        </p:cNvSpPr>
                        <p:nvPr/>
                      </p:nvSpPr>
                      <p:spPr bwMode="auto">
                        <a:xfrm flipH="1">
                          <a:off x="4608" y="816"/>
                          <a:ext cx="192" cy="240"/>
                        </a:xfrm>
                        <a:custGeom>
                          <a:avLst/>
                          <a:gdLst>
                            <a:gd name="T0" fmla="*/ 0 w 21600"/>
                            <a:gd name="T1" fmla="*/ 0 h 21600"/>
                            <a:gd name="T2" fmla="*/ 2 w 21600"/>
                            <a:gd name="T3" fmla="*/ 3 h 21600"/>
                            <a:gd name="T4" fmla="*/ 0 w 21600"/>
                            <a:gd name="T5" fmla="*/ 3 h 21600"/>
                            <a:gd name="T6" fmla="*/ 0 60000 65536"/>
                            <a:gd name="T7" fmla="*/ 0 60000 65536"/>
                            <a:gd name="T8" fmla="*/ 0 60000 65536"/>
                            <a:gd name="T9" fmla="*/ 0 w 21600"/>
                            <a:gd name="T10" fmla="*/ 0 h 21600"/>
                            <a:gd name="T11" fmla="*/ 21600 w 21600"/>
                            <a:gd name="T12" fmla="*/ 21600 h 21600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T9" t="T10" r="T11" b="T12"/>
                          <a:pathLst>
                            <a:path w="21600" h="21600" fill="none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28575">
                          <a:solidFill>
                            <a:srgbClr val="FF33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zh-CN" altLang="en-US">
                            <a:solidFill>
                              <a:srgbClr val="000066"/>
                            </a:solidFill>
                            <a:latin typeface="Times New Roman" panose="02020603050405020304" pitchFamily="18" charset="0"/>
                            <a:ea typeface="华文楷体" panose="02010600040101010101" pitchFamily="2" charset="-122"/>
                            <a:cs typeface="Times New Roman" panose="02020603050405020304" pitchFamily="18" charset="0"/>
                          </a:endParaRPr>
                        </a:p>
                      </p:txBody>
                    </p:sp>
                  </p:grpSp>
                </p:grpSp>
              </p:grpSp>
              <p:grpSp>
                <p:nvGrpSpPr>
                  <p:cNvPr id="13" name="Group 23"/>
                  <p:cNvGrpSpPr>
                    <a:grpSpLocks/>
                  </p:cNvGrpSpPr>
                  <p:nvPr/>
                </p:nvGrpSpPr>
                <p:grpSpPr bwMode="auto">
                  <a:xfrm>
                    <a:off x="4560" y="1008"/>
                    <a:ext cx="528" cy="192"/>
                    <a:chOff x="4032" y="1008"/>
                    <a:chExt cx="1440" cy="432"/>
                  </a:xfrm>
                </p:grpSpPr>
                <p:grpSp>
                  <p:nvGrpSpPr>
                    <p:cNvPr id="16" name="Group 2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2" y="1008"/>
                      <a:ext cx="720" cy="432"/>
                      <a:chOff x="5040" y="864"/>
                      <a:chExt cx="720" cy="432"/>
                    </a:xfrm>
                  </p:grpSpPr>
                  <p:grpSp>
                    <p:nvGrpSpPr>
                      <p:cNvPr id="24" name="Group 25"/>
                      <p:cNvGrpSpPr>
                        <a:grpSpLocks/>
                      </p:cNvGrpSpPr>
                      <p:nvPr/>
                    </p:nvGrpSpPr>
                    <p:grpSpPr bwMode="auto">
                      <a:xfrm flipH="1" flipV="1">
                        <a:off x="5040" y="864"/>
                        <a:ext cx="384" cy="432"/>
                        <a:chOff x="4416" y="816"/>
                        <a:chExt cx="384" cy="432"/>
                      </a:xfrm>
                    </p:grpSpPr>
                    <p:sp>
                      <p:nvSpPr>
                        <p:cNvPr id="28" name="Arc 26"/>
                        <p:cNvSpPr>
                          <a:spLocks/>
                        </p:cNvSpPr>
                        <p:nvPr/>
                      </p:nvSpPr>
                      <p:spPr bwMode="auto">
                        <a:xfrm flipV="1">
                          <a:off x="4416" y="1008"/>
                          <a:ext cx="192" cy="240"/>
                        </a:xfrm>
                        <a:custGeom>
                          <a:avLst/>
                          <a:gdLst>
                            <a:gd name="T0" fmla="*/ 0 w 21600"/>
                            <a:gd name="T1" fmla="*/ 0 h 21600"/>
                            <a:gd name="T2" fmla="*/ 2 w 21600"/>
                            <a:gd name="T3" fmla="*/ 3 h 21600"/>
                            <a:gd name="T4" fmla="*/ 0 w 21600"/>
                            <a:gd name="T5" fmla="*/ 3 h 21600"/>
                            <a:gd name="T6" fmla="*/ 0 60000 65536"/>
                            <a:gd name="T7" fmla="*/ 0 60000 65536"/>
                            <a:gd name="T8" fmla="*/ 0 60000 65536"/>
                            <a:gd name="T9" fmla="*/ 0 w 21600"/>
                            <a:gd name="T10" fmla="*/ 0 h 21600"/>
                            <a:gd name="T11" fmla="*/ 21600 w 21600"/>
                            <a:gd name="T12" fmla="*/ 21600 h 21600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T9" t="T10" r="T11" b="T12"/>
                          <a:pathLst>
                            <a:path w="21600" h="21600" fill="none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28575">
                          <a:solidFill>
                            <a:srgbClr val="FF33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zh-CN" altLang="en-US">
                            <a:solidFill>
                              <a:srgbClr val="000066"/>
                            </a:solidFill>
                            <a:latin typeface="Times New Roman" panose="02020603050405020304" pitchFamily="18" charset="0"/>
                            <a:ea typeface="华文楷体" panose="02010600040101010101" pitchFamily="2" charset="-122"/>
                            <a:cs typeface="Times New Roman" panose="02020603050405020304" pitchFamily="18" charset="0"/>
                          </a:endParaRPr>
                        </a:p>
                      </p:txBody>
                    </p:sp>
                    <p:sp>
                      <p:nvSpPr>
                        <p:cNvPr id="29" name="Arc 27"/>
                        <p:cNvSpPr>
                          <a:spLocks/>
                        </p:cNvSpPr>
                        <p:nvPr/>
                      </p:nvSpPr>
                      <p:spPr bwMode="auto">
                        <a:xfrm flipH="1">
                          <a:off x="4608" y="816"/>
                          <a:ext cx="192" cy="240"/>
                        </a:xfrm>
                        <a:custGeom>
                          <a:avLst/>
                          <a:gdLst>
                            <a:gd name="T0" fmla="*/ 0 w 21600"/>
                            <a:gd name="T1" fmla="*/ 0 h 21600"/>
                            <a:gd name="T2" fmla="*/ 2 w 21600"/>
                            <a:gd name="T3" fmla="*/ 3 h 21600"/>
                            <a:gd name="T4" fmla="*/ 0 w 21600"/>
                            <a:gd name="T5" fmla="*/ 3 h 21600"/>
                            <a:gd name="T6" fmla="*/ 0 60000 65536"/>
                            <a:gd name="T7" fmla="*/ 0 60000 65536"/>
                            <a:gd name="T8" fmla="*/ 0 60000 65536"/>
                            <a:gd name="T9" fmla="*/ 0 w 21600"/>
                            <a:gd name="T10" fmla="*/ 0 h 21600"/>
                            <a:gd name="T11" fmla="*/ 21600 w 21600"/>
                            <a:gd name="T12" fmla="*/ 21600 h 21600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T9" t="T10" r="T11" b="T12"/>
                          <a:pathLst>
                            <a:path w="21600" h="21600" fill="none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28575">
                          <a:solidFill>
                            <a:srgbClr val="FF33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zh-CN" altLang="en-US">
                            <a:solidFill>
                              <a:srgbClr val="000066"/>
                            </a:solidFill>
                            <a:latin typeface="Times New Roman" panose="02020603050405020304" pitchFamily="18" charset="0"/>
                            <a:ea typeface="华文楷体" panose="02010600040101010101" pitchFamily="2" charset="-122"/>
                            <a:cs typeface="Times New Roman" panose="02020603050405020304" pitchFamily="18" charset="0"/>
                          </a:endParaRPr>
                        </a:p>
                      </p:txBody>
                    </p:sp>
                  </p:grpSp>
                  <p:grpSp>
                    <p:nvGrpSpPr>
                      <p:cNvPr id="25" name="Group 28"/>
                      <p:cNvGrpSpPr>
                        <a:grpSpLocks/>
                      </p:cNvGrpSpPr>
                      <p:nvPr/>
                    </p:nvGrpSpPr>
                    <p:grpSpPr bwMode="auto">
                      <a:xfrm flipV="1">
                        <a:off x="5376" y="864"/>
                        <a:ext cx="384" cy="432"/>
                        <a:chOff x="4416" y="816"/>
                        <a:chExt cx="384" cy="432"/>
                      </a:xfrm>
                    </p:grpSpPr>
                    <p:sp>
                      <p:nvSpPr>
                        <p:cNvPr id="26" name="Arc 29"/>
                        <p:cNvSpPr>
                          <a:spLocks/>
                        </p:cNvSpPr>
                        <p:nvPr/>
                      </p:nvSpPr>
                      <p:spPr bwMode="auto">
                        <a:xfrm flipV="1">
                          <a:off x="4416" y="1008"/>
                          <a:ext cx="192" cy="240"/>
                        </a:xfrm>
                        <a:custGeom>
                          <a:avLst/>
                          <a:gdLst>
                            <a:gd name="T0" fmla="*/ 0 w 21600"/>
                            <a:gd name="T1" fmla="*/ 0 h 21600"/>
                            <a:gd name="T2" fmla="*/ 2 w 21600"/>
                            <a:gd name="T3" fmla="*/ 3 h 21600"/>
                            <a:gd name="T4" fmla="*/ 0 w 21600"/>
                            <a:gd name="T5" fmla="*/ 3 h 21600"/>
                            <a:gd name="T6" fmla="*/ 0 60000 65536"/>
                            <a:gd name="T7" fmla="*/ 0 60000 65536"/>
                            <a:gd name="T8" fmla="*/ 0 60000 65536"/>
                            <a:gd name="T9" fmla="*/ 0 w 21600"/>
                            <a:gd name="T10" fmla="*/ 0 h 21600"/>
                            <a:gd name="T11" fmla="*/ 21600 w 21600"/>
                            <a:gd name="T12" fmla="*/ 21600 h 21600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T9" t="T10" r="T11" b="T12"/>
                          <a:pathLst>
                            <a:path w="21600" h="21600" fill="none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28575">
                          <a:solidFill>
                            <a:srgbClr val="FF33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zh-CN" altLang="en-US">
                            <a:solidFill>
                              <a:srgbClr val="000066"/>
                            </a:solidFill>
                            <a:latin typeface="Times New Roman" panose="02020603050405020304" pitchFamily="18" charset="0"/>
                            <a:ea typeface="华文楷体" panose="02010600040101010101" pitchFamily="2" charset="-122"/>
                            <a:cs typeface="Times New Roman" panose="02020603050405020304" pitchFamily="18" charset="0"/>
                          </a:endParaRPr>
                        </a:p>
                      </p:txBody>
                    </p:sp>
                    <p:sp>
                      <p:nvSpPr>
                        <p:cNvPr id="27" name="Arc 30"/>
                        <p:cNvSpPr>
                          <a:spLocks/>
                        </p:cNvSpPr>
                        <p:nvPr/>
                      </p:nvSpPr>
                      <p:spPr bwMode="auto">
                        <a:xfrm flipH="1">
                          <a:off x="4608" y="816"/>
                          <a:ext cx="192" cy="240"/>
                        </a:xfrm>
                        <a:custGeom>
                          <a:avLst/>
                          <a:gdLst>
                            <a:gd name="T0" fmla="*/ 0 w 21600"/>
                            <a:gd name="T1" fmla="*/ 0 h 21600"/>
                            <a:gd name="T2" fmla="*/ 2 w 21600"/>
                            <a:gd name="T3" fmla="*/ 3 h 21600"/>
                            <a:gd name="T4" fmla="*/ 0 w 21600"/>
                            <a:gd name="T5" fmla="*/ 3 h 21600"/>
                            <a:gd name="T6" fmla="*/ 0 60000 65536"/>
                            <a:gd name="T7" fmla="*/ 0 60000 65536"/>
                            <a:gd name="T8" fmla="*/ 0 60000 65536"/>
                            <a:gd name="T9" fmla="*/ 0 w 21600"/>
                            <a:gd name="T10" fmla="*/ 0 h 21600"/>
                            <a:gd name="T11" fmla="*/ 21600 w 21600"/>
                            <a:gd name="T12" fmla="*/ 21600 h 21600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T9" t="T10" r="T11" b="T12"/>
                          <a:pathLst>
                            <a:path w="21600" h="21600" fill="none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28575">
                          <a:solidFill>
                            <a:srgbClr val="FF33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zh-CN" altLang="en-US">
                            <a:solidFill>
                              <a:srgbClr val="000066"/>
                            </a:solidFill>
                            <a:latin typeface="Times New Roman" panose="02020603050405020304" pitchFamily="18" charset="0"/>
                            <a:ea typeface="华文楷体" panose="02010600040101010101" pitchFamily="2" charset="-122"/>
                            <a:cs typeface="Times New Roman" panose="02020603050405020304" pitchFamily="18" charset="0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17" name="Group 3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752" y="1008"/>
                      <a:ext cx="720" cy="432"/>
                      <a:chOff x="5040" y="864"/>
                      <a:chExt cx="720" cy="432"/>
                    </a:xfrm>
                  </p:grpSpPr>
                  <p:grpSp>
                    <p:nvGrpSpPr>
                      <p:cNvPr id="18" name="Group 32"/>
                      <p:cNvGrpSpPr>
                        <a:grpSpLocks/>
                      </p:cNvGrpSpPr>
                      <p:nvPr/>
                    </p:nvGrpSpPr>
                    <p:grpSpPr bwMode="auto">
                      <a:xfrm flipH="1" flipV="1">
                        <a:off x="5040" y="864"/>
                        <a:ext cx="384" cy="432"/>
                        <a:chOff x="4416" y="816"/>
                        <a:chExt cx="384" cy="432"/>
                      </a:xfrm>
                    </p:grpSpPr>
                    <p:sp>
                      <p:nvSpPr>
                        <p:cNvPr id="22" name="Arc 33"/>
                        <p:cNvSpPr>
                          <a:spLocks/>
                        </p:cNvSpPr>
                        <p:nvPr/>
                      </p:nvSpPr>
                      <p:spPr bwMode="auto">
                        <a:xfrm flipV="1">
                          <a:off x="4416" y="1008"/>
                          <a:ext cx="192" cy="240"/>
                        </a:xfrm>
                        <a:custGeom>
                          <a:avLst/>
                          <a:gdLst>
                            <a:gd name="T0" fmla="*/ 0 w 21600"/>
                            <a:gd name="T1" fmla="*/ 0 h 21600"/>
                            <a:gd name="T2" fmla="*/ 2 w 21600"/>
                            <a:gd name="T3" fmla="*/ 3 h 21600"/>
                            <a:gd name="T4" fmla="*/ 0 w 21600"/>
                            <a:gd name="T5" fmla="*/ 3 h 21600"/>
                            <a:gd name="T6" fmla="*/ 0 60000 65536"/>
                            <a:gd name="T7" fmla="*/ 0 60000 65536"/>
                            <a:gd name="T8" fmla="*/ 0 60000 65536"/>
                            <a:gd name="T9" fmla="*/ 0 w 21600"/>
                            <a:gd name="T10" fmla="*/ 0 h 21600"/>
                            <a:gd name="T11" fmla="*/ 21600 w 21600"/>
                            <a:gd name="T12" fmla="*/ 21600 h 21600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T9" t="T10" r="T11" b="T12"/>
                          <a:pathLst>
                            <a:path w="21600" h="21600" fill="none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28575">
                          <a:solidFill>
                            <a:srgbClr val="FF33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zh-CN" altLang="en-US">
                            <a:solidFill>
                              <a:srgbClr val="000066"/>
                            </a:solidFill>
                            <a:latin typeface="Times New Roman" panose="02020603050405020304" pitchFamily="18" charset="0"/>
                            <a:ea typeface="华文楷体" panose="02010600040101010101" pitchFamily="2" charset="-122"/>
                            <a:cs typeface="Times New Roman" panose="02020603050405020304" pitchFamily="18" charset="0"/>
                          </a:endParaRPr>
                        </a:p>
                      </p:txBody>
                    </p:sp>
                    <p:sp>
                      <p:nvSpPr>
                        <p:cNvPr id="23" name="Arc 34"/>
                        <p:cNvSpPr>
                          <a:spLocks/>
                        </p:cNvSpPr>
                        <p:nvPr/>
                      </p:nvSpPr>
                      <p:spPr bwMode="auto">
                        <a:xfrm flipH="1">
                          <a:off x="4608" y="816"/>
                          <a:ext cx="192" cy="240"/>
                        </a:xfrm>
                        <a:custGeom>
                          <a:avLst/>
                          <a:gdLst>
                            <a:gd name="T0" fmla="*/ 0 w 21600"/>
                            <a:gd name="T1" fmla="*/ 0 h 21600"/>
                            <a:gd name="T2" fmla="*/ 2 w 21600"/>
                            <a:gd name="T3" fmla="*/ 3 h 21600"/>
                            <a:gd name="T4" fmla="*/ 0 w 21600"/>
                            <a:gd name="T5" fmla="*/ 3 h 21600"/>
                            <a:gd name="T6" fmla="*/ 0 60000 65536"/>
                            <a:gd name="T7" fmla="*/ 0 60000 65536"/>
                            <a:gd name="T8" fmla="*/ 0 60000 65536"/>
                            <a:gd name="T9" fmla="*/ 0 w 21600"/>
                            <a:gd name="T10" fmla="*/ 0 h 21600"/>
                            <a:gd name="T11" fmla="*/ 21600 w 21600"/>
                            <a:gd name="T12" fmla="*/ 21600 h 21600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T9" t="T10" r="T11" b="T12"/>
                          <a:pathLst>
                            <a:path w="21600" h="21600" fill="none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28575">
                          <a:solidFill>
                            <a:srgbClr val="FF33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zh-CN" altLang="en-US">
                            <a:solidFill>
                              <a:srgbClr val="000066"/>
                            </a:solidFill>
                            <a:latin typeface="Times New Roman" panose="02020603050405020304" pitchFamily="18" charset="0"/>
                            <a:ea typeface="华文楷体" panose="02010600040101010101" pitchFamily="2" charset="-122"/>
                            <a:cs typeface="Times New Roman" panose="02020603050405020304" pitchFamily="18" charset="0"/>
                          </a:endParaRPr>
                        </a:p>
                      </p:txBody>
                    </p:sp>
                  </p:grpSp>
                  <p:grpSp>
                    <p:nvGrpSpPr>
                      <p:cNvPr id="19" name="Group 35"/>
                      <p:cNvGrpSpPr>
                        <a:grpSpLocks/>
                      </p:cNvGrpSpPr>
                      <p:nvPr/>
                    </p:nvGrpSpPr>
                    <p:grpSpPr bwMode="auto">
                      <a:xfrm flipV="1">
                        <a:off x="5376" y="864"/>
                        <a:ext cx="384" cy="432"/>
                        <a:chOff x="4416" y="816"/>
                        <a:chExt cx="384" cy="432"/>
                      </a:xfrm>
                    </p:grpSpPr>
                    <p:sp>
                      <p:nvSpPr>
                        <p:cNvPr id="20" name="Arc 36"/>
                        <p:cNvSpPr>
                          <a:spLocks/>
                        </p:cNvSpPr>
                        <p:nvPr/>
                      </p:nvSpPr>
                      <p:spPr bwMode="auto">
                        <a:xfrm flipV="1">
                          <a:off x="4416" y="1008"/>
                          <a:ext cx="192" cy="240"/>
                        </a:xfrm>
                        <a:custGeom>
                          <a:avLst/>
                          <a:gdLst>
                            <a:gd name="T0" fmla="*/ 0 w 21600"/>
                            <a:gd name="T1" fmla="*/ 0 h 21600"/>
                            <a:gd name="T2" fmla="*/ 2 w 21600"/>
                            <a:gd name="T3" fmla="*/ 3 h 21600"/>
                            <a:gd name="T4" fmla="*/ 0 w 21600"/>
                            <a:gd name="T5" fmla="*/ 3 h 21600"/>
                            <a:gd name="T6" fmla="*/ 0 60000 65536"/>
                            <a:gd name="T7" fmla="*/ 0 60000 65536"/>
                            <a:gd name="T8" fmla="*/ 0 60000 65536"/>
                            <a:gd name="T9" fmla="*/ 0 w 21600"/>
                            <a:gd name="T10" fmla="*/ 0 h 21600"/>
                            <a:gd name="T11" fmla="*/ 21600 w 21600"/>
                            <a:gd name="T12" fmla="*/ 21600 h 21600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T9" t="T10" r="T11" b="T12"/>
                          <a:pathLst>
                            <a:path w="21600" h="21600" fill="none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28575">
                          <a:solidFill>
                            <a:srgbClr val="FF33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zh-CN" altLang="en-US">
                            <a:solidFill>
                              <a:srgbClr val="000066"/>
                            </a:solidFill>
                            <a:latin typeface="Times New Roman" panose="02020603050405020304" pitchFamily="18" charset="0"/>
                            <a:ea typeface="华文楷体" panose="02010600040101010101" pitchFamily="2" charset="-122"/>
                            <a:cs typeface="Times New Roman" panose="02020603050405020304" pitchFamily="18" charset="0"/>
                          </a:endParaRPr>
                        </a:p>
                      </p:txBody>
                    </p:sp>
                    <p:sp>
                      <p:nvSpPr>
                        <p:cNvPr id="21" name="Arc 37"/>
                        <p:cNvSpPr>
                          <a:spLocks/>
                        </p:cNvSpPr>
                        <p:nvPr/>
                      </p:nvSpPr>
                      <p:spPr bwMode="auto">
                        <a:xfrm flipH="1">
                          <a:off x="4608" y="816"/>
                          <a:ext cx="192" cy="240"/>
                        </a:xfrm>
                        <a:custGeom>
                          <a:avLst/>
                          <a:gdLst>
                            <a:gd name="T0" fmla="*/ 0 w 21600"/>
                            <a:gd name="T1" fmla="*/ 0 h 21600"/>
                            <a:gd name="T2" fmla="*/ 2 w 21600"/>
                            <a:gd name="T3" fmla="*/ 3 h 21600"/>
                            <a:gd name="T4" fmla="*/ 0 w 21600"/>
                            <a:gd name="T5" fmla="*/ 3 h 21600"/>
                            <a:gd name="T6" fmla="*/ 0 60000 65536"/>
                            <a:gd name="T7" fmla="*/ 0 60000 65536"/>
                            <a:gd name="T8" fmla="*/ 0 60000 65536"/>
                            <a:gd name="T9" fmla="*/ 0 w 21600"/>
                            <a:gd name="T10" fmla="*/ 0 h 21600"/>
                            <a:gd name="T11" fmla="*/ 21600 w 21600"/>
                            <a:gd name="T12" fmla="*/ 21600 h 21600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T9" t="T10" r="T11" b="T12"/>
                          <a:pathLst>
                            <a:path w="21600" h="21600" fill="none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28575">
                          <a:solidFill>
                            <a:srgbClr val="FF33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zh-CN" altLang="en-US">
                            <a:solidFill>
                              <a:srgbClr val="000066"/>
                            </a:solidFill>
                            <a:latin typeface="Times New Roman" panose="02020603050405020304" pitchFamily="18" charset="0"/>
                            <a:ea typeface="华文楷体" panose="02010600040101010101" pitchFamily="2" charset="-122"/>
                            <a:cs typeface="Times New Roman" panose="02020603050405020304" pitchFamily="18" charset="0"/>
                          </a:endParaRPr>
                        </a:p>
                      </p:txBody>
                    </p:sp>
                  </p:grpSp>
                </p:grpSp>
              </p:grpSp>
              <p:sp>
                <p:nvSpPr>
                  <p:cNvPr id="14" name="Arc 38"/>
                  <p:cNvSpPr>
                    <a:spLocks/>
                  </p:cNvSpPr>
                  <p:nvPr/>
                </p:nvSpPr>
                <p:spPr bwMode="auto">
                  <a:xfrm flipV="1">
                    <a:off x="5088" y="1104"/>
                    <a:ext cx="96" cy="96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rgbClr val="FF33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>
                      <a:solidFill>
                        <a:srgbClr val="000066"/>
                      </a:solidFill>
                      <a:latin typeface="Times New Roman" panose="02020603050405020304" pitchFamily="18" charset="0"/>
                      <a:ea typeface="华文楷体" panose="02010600040101010101" pitchFamily="2" charset="-12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5" name="Line 39"/>
                  <p:cNvSpPr>
                    <a:spLocks noChangeShapeType="1"/>
                  </p:cNvSpPr>
                  <p:nvPr/>
                </p:nvSpPr>
                <p:spPr bwMode="auto">
                  <a:xfrm>
                    <a:off x="5184" y="1104"/>
                    <a:ext cx="240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FF3300"/>
                    </a:solidFill>
                    <a:round/>
                    <a:headEnd/>
                    <a:tailEnd type="triangle" w="med" len="med"/>
                  </a:ln>
                </p:spPr>
                <p:txBody>
                  <a:bodyPr wrap="none" anchor="ctr"/>
                  <a:lstStyle/>
                  <a:p>
                    <a:endParaRPr lang="zh-CN" altLang="en-US">
                      <a:solidFill>
                        <a:srgbClr val="000066"/>
                      </a:solidFill>
                      <a:latin typeface="Times New Roman" panose="02020603050405020304" pitchFamily="18" charset="0"/>
                      <a:ea typeface="华文楷体" panose="02010600040101010101" pitchFamily="2" charset="-122"/>
                      <a:cs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11" name="Text Box 40"/>
                <p:cNvSpPr txBox="1">
                  <a:spLocks noChangeArrowheads="1"/>
                </p:cNvSpPr>
                <p:nvPr/>
              </p:nvSpPr>
              <p:spPr bwMode="auto">
                <a:xfrm>
                  <a:off x="768" y="3456"/>
                  <a:ext cx="395" cy="3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b="1" i="1" dirty="0">
                      <a:solidFill>
                        <a:srgbClr val="000066"/>
                      </a:solidFill>
                      <a:latin typeface="Times New Roman" panose="02020603050405020304" pitchFamily="18" charset="0"/>
                      <a:ea typeface="华文楷体" panose="02010600040101010101" pitchFamily="2" charset="-122"/>
                      <a:cs typeface="Times New Roman" panose="02020603050405020304" pitchFamily="18" charset="0"/>
                    </a:rPr>
                    <a:t>h</a:t>
                  </a:r>
                  <a:r>
                    <a:rPr lang="en-US" altLang="zh-CN" b="1" dirty="0">
                      <a:solidFill>
                        <a:srgbClr val="000066"/>
                      </a:solidFill>
                      <a:latin typeface="Times New Roman" panose="02020603050405020304" pitchFamily="18" charset="0"/>
                      <a:ea typeface="华文楷体" panose="02010600040101010101" pitchFamily="2" charset="-122"/>
                      <a:cs typeface="Times New Roman" panose="02020603050405020304" pitchFamily="18" charset="0"/>
                      <a:sym typeface="Symbol" pitchFamily="18" charset="2"/>
                    </a:rPr>
                    <a:t></a:t>
                  </a:r>
                  <a:endParaRPr lang="en-US" altLang="zh-CN" b="1" dirty="0">
                    <a:solidFill>
                      <a:srgbClr val="000066"/>
                    </a:solidFill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9" name="Line 41"/>
              <p:cNvSpPr>
                <a:spLocks noChangeShapeType="1"/>
              </p:cNvSpPr>
              <p:nvPr/>
            </p:nvSpPr>
            <p:spPr bwMode="auto">
              <a:xfrm>
                <a:off x="2400" y="864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zh-CN" altLang="en-US">
                  <a:solidFill>
                    <a:srgbClr val="000066"/>
                  </a:solidFill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44" name="Group 57"/>
            <p:cNvGrpSpPr>
              <a:grpSpLocks/>
            </p:cNvGrpSpPr>
            <p:nvPr/>
          </p:nvGrpSpPr>
          <p:grpSpPr bwMode="auto">
            <a:xfrm>
              <a:off x="1250568" y="1068569"/>
              <a:ext cx="2946400" cy="1346200"/>
              <a:chOff x="982" y="720"/>
              <a:chExt cx="1856" cy="848"/>
            </a:xfrm>
          </p:grpSpPr>
          <p:sp>
            <p:nvSpPr>
              <p:cNvPr id="45" name="Oval 43"/>
              <p:cNvSpPr>
                <a:spLocks noChangeArrowheads="1"/>
              </p:cNvSpPr>
              <p:nvPr/>
            </p:nvSpPr>
            <p:spPr bwMode="auto">
              <a:xfrm>
                <a:off x="1488" y="1296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rgbClr val="00FFFF"/>
                  </a:gs>
                  <a:gs pos="100000">
                    <a:srgbClr val="00767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000066"/>
                  </a:solidFill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46" name="Oval 44"/>
              <p:cNvSpPr>
                <a:spLocks noChangeArrowheads="1"/>
              </p:cNvSpPr>
              <p:nvPr/>
            </p:nvSpPr>
            <p:spPr bwMode="auto">
              <a:xfrm>
                <a:off x="1776" y="1296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rgbClr val="00FFFF"/>
                  </a:gs>
                  <a:gs pos="100000">
                    <a:srgbClr val="00767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000066"/>
                  </a:solidFill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47" name="Oval 46"/>
              <p:cNvSpPr>
                <a:spLocks noChangeArrowheads="1"/>
              </p:cNvSpPr>
              <p:nvPr/>
            </p:nvSpPr>
            <p:spPr bwMode="auto">
              <a:xfrm>
                <a:off x="2064" y="1296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rgbClr val="00FFFF"/>
                  </a:gs>
                  <a:gs pos="100000">
                    <a:srgbClr val="00767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000066"/>
                  </a:solidFill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48" name="Oval 47"/>
              <p:cNvSpPr>
                <a:spLocks noChangeArrowheads="1"/>
              </p:cNvSpPr>
              <p:nvPr/>
            </p:nvSpPr>
            <p:spPr bwMode="auto">
              <a:xfrm>
                <a:off x="2352" y="768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rgbClr val="00FFFF"/>
                  </a:gs>
                  <a:gs pos="100000">
                    <a:srgbClr val="00767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000066"/>
                  </a:solidFill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49" name="Oval 48"/>
              <p:cNvSpPr>
                <a:spLocks noChangeArrowheads="1"/>
              </p:cNvSpPr>
              <p:nvPr/>
            </p:nvSpPr>
            <p:spPr bwMode="auto">
              <a:xfrm>
                <a:off x="2640" y="1296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rgbClr val="00FFFF"/>
                  </a:gs>
                  <a:gs pos="100000">
                    <a:srgbClr val="00767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000066"/>
                  </a:solidFill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50" name="Oval 49"/>
              <p:cNvSpPr>
                <a:spLocks noChangeArrowheads="1"/>
              </p:cNvSpPr>
              <p:nvPr/>
            </p:nvSpPr>
            <p:spPr bwMode="auto">
              <a:xfrm>
                <a:off x="1488" y="768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000066"/>
                  </a:solidFill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51" name="Oval 50"/>
              <p:cNvSpPr>
                <a:spLocks noChangeArrowheads="1"/>
              </p:cNvSpPr>
              <p:nvPr/>
            </p:nvSpPr>
            <p:spPr bwMode="auto">
              <a:xfrm>
                <a:off x="2016" y="768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000066"/>
                  </a:solidFill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52" name="Oval 51"/>
              <p:cNvSpPr>
                <a:spLocks noChangeArrowheads="1"/>
              </p:cNvSpPr>
              <p:nvPr/>
            </p:nvSpPr>
            <p:spPr bwMode="auto">
              <a:xfrm>
                <a:off x="2640" y="768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000066"/>
                  </a:solidFill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53" name="Line 52"/>
              <p:cNvSpPr>
                <a:spLocks noChangeShapeType="1"/>
              </p:cNvSpPr>
              <p:nvPr/>
            </p:nvSpPr>
            <p:spPr bwMode="auto">
              <a:xfrm>
                <a:off x="1350" y="1392"/>
                <a:ext cx="1488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solidFill>
                    <a:srgbClr val="000066"/>
                  </a:solidFill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54" name="Line 53"/>
              <p:cNvSpPr>
                <a:spLocks noChangeShapeType="1"/>
              </p:cNvSpPr>
              <p:nvPr/>
            </p:nvSpPr>
            <p:spPr bwMode="auto">
              <a:xfrm>
                <a:off x="1344" y="864"/>
                <a:ext cx="1488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solidFill>
                    <a:srgbClr val="000066"/>
                  </a:solidFill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55" name="Rectangle 54"/>
              <p:cNvSpPr>
                <a:spLocks noChangeArrowheads="1"/>
              </p:cNvSpPr>
              <p:nvPr/>
            </p:nvSpPr>
            <p:spPr bwMode="auto">
              <a:xfrm>
                <a:off x="982" y="1200"/>
                <a:ext cx="375" cy="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b="1" i="1" dirty="0">
                    <a:solidFill>
                      <a:srgbClr val="000066"/>
                    </a:solidFill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E</a:t>
                </a:r>
                <a:r>
                  <a:rPr lang="en-GB" altLang="zh-CN" b="1" i="0" baseline="-25000" dirty="0">
                    <a:solidFill>
                      <a:srgbClr val="000066"/>
                    </a:solidFill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1</a:t>
                </a:r>
                <a:endParaRPr lang="en-US" altLang="zh-CN" b="1" i="0" baseline="-25000" dirty="0">
                  <a:solidFill>
                    <a:srgbClr val="000066"/>
                  </a:solidFill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56" name="Rectangle 55"/>
              <p:cNvSpPr>
                <a:spLocks noChangeArrowheads="1"/>
              </p:cNvSpPr>
              <p:nvPr/>
            </p:nvSpPr>
            <p:spPr bwMode="auto">
              <a:xfrm>
                <a:off x="982" y="720"/>
                <a:ext cx="375" cy="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b="1" i="1" dirty="0">
                    <a:solidFill>
                      <a:srgbClr val="000066"/>
                    </a:solidFill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E</a:t>
                </a:r>
                <a:r>
                  <a:rPr lang="en-GB" altLang="zh-CN" b="1" i="0" baseline="-25000" dirty="0">
                    <a:solidFill>
                      <a:srgbClr val="000066"/>
                    </a:solidFill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2</a:t>
                </a:r>
                <a:endParaRPr lang="en-US" altLang="zh-CN" b="1" i="0" baseline="-25000" dirty="0">
                  <a:solidFill>
                    <a:srgbClr val="000066"/>
                  </a:solidFill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58" name="Group 73"/>
            <p:cNvGrpSpPr>
              <a:grpSpLocks/>
            </p:cNvGrpSpPr>
            <p:nvPr/>
          </p:nvGrpSpPr>
          <p:grpSpPr bwMode="auto">
            <a:xfrm>
              <a:off x="5441568" y="1068569"/>
              <a:ext cx="2946400" cy="1346200"/>
              <a:chOff x="3622" y="768"/>
              <a:chExt cx="1856" cy="848"/>
            </a:xfrm>
          </p:grpSpPr>
          <p:sp>
            <p:nvSpPr>
              <p:cNvPr id="59" name="Oval 61"/>
              <p:cNvSpPr>
                <a:spLocks noChangeArrowheads="1"/>
              </p:cNvSpPr>
              <p:nvPr/>
            </p:nvSpPr>
            <p:spPr bwMode="auto">
              <a:xfrm>
                <a:off x="4128" y="1344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rgbClr val="00FFFF"/>
                  </a:gs>
                  <a:gs pos="100000">
                    <a:srgbClr val="00767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000066"/>
                  </a:solidFill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60" name="Oval 62"/>
              <p:cNvSpPr>
                <a:spLocks noChangeArrowheads="1"/>
              </p:cNvSpPr>
              <p:nvPr/>
            </p:nvSpPr>
            <p:spPr bwMode="auto">
              <a:xfrm>
                <a:off x="4416" y="1344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rgbClr val="00FFFF"/>
                  </a:gs>
                  <a:gs pos="100000">
                    <a:srgbClr val="00767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000066"/>
                  </a:solidFill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" name="Oval 63"/>
              <p:cNvSpPr>
                <a:spLocks noChangeArrowheads="1"/>
              </p:cNvSpPr>
              <p:nvPr/>
            </p:nvSpPr>
            <p:spPr bwMode="auto">
              <a:xfrm>
                <a:off x="4704" y="1344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rgbClr val="00FFFF"/>
                  </a:gs>
                  <a:gs pos="100000">
                    <a:srgbClr val="00767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000066"/>
                  </a:solidFill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62" name="Oval 64"/>
              <p:cNvSpPr>
                <a:spLocks noChangeArrowheads="1"/>
              </p:cNvSpPr>
              <p:nvPr/>
            </p:nvSpPr>
            <p:spPr bwMode="auto">
              <a:xfrm>
                <a:off x="4992" y="1344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rgbClr val="00FFFF"/>
                  </a:gs>
                  <a:gs pos="100000">
                    <a:srgbClr val="00767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000066"/>
                  </a:solidFill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63" name="Oval 65"/>
              <p:cNvSpPr>
                <a:spLocks noChangeArrowheads="1"/>
              </p:cNvSpPr>
              <p:nvPr/>
            </p:nvSpPr>
            <p:spPr bwMode="auto">
              <a:xfrm>
                <a:off x="5280" y="1344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rgbClr val="00FFFF"/>
                  </a:gs>
                  <a:gs pos="100000">
                    <a:srgbClr val="00767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000066"/>
                  </a:solidFill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64" name="Oval 66"/>
              <p:cNvSpPr>
                <a:spLocks noChangeArrowheads="1"/>
              </p:cNvSpPr>
              <p:nvPr/>
            </p:nvSpPr>
            <p:spPr bwMode="auto">
              <a:xfrm>
                <a:off x="4128" y="816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000066"/>
                  </a:solidFill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" name="Oval 67"/>
              <p:cNvSpPr>
                <a:spLocks noChangeArrowheads="1"/>
              </p:cNvSpPr>
              <p:nvPr/>
            </p:nvSpPr>
            <p:spPr bwMode="auto">
              <a:xfrm>
                <a:off x="4656" y="816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000066"/>
                  </a:solidFill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66" name="Oval 68"/>
              <p:cNvSpPr>
                <a:spLocks noChangeArrowheads="1"/>
              </p:cNvSpPr>
              <p:nvPr/>
            </p:nvSpPr>
            <p:spPr bwMode="auto">
              <a:xfrm>
                <a:off x="5280" y="816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en-US">
                  <a:solidFill>
                    <a:srgbClr val="000066"/>
                  </a:solidFill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67" name="Line 69"/>
              <p:cNvSpPr>
                <a:spLocks noChangeShapeType="1"/>
              </p:cNvSpPr>
              <p:nvPr/>
            </p:nvSpPr>
            <p:spPr bwMode="auto">
              <a:xfrm>
                <a:off x="3990" y="1440"/>
                <a:ext cx="1488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solidFill>
                    <a:srgbClr val="000066"/>
                  </a:solidFill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68" name="Line 70"/>
              <p:cNvSpPr>
                <a:spLocks noChangeShapeType="1"/>
              </p:cNvSpPr>
              <p:nvPr/>
            </p:nvSpPr>
            <p:spPr bwMode="auto">
              <a:xfrm>
                <a:off x="3984" y="912"/>
                <a:ext cx="1488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solidFill>
                    <a:srgbClr val="000066"/>
                  </a:solidFill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69" name="Rectangle 71"/>
              <p:cNvSpPr>
                <a:spLocks noChangeArrowheads="1"/>
              </p:cNvSpPr>
              <p:nvPr/>
            </p:nvSpPr>
            <p:spPr bwMode="auto">
              <a:xfrm>
                <a:off x="3622" y="1248"/>
                <a:ext cx="375" cy="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b="1" i="1" dirty="0">
                    <a:solidFill>
                      <a:srgbClr val="000066"/>
                    </a:solidFill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E</a:t>
                </a:r>
                <a:r>
                  <a:rPr lang="en-GB" altLang="zh-CN" b="1" i="0" baseline="-25000" dirty="0">
                    <a:solidFill>
                      <a:srgbClr val="000066"/>
                    </a:solidFill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1</a:t>
                </a:r>
                <a:endParaRPr lang="en-US" altLang="zh-CN" b="1" i="0" baseline="-25000" dirty="0">
                  <a:solidFill>
                    <a:srgbClr val="000066"/>
                  </a:solidFill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70" name="Rectangle 72"/>
              <p:cNvSpPr>
                <a:spLocks noChangeArrowheads="1"/>
              </p:cNvSpPr>
              <p:nvPr/>
            </p:nvSpPr>
            <p:spPr bwMode="auto">
              <a:xfrm>
                <a:off x="3622" y="768"/>
                <a:ext cx="375" cy="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b="1" i="1" dirty="0">
                    <a:solidFill>
                      <a:srgbClr val="000066"/>
                    </a:solidFill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E</a:t>
                </a:r>
                <a:r>
                  <a:rPr lang="en-GB" altLang="zh-CN" b="1" i="0" baseline="-25000" dirty="0">
                    <a:solidFill>
                      <a:srgbClr val="000066"/>
                    </a:solidFill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2</a:t>
                </a:r>
                <a:endParaRPr lang="en-US" altLang="zh-CN" b="1" i="0" baseline="-25000" dirty="0">
                  <a:solidFill>
                    <a:srgbClr val="000066"/>
                  </a:solidFill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72" name="Rectangle 2"/>
          <p:cNvSpPr>
            <a:spLocks noChangeArrowheads="1"/>
          </p:cNvSpPr>
          <p:nvPr/>
        </p:nvSpPr>
        <p:spPr bwMode="auto">
          <a:xfrm>
            <a:off x="463168" y="5864676"/>
            <a:ext cx="817403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800" b="1" i="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各原子自发辐射的光是独立的、无关的非相干光 。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原子物理学</a:t>
            </a:r>
            <a:r>
              <a:rPr lang="en-US" altLang="zh-CN" dirty="0"/>
              <a:t>2026</a:t>
            </a:r>
            <a:r>
              <a:rPr lang="zh-CN" altLang="en-US" dirty="0"/>
              <a:t>年春</a:t>
            </a:r>
            <a:endParaRPr lang="en-US" dirty="0"/>
          </a:p>
        </p:txBody>
      </p:sp>
      <p:pic>
        <p:nvPicPr>
          <p:cNvPr id="73" name="图片 72">
            <a:extLst>
              <a:ext uri="{FF2B5EF4-FFF2-40B4-BE49-F238E27FC236}">
                <a16:creationId xmlns:a16="http://schemas.microsoft.com/office/drawing/2014/main" id="{3E19032C-9D0C-1738-72CA-1966445E8E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0698" y="3618396"/>
            <a:ext cx="3778804" cy="1384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8167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5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1381273"/>
              </p:ext>
            </p:extLst>
          </p:nvPr>
        </p:nvGraphicFramePr>
        <p:xfrm>
          <a:off x="123142" y="230981"/>
          <a:ext cx="1324658" cy="9120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公式" r:id="rId2" imgW="533169" imgH="444307" progId="Equation.3">
                  <p:embed/>
                </p:oleObj>
              </mc:Choice>
              <mc:Fallback>
                <p:oleObj name="公式" r:id="rId2" imgW="533169" imgH="44430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142" y="230981"/>
                        <a:ext cx="1324658" cy="912019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3301" name="Text Box 5"/>
          <p:cNvSpPr txBox="1">
            <a:spLocks noChangeArrowheads="1"/>
          </p:cNvSpPr>
          <p:nvPr/>
        </p:nvSpPr>
        <p:spPr bwMode="auto">
          <a:xfrm>
            <a:off x="361950" y="1404937"/>
            <a:ext cx="838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400">
                <a:solidFill>
                  <a:srgbClr val="0000FF"/>
                </a:solidFill>
              </a:rPr>
              <a:t> </a:t>
            </a:r>
            <a:r>
              <a:rPr lang="zh-CN" altLang="en-US" sz="2400">
                <a:solidFill>
                  <a:srgbClr val="0000FF"/>
                </a:solidFill>
              </a:rPr>
              <a:t>证：</a:t>
            </a:r>
          </a:p>
        </p:txBody>
      </p:sp>
      <p:graphicFrame>
        <p:nvGraphicFramePr>
          <p:cNvPr id="18330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5476825"/>
              </p:ext>
            </p:extLst>
          </p:nvPr>
        </p:nvGraphicFramePr>
        <p:xfrm>
          <a:off x="1782762" y="1371599"/>
          <a:ext cx="1919288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公式" r:id="rId4" imgW="850900" imgH="203200" progId="Equation.3">
                  <p:embed/>
                </p:oleObj>
              </mc:Choice>
              <mc:Fallback>
                <p:oleObj name="公式" r:id="rId4" imgW="8509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2762" y="1371599"/>
                        <a:ext cx="1919288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330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7019666"/>
              </p:ext>
            </p:extLst>
          </p:nvPr>
        </p:nvGraphicFramePr>
        <p:xfrm>
          <a:off x="5200650" y="1179512"/>
          <a:ext cx="1982788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公式" r:id="rId6" imgW="914400" imgH="431800" progId="Equation.3">
                  <p:embed/>
                </p:oleObj>
              </mc:Choice>
              <mc:Fallback>
                <p:oleObj name="公式" r:id="rId6" imgW="9144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0650" y="1179512"/>
                        <a:ext cx="1982788" cy="93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3304" name="Line 8"/>
          <p:cNvSpPr>
            <a:spLocks noChangeShapeType="1"/>
          </p:cNvSpPr>
          <p:nvPr/>
        </p:nvSpPr>
        <p:spPr bwMode="auto">
          <a:xfrm>
            <a:off x="4211638" y="1598612"/>
            <a:ext cx="533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sz="2400"/>
          </a:p>
        </p:txBody>
      </p:sp>
      <p:sp>
        <p:nvSpPr>
          <p:cNvPr id="183305" name="Rectangle 9"/>
          <p:cNvSpPr>
            <a:spLocks noChangeArrowheads="1"/>
          </p:cNvSpPr>
          <p:nvPr/>
        </p:nvSpPr>
        <p:spPr bwMode="auto">
          <a:xfrm>
            <a:off x="6922481" y="2401491"/>
            <a:ext cx="141605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dirty="0">
                <a:solidFill>
                  <a:srgbClr val="FF0000"/>
                </a:solidFill>
                <a:latin typeface="STKaiti" charset="-122"/>
                <a:ea typeface="STKaiti" charset="-122"/>
                <a:cs typeface="STKaiti" charset="-122"/>
              </a:rPr>
              <a:t>（寿命）</a:t>
            </a:r>
          </a:p>
        </p:txBody>
      </p:sp>
      <p:sp>
        <p:nvSpPr>
          <p:cNvPr id="183307" name="Line 11"/>
          <p:cNvSpPr>
            <a:spLocks noChangeShapeType="1"/>
          </p:cNvSpPr>
          <p:nvPr/>
        </p:nvSpPr>
        <p:spPr bwMode="auto">
          <a:xfrm>
            <a:off x="2771775" y="2390775"/>
            <a:ext cx="533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sz="2400"/>
          </a:p>
        </p:txBody>
      </p:sp>
      <p:graphicFrame>
        <p:nvGraphicFramePr>
          <p:cNvPr id="183308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667477"/>
              </p:ext>
            </p:extLst>
          </p:nvPr>
        </p:nvGraphicFramePr>
        <p:xfrm>
          <a:off x="866775" y="2663825"/>
          <a:ext cx="2566988" cy="1163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公式" r:id="rId8" imgW="1231900" imgH="520700" progId="Equation.3">
                  <p:embed/>
                </p:oleObj>
              </mc:Choice>
              <mc:Fallback>
                <p:oleObj name="公式" r:id="rId8" imgW="1231900" imgH="520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6775" y="2663825"/>
                        <a:ext cx="2566988" cy="1163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3309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5257782"/>
              </p:ext>
            </p:extLst>
          </p:nvPr>
        </p:nvGraphicFramePr>
        <p:xfrm>
          <a:off x="3702050" y="2647950"/>
          <a:ext cx="3149600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公式" r:id="rId10" imgW="1447800" imgH="520700" progId="Equation.3">
                  <p:embed/>
                </p:oleObj>
              </mc:Choice>
              <mc:Fallback>
                <p:oleObj name="公式" r:id="rId10" imgW="1447800" imgH="520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2050" y="2647950"/>
                        <a:ext cx="3149600" cy="1133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3310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8454147"/>
              </p:ext>
            </p:extLst>
          </p:nvPr>
        </p:nvGraphicFramePr>
        <p:xfrm>
          <a:off x="7426325" y="3773487"/>
          <a:ext cx="942975" cy="979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公式" r:id="rId12" imgW="381000" imgH="431800" progId="Equation.3">
                  <p:embed/>
                </p:oleObj>
              </mc:Choice>
              <mc:Fallback>
                <p:oleObj name="公式" r:id="rId12" imgW="3810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26325" y="3773487"/>
                        <a:ext cx="942975" cy="979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3313" name="Text Box 17"/>
          <p:cNvSpPr txBox="1">
            <a:spLocks noChangeArrowheads="1"/>
          </p:cNvSpPr>
          <p:nvPr/>
        </p:nvSpPr>
        <p:spPr bwMode="auto">
          <a:xfrm>
            <a:off x="822962" y="5493603"/>
            <a:ext cx="780351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66FF99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2400" dirty="0">
                <a:latin typeface="STKaiti" charset="-122"/>
                <a:ea typeface="STKaiti" charset="-122"/>
                <a:cs typeface="STKaiti" charset="-122"/>
              </a:rPr>
              <a:t>     </a:t>
            </a:r>
            <a:r>
              <a:rPr lang="zh-CN" altLang="en-US" sz="2400" dirty="0">
                <a:solidFill>
                  <a:srgbClr val="0000FF"/>
                </a:solidFill>
                <a:latin typeface="STKaiti" charset="-122"/>
                <a:ea typeface="STKaiti" charset="-122"/>
                <a:cs typeface="STKaiti" charset="-122"/>
              </a:rPr>
              <a:t>各原子发射的自发辐射光子是彼此独立的</a:t>
            </a:r>
            <a:r>
              <a:rPr lang="zh-CN" altLang="en-US" sz="2400" dirty="0">
                <a:latin typeface="STKaiti" charset="-122"/>
                <a:ea typeface="STKaiti" charset="-122"/>
                <a:cs typeface="STKaiti" charset="-122"/>
              </a:rPr>
              <a:t>、</a:t>
            </a:r>
            <a:r>
              <a:rPr lang="zh-CN" altLang="en-US" sz="2400" dirty="0">
                <a:solidFill>
                  <a:srgbClr val="FF0000"/>
                </a:solidFill>
                <a:latin typeface="STKaiti" charset="-122"/>
                <a:ea typeface="STKaiti" charset="-122"/>
                <a:cs typeface="STKaiti" charset="-122"/>
              </a:rPr>
              <a:t>因而自发辐射光是非相干光</a:t>
            </a:r>
            <a:r>
              <a:rPr lang="en-US" altLang="zh-CN" sz="2400" dirty="0">
                <a:solidFill>
                  <a:srgbClr val="FF0000"/>
                </a:solidFill>
                <a:latin typeface="STKaiti" charset="-122"/>
                <a:ea typeface="STKaiti" charset="-122"/>
                <a:cs typeface="STKaiti" charset="-122"/>
              </a:rPr>
              <a:t> </a:t>
            </a:r>
            <a:r>
              <a:rPr lang="zh-CN" altLang="en-US" sz="2400" dirty="0">
                <a:solidFill>
                  <a:srgbClr val="FF0000"/>
                </a:solidFill>
                <a:latin typeface="STKaiti" charset="-122"/>
                <a:ea typeface="STKaiti" charset="-122"/>
                <a:cs typeface="STKaiti" charset="-122"/>
              </a:rPr>
              <a:t>。</a:t>
            </a:r>
          </a:p>
        </p:txBody>
      </p:sp>
      <p:graphicFrame>
        <p:nvGraphicFramePr>
          <p:cNvPr id="183314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9664415"/>
              </p:ext>
            </p:extLst>
          </p:nvPr>
        </p:nvGraphicFramePr>
        <p:xfrm>
          <a:off x="3492500" y="2030412"/>
          <a:ext cx="2832100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公式" r:id="rId14" imgW="1206500" imgH="266700" progId="Equation.3">
                  <p:embed/>
                </p:oleObj>
              </mc:Choice>
              <mc:Fallback>
                <p:oleObj name="公式" r:id="rId14" imgW="1206500" imgH="266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0" y="2030412"/>
                        <a:ext cx="2832100" cy="623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1007556"/>
              </p:ext>
            </p:extLst>
          </p:nvPr>
        </p:nvGraphicFramePr>
        <p:xfrm>
          <a:off x="1042988" y="3830637"/>
          <a:ext cx="2351087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公式" r:id="rId16" imgW="863600" imgH="317500" progId="Equation.3">
                  <p:embed/>
                </p:oleObj>
              </mc:Choice>
              <mc:Fallback>
                <p:oleObj name="公式" r:id="rId16" imgW="863600" imgH="317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3830637"/>
                        <a:ext cx="2351087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247627"/>
              </p:ext>
            </p:extLst>
          </p:nvPr>
        </p:nvGraphicFramePr>
        <p:xfrm>
          <a:off x="3522663" y="3830637"/>
          <a:ext cx="3798887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公式" r:id="rId18" imgW="1397000" imgH="317500" progId="Equation.3">
                  <p:embed/>
                </p:oleObj>
              </mc:Choice>
              <mc:Fallback>
                <p:oleObj name="公式" r:id="rId18" imgW="1397000" imgH="317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2663" y="3830637"/>
                        <a:ext cx="3798887" cy="865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447800" y="54477"/>
            <a:ext cx="7315200" cy="936123"/>
          </a:xfrm>
        </p:spPr>
        <p:txBody>
          <a:bodyPr>
            <a:normAutofit fontScale="90000"/>
          </a:bodyPr>
          <a:lstStyle/>
          <a:p>
            <a:r>
              <a:rPr lang="zh-CN" altLang="en-US" sz="4000" dirty="0">
                <a:latin typeface="STKaiti" charset="-122"/>
                <a:ea typeface="STKaiti" charset="-122"/>
                <a:cs typeface="STKaiti" charset="-122"/>
              </a:rPr>
              <a:t>是原子在</a:t>
            </a:r>
            <a:r>
              <a:rPr lang="en-US" altLang="zh-CN" sz="4000" dirty="0">
                <a:latin typeface="STKaiti" charset="-122"/>
                <a:ea typeface="STKaiti" charset="-122"/>
                <a:cs typeface="STKaiti" charset="-122"/>
              </a:rPr>
              <a:t> </a:t>
            </a:r>
            <a:r>
              <a:rPr lang="en-US" altLang="zh-CN" sz="4000" i="1" dirty="0">
                <a:latin typeface="STKaiti" charset="-122"/>
                <a:ea typeface="STKaiti" charset="-122"/>
                <a:cs typeface="STKaiti" charset="-122"/>
              </a:rPr>
              <a:t>E</a:t>
            </a:r>
            <a:r>
              <a:rPr lang="en-US" altLang="zh-CN" sz="4000" baseline="-25000" dirty="0">
                <a:latin typeface="STKaiti" charset="-122"/>
                <a:ea typeface="STKaiti" charset="-122"/>
                <a:cs typeface="STKaiti" charset="-122"/>
              </a:rPr>
              <a:t>2</a:t>
            </a:r>
            <a:r>
              <a:rPr lang="en-US" altLang="zh-CN" sz="4000" i="1" dirty="0">
                <a:latin typeface="STKaiti" charset="-122"/>
                <a:ea typeface="STKaiti" charset="-122"/>
                <a:cs typeface="STKaiti" charset="-122"/>
              </a:rPr>
              <a:t> </a:t>
            </a:r>
            <a:r>
              <a:rPr lang="zh-CN" altLang="en-US" sz="4000" dirty="0">
                <a:latin typeface="STKaiti" charset="-122"/>
                <a:ea typeface="STKaiti" charset="-122"/>
                <a:cs typeface="STKaiti" charset="-122"/>
              </a:rPr>
              <a:t>能级的平均停留时间</a:t>
            </a:r>
            <a:endParaRPr lang="en-US" sz="4000" dirty="0"/>
          </a:p>
        </p:txBody>
      </p:sp>
      <p:sp>
        <p:nvSpPr>
          <p:cNvPr id="3" name="幻灯片编号占位符 2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3200" b="1">
                <a:solidFill>
                  <a:schemeClr val="tx1"/>
                </a:solidFill>
                <a:latin typeface="Times New Roman" charset="0"/>
                <a:ea typeface="宋体" charset="0"/>
              </a:defRPr>
            </a:lvl1pPr>
            <a:lvl2pPr marL="742950" indent="-285750">
              <a:defRPr kumimoji="1" sz="3200" b="1">
                <a:solidFill>
                  <a:schemeClr val="tx1"/>
                </a:solidFill>
                <a:latin typeface="Times New Roman" charset="0"/>
                <a:ea typeface="宋体" charset="0"/>
              </a:defRPr>
            </a:lvl2pPr>
            <a:lvl3pPr marL="1143000" indent="-228600">
              <a:defRPr kumimoji="1" sz="3200" b="1">
                <a:solidFill>
                  <a:schemeClr val="tx1"/>
                </a:solidFill>
                <a:latin typeface="Times New Roman" charset="0"/>
                <a:ea typeface="宋体" charset="0"/>
              </a:defRPr>
            </a:lvl3pPr>
            <a:lvl4pPr marL="1600200" indent="-228600">
              <a:defRPr kumimoji="1" sz="3200" b="1">
                <a:solidFill>
                  <a:schemeClr val="tx1"/>
                </a:solidFill>
                <a:latin typeface="Times New Roman" charset="0"/>
                <a:ea typeface="宋体" charset="0"/>
              </a:defRPr>
            </a:lvl4pPr>
            <a:lvl5pPr marL="2057400" indent="-228600">
              <a:defRPr kumimoji="1" sz="3200" b="1">
                <a:solidFill>
                  <a:schemeClr val="tx1"/>
                </a:solidFill>
                <a:latin typeface="Times New Roman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charset="0"/>
                <a:ea typeface="宋体" charset="0"/>
              </a:defRPr>
            </a:lvl9pPr>
          </a:lstStyle>
          <a:p>
            <a:fld id="{C0F63BF7-3E74-264D-861F-CE04C0044321}" type="slidenum">
              <a:rPr lang="en-US" altLang="zh-CN" sz="1400" b="0"/>
              <a:pPr/>
              <a:t>32</a:t>
            </a:fld>
            <a:endParaRPr lang="en-US" altLang="zh-CN" sz="1400" b="0"/>
          </a:p>
        </p:txBody>
      </p:sp>
      <p:sp>
        <p:nvSpPr>
          <p:cNvPr id="4" name="TextBox 3"/>
          <p:cNvSpPr txBox="1"/>
          <p:nvPr/>
        </p:nvSpPr>
        <p:spPr>
          <a:xfrm>
            <a:off x="3409950" y="-971550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6028689-3268-AB42-84D6-1BB450C07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原子物理学</a:t>
            </a:r>
            <a:r>
              <a:rPr lang="en-US" altLang="zh-CN" dirty="0"/>
              <a:t>2026</a:t>
            </a:r>
            <a:r>
              <a:rPr lang="zh-CN" altLang="en-US" dirty="0"/>
              <a:t>年春</a:t>
            </a:r>
            <a:endParaRPr lang="en-US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94799E36-4EE3-8480-5199-4B9569BE53B1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08566" y="4748712"/>
            <a:ext cx="6739544" cy="78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494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183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"/>
                                        <p:tgtEl>
                                          <p:spTgt spid="183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3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3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83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83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8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83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83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83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300"/>
                                        <p:tgtEl>
                                          <p:spTgt spid="18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301" grpId="0" autoUpdateAnimBg="0"/>
      <p:bldP spid="183305" grpId="0" autoUpdateAnimBg="0"/>
      <p:bldP spid="183313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受激辐射 </a:t>
            </a:r>
            <a:r>
              <a:rPr lang="en-US" altLang="zh-CN" dirty="0"/>
              <a:t>(stimulated radiation)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BAC4F7-8877-4A8A-A428-06935D1FE728}" type="slidenum">
              <a:rPr lang="zh-CN" altLang="en-US" smtClean="0"/>
              <a:pPr>
                <a:defRPr/>
              </a:pPr>
              <a:t>33</a:t>
            </a:fld>
            <a:endParaRPr lang="en-US" altLang="zh-CN" dirty="0"/>
          </a:p>
        </p:txBody>
      </p:sp>
      <p:grpSp>
        <p:nvGrpSpPr>
          <p:cNvPr id="137" name="组合 136"/>
          <p:cNvGrpSpPr/>
          <p:nvPr/>
        </p:nvGrpSpPr>
        <p:grpSpPr>
          <a:xfrm>
            <a:off x="838200" y="2209800"/>
            <a:ext cx="7331075" cy="1285875"/>
            <a:chOff x="1268892" y="2208186"/>
            <a:chExt cx="7331075" cy="1285875"/>
          </a:xfrm>
        </p:grpSpPr>
        <p:grpSp>
          <p:nvGrpSpPr>
            <p:cNvPr id="5" name="Group 172"/>
            <p:cNvGrpSpPr>
              <a:grpSpLocks/>
            </p:cNvGrpSpPr>
            <p:nvPr/>
          </p:nvGrpSpPr>
          <p:grpSpPr bwMode="auto">
            <a:xfrm>
              <a:off x="1741967" y="2512986"/>
              <a:ext cx="1600200" cy="609600"/>
              <a:chOff x="1296" y="1488"/>
              <a:chExt cx="1008" cy="384"/>
            </a:xfrm>
          </p:grpSpPr>
          <p:grpSp>
            <p:nvGrpSpPr>
              <p:cNvPr id="6" name="Group 5"/>
              <p:cNvGrpSpPr>
                <a:grpSpLocks/>
              </p:cNvGrpSpPr>
              <p:nvPr/>
            </p:nvGrpSpPr>
            <p:grpSpPr bwMode="auto">
              <a:xfrm>
                <a:off x="1296" y="1488"/>
                <a:ext cx="960" cy="330"/>
                <a:chOff x="768" y="3456"/>
                <a:chExt cx="960" cy="330"/>
              </a:xfrm>
            </p:grpSpPr>
            <p:grpSp>
              <p:nvGrpSpPr>
                <p:cNvPr id="8" name="Group 6"/>
                <p:cNvGrpSpPr>
                  <a:grpSpLocks/>
                </p:cNvGrpSpPr>
                <p:nvPr/>
              </p:nvGrpSpPr>
              <p:grpSpPr bwMode="auto">
                <a:xfrm>
                  <a:off x="1152" y="3600"/>
                  <a:ext cx="576" cy="96"/>
                  <a:chOff x="4032" y="1008"/>
                  <a:chExt cx="1392" cy="192"/>
                </a:xfrm>
              </p:grpSpPr>
              <p:grpSp>
                <p:nvGrpSpPr>
                  <p:cNvPr id="10" name="Group 7"/>
                  <p:cNvGrpSpPr>
                    <a:grpSpLocks/>
                  </p:cNvGrpSpPr>
                  <p:nvPr/>
                </p:nvGrpSpPr>
                <p:grpSpPr bwMode="auto">
                  <a:xfrm>
                    <a:off x="4032" y="1008"/>
                    <a:ext cx="528" cy="192"/>
                    <a:chOff x="4032" y="1008"/>
                    <a:chExt cx="1440" cy="432"/>
                  </a:xfrm>
                </p:grpSpPr>
                <p:grpSp>
                  <p:nvGrpSpPr>
                    <p:cNvPr id="28" name="Group 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2" y="1008"/>
                      <a:ext cx="720" cy="432"/>
                      <a:chOff x="5040" y="864"/>
                      <a:chExt cx="720" cy="432"/>
                    </a:xfrm>
                  </p:grpSpPr>
                  <p:grpSp>
                    <p:nvGrpSpPr>
                      <p:cNvPr id="36" name="Group 9"/>
                      <p:cNvGrpSpPr>
                        <a:grpSpLocks/>
                      </p:cNvGrpSpPr>
                      <p:nvPr/>
                    </p:nvGrpSpPr>
                    <p:grpSpPr bwMode="auto">
                      <a:xfrm flipH="1" flipV="1">
                        <a:off x="5040" y="864"/>
                        <a:ext cx="384" cy="432"/>
                        <a:chOff x="4416" y="816"/>
                        <a:chExt cx="384" cy="432"/>
                      </a:xfrm>
                    </p:grpSpPr>
                    <p:sp>
                      <p:nvSpPr>
                        <p:cNvPr id="40" name="Arc 10"/>
                        <p:cNvSpPr>
                          <a:spLocks/>
                        </p:cNvSpPr>
                        <p:nvPr/>
                      </p:nvSpPr>
                      <p:spPr bwMode="auto">
                        <a:xfrm flipV="1">
                          <a:off x="4416" y="1008"/>
                          <a:ext cx="192" cy="240"/>
                        </a:xfrm>
                        <a:custGeom>
                          <a:avLst/>
                          <a:gdLst>
                            <a:gd name="T0" fmla="*/ 0 w 21600"/>
                            <a:gd name="T1" fmla="*/ 0 h 21600"/>
                            <a:gd name="T2" fmla="*/ 2 w 21600"/>
                            <a:gd name="T3" fmla="*/ 3 h 21600"/>
                            <a:gd name="T4" fmla="*/ 0 w 21600"/>
                            <a:gd name="T5" fmla="*/ 3 h 21600"/>
                            <a:gd name="T6" fmla="*/ 0 60000 65536"/>
                            <a:gd name="T7" fmla="*/ 0 60000 65536"/>
                            <a:gd name="T8" fmla="*/ 0 60000 65536"/>
                            <a:gd name="T9" fmla="*/ 0 w 21600"/>
                            <a:gd name="T10" fmla="*/ 0 h 21600"/>
                            <a:gd name="T11" fmla="*/ 21600 w 21600"/>
                            <a:gd name="T12" fmla="*/ 21600 h 21600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T9" t="T10" r="T11" b="T12"/>
                          <a:pathLst>
                            <a:path w="21600" h="21600" fill="none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28575">
                          <a:solidFill>
                            <a:srgbClr val="FF33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zh-CN" altLang="en-US" sz="2800">
                            <a:solidFill>
                              <a:srgbClr val="000066"/>
                            </a:solidFill>
                            <a:latin typeface="Times New Roman" panose="02020603050405020304" pitchFamily="18" charset="0"/>
                            <a:ea typeface="华文楷体" panose="02010600040101010101" pitchFamily="2" charset="-122"/>
                            <a:cs typeface="Times New Roman" panose="02020603050405020304" pitchFamily="18" charset="0"/>
                          </a:endParaRPr>
                        </a:p>
                      </p:txBody>
                    </p:sp>
                    <p:sp>
                      <p:nvSpPr>
                        <p:cNvPr id="41" name="Arc 11"/>
                        <p:cNvSpPr>
                          <a:spLocks/>
                        </p:cNvSpPr>
                        <p:nvPr/>
                      </p:nvSpPr>
                      <p:spPr bwMode="auto">
                        <a:xfrm flipH="1">
                          <a:off x="4608" y="816"/>
                          <a:ext cx="192" cy="240"/>
                        </a:xfrm>
                        <a:custGeom>
                          <a:avLst/>
                          <a:gdLst>
                            <a:gd name="T0" fmla="*/ 0 w 21600"/>
                            <a:gd name="T1" fmla="*/ 0 h 21600"/>
                            <a:gd name="T2" fmla="*/ 2 w 21600"/>
                            <a:gd name="T3" fmla="*/ 3 h 21600"/>
                            <a:gd name="T4" fmla="*/ 0 w 21600"/>
                            <a:gd name="T5" fmla="*/ 3 h 21600"/>
                            <a:gd name="T6" fmla="*/ 0 60000 65536"/>
                            <a:gd name="T7" fmla="*/ 0 60000 65536"/>
                            <a:gd name="T8" fmla="*/ 0 60000 65536"/>
                            <a:gd name="T9" fmla="*/ 0 w 21600"/>
                            <a:gd name="T10" fmla="*/ 0 h 21600"/>
                            <a:gd name="T11" fmla="*/ 21600 w 21600"/>
                            <a:gd name="T12" fmla="*/ 21600 h 21600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T9" t="T10" r="T11" b="T12"/>
                          <a:pathLst>
                            <a:path w="21600" h="21600" fill="none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28575">
                          <a:solidFill>
                            <a:srgbClr val="FF33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zh-CN" altLang="en-US" sz="2800">
                            <a:solidFill>
                              <a:srgbClr val="000066"/>
                            </a:solidFill>
                            <a:latin typeface="Times New Roman" panose="02020603050405020304" pitchFamily="18" charset="0"/>
                            <a:ea typeface="华文楷体" panose="02010600040101010101" pitchFamily="2" charset="-122"/>
                            <a:cs typeface="Times New Roman" panose="02020603050405020304" pitchFamily="18" charset="0"/>
                          </a:endParaRPr>
                        </a:p>
                      </p:txBody>
                    </p:sp>
                  </p:grpSp>
                  <p:grpSp>
                    <p:nvGrpSpPr>
                      <p:cNvPr id="37" name="Group 12"/>
                      <p:cNvGrpSpPr>
                        <a:grpSpLocks/>
                      </p:cNvGrpSpPr>
                      <p:nvPr/>
                    </p:nvGrpSpPr>
                    <p:grpSpPr bwMode="auto">
                      <a:xfrm flipV="1">
                        <a:off x="5376" y="864"/>
                        <a:ext cx="384" cy="432"/>
                        <a:chOff x="4416" y="816"/>
                        <a:chExt cx="384" cy="432"/>
                      </a:xfrm>
                    </p:grpSpPr>
                    <p:sp>
                      <p:nvSpPr>
                        <p:cNvPr id="38" name="Arc 13"/>
                        <p:cNvSpPr>
                          <a:spLocks/>
                        </p:cNvSpPr>
                        <p:nvPr/>
                      </p:nvSpPr>
                      <p:spPr bwMode="auto">
                        <a:xfrm flipV="1">
                          <a:off x="4416" y="1008"/>
                          <a:ext cx="192" cy="240"/>
                        </a:xfrm>
                        <a:custGeom>
                          <a:avLst/>
                          <a:gdLst>
                            <a:gd name="T0" fmla="*/ 0 w 21600"/>
                            <a:gd name="T1" fmla="*/ 0 h 21600"/>
                            <a:gd name="T2" fmla="*/ 2 w 21600"/>
                            <a:gd name="T3" fmla="*/ 3 h 21600"/>
                            <a:gd name="T4" fmla="*/ 0 w 21600"/>
                            <a:gd name="T5" fmla="*/ 3 h 21600"/>
                            <a:gd name="T6" fmla="*/ 0 60000 65536"/>
                            <a:gd name="T7" fmla="*/ 0 60000 65536"/>
                            <a:gd name="T8" fmla="*/ 0 60000 65536"/>
                            <a:gd name="T9" fmla="*/ 0 w 21600"/>
                            <a:gd name="T10" fmla="*/ 0 h 21600"/>
                            <a:gd name="T11" fmla="*/ 21600 w 21600"/>
                            <a:gd name="T12" fmla="*/ 21600 h 21600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T9" t="T10" r="T11" b="T12"/>
                          <a:pathLst>
                            <a:path w="21600" h="21600" fill="none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28575">
                          <a:solidFill>
                            <a:srgbClr val="FF33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zh-CN" altLang="en-US" sz="2800">
                            <a:solidFill>
                              <a:srgbClr val="000066"/>
                            </a:solidFill>
                            <a:latin typeface="Times New Roman" panose="02020603050405020304" pitchFamily="18" charset="0"/>
                            <a:ea typeface="华文楷体" panose="02010600040101010101" pitchFamily="2" charset="-122"/>
                            <a:cs typeface="Times New Roman" panose="02020603050405020304" pitchFamily="18" charset="0"/>
                          </a:endParaRPr>
                        </a:p>
                      </p:txBody>
                    </p:sp>
                    <p:sp>
                      <p:nvSpPr>
                        <p:cNvPr id="39" name="Arc 14"/>
                        <p:cNvSpPr>
                          <a:spLocks/>
                        </p:cNvSpPr>
                        <p:nvPr/>
                      </p:nvSpPr>
                      <p:spPr bwMode="auto">
                        <a:xfrm flipH="1">
                          <a:off x="4608" y="816"/>
                          <a:ext cx="192" cy="240"/>
                        </a:xfrm>
                        <a:custGeom>
                          <a:avLst/>
                          <a:gdLst>
                            <a:gd name="T0" fmla="*/ 0 w 21600"/>
                            <a:gd name="T1" fmla="*/ 0 h 21600"/>
                            <a:gd name="T2" fmla="*/ 2 w 21600"/>
                            <a:gd name="T3" fmla="*/ 3 h 21600"/>
                            <a:gd name="T4" fmla="*/ 0 w 21600"/>
                            <a:gd name="T5" fmla="*/ 3 h 21600"/>
                            <a:gd name="T6" fmla="*/ 0 60000 65536"/>
                            <a:gd name="T7" fmla="*/ 0 60000 65536"/>
                            <a:gd name="T8" fmla="*/ 0 60000 65536"/>
                            <a:gd name="T9" fmla="*/ 0 w 21600"/>
                            <a:gd name="T10" fmla="*/ 0 h 21600"/>
                            <a:gd name="T11" fmla="*/ 21600 w 21600"/>
                            <a:gd name="T12" fmla="*/ 21600 h 21600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T9" t="T10" r="T11" b="T12"/>
                          <a:pathLst>
                            <a:path w="21600" h="21600" fill="none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28575">
                          <a:solidFill>
                            <a:srgbClr val="FF33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zh-CN" altLang="en-US" sz="2800">
                            <a:solidFill>
                              <a:srgbClr val="000066"/>
                            </a:solidFill>
                            <a:latin typeface="Times New Roman" panose="02020603050405020304" pitchFamily="18" charset="0"/>
                            <a:ea typeface="华文楷体" panose="02010600040101010101" pitchFamily="2" charset="-122"/>
                            <a:cs typeface="Times New Roman" panose="02020603050405020304" pitchFamily="18" charset="0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29" name="Group 1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752" y="1008"/>
                      <a:ext cx="720" cy="432"/>
                      <a:chOff x="5040" y="864"/>
                      <a:chExt cx="720" cy="432"/>
                    </a:xfrm>
                  </p:grpSpPr>
                  <p:grpSp>
                    <p:nvGrpSpPr>
                      <p:cNvPr id="30" name="Group 16"/>
                      <p:cNvGrpSpPr>
                        <a:grpSpLocks/>
                      </p:cNvGrpSpPr>
                      <p:nvPr/>
                    </p:nvGrpSpPr>
                    <p:grpSpPr bwMode="auto">
                      <a:xfrm flipH="1" flipV="1">
                        <a:off x="5040" y="864"/>
                        <a:ext cx="384" cy="432"/>
                        <a:chOff x="4416" y="816"/>
                        <a:chExt cx="384" cy="432"/>
                      </a:xfrm>
                    </p:grpSpPr>
                    <p:sp>
                      <p:nvSpPr>
                        <p:cNvPr id="34" name="Arc 17"/>
                        <p:cNvSpPr>
                          <a:spLocks/>
                        </p:cNvSpPr>
                        <p:nvPr/>
                      </p:nvSpPr>
                      <p:spPr bwMode="auto">
                        <a:xfrm flipV="1">
                          <a:off x="4416" y="1008"/>
                          <a:ext cx="192" cy="240"/>
                        </a:xfrm>
                        <a:custGeom>
                          <a:avLst/>
                          <a:gdLst>
                            <a:gd name="T0" fmla="*/ 0 w 21600"/>
                            <a:gd name="T1" fmla="*/ 0 h 21600"/>
                            <a:gd name="T2" fmla="*/ 2 w 21600"/>
                            <a:gd name="T3" fmla="*/ 3 h 21600"/>
                            <a:gd name="T4" fmla="*/ 0 w 21600"/>
                            <a:gd name="T5" fmla="*/ 3 h 21600"/>
                            <a:gd name="T6" fmla="*/ 0 60000 65536"/>
                            <a:gd name="T7" fmla="*/ 0 60000 65536"/>
                            <a:gd name="T8" fmla="*/ 0 60000 65536"/>
                            <a:gd name="T9" fmla="*/ 0 w 21600"/>
                            <a:gd name="T10" fmla="*/ 0 h 21600"/>
                            <a:gd name="T11" fmla="*/ 21600 w 21600"/>
                            <a:gd name="T12" fmla="*/ 21600 h 21600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T9" t="T10" r="T11" b="T12"/>
                          <a:pathLst>
                            <a:path w="21600" h="21600" fill="none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28575">
                          <a:solidFill>
                            <a:srgbClr val="FF33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zh-CN" altLang="en-US" sz="2800">
                            <a:solidFill>
                              <a:srgbClr val="000066"/>
                            </a:solidFill>
                            <a:latin typeface="Times New Roman" panose="02020603050405020304" pitchFamily="18" charset="0"/>
                            <a:ea typeface="华文楷体" panose="02010600040101010101" pitchFamily="2" charset="-122"/>
                            <a:cs typeface="Times New Roman" panose="02020603050405020304" pitchFamily="18" charset="0"/>
                          </a:endParaRPr>
                        </a:p>
                      </p:txBody>
                    </p:sp>
                    <p:sp>
                      <p:nvSpPr>
                        <p:cNvPr id="35" name="Arc 18"/>
                        <p:cNvSpPr>
                          <a:spLocks/>
                        </p:cNvSpPr>
                        <p:nvPr/>
                      </p:nvSpPr>
                      <p:spPr bwMode="auto">
                        <a:xfrm flipH="1">
                          <a:off x="4608" y="816"/>
                          <a:ext cx="192" cy="240"/>
                        </a:xfrm>
                        <a:custGeom>
                          <a:avLst/>
                          <a:gdLst>
                            <a:gd name="T0" fmla="*/ 0 w 21600"/>
                            <a:gd name="T1" fmla="*/ 0 h 21600"/>
                            <a:gd name="T2" fmla="*/ 2 w 21600"/>
                            <a:gd name="T3" fmla="*/ 3 h 21600"/>
                            <a:gd name="T4" fmla="*/ 0 w 21600"/>
                            <a:gd name="T5" fmla="*/ 3 h 21600"/>
                            <a:gd name="T6" fmla="*/ 0 60000 65536"/>
                            <a:gd name="T7" fmla="*/ 0 60000 65536"/>
                            <a:gd name="T8" fmla="*/ 0 60000 65536"/>
                            <a:gd name="T9" fmla="*/ 0 w 21600"/>
                            <a:gd name="T10" fmla="*/ 0 h 21600"/>
                            <a:gd name="T11" fmla="*/ 21600 w 21600"/>
                            <a:gd name="T12" fmla="*/ 21600 h 21600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T9" t="T10" r="T11" b="T12"/>
                          <a:pathLst>
                            <a:path w="21600" h="21600" fill="none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28575">
                          <a:solidFill>
                            <a:srgbClr val="FF33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zh-CN" altLang="en-US" sz="2800">
                            <a:solidFill>
                              <a:srgbClr val="000066"/>
                            </a:solidFill>
                            <a:latin typeface="Times New Roman" panose="02020603050405020304" pitchFamily="18" charset="0"/>
                            <a:ea typeface="华文楷体" panose="02010600040101010101" pitchFamily="2" charset="-122"/>
                            <a:cs typeface="Times New Roman" panose="02020603050405020304" pitchFamily="18" charset="0"/>
                          </a:endParaRPr>
                        </a:p>
                      </p:txBody>
                    </p:sp>
                  </p:grpSp>
                  <p:grpSp>
                    <p:nvGrpSpPr>
                      <p:cNvPr id="31" name="Group 19"/>
                      <p:cNvGrpSpPr>
                        <a:grpSpLocks/>
                      </p:cNvGrpSpPr>
                      <p:nvPr/>
                    </p:nvGrpSpPr>
                    <p:grpSpPr bwMode="auto">
                      <a:xfrm flipV="1">
                        <a:off x="5376" y="864"/>
                        <a:ext cx="384" cy="432"/>
                        <a:chOff x="4416" y="816"/>
                        <a:chExt cx="384" cy="432"/>
                      </a:xfrm>
                    </p:grpSpPr>
                    <p:sp>
                      <p:nvSpPr>
                        <p:cNvPr id="32" name="Arc 20"/>
                        <p:cNvSpPr>
                          <a:spLocks/>
                        </p:cNvSpPr>
                        <p:nvPr/>
                      </p:nvSpPr>
                      <p:spPr bwMode="auto">
                        <a:xfrm flipV="1">
                          <a:off x="4416" y="1008"/>
                          <a:ext cx="192" cy="240"/>
                        </a:xfrm>
                        <a:custGeom>
                          <a:avLst/>
                          <a:gdLst>
                            <a:gd name="T0" fmla="*/ 0 w 21600"/>
                            <a:gd name="T1" fmla="*/ 0 h 21600"/>
                            <a:gd name="T2" fmla="*/ 2 w 21600"/>
                            <a:gd name="T3" fmla="*/ 3 h 21600"/>
                            <a:gd name="T4" fmla="*/ 0 w 21600"/>
                            <a:gd name="T5" fmla="*/ 3 h 21600"/>
                            <a:gd name="T6" fmla="*/ 0 60000 65536"/>
                            <a:gd name="T7" fmla="*/ 0 60000 65536"/>
                            <a:gd name="T8" fmla="*/ 0 60000 65536"/>
                            <a:gd name="T9" fmla="*/ 0 w 21600"/>
                            <a:gd name="T10" fmla="*/ 0 h 21600"/>
                            <a:gd name="T11" fmla="*/ 21600 w 21600"/>
                            <a:gd name="T12" fmla="*/ 21600 h 21600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T9" t="T10" r="T11" b="T12"/>
                          <a:pathLst>
                            <a:path w="21600" h="21600" fill="none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28575">
                          <a:solidFill>
                            <a:srgbClr val="FF33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zh-CN" altLang="en-US" sz="2800">
                            <a:solidFill>
                              <a:srgbClr val="000066"/>
                            </a:solidFill>
                            <a:latin typeface="Times New Roman" panose="02020603050405020304" pitchFamily="18" charset="0"/>
                            <a:ea typeface="华文楷体" panose="02010600040101010101" pitchFamily="2" charset="-122"/>
                            <a:cs typeface="Times New Roman" panose="02020603050405020304" pitchFamily="18" charset="0"/>
                          </a:endParaRPr>
                        </a:p>
                      </p:txBody>
                    </p:sp>
                    <p:sp>
                      <p:nvSpPr>
                        <p:cNvPr id="33" name="Arc 21"/>
                        <p:cNvSpPr>
                          <a:spLocks/>
                        </p:cNvSpPr>
                        <p:nvPr/>
                      </p:nvSpPr>
                      <p:spPr bwMode="auto">
                        <a:xfrm flipH="1">
                          <a:off x="4608" y="816"/>
                          <a:ext cx="192" cy="240"/>
                        </a:xfrm>
                        <a:custGeom>
                          <a:avLst/>
                          <a:gdLst>
                            <a:gd name="T0" fmla="*/ 0 w 21600"/>
                            <a:gd name="T1" fmla="*/ 0 h 21600"/>
                            <a:gd name="T2" fmla="*/ 2 w 21600"/>
                            <a:gd name="T3" fmla="*/ 3 h 21600"/>
                            <a:gd name="T4" fmla="*/ 0 w 21600"/>
                            <a:gd name="T5" fmla="*/ 3 h 21600"/>
                            <a:gd name="T6" fmla="*/ 0 60000 65536"/>
                            <a:gd name="T7" fmla="*/ 0 60000 65536"/>
                            <a:gd name="T8" fmla="*/ 0 60000 65536"/>
                            <a:gd name="T9" fmla="*/ 0 w 21600"/>
                            <a:gd name="T10" fmla="*/ 0 h 21600"/>
                            <a:gd name="T11" fmla="*/ 21600 w 21600"/>
                            <a:gd name="T12" fmla="*/ 21600 h 21600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T9" t="T10" r="T11" b="T12"/>
                          <a:pathLst>
                            <a:path w="21600" h="21600" fill="none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28575">
                          <a:solidFill>
                            <a:srgbClr val="FF33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zh-CN" altLang="en-US" sz="2800">
                            <a:solidFill>
                              <a:srgbClr val="000066"/>
                            </a:solidFill>
                            <a:latin typeface="Times New Roman" panose="02020603050405020304" pitchFamily="18" charset="0"/>
                            <a:ea typeface="华文楷体" panose="02010600040101010101" pitchFamily="2" charset="-122"/>
                            <a:cs typeface="Times New Roman" panose="02020603050405020304" pitchFamily="18" charset="0"/>
                          </a:endParaRPr>
                        </a:p>
                      </p:txBody>
                    </p:sp>
                  </p:grpSp>
                </p:grpSp>
              </p:grpSp>
              <p:grpSp>
                <p:nvGrpSpPr>
                  <p:cNvPr id="11" name="Group 22"/>
                  <p:cNvGrpSpPr>
                    <a:grpSpLocks/>
                  </p:cNvGrpSpPr>
                  <p:nvPr/>
                </p:nvGrpSpPr>
                <p:grpSpPr bwMode="auto">
                  <a:xfrm>
                    <a:off x="4560" y="1008"/>
                    <a:ext cx="528" cy="192"/>
                    <a:chOff x="4032" y="1008"/>
                    <a:chExt cx="1440" cy="432"/>
                  </a:xfrm>
                </p:grpSpPr>
                <p:grpSp>
                  <p:nvGrpSpPr>
                    <p:cNvPr id="14" name="Group 2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2" y="1008"/>
                      <a:ext cx="720" cy="432"/>
                      <a:chOff x="5040" y="864"/>
                      <a:chExt cx="720" cy="432"/>
                    </a:xfrm>
                  </p:grpSpPr>
                  <p:grpSp>
                    <p:nvGrpSpPr>
                      <p:cNvPr id="22" name="Group 24"/>
                      <p:cNvGrpSpPr>
                        <a:grpSpLocks/>
                      </p:cNvGrpSpPr>
                      <p:nvPr/>
                    </p:nvGrpSpPr>
                    <p:grpSpPr bwMode="auto">
                      <a:xfrm flipH="1" flipV="1">
                        <a:off x="5040" y="864"/>
                        <a:ext cx="384" cy="432"/>
                        <a:chOff x="4416" y="816"/>
                        <a:chExt cx="384" cy="432"/>
                      </a:xfrm>
                    </p:grpSpPr>
                    <p:sp>
                      <p:nvSpPr>
                        <p:cNvPr id="26" name="Arc 25"/>
                        <p:cNvSpPr>
                          <a:spLocks/>
                        </p:cNvSpPr>
                        <p:nvPr/>
                      </p:nvSpPr>
                      <p:spPr bwMode="auto">
                        <a:xfrm flipV="1">
                          <a:off x="4416" y="1008"/>
                          <a:ext cx="192" cy="240"/>
                        </a:xfrm>
                        <a:custGeom>
                          <a:avLst/>
                          <a:gdLst>
                            <a:gd name="T0" fmla="*/ 0 w 21600"/>
                            <a:gd name="T1" fmla="*/ 0 h 21600"/>
                            <a:gd name="T2" fmla="*/ 2 w 21600"/>
                            <a:gd name="T3" fmla="*/ 3 h 21600"/>
                            <a:gd name="T4" fmla="*/ 0 w 21600"/>
                            <a:gd name="T5" fmla="*/ 3 h 21600"/>
                            <a:gd name="T6" fmla="*/ 0 60000 65536"/>
                            <a:gd name="T7" fmla="*/ 0 60000 65536"/>
                            <a:gd name="T8" fmla="*/ 0 60000 65536"/>
                            <a:gd name="T9" fmla="*/ 0 w 21600"/>
                            <a:gd name="T10" fmla="*/ 0 h 21600"/>
                            <a:gd name="T11" fmla="*/ 21600 w 21600"/>
                            <a:gd name="T12" fmla="*/ 21600 h 21600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T9" t="T10" r="T11" b="T12"/>
                          <a:pathLst>
                            <a:path w="21600" h="21600" fill="none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28575">
                          <a:solidFill>
                            <a:srgbClr val="FF33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zh-CN" altLang="en-US" sz="2800">
                            <a:solidFill>
                              <a:srgbClr val="000066"/>
                            </a:solidFill>
                            <a:latin typeface="Times New Roman" panose="02020603050405020304" pitchFamily="18" charset="0"/>
                            <a:ea typeface="华文楷体" panose="02010600040101010101" pitchFamily="2" charset="-122"/>
                            <a:cs typeface="Times New Roman" panose="02020603050405020304" pitchFamily="18" charset="0"/>
                          </a:endParaRPr>
                        </a:p>
                      </p:txBody>
                    </p:sp>
                    <p:sp>
                      <p:nvSpPr>
                        <p:cNvPr id="27" name="Arc 26"/>
                        <p:cNvSpPr>
                          <a:spLocks/>
                        </p:cNvSpPr>
                        <p:nvPr/>
                      </p:nvSpPr>
                      <p:spPr bwMode="auto">
                        <a:xfrm flipH="1">
                          <a:off x="4608" y="816"/>
                          <a:ext cx="192" cy="240"/>
                        </a:xfrm>
                        <a:custGeom>
                          <a:avLst/>
                          <a:gdLst>
                            <a:gd name="T0" fmla="*/ 0 w 21600"/>
                            <a:gd name="T1" fmla="*/ 0 h 21600"/>
                            <a:gd name="T2" fmla="*/ 2 w 21600"/>
                            <a:gd name="T3" fmla="*/ 3 h 21600"/>
                            <a:gd name="T4" fmla="*/ 0 w 21600"/>
                            <a:gd name="T5" fmla="*/ 3 h 21600"/>
                            <a:gd name="T6" fmla="*/ 0 60000 65536"/>
                            <a:gd name="T7" fmla="*/ 0 60000 65536"/>
                            <a:gd name="T8" fmla="*/ 0 60000 65536"/>
                            <a:gd name="T9" fmla="*/ 0 w 21600"/>
                            <a:gd name="T10" fmla="*/ 0 h 21600"/>
                            <a:gd name="T11" fmla="*/ 21600 w 21600"/>
                            <a:gd name="T12" fmla="*/ 21600 h 21600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T9" t="T10" r="T11" b="T12"/>
                          <a:pathLst>
                            <a:path w="21600" h="21600" fill="none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28575">
                          <a:solidFill>
                            <a:srgbClr val="FF33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zh-CN" altLang="en-US" sz="2800">
                            <a:solidFill>
                              <a:srgbClr val="000066"/>
                            </a:solidFill>
                            <a:latin typeface="Times New Roman" panose="02020603050405020304" pitchFamily="18" charset="0"/>
                            <a:ea typeface="华文楷体" panose="02010600040101010101" pitchFamily="2" charset="-122"/>
                            <a:cs typeface="Times New Roman" panose="02020603050405020304" pitchFamily="18" charset="0"/>
                          </a:endParaRPr>
                        </a:p>
                      </p:txBody>
                    </p:sp>
                  </p:grpSp>
                  <p:grpSp>
                    <p:nvGrpSpPr>
                      <p:cNvPr id="23" name="Group 27"/>
                      <p:cNvGrpSpPr>
                        <a:grpSpLocks/>
                      </p:cNvGrpSpPr>
                      <p:nvPr/>
                    </p:nvGrpSpPr>
                    <p:grpSpPr bwMode="auto">
                      <a:xfrm flipV="1">
                        <a:off x="5376" y="864"/>
                        <a:ext cx="384" cy="432"/>
                        <a:chOff x="4416" y="816"/>
                        <a:chExt cx="384" cy="432"/>
                      </a:xfrm>
                    </p:grpSpPr>
                    <p:sp>
                      <p:nvSpPr>
                        <p:cNvPr id="24" name="Arc 28"/>
                        <p:cNvSpPr>
                          <a:spLocks/>
                        </p:cNvSpPr>
                        <p:nvPr/>
                      </p:nvSpPr>
                      <p:spPr bwMode="auto">
                        <a:xfrm flipV="1">
                          <a:off x="4416" y="1008"/>
                          <a:ext cx="192" cy="240"/>
                        </a:xfrm>
                        <a:custGeom>
                          <a:avLst/>
                          <a:gdLst>
                            <a:gd name="T0" fmla="*/ 0 w 21600"/>
                            <a:gd name="T1" fmla="*/ 0 h 21600"/>
                            <a:gd name="T2" fmla="*/ 2 w 21600"/>
                            <a:gd name="T3" fmla="*/ 3 h 21600"/>
                            <a:gd name="T4" fmla="*/ 0 w 21600"/>
                            <a:gd name="T5" fmla="*/ 3 h 21600"/>
                            <a:gd name="T6" fmla="*/ 0 60000 65536"/>
                            <a:gd name="T7" fmla="*/ 0 60000 65536"/>
                            <a:gd name="T8" fmla="*/ 0 60000 65536"/>
                            <a:gd name="T9" fmla="*/ 0 w 21600"/>
                            <a:gd name="T10" fmla="*/ 0 h 21600"/>
                            <a:gd name="T11" fmla="*/ 21600 w 21600"/>
                            <a:gd name="T12" fmla="*/ 21600 h 21600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T9" t="T10" r="T11" b="T12"/>
                          <a:pathLst>
                            <a:path w="21600" h="21600" fill="none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28575">
                          <a:solidFill>
                            <a:srgbClr val="FF33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zh-CN" altLang="en-US" sz="2800">
                            <a:solidFill>
                              <a:srgbClr val="000066"/>
                            </a:solidFill>
                            <a:latin typeface="Times New Roman" panose="02020603050405020304" pitchFamily="18" charset="0"/>
                            <a:ea typeface="华文楷体" panose="02010600040101010101" pitchFamily="2" charset="-122"/>
                            <a:cs typeface="Times New Roman" panose="02020603050405020304" pitchFamily="18" charset="0"/>
                          </a:endParaRPr>
                        </a:p>
                      </p:txBody>
                    </p:sp>
                    <p:sp>
                      <p:nvSpPr>
                        <p:cNvPr id="25" name="Arc 29"/>
                        <p:cNvSpPr>
                          <a:spLocks/>
                        </p:cNvSpPr>
                        <p:nvPr/>
                      </p:nvSpPr>
                      <p:spPr bwMode="auto">
                        <a:xfrm flipH="1">
                          <a:off x="4608" y="816"/>
                          <a:ext cx="192" cy="240"/>
                        </a:xfrm>
                        <a:custGeom>
                          <a:avLst/>
                          <a:gdLst>
                            <a:gd name="T0" fmla="*/ 0 w 21600"/>
                            <a:gd name="T1" fmla="*/ 0 h 21600"/>
                            <a:gd name="T2" fmla="*/ 2 w 21600"/>
                            <a:gd name="T3" fmla="*/ 3 h 21600"/>
                            <a:gd name="T4" fmla="*/ 0 w 21600"/>
                            <a:gd name="T5" fmla="*/ 3 h 21600"/>
                            <a:gd name="T6" fmla="*/ 0 60000 65536"/>
                            <a:gd name="T7" fmla="*/ 0 60000 65536"/>
                            <a:gd name="T8" fmla="*/ 0 60000 65536"/>
                            <a:gd name="T9" fmla="*/ 0 w 21600"/>
                            <a:gd name="T10" fmla="*/ 0 h 21600"/>
                            <a:gd name="T11" fmla="*/ 21600 w 21600"/>
                            <a:gd name="T12" fmla="*/ 21600 h 21600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T9" t="T10" r="T11" b="T12"/>
                          <a:pathLst>
                            <a:path w="21600" h="21600" fill="none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28575">
                          <a:solidFill>
                            <a:srgbClr val="FF33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zh-CN" altLang="en-US" sz="2800">
                            <a:solidFill>
                              <a:srgbClr val="000066"/>
                            </a:solidFill>
                            <a:latin typeface="Times New Roman" panose="02020603050405020304" pitchFamily="18" charset="0"/>
                            <a:ea typeface="华文楷体" panose="02010600040101010101" pitchFamily="2" charset="-122"/>
                            <a:cs typeface="Times New Roman" panose="02020603050405020304" pitchFamily="18" charset="0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15" name="Group 3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752" y="1008"/>
                      <a:ext cx="720" cy="432"/>
                      <a:chOff x="5040" y="864"/>
                      <a:chExt cx="720" cy="432"/>
                    </a:xfrm>
                  </p:grpSpPr>
                  <p:grpSp>
                    <p:nvGrpSpPr>
                      <p:cNvPr id="16" name="Group 31"/>
                      <p:cNvGrpSpPr>
                        <a:grpSpLocks/>
                      </p:cNvGrpSpPr>
                      <p:nvPr/>
                    </p:nvGrpSpPr>
                    <p:grpSpPr bwMode="auto">
                      <a:xfrm flipH="1" flipV="1">
                        <a:off x="5040" y="864"/>
                        <a:ext cx="384" cy="432"/>
                        <a:chOff x="4416" y="816"/>
                        <a:chExt cx="384" cy="432"/>
                      </a:xfrm>
                    </p:grpSpPr>
                    <p:sp>
                      <p:nvSpPr>
                        <p:cNvPr id="20" name="Arc 32"/>
                        <p:cNvSpPr>
                          <a:spLocks/>
                        </p:cNvSpPr>
                        <p:nvPr/>
                      </p:nvSpPr>
                      <p:spPr bwMode="auto">
                        <a:xfrm flipV="1">
                          <a:off x="4416" y="1008"/>
                          <a:ext cx="192" cy="240"/>
                        </a:xfrm>
                        <a:custGeom>
                          <a:avLst/>
                          <a:gdLst>
                            <a:gd name="T0" fmla="*/ 0 w 21600"/>
                            <a:gd name="T1" fmla="*/ 0 h 21600"/>
                            <a:gd name="T2" fmla="*/ 2 w 21600"/>
                            <a:gd name="T3" fmla="*/ 3 h 21600"/>
                            <a:gd name="T4" fmla="*/ 0 w 21600"/>
                            <a:gd name="T5" fmla="*/ 3 h 21600"/>
                            <a:gd name="T6" fmla="*/ 0 60000 65536"/>
                            <a:gd name="T7" fmla="*/ 0 60000 65536"/>
                            <a:gd name="T8" fmla="*/ 0 60000 65536"/>
                            <a:gd name="T9" fmla="*/ 0 w 21600"/>
                            <a:gd name="T10" fmla="*/ 0 h 21600"/>
                            <a:gd name="T11" fmla="*/ 21600 w 21600"/>
                            <a:gd name="T12" fmla="*/ 21600 h 21600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T9" t="T10" r="T11" b="T12"/>
                          <a:pathLst>
                            <a:path w="21600" h="21600" fill="none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28575">
                          <a:solidFill>
                            <a:srgbClr val="FF33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zh-CN" altLang="en-US" sz="2800">
                            <a:solidFill>
                              <a:srgbClr val="000066"/>
                            </a:solidFill>
                            <a:latin typeface="Times New Roman" panose="02020603050405020304" pitchFamily="18" charset="0"/>
                            <a:ea typeface="华文楷体" panose="02010600040101010101" pitchFamily="2" charset="-122"/>
                            <a:cs typeface="Times New Roman" panose="02020603050405020304" pitchFamily="18" charset="0"/>
                          </a:endParaRPr>
                        </a:p>
                      </p:txBody>
                    </p:sp>
                    <p:sp>
                      <p:nvSpPr>
                        <p:cNvPr id="21" name="Arc 33"/>
                        <p:cNvSpPr>
                          <a:spLocks/>
                        </p:cNvSpPr>
                        <p:nvPr/>
                      </p:nvSpPr>
                      <p:spPr bwMode="auto">
                        <a:xfrm flipH="1">
                          <a:off x="4608" y="816"/>
                          <a:ext cx="192" cy="240"/>
                        </a:xfrm>
                        <a:custGeom>
                          <a:avLst/>
                          <a:gdLst>
                            <a:gd name="T0" fmla="*/ 0 w 21600"/>
                            <a:gd name="T1" fmla="*/ 0 h 21600"/>
                            <a:gd name="T2" fmla="*/ 2 w 21600"/>
                            <a:gd name="T3" fmla="*/ 3 h 21600"/>
                            <a:gd name="T4" fmla="*/ 0 w 21600"/>
                            <a:gd name="T5" fmla="*/ 3 h 21600"/>
                            <a:gd name="T6" fmla="*/ 0 60000 65536"/>
                            <a:gd name="T7" fmla="*/ 0 60000 65536"/>
                            <a:gd name="T8" fmla="*/ 0 60000 65536"/>
                            <a:gd name="T9" fmla="*/ 0 w 21600"/>
                            <a:gd name="T10" fmla="*/ 0 h 21600"/>
                            <a:gd name="T11" fmla="*/ 21600 w 21600"/>
                            <a:gd name="T12" fmla="*/ 21600 h 21600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T9" t="T10" r="T11" b="T12"/>
                          <a:pathLst>
                            <a:path w="21600" h="21600" fill="none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28575">
                          <a:solidFill>
                            <a:srgbClr val="FF33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zh-CN" altLang="en-US" sz="2800">
                            <a:solidFill>
                              <a:srgbClr val="000066"/>
                            </a:solidFill>
                            <a:latin typeface="Times New Roman" panose="02020603050405020304" pitchFamily="18" charset="0"/>
                            <a:ea typeface="华文楷体" panose="02010600040101010101" pitchFamily="2" charset="-122"/>
                            <a:cs typeface="Times New Roman" panose="02020603050405020304" pitchFamily="18" charset="0"/>
                          </a:endParaRPr>
                        </a:p>
                      </p:txBody>
                    </p:sp>
                  </p:grpSp>
                  <p:grpSp>
                    <p:nvGrpSpPr>
                      <p:cNvPr id="17" name="Group 34"/>
                      <p:cNvGrpSpPr>
                        <a:grpSpLocks/>
                      </p:cNvGrpSpPr>
                      <p:nvPr/>
                    </p:nvGrpSpPr>
                    <p:grpSpPr bwMode="auto">
                      <a:xfrm flipV="1">
                        <a:off x="5376" y="864"/>
                        <a:ext cx="384" cy="432"/>
                        <a:chOff x="4416" y="816"/>
                        <a:chExt cx="384" cy="432"/>
                      </a:xfrm>
                    </p:grpSpPr>
                    <p:sp>
                      <p:nvSpPr>
                        <p:cNvPr id="18" name="Arc 35"/>
                        <p:cNvSpPr>
                          <a:spLocks/>
                        </p:cNvSpPr>
                        <p:nvPr/>
                      </p:nvSpPr>
                      <p:spPr bwMode="auto">
                        <a:xfrm flipV="1">
                          <a:off x="4416" y="1008"/>
                          <a:ext cx="192" cy="240"/>
                        </a:xfrm>
                        <a:custGeom>
                          <a:avLst/>
                          <a:gdLst>
                            <a:gd name="T0" fmla="*/ 0 w 21600"/>
                            <a:gd name="T1" fmla="*/ 0 h 21600"/>
                            <a:gd name="T2" fmla="*/ 2 w 21600"/>
                            <a:gd name="T3" fmla="*/ 3 h 21600"/>
                            <a:gd name="T4" fmla="*/ 0 w 21600"/>
                            <a:gd name="T5" fmla="*/ 3 h 21600"/>
                            <a:gd name="T6" fmla="*/ 0 60000 65536"/>
                            <a:gd name="T7" fmla="*/ 0 60000 65536"/>
                            <a:gd name="T8" fmla="*/ 0 60000 65536"/>
                            <a:gd name="T9" fmla="*/ 0 w 21600"/>
                            <a:gd name="T10" fmla="*/ 0 h 21600"/>
                            <a:gd name="T11" fmla="*/ 21600 w 21600"/>
                            <a:gd name="T12" fmla="*/ 21600 h 21600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T9" t="T10" r="T11" b="T12"/>
                          <a:pathLst>
                            <a:path w="21600" h="21600" fill="none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28575">
                          <a:solidFill>
                            <a:srgbClr val="FF33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zh-CN" altLang="en-US" sz="2800">
                            <a:solidFill>
                              <a:srgbClr val="000066"/>
                            </a:solidFill>
                            <a:latin typeface="Times New Roman" panose="02020603050405020304" pitchFamily="18" charset="0"/>
                            <a:ea typeface="华文楷体" panose="02010600040101010101" pitchFamily="2" charset="-122"/>
                            <a:cs typeface="Times New Roman" panose="02020603050405020304" pitchFamily="18" charset="0"/>
                          </a:endParaRPr>
                        </a:p>
                      </p:txBody>
                    </p:sp>
                    <p:sp>
                      <p:nvSpPr>
                        <p:cNvPr id="19" name="Arc 36"/>
                        <p:cNvSpPr>
                          <a:spLocks/>
                        </p:cNvSpPr>
                        <p:nvPr/>
                      </p:nvSpPr>
                      <p:spPr bwMode="auto">
                        <a:xfrm flipH="1">
                          <a:off x="4608" y="816"/>
                          <a:ext cx="192" cy="240"/>
                        </a:xfrm>
                        <a:custGeom>
                          <a:avLst/>
                          <a:gdLst>
                            <a:gd name="T0" fmla="*/ 0 w 21600"/>
                            <a:gd name="T1" fmla="*/ 0 h 21600"/>
                            <a:gd name="T2" fmla="*/ 2 w 21600"/>
                            <a:gd name="T3" fmla="*/ 3 h 21600"/>
                            <a:gd name="T4" fmla="*/ 0 w 21600"/>
                            <a:gd name="T5" fmla="*/ 3 h 21600"/>
                            <a:gd name="T6" fmla="*/ 0 60000 65536"/>
                            <a:gd name="T7" fmla="*/ 0 60000 65536"/>
                            <a:gd name="T8" fmla="*/ 0 60000 65536"/>
                            <a:gd name="T9" fmla="*/ 0 w 21600"/>
                            <a:gd name="T10" fmla="*/ 0 h 21600"/>
                            <a:gd name="T11" fmla="*/ 21600 w 21600"/>
                            <a:gd name="T12" fmla="*/ 21600 h 21600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T9" t="T10" r="T11" b="T12"/>
                          <a:pathLst>
                            <a:path w="21600" h="21600" fill="none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28575">
                          <a:solidFill>
                            <a:srgbClr val="FF33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zh-CN" altLang="en-US" sz="2800">
                            <a:solidFill>
                              <a:srgbClr val="000066"/>
                            </a:solidFill>
                            <a:latin typeface="Times New Roman" panose="02020603050405020304" pitchFamily="18" charset="0"/>
                            <a:ea typeface="华文楷体" panose="02010600040101010101" pitchFamily="2" charset="-122"/>
                            <a:cs typeface="Times New Roman" panose="02020603050405020304" pitchFamily="18" charset="0"/>
                          </a:endParaRPr>
                        </a:p>
                      </p:txBody>
                    </p:sp>
                  </p:grpSp>
                </p:grpSp>
              </p:grpSp>
              <p:sp>
                <p:nvSpPr>
                  <p:cNvPr id="12" name="Arc 37"/>
                  <p:cNvSpPr>
                    <a:spLocks/>
                  </p:cNvSpPr>
                  <p:nvPr/>
                </p:nvSpPr>
                <p:spPr bwMode="auto">
                  <a:xfrm flipV="1">
                    <a:off x="5088" y="1104"/>
                    <a:ext cx="96" cy="96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rgbClr val="FF33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 sz="2800">
                      <a:solidFill>
                        <a:srgbClr val="000066"/>
                      </a:solidFill>
                      <a:latin typeface="Times New Roman" panose="02020603050405020304" pitchFamily="18" charset="0"/>
                      <a:ea typeface="华文楷体" panose="02010600040101010101" pitchFamily="2" charset="-12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3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5184" y="1104"/>
                    <a:ext cx="240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FF3300"/>
                    </a:solidFill>
                    <a:round/>
                    <a:headEnd/>
                    <a:tailEnd type="triangle" w="med" len="med"/>
                  </a:ln>
                </p:spPr>
                <p:txBody>
                  <a:bodyPr wrap="none" anchor="ctr"/>
                  <a:lstStyle/>
                  <a:p>
                    <a:endParaRPr lang="zh-CN" altLang="en-US" sz="2800">
                      <a:solidFill>
                        <a:srgbClr val="000066"/>
                      </a:solidFill>
                      <a:latin typeface="Times New Roman" panose="02020603050405020304" pitchFamily="18" charset="0"/>
                      <a:ea typeface="华文楷体" panose="02010600040101010101" pitchFamily="2" charset="-122"/>
                      <a:cs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9" name="Text Box 39"/>
                <p:cNvSpPr txBox="1">
                  <a:spLocks noChangeArrowheads="1"/>
                </p:cNvSpPr>
                <p:nvPr/>
              </p:nvSpPr>
              <p:spPr bwMode="auto">
                <a:xfrm>
                  <a:off x="768" y="3456"/>
                  <a:ext cx="361" cy="3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2800" b="1" i="1" dirty="0">
                      <a:solidFill>
                        <a:srgbClr val="000066"/>
                      </a:solidFill>
                      <a:latin typeface="Times New Roman" panose="02020603050405020304" pitchFamily="18" charset="0"/>
                      <a:ea typeface="华文楷体" panose="02010600040101010101" pitchFamily="2" charset="-122"/>
                      <a:cs typeface="Times New Roman" panose="02020603050405020304" pitchFamily="18" charset="0"/>
                    </a:rPr>
                    <a:t>h</a:t>
                  </a:r>
                  <a:r>
                    <a:rPr lang="en-US" altLang="zh-CN" sz="2800" b="1" dirty="0">
                      <a:solidFill>
                        <a:srgbClr val="000066"/>
                      </a:solidFill>
                      <a:latin typeface="Times New Roman" panose="02020603050405020304" pitchFamily="18" charset="0"/>
                      <a:ea typeface="华文楷体" panose="02010600040101010101" pitchFamily="2" charset="-122"/>
                      <a:cs typeface="Times New Roman" panose="02020603050405020304" pitchFamily="18" charset="0"/>
                      <a:sym typeface="Symbol" pitchFamily="18" charset="2"/>
                    </a:rPr>
                    <a:t></a:t>
                  </a:r>
                  <a:endParaRPr lang="en-US" altLang="zh-CN" sz="2800" b="1" dirty="0">
                    <a:solidFill>
                      <a:srgbClr val="000066"/>
                    </a:solidFill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7" name="Line 40"/>
              <p:cNvSpPr>
                <a:spLocks noChangeShapeType="1"/>
              </p:cNvSpPr>
              <p:nvPr/>
            </p:nvSpPr>
            <p:spPr bwMode="auto">
              <a:xfrm>
                <a:off x="2304" y="1488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zh-CN" altLang="en-US" sz="2800">
                  <a:solidFill>
                    <a:srgbClr val="000066"/>
                  </a:solidFill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42" name="Group 171"/>
            <p:cNvGrpSpPr>
              <a:grpSpLocks/>
            </p:cNvGrpSpPr>
            <p:nvPr/>
          </p:nvGrpSpPr>
          <p:grpSpPr bwMode="auto">
            <a:xfrm>
              <a:off x="1268892" y="2208186"/>
              <a:ext cx="2911475" cy="1285875"/>
              <a:chOff x="998" y="1296"/>
              <a:chExt cx="1834" cy="810"/>
            </a:xfrm>
          </p:grpSpPr>
          <p:sp>
            <p:nvSpPr>
              <p:cNvPr id="43" name="Oval 42"/>
              <p:cNvSpPr>
                <a:spLocks noChangeArrowheads="1"/>
              </p:cNvSpPr>
              <p:nvPr/>
            </p:nvSpPr>
            <p:spPr bwMode="auto">
              <a:xfrm>
                <a:off x="1488" y="1872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rgbClr val="00FFFF"/>
                  </a:gs>
                  <a:gs pos="100000">
                    <a:srgbClr val="00767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en-US" sz="2800">
                  <a:solidFill>
                    <a:srgbClr val="000066"/>
                  </a:solidFill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44" name="Oval 44"/>
              <p:cNvSpPr>
                <a:spLocks noChangeArrowheads="1"/>
              </p:cNvSpPr>
              <p:nvPr/>
            </p:nvSpPr>
            <p:spPr bwMode="auto">
              <a:xfrm>
                <a:off x="1872" y="1872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rgbClr val="00FFFF"/>
                  </a:gs>
                  <a:gs pos="100000">
                    <a:srgbClr val="00767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en-US" sz="2800">
                  <a:solidFill>
                    <a:srgbClr val="000066"/>
                  </a:solidFill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45" name="Oval 46"/>
              <p:cNvSpPr>
                <a:spLocks noChangeArrowheads="1"/>
              </p:cNvSpPr>
              <p:nvPr/>
            </p:nvSpPr>
            <p:spPr bwMode="auto">
              <a:xfrm>
                <a:off x="2640" y="1872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rgbClr val="00FFFF"/>
                  </a:gs>
                  <a:gs pos="100000">
                    <a:srgbClr val="00767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en-US" sz="2800">
                  <a:solidFill>
                    <a:srgbClr val="000066"/>
                  </a:solidFill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46" name="Oval 47"/>
              <p:cNvSpPr>
                <a:spLocks noChangeArrowheads="1"/>
              </p:cNvSpPr>
              <p:nvPr/>
            </p:nvSpPr>
            <p:spPr bwMode="auto">
              <a:xfrm>
                <a:off x="1488" y="1344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en-US" sz="2800">
                  <a:solidFill>
                    <a:srgbClr val="000066"/>
                  </a:solidFill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47" name="Oval 48"/>
              <p:cNvSpPr>
                <a:spLocks noChangeArrowheads="1"/>
              </p:cNvSpPr>
              <p:nvPr/>
            </p:nvSpPr>
            <p:spPr bwMode="auto">
              <a:xfrm>
                <a:off x="2256" y="1344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en-US" sz="2800">
                  <a:solidFill>
                    <a:srgbClr val="000066"/>
                  </a:solidFill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48" name="Oval 49"/>
              <p:cNvSpPr>
                <a:spLocks noChangeArrowheads="1"/>
              </p:cNvSpPr>
              <p:nvPr/>
            </p:nvSpPr>
            <p:spPr bwMode="auto">
              <a:xfrm>
                <a:off x="2640" y="1344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en-US" sz="2800">
                  <a:solidFill>
                    <a:srgbClr val="000066"/>
                  </a:solidFill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49" name="Line 50"/>
              <p:cNvSpPr>
                <a:spLocks noChangeShapeType="1"/>
              </p:cNvSpPr>
              <p:nvPr/>
            </p:nvSpPr>
            <p:spPr bwMode="auto">
              <a:xfrm>
                <a:off x="1344" y="1968"/>
                <a:ext cx="1488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 sz="2800">
                  <a:solidFill>
                    <a:srgbClr val="000066"/>
                  </a:solidFill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50" name="Line 51"/>
              <p:cNvSpPr>
                <a:spLocks noChangeShapeType="1"/>
              </p:cNvSpPr>
              <p:nvPr/>
            </p:nvSpPr>
            <p:spPr bwMode="auto">
              <a:xfrm>
                <a:off x="1344" y="1440"/>
                <a:ext cx="1488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 sz="2800">
                  <a:solidFill>
                    <a:srgbClr val="000066"/>
                  </a:solidFill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51" name="Rectangle 52"/>
              <p:cNvSpPr>
                <a:spLocks noChangeArrowheads="1"/>
              </p:cNvSpPr>
              <p:nvPr/>
            </p:nvSpPr>
            <p:spPr bwMode="auto">
              <a:xfrm>
                <a:off x="998" y="1776"/>
                <a:ext cx="343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2800" b="1" i="1" dirty="0">
                    <a:solidFill>
                      <a:srgbClr val="000066"/>
                    </a:solidFill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E</a:t>
                </a:r>
                <a:r>
                  <a:rPr lang="en-GB" altLang="zh-CN" sz="2800" b="1" i="0" baseline="-25000" dirty="0">
                    <a:solidFill>
                      <a:srgbClr val="000066"/>
                    </a:solidFill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1</a:t>
                </a:r>
                <a:endParaRPr lang="en-US" altLang="zh-CN" sz="2800" b="1" i="0" baseline="-25000" dirty="0">
                  <a:solidFill>
                    <a:srgbClr val="000066"/>
                  </a:solidFill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52" name="Rectangle 53"/>
              <p:cNvSpPr>
                <a:spLocks noChangeArrowheads="1"/>
              </p:cNvSpPr>
              <p:nvPr/>
            </p:nvSpPr>
            <p:spPr bwMode="auto">
              <a:xfrm>
                <a:off x="998" y="1296"/>
                <a:ext cx="343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2800" b="1" i="1" dirty="0">
                    <a:solidFill>
                      <a:srgbClr val="000066"/>
                    </a:solidFill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E</a:t>
                </a:r>
                <a:r>
                  <a:rPr lang="en-GB" altLang="zh-CN" sz="2800" b="1" i="0" baseline="-25000" dirty="0">
                    <a:solidFill>
                      <a:srgbClr val="000066"/>
                    </a:solidFill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2</a:t>
                </a:r>
                <a:endParaRPr lang="en-US" altLang="zh-CN" sz="2800" b="1" i="0" baseline="-25000" dirty="0">
                  <a:solidFill>
                    <a:srgbClr val="000066"/>
                  </a:solidFill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53" name="Group 170"/>
            <p:cNvGrpSpPr>
              <a:grpSpLocks/>
            </p:cNvGrpSpPr>
            <p:nvPr/>
          </p:nvGrpSpPr>
          <p:grpSpPr bwMode="auto">
            <a:xfrm>
              <a:off x="5078892" y="2208186"/>
              <a:ext cx="2911475" cy="1285875"/>
              <a:chOff x="3350" y="1296"/>
              <a:chExt cx="1834" cy="810"/>
            </a:xfrm>
          </p:grpSpPr>
          <p:sp>
            <p:nvSpPr>
              <p:cNvPr id="54" name="Oval 90"/>
              <p:cNvSpPr>
                <a:spLocks noChangeArrowheads="1"/>
              </p:cNvSpPr>
              <p:nvPr/>
            </p:nvSpPr>
            <p:spPr bwMode="auto">
              <a:xfrm>
                <a:off x="3840" y="1872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rgbClr val="00FFFF"/>
                  </a:gs>
                  <a:gs pos="100000">
                    <a:srgbClr val="00767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en-US" sz="2800">
                  <a:solidFill>
                    <a:srgbClr val="000066"/>
                  </a:solidFill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55" name="Oval 91"/>
              <p:cNvSpPr>
                <a:spLocks noChangeArrowheads="1"/>
              </p:cNvSpPr>
              <p:nvPr/>
            </p:nvSpPr>
            <p:spPr bwMode="auto">
              <a:xfrm>
                <a:off x="4224" y="1872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rgbClr val="00FFFF"/>
                  </a:gs>
                  <a:gs pos="100000">
                    <a:srgbClr val="00767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en-US" sz="2800">
                  <a:solidFill>
                    <a:srgbClr val="000066"/>
                  </a:solidFill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56" name="Oval 92"/>
              <p:cNvSpPr>
                <a:spLocks noChangeArrowheads="1"/>
              </p:cNvSpPr>
              <p:nvPr/>
            </p:nvSpPr>
            <p:spPr bwMode="auto">
              <a:xfrm>
                <a:off x="4992" y="1872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rgbClr val="00FFFF"/>
                  </a:gs>
                  <a:gs pos="100000">
                    <a:srgbClr val="00767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en-US" sz="2800">
                  <a:solidFill>
                    <a:srgbClr val="000066"/>
                  </a:solidFill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57" name="Oval 93"/>
              <p:cNvSpPr>
                <a:spLocks noChangeArrowheads="1"/>
              </p:cNvSpPr>
              <p:nvPr/>
            </p:nvSpPr>
            <p:spPr bwMode="auto">
              <a:xfrm>
                <a:off x="3840" y="1344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en-US" sz="2800">
                  <a:solidFill>
                    <a:srgbClr val="000066"/>
                  </a:solidFill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58" name="Oval 94"/>
              <p:cNvSpPr>
                <a:spLocks noChangeArrowheads="1"/>
              </p:cNvSpPr>
              <p:nvPr/>
            </p:nvSpPr>
            <p:spPr bwMode="auto">
              <a:xfrm>
                <a:off x="4656" y="1872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rgbClr val="33CCFF"/>
                  </a:gs>
                  <a:gs pos="100000">
                    <a:srgbClr val="185E7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en-US" sz="2800">
                  <a:solidFill>
                    <a:srgbClr val="000066"/>
                  </a:solidFill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59" name="Oval 95"/>
              <p:cNvSpPr>
                <a:spLocks noChangeArrowheads="1"/>
              </p:cNvSpPr>
              <p:nvPr/>
            </p:nvSpPr>
            <p:spPr bwMode="auto">
              <a:xfrm>
                <a:off x="4992" y="1344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en-US" sz="2800">
                  <a:solidFill>
                    <a:srgbClr val="000066"/>
                  </a:solidFill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60" name="Line 96"/>
              <p:cNvSpPr>
                <a:spLocks noChangeShapeType="1"/>
              </p:cNvSpPr>
              <p:nvPr/>
            </p:nvSpPr>
            <p:spPr bwMode="auto">
              <a:xfrm>
                <a:off x="3696" y="1968"/>
                <a:ext cx="1488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 sz="2800">
                  <a:solidFill>
                    <a:srgbClr val="000066"/>
                  </a:solidFill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" name="Line 97"/>
              <p:cNvSpPr>
                <a:spLocks noChangeShapeType="1"/>
              </p:cNvSpPr>
              <p:nvPr/>
            </p:nvSpPr>
            <p:spPr bwMode="auto">
              <a:xfrm>
                <a:off x="3696" y="1440"/>
                <a:ext cx="1488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 sz="2800">
                  <a:solidFill>
                    <a:srgbClr val="000066"/>
                  </a:solidFill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62" name="Rectangle 98"/>
              <p:cNvSpPr>
                <a:spLocks noChangeArrowheads="1"/>
              </p:cNvSpPr>
              <p:nvPr/>
            </p:nvSpPr>
            <p:spPr bwMode="auto">
              <a:xfrm>
                <a:off x="3350" y="1776"/>
                <a:ext cx="343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2800" b="1" i="1" dirty="0">
                    <a:solidFill>
                      <a:srgbClr val="000066"/>
                    </a:solidFill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E</a:t>
                </a:r>
                <a:r>
                  <a:rPr lang="en-GB" altLang="zh-CN" sz="2800" b="1" i="0" baseline="-25000" dirty="0">
                    <a:solidFill>
                      <a:srgbClr val="000066"/>
                    </a:solidFill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1</a:t>
                </a:r>
                <a:endParaRPr lang="en-US" altLang="zh-CN" sz="2800" b="1" i="0" baseline="-25000" dirty="0">
                  <a:solidFill>
                    <a:srgbClr val="000066"/>
                  </a:solidFill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63" name="Rectangle 99"/>
              <p:cNvSpPr>
                <a:spLocks noChangeArrowheads="1"/>
              </p:cNvSpPr>
              <p:nvPr/>
            </p:nvSpPr>
            <p:spPr bwMode="auto">
              <a:xfrm>
                <a:off x="3350" y="1296"/>
                <a:ext cx="343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2800" b="1" i="1" dirty="0">
                    <a:solidFill>
                      <a:srgbClr val="000066"/>
                    </a:solidFill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E</a:t>
                </a:r>
                <a:r>
                  <a:rPr lang="en-GB" altLang="zh-CN" sz="2800" b="1" i="0" baseline="-25000" dirty="0">
                    <a:solidFill>
                      <a:srgbClr val="000066"/>
                    </a:solidFill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2</a:t>
                </a:r>
                <a:endParaRPr lang="en-US" altLang="zh-CN" sz="2800" b="1" i="0" baseline="-25000" dirty="0">
                  <a:solidFill>
                    <a:srgbClr val="000066"/>
                  </a:solidFill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4" name="Group 100"/>
            <p:cNvGrpSpPr>
              <a:grpSpLocks/>
            </p:cNvGrpSpPr>
            <p:nvPr/>
          </p:nvGrpSpPr>
          <p:grpSpPr bwMode="auto">
            <a:xfrm>
              <a:off x="7075967" y="2360586"/>
              <a:ext cx="1524000" cy="523875"/>
              <a:chOff x="768" y="3456"/>
              <a:chExt cx="960" cy="330"/>
            </a:xfrm>
          </p:grpSpPr>
          <p:grpSp>
            <p:nvGrpSpPr>
              <p:cNvPr id="65" name="Group 101"/>
              <p:cNvGrpSpPr>
                <a:grpSpLocks/>
              </p:cNvGrpSpPr>
              <p:nvPr/>
            </p:nvGrpSpPr>
            <p:grpSpPr bwMode="auto">
              <a:xfrm>
                <a:off x="1152" y="3600"/>
                <a:ext cx="576" cy="96"/>
                <a:chOff x="4032" y="1008"/>
                <a:chExt cx="1392" cy="192"/>
              </a:xfrm>
            </p:grpSpPr>
            <p:grpSp>
              <p:nvGrpSpPr>
                <p:cNvPr id="67" name="Group 102"/>
                <p:cNvGrpSpPr>
                  <a:grpSpLocks/>
                </p:cNvGrpSpPr>
                <p:nvPr/>
              </p:nvGrpSpPr>
              <p:grpSpPr bwMode="auto">
                <a:xfrm>
                  <a:off x="4032" y="1008"/>
                  <a:ext cx="528" cy="192"/>
                  <a:chOff x="4032" y="1008"/>
                  <a:chExt cx="1440" cy="432"/>
                </a:xfrm>
              </p:grpSpPr>
              <p:grpSp>
                <p:nvGrpSpPr>
                  <p:cNvPr id="85" name="Group 103"/>
                  <p:cNvGrpSpPr>
                    <a:grpSpLocks/>
                  </p:cNvGrpSpPr>
                  <p:nvPr/>
                </p:nvGrpSpPr>
                <p:grpSpPr bwMode="auto">
                  <a:xfrm>
                    <a:off x="4032" y="1008"/>
                    <a:ext cx="720" cy="432"/>
                    <a:chOff x="5040" y="864"/>
                    <a:chExt cx="720" cy="432"/>
                  </a:xfrm>
                </p:grpSpPr>
                <p:grpSp>
                  <p:nvGrpSpPr>
                    <p:cNvPr id="93" name="Group 104"/>
                    <p:cNvGrpSpPr>
                      <a:grpSpLocks/>
                    </p:cNvGrpSpPr>
                    <p:nvPr/>
                  </p:nvGrpSpPr>
                  <p:grpSpPr bwMode="auto">
                    <a:xfrm flipH="1" flipV="1">
                      <a:off x="5040" y="864"/>
                      <a:ext cx="384" cy="432"/>
                      <a:chOff x="4416" y="816"/>
                      <a:chExt cx="384" cy="432"/>
                    </a:xfrm>
                  </p:grpSpPr>
                  <p:sp>
                    <p:nvSpPr>
                      <p:cNvPr id="97" name="Arc 105"/>
                      <p:cNvSpPr>
                        <a:spLocks/>
                      </p:cNvSpPr>
                      <p:nvPr/>
                    </p:nvSpPr>
                    <p:spPr bwMode="auto">
                      <a:xfrm flipV="1">
                        <a:off x="4416" y="1008"/>
                        <a:ext cx="192" cy="240"/>
                      </a:xfrm>
                      <a:custGeom>
                        <a:avLst/>
                        <a:gdLst>
                          <a:gd name="T0" fmla="*/ 0 w 21600"/>
                          <a:gd name="T1" fmla="*/ 0 h 21600"/>
                          <a:gd name="T2" fmla="*/ 2 w 21600"/>
                          <a:gd name="T3" fmla="*/ 3 h 21600"/>
                          <a:gd name="T4" fmla="*/ 0 w 21600"/>
                          <a:gd name="T5" fmla="*/ 3 h 21600"/>
                          <a:gd name="T6" fmla="*/ 0 60000 65536"/>
                          <a:gd name="T7" fmla="*/ 0 60000 65536"/>
                          <a:gd name="T8" fmla="*/ 0 60000 65536"/>
                          <a:gd name="T9" fmla="*/ 0 w 21600"/>
                          <a:gd name="T10" fmla="*/ 0 h 21600"/>
                          <a:gd name="T11" fmla="*/ 21600 w 21600"/>
                          <a:gd name="T12" fmla="*/ 21600 h 2160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21600" h="21600" fill="none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28575">
                        <a:solidFill>
                          <a:srgbClr val="FF33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28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98" name="Arc 106"/>
                      <p:cNvSpPr>
                        <a:spLocks/>
                      </p:cNvSpPr>
                      <p:nvPr/>
                    </p:nvSpPr>
                    <p:spPr bwMode="auto">
                      <a:xfrm flipH="1">
                        <a:off x="4608" y="816"/>
                        <a:ext cx="192" cy="240"/>
                      </a:xfrm>
                      <a:custGeom>
                        <a:avLst/>
                        <a:gdLst>
                          <a:gd name="T0" fmla="*/ 0 w 21600"/>
                          <a:gd name="T1" fmla="*/ 0 h 21600"/>
                          <a:gd name="T2" fmla="*/ 2 w 21600"/>
                          <a:gd name="T3" fmla="*/ 3 h 21600"/>
                          <a:gd name="T4" fmla="*/ 0 w 21600"/>
                          <a:gd name="T5" fmla="*/ 3 h 21600"/>
                          <a:gd name="T6" fmla="*/ 0 60000 65536"/>
                          <a:gd name="T7" fmla="*/ 0 60000 65536"/>
                          <a:gd name="T8" fmla="*/ 0 60000 65536"/>
                          <a:gd name="T9" fmla="*/ 0 w 21600"/>
                          <a:gd name="T10" fmla="*/ 0 h 21600"/>
                          <a:gd name="T11" fmla="*/ 21600 w 21600"/>
                          <a:gd name="T12" fmla="*/ 21600 h 2160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21600" h="21600" fill="none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28575">
                        <a:solidFill>
                          <a:srgbClr val="FF33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28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endParaRPr>
                      </a:p>
                    </p:txBody>
                  </p:sp>
                </p:grpSp>
                <p:grpSp>
                  <p:nvGrpSpPr>
                    <p:cNvPr id="94" name="Group 107"/>
                    <p:cNvGrpSpPr>
                      <a:grpSpLocks/>
                    </p:cNvGrpSpPr>
                    <p:nvPr/>
                  </p:nvGrpSpPr>
                  <p:grpSpPr bwMode="auto">
                    <a:xfrm flipV="1">
                      <a:off x="5376" y="864"/>
                      <a:ext cx="384" cy="432"/>
                      <a:chOff x="4416" y="816"/>
                      <a:chExt cx="384" cy="432"/>
                    </a:xfrm>
                  </p:grpSpPr>
                  <p:sp>
                    <p:nvSpPr>
                      <p:cNvPr id="95" name="Arc 108"/>
                      <p:cNvSpPr>
                        <a:spLocks/>
                      </p:cNvSpPr>
                      <p:nvPr/>
                    </p:nvSpPr>
                    <p:spPr bwMode="auto">
                      <a:xfrm flipV="1">
                        <a:off x="4416" y="1008"/>
                        <a:ext cx="192" cy="240"/>
                      </a:xfrm>
                      <a:custGeom>
                        <a:avLst/>
                        <a:gdLst>
                          <a:gd name="T0" fmla="*/ 0 w 21600"/>
                          <a:gd name="T1" fmla="*/ 0 h 21600"/>
                          <a:gd name="T2" fmla="*/ 2 w 21600"/>
                          <a:gd name="T3" fmla="*/ 3 h 21600"/>
                          <a:gd name="T4" fmla="*/ 0 w 21600"/>
                          <a:gd name="T5" fmla="*/ 3 h 21600"/>
                          <a:gd name="T6" fmla="*/ 0 60000 65536"/>
                          <a:gd name="T7" fmla="*/ 0 60000 65536"/>
                          <a:gd name="T8" fmla="*/ 0 60000 65536"/>
                          <a:gd name="T9" fmla="*/ 0 w 21600"/>
                          <a:gd name="T10" fmla="*/ 0 h 21600"/>
                          <a:gd name="T11" fmla="*/ 21600 w 21600"/>
                          <a:gd name="T12" fmla="*/ 21600 h 2160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21600" h="21600" fill="none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28575">
                        <a:solidFill>
                          <a:srgbClr val="FF33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28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96" name="Arc 109"/>
                      <p:cNvSpPr>
                        <a:spLocks/>
                      </p:cNvSpPr>
                      <p:nvPr/>
                    </p:nvSpPr>
                    <p:spPr bwMode="auto">
                      <a:xfrm flipH="1">
                        <a:off x="4608" y="816"/>
                        <a:ext cx="192" cy="240"/>
                      </a:xfrm>
                      <a:custGeom>
                        <a:avLst/>
                        <a:gdLst>
                          <a:gd name="T0" fmla="*/ 0 w 21600"/>
                          <a:gd name="T1" fmla="*/ 0 h 21600"/>
                          <a:gd name="T2" fmla="*/ 2 w 21600"/>
                          <a:gd name="T3" fmla="*/ 3 h 21600"/>
                          <a:gd name="T4" fmla="*/ 0 w 21600"/>
                          <a:gd name="T5" fmla="*/ 3 h 21600"/>
                          <a:gd name="T6" fmla="*/ 0 60000 65536"/>
                          <a:gd name="T7" fmla="*/ 0 60000 65536"/>
                          <a:gd name="T8" fmla="*/ 0 60000 65536"/>
                          <a:gd name="T9" fmla="*/ 0 w 21600"/>
                          <a:gd name="T10" fmla="*/ 0 h 21600"/>
                          <a:gd name="T11" fmla="*/ 21600 w 21600"/>
                          <a:gd name="T12" fmla="*/ 21600 h 2160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21600" h="21600" fill="none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28575">
                        <a:solidFill>
                          <a:srgbClr val="FF33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28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86" name="Group 110"/>
                  <p:cNvGrpSpPr>
                    <a:grpSpLocks/>
                  </p:cNvGrpSpPr>
                  <p:nvPr/>
                </p:nvGrpSpPr>
                <p:grpSpPr bwMode="auto">
                  <a:xfrm>
                    <a:off x="4752" y="1008"/>
                    <a:ext cx="720" cy="432"/>
                    <a:chOff x="5040" y="864"/>
                    <a:chExt cx="720" cy="432"/>
                  </a:xfrm>
                </p:grpSpPr>
                <p:grpSp>
                  <p:nvGrpSpPr>
                    <p:cNvPr id="87" name="Group 111"/>
                    <p:cNvGrpSpPr>
                      <a:grpSpLocks/>
                    </p:cNvGrpSpPr>
                    <p:nvPr/>
                  </p:nvGrpSpPr>
                  <p:grpSpPr bwMode="auto">
                    <a:xfrm flipH="1" flipV="1">
                      <a:off x="5040" y="864"/>
                      <a:ext cx="384" cy="432"/>
                      <a:chOff x="4416" y="816"/>
                      <a:chExt cx="384" cy="432"/>
                    </a:xfrm>
                  </p:grpSpPr>
                  <p:sp>
                    <p:nvSpPr>
                      <p:cNvPr id="91" name="Arc 112"/>
                      <p:cNvSpPr>
                        <a:spLocks/>
                      </p:cNvSpPr>
                      <p:nvPr/>
                    </p:nvSpPr>
                    <p:spPr bwMode="auto">
                      <a:xfrm flipV="1">
                        <a:off x="4416" y="1008"/>
                        <a:ext cx="192" cy="240"/>
                      </a:xfrm>
                      <a:custGeom>
                        <a:avLst/>
                        <a:gdLst>
                          <a:gd name="T0" fmla="*/ 0 w 21600"/>
                          <a:gd name="T1" fmla="*/ 0 h 21600"/>
                          <a:gd name="T2" fmla="*/ 2 w 21600"/>
                          <a:gd name="T3" fmla="*/ 3 h 21600"/>
                          <a:gd name="T4" fmla="*/ 0 w 21600"/>
                          <a:gd name="T5" fmla="*/ 3 h 21600"/>
                          <a:gd name="T6" fmla="*/ 0 60000 65536"/>
                          <a:gd name="T7" fmla="*/ 0 60000 65536"/>
                          <a:gd name="T8" fmla="*/ 0 60000 65536"/>
                          <a:gd name="T9" fmla="*/ 0 w 21600"/>
                          <a:gd name="T10" fmla="*/ 0 h 21600"/>
                          <a:gd name="T11" fmla="*/ 21600 w 21600"/>
                          <a:gd name="T12" fmla="*/ 21600 h 2160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21600" h="21600" fill="none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28575">
                        <a:solidFill>
                          <a:srgbClr val="FF33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28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92" name="Arc 113"/>
                      <p:cNvSpPr>
                        <a:spLocks/>
                      </p:cNvSpPr>
                      <p:nvPr/>
                    </p:nvSpPr>
                    <p:spPr bwMode="auto">
                      <a:xfrm flipH="1">
                        <a:off x="4608" y="816"/>
                        <a:ext cx="192" cy="240"/>
                      </a:xfrm>
                      <a:custGeom>
                        <a:avLst/>
                        <a:gdLst>
                          <a:gd name="T0" fmla="*/ 0 w 21600"/>
                          <a:gd name="T1" fmla="*/ 0 h 21600"/>
                          <a:gd name="T2" fmla="*/ 2 w 21600"/>
                          <a:gd name="T3" fmla="*/ 3 h 21600"/>
                          <a:gd name="T4" fmla="*/ 0 w 21600"/>
                          <a:gd name="T5" fmla="*/ 3 h 21600"/>
                          <a:gd name="T6" fmla="*/ 0 60000 65536"/>
                          <a:gd name="T7" fmla="*/ 0 60000 65536"/>
                          <a:gd name="T8" fmla="*/ 0 60000 65536"/>
                          <a:gd name="T9" fmla="*/ 0 w 21600"/>
                          <a:gd name="T10" fmla="*/ 0 h 21600"/>
                          <a:gd name="T11" fmla="*/ 21600 w 21600"/>
                          <a:gd name="T12" fmla="*/ 21600 h 2160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21600" h="21600" fill="none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28575">
                        <a:solidFill>
                          <a:srgbClr val="FF33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28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endParaRPr>
                      </a:p>
                    </p:txBody>
                  </p:sp>
                </p:grpSp>
                <p:grpSp>
                  <p:nvGrpSpPr>
                    <p:cNvPr id="88" name="Group 114"/>
                    <p:cNvGrpSpPr>
                      <a:grpSpLocks/>
                    </p:cNvGrpSpPr>
                    <p:nvPr/>
                  </p:nvGrpSpPr>
                  <p:grpSpPr bwMode="auto">
                    <a:xfrm flipV="1">
                      <a:off x="5376" y="864"/>
                      <a:ext cx="384" cy="432"/>
                      <a:chOff x="4416" y="816"/>
                      <a:chExt cx="384" cy="432"/>
                    </a:xfrm>
                  </p:grpSpPr>
                  <p:sp>
                    <p:nvSpPr>
                      <p:cNvPr id="89" name="Arc 115"/>
                      <p:cNvSpPr>
                        <a:spLocks/>
                      </p:cNvSpPr>
                      <p:nvPr/>
                    </p:nvSpPr>
                    <p:spPr bwMode="auto">
                      <a:xfrm flipV="1">
                        <a:off x="4416" y="1008"/>
                        <a:ext cx="192" cy="240"/>
                      </a:xfrm>
                      <a:custGeom>
                        <a:avLst/>
                        <a:gdLst>
                          <a:gd name="T0" fmla="*/ 0 w 21600"/>
                          <a:gd name="T1" fmla="*/ 0 h 21600"/>
                          <a:gd name="T2" fmla="*/ 2 w 21600"/>
                          <a:gd name="T3" fmla="*/ 3 h 21600"/>
                          <a:gd name="T4" fmla="*/ 0 w 21600"/>
                          <a:gd name="T5" fmla="*/ 3 h 21600"/>
                          <a:gd name="T6" fmla="*/ 0 60000 65536"/>
                          <a:gd name="T7" fmla="*/ 0 60000 65536"/>
                          <a:gd name="T8" fmla="*/ 0 60000 65536"/>
                          <a:gd name="T9" fmla="*/ 0 w 21600"/>
                          <a:gd name="T10" fmla="*/ 0 h 21600"/>
                          <a:gd name="T11" fmla="*/ 21600 w 21600"/>
                          <a:gd name="T12" fmla="*/ 21600 h 2160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21600" h="21600" fill="none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28575">
                        <a:solidFill>
                          <a:srgbClr val="FF33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28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90" name="Arc 116"/>
                      <p:cNvSpPr>
                        <a:spLocks/>
                      </p:cNvSpPr>
                      <p:nvPr/>
                    </p:nvSpPr>
                    <p:spPr bwMode="auto">
                      <a:xfrm flipH="1">
                        <a:off x="4608" y="816"/>
                        <a:ext cx="192" cy="240"/>
                      </a:xfrm>
                      <a:custGeom>
                        <a:avLst/>
                        <a:gdLst>
                          <a:gd name="T0" fmla="*/ 0 w 21600"/>
                          <a:gd name="T1" fmla="*/ 0 h 21600"/>
                          <a:gd name="T2" fmla="*/ 2 w 21600"/>
                          <a:gd name="T3" fmla="*/ 3 h 21600"/>
                          <a:gd name="T4" fmla="*/ 0 w 21600"/>
                          <a:gd name="T5" fmla="*/ 3 h 21600"/>
                          <a:gd name="T6" fmla="*/ 0 60000 65536"/>
                          <a:gd name="T7" fmla="*/ 0 60000 65536"/>
                          <a:gd name="T8" fmla="*/ 0 60000 65536"/>
                          <a:gd name="T9" fmla="*/ 0 w 21600"/>
                          <a:gd name="T10" fmla="*/ 0 h 21600"/>
                          <a:gd name="T11" fmla="*/ 21600 w 21600"/>
                          <a:gd name="T12" fmla="*/ 21600 h 2160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21600" h="21600" fill="none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28575">
                        <a:solidFill>
                          <a:srgbClr val="FF33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28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68" name="Group 117"/>
                <p:cNvGrpSpPr>
                  <a:grpSpLocks/>
                </p:cNvGrpSpPr>
                <p:nvPr/>
              </p:nvGrpSpPr>
              <p:grpSpPr bwMode="auto">
                <a:xfrm>
                  <a:off x="4560" y="1008"/>
                  <a:ext cx="528" cy="192"/>
                  <a:chOff x="4032" y="1008"/>
                  <a:chExt cx="1440" cy="432"/>
                </a:xfrm>
              </p:grpSpPr>
              <p:grpSp>
                <p:nvGrpSpPr>
                  <p:cNvPr id="71" name="Group 118"/>
                  <p:cNvGrpSpPr>
                    <a:grpSpLocks/>
                  </p:cNvGrpSpPr>
                  <p:nvPr/>
                </p:nvGrpSpPr>
                <p:grpSpPr bwMode="auto">
                  <a:xfrm>
                    <a:off x="4032" y="1008"/>
                    <a:ext cx="720" cy="432"/>
                    <a:chOff x="5040" y="864"/>
                    <a:chExt cx="720" cy="432"/>
                  </a:xfrm>
                </p:grpSpPr>
                <p:grpSp>
                  <p:nvGrpSpPr>
                    <p:cNvPr id="79" name="Group 119"/>
                    <p:cNvGrpSpPr>
                      <a:grpSpLocks/>
                    </p:cNvGrpSpPr>
                    <p:nvPr/>
                  </p:nvGrpSpPr>
                  <p:grpSpPr bwMode="auto">
                    <a:xfrm flipH="1" flipV="1">
                      <a:off x="5040" y="864"/>
                      <a:ext cx="384" cy="432"/>
                      <a:chOff x="4416" y="816"/>
                      <a:chExt cx="384" cy="432"/>
                    </a:xfrm>
                  </p:grpSpPr>
                  <p:sp>
                    <p:nvSpPr>
                      <p:cNvPr id="83" name="Arc 120"/>
                      <p:cNvSpPr>
                        <a:spLocks/>
                      </p:cNvSpPr>
                      <p:nvPr/>
                    </p:nvSpPr>
                    <p:spPr bwMode="auto">
                      <a:xfrm flipV="1">
                        <a:off x="4416" y="1008"/>
                        <a:ext cx="192" cy="240"/>
                      </a:xfrm>
                      <a:custGeom>
                        <a:avLst/>
                        <a:gdLst>
                          <a:gd name="T0" fmla="*/ 0 w 21600"/>
                          <a:gd name="T1" fmla="*/ 0 h 21600"/>
                          <a:gd name="T2" fmla="*/ 2 w 21600"/>
                          <a:gd name="T3" fmla="*/ 3 h 21600"/>
                          <a:gd name="T4" fmla="*/ 0 w 21600"/>
                          <a:gd name="T5" fmla="*/ 3 h 21600"/>
                          <a:gd name="T6" fmla="*/ 0 60000 65536"/>
                          <a:gd name="T7" fmla="*/ 0 60000 65536"/>
                          <a:gd name="T8" fmla="*/ 0 60000 65536"/>
                          <a:gd name="T9" fmla="*/ 0 w 21600"/>
                          <a:gd name="T10" fmla="*/ 0 h 21600"/>
                          <a:gd name="T11" fmla="*/ 21600 w 21600"/>
                          <a:gd name="T12" fmla="*/ 21600 h 2160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21600" h="21600" fill="none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28575">
                        <a:solidFill>
                          <a:srgbClr val="FF33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28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84" name="Arc 121"/>
                      <p:cNvSpPr>
                        <a:spLocks/>
                      </p:cNvSpPr>
                      <p:nvPr/>
                    </p:nvSpPr>
                    <p:spPr bwMode="auto">
                      <a:xfrm flipH="1">
                        <a:off x="4608" y="816"/>
                        <a:ext cx="192" cy="240"/>
                      </a:xfrm>
                      <a:custGeom>
                        <a:avLst/>
                        <a:gdLst>
                          <a:gd name="T0" fmla="*/ 0 w 21600"/>
                          <a:gd name="T1" fmla="*/ 0 h 21600"/>
                          <a:gd name="T2" fmla="*/ 2 w 21600"/>
                          <a:gd name="T3" fmla="*/ 3 h 21600"/>
                          <a:gd name="T4" fmla="*/ 0 w 21600"/>
                          <a:gd name="T5" fmla="*/ 3 h 21600"/>
                          <a:gd name="T6" fmla="*/ 0 60000 65536"/>
                          <a:gd name="T7" fmla="*/ 0 60000 65536"/>
                          <a:gd name="T8" fmla="*/ 0 60000 65536"/>
                          <a:gd name="T9" fmla="*/ 0 w 21600"/>
                          <a:gd name="T10" fmla="*/ 0 h 21600"/>
                          <a:gd name="T11" fmla="*/ 21600 w 21600"/>
                          <a:gd name="T12" fmla="*/ 21600 h 2160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21600" h="21600" fill="none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28575">
                        <a:solidFill>
                          <a:srgbClr val="FF33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28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endParaRPr>
                      </a:p>
                    </p:txBody>
                  </p:sp>
                </p:grpSp>
                <p:grpSp>
                  <p:nvGrpSpPr>
                    <p:cNvPr id="80" name="Group 122"/>
                    <p:cNvGrpSpPr>
                      <a:grpSpLocks/>
                    </p:cNvGrpSpPr>
                    <p:nvPr/>
                  </p:nvGrpSpPr>
                  <p:grpSpPr bwMode="auto">
                    <a:xfrm flipV="1">
                      <a:off x="5376" y="864"/>
                      <a:ext cx="384" cy="432"/>
                      <a:chOff x="4416" y="816"/>
                      <a:chExt cx="384" cy="432"/>
                    </a:xfrm>
                  </p:grpSpPr>
                  <p:sp>
                    <p:nvSpPr>
                      <p:cNvPr id="81" name="Arc 123"/>
                      <p:cNvSpPr>
                        <a:spLocks/>
                      </p:cNvSpPr>
                      <p:nvPr/>
                    </p:nvSpPr>
                    <p:spPr bwMode="auto">
                      <a:xfrm flipV="1">
                        <a:off x="4416" y="1008"/>
                        <a:ext cx="192" cy="240"/>
                      </a:xfrm>
                      <a:custGeom>
                        <a:avLst/>
                        <a:gdLst>
                          <a:gd name="T0" fmla="*/ 0 w 21600"/>
                          <a:gd name="T1" fmla="*/ 0 h 21600"/>
                          <a:gd name="T2" fmla="*/ 2 w 21600"/>
                          <a:gd name="T3" fmla="*/ 3 h 21600"/>
                          <a:gd name="T4" fmla="*/ 0 w 21600"/>
                          <a:gd name="T5" fmla="*/ 3 h 21600"/>
                          <a:gd name="T6" fmla="*/ 0 60000 65536"/>
                          <a:gd name="T7" fmla="*/ 0 60000 65536"/>
                          <a:gd name="T8" fmla="*/ 0 60000 65536"/>
                          <a:gd name="T9" fmla="*/ 0 w 21600"/>
                          <a:gd name="T10" fmla="*/ 0 h 21600"/>
                          <a:gd name="T11" fmla="*/ 21600 w 21600"/>
                          <a:gd name="T12" fmla="*/ 21600 h 2160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21600" h="21600" fill="none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28575">
                        <a:solidFill>
                          <a:srgbClr val="FF33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28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82" name="Arc 124"/>
                      <p:cNvSpPr>
                        <a:spLocks/>
                      </p:cNvSpPr>
                      <p:nvPr/>
                    </p:nvSpPr>
                    <p:spPr bwMode="auto">
                      <a:xfrm flipH="1">
                        <a:off x="4608" y="816"/>
                        <a:ext cx="192" cy="240"/>
                      </a:xfrm>
                      <a:custGeom>
                        <a:avLst/>
                        <a:gdLst>
                          <a:gd name="T0" fmla="*/ 0 w 21600"/>
                          <a:gd name="T1" fmla="*/ 0 h 21600"/>
                          <a:gd name="T2" fmla="*/ 2 w 21600"/>
                          <a:gd name="T3" fmla="*/ 3 h 21600"/>
                          <a:gd name="T4" fmla="*/ 0 w 21600"/>
                          <a:gd name="T5" fmla="*/ 3 h 21600"/>
                          <a:gd name="T6" fmla="*/ 0 60000 65536"/>
                          <a:gd name="T7" fmla="*/ 0 60000 65536"/>
                          <a:gd name="T8" fmla="*/ 0 60000 65536"/>
                          <a:gd name="T9" fmla="*/ 0 w 21600"/>
                          <a:gd name="T10" fmla="*/ 0 h 21600"/>
                          <a:gd name="T11" fmla="*/ 21600 w 21600"/>
                          <a:gd name="T12" fmla="*/ 21600 h 2160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21600" h="21600" fill="none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28575">
                        <a:solidFill>
                          <a:srgbClr val="FF33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28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72" name="Group 125"/>
                  <p:cNvGrpSpPr>
                    <a:grpSpLocks/>
                  </p:cNvGrpSpPr>
                  <p:nvPr/>
                </p:nvGrpSpPr>
                <p:grpSpPr bwMode="auto">
                  <a:xfrm>
                    <a:off x="4752" y="1008"/>
                    <a:ext cx="720" cy="432"/>
                    <a:chOff x="5040" y="864"/>
                    <a:chExt cx="720" cy="432"/>
                  </a:xfrm>
                </p:grpSpPr>
                <p:grpSp>
                  <p:nvGrpSpPr>
                    <p:cNvPr id="73" name="Group 126"/>
                    <p:cNvGrpSpPr>
                      <a:grpSpLocks/>
                    </p:cNvGrpSpPr>
                    <p:nvPr/>
                  </p:nvGrpSpPr>
                  <p:grpSpPr bwMode="auto">
                    <a:xfrm flipH="1" flipV="1">
                      <a:off x="5040" y="864"/>
                      <a:ext cx="384" cy="432"/>
                      <a:chOff x="4416" y="816"/>
                      <a:chExt cx="384" cy="432"/>
                    </a:xfrm>
                  </p:grpSpPr>
                  <p:sp>
                    <p:nvSpPr>
                      <p:cNvPr id="77" name="Arc 127"/>
                      <p:cNvSpPr>
                        <a:spLocks/>
                      </p:cNvSpPr>
                      <p:nvPr/>
                    </p:nvSpPr>
                    <p:spPr bwMode="auto">
                      <a:xfrm flipV="1">
                        <a:off x="4416" y="1008"/>
                        <a:ext cx="192" cy="240"/>
                      </a:xfrm>
                      <a:custGeom>
                        <a:avLst/>
                        <a:gdLst>
                          <a:gd name="T0" fmla="*/ 0 w 21600"/>
                          <a:gd name="T1" fmla="*/ 0 h 21600"/>
                          <a:gd name="T2" fmla="*/ 2 w 21600"/>
                          <a:gd name="T3" fmla="*/ 3 h 21600"/>
                          <a:gd name="T4" fmla="*/ 0 w 21600"/>
                          <a:gd name="T5" fmla="*/ 3 h 21600"/>
                          <a:gd name="T6" fmla="*/ 0 60000 65536"/>
                          <a:gd name="T7" fmla="*/ 0 60000 65536"/>
                          <a:gd name="T8" fmla="*/ 0 60000 65536"/>
                          <a:gd name="T9" fmla="*/ 0 w 21600"/>
                          <a:gd name="T10" fmla="*/ 0 h 21600"/>
                          <a:gd name="T11" fmla="*/ 21600 w 21600"/>
                          <a:gd name="T12" fmla="*/ 21600 h 2160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21600" h="21600" fill="none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28575">
                        <a:solidFill>
                          <a:srgbClr val="FF33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28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78" name="Arc 128"/>
                      <p:cNvSpPr>
                        <a:spLocks/>
                      </p:cNvSpPr>
                      <p:nvPr/>
                    </p:nvSpPr>
                    <p:spPr bwMode="auto">
                      <a:xfrm flipH="1">
                        <a:off x="4608" y="816"/>
                        <a:ext cx="192" cy="240"/>
                      </a:xfrm>
                      <a:custGeom>
                        <a:avLst/>
                        <a:gdLst>
                          <a:gd name="T0" fmla="*/ 0 w 21600"/>
                          <a:gd name="T1" fmla="*/ 0 h 21600"/>
                          <a:gd name="T2" fmla="*/ 2 w 21600"/>
                          <a:gd name="T3" fmla="*/ 3 h 21600"/>
                          <a:gd name="T4" fmla="*/ 0 w 21600"/>
                          <a:gd name="T5" fmla="*/ 3 h 21600"/>
                          <a:gd name="T6" fmla="*/ 0 60000 65536"/>
                          <a:gd name="T7" fmla="*/ 0 60000 65536"/>
                          <a:gd name="T8" fmla="*/ 0 60000 65536"/>
                          <a:gd name="T9" fmla="*/ 0 w 21600"/>
                          <a:gd name="T10" fmla="*/ 0 h 21600"/>
                          <a:gd name="T11" fmla="*/ 21600 w 21600"/>
                          <a:gd name="T12" fmla="*/ 21600 h 2160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21600" h="21600" fill="none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28575">
                        <a:solidFill>
                          <a:srgbClr val="FF33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28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endParaRPr>
                      </a:p>
                    </p:txBody>
                  </p:sp>
                </p:grpSp>
                <p:grpSp>
                  <p:nvGrpSpPr>
                    <p:cNvPr id="74" name="Group 129"/>
                    <p:cNvGrpSpPr>
                      <a:grpSpLocks/>
                    </p:cNvGrpSpPr>
                    <p:nvPr/>
                  </p:nvGrpSpPr>
                  <p:grpSpPr bwMode="auto">
                    <a:xfrm flipV="1">
                      <a:off x="5376" y="864"/>
                      <a:ext cx="384" cy="432"/>
                      <a:chOff x="4416" y="816"/>
                      <a:chExt cx="384" cy="432"/>
                    </a:xfrm>
                  </p:grpSpPr>
                  <p:sp>
                    <p:nvSpPr>
                      <p:cNvPr id="75" name="Arc 130"/>
                      <p:cNvSpPr>
                        <a:spLocks/>
                      </p:cNvSpPr>
                      <p:nvPr/>
                    </p:nvSpPr>
                    <p:spPr bwMode="auto">
                      <a:xfrm flipV="1">
                        <a:off x="4416" y="1008"/>
                        <a:ext cx="192" cy="240"/>
                      </a:xfrm>
                      <a:custGeom>
                        <a:avLst/>
                        <a:gdLst>
                          <a:gd name="T0" fmla="*/ 0 w 21600"/>
                          <a:gd name="T1" fmla="*/ 0 h 21600"/>
                          <a:gd name="T2" fmla="*/ 2 w 21600"/>
                          <a:gd name="T3" fmla="*/ 3 h 21600"/>
                          <a:gd name="T4" fmla="*/ 0 w 21600"/>
                          <a:gd name="T5" fmla="*/ 3 h 21600"/>
                          <a:gd name="T6" fmla="*/ 0 60000 65536"/>
                          <a:gd name="T7" fmla="*/ 0 60000 65536"/>
                          <a:gd name="T8" fmla="*/ 0 60000 65536"/>
                          <a:gd name="T9" fmla="*/ 0 w 21600"/>
                          <a:gd name="T10" fmla="*/ 0 h 21600"/>
                          <a:gd name="T11" fmla="*/ 21600 w 21600"/>
                          <a:gd name="T12" fmla="*/ 21600 h 2160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21600" h="21600" fill="none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28575">
                        <a:solidFill>
                          <a:srgbClr val="FF33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28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76" name="Arc 131"/>
                      <p:cNvSpPr>
                        <a:spLocks/>
                      </p:cNvSpPr>
                      <p:nvPr/>
                    </p:nvSpPr>
                    <p:spPr bwMode="auto">
                      <a:xfrm flipH="1">
                        <a:off x="4608" y="816"/>
                        <a:ext cx="192" cy="240"/>
                      </a:xfrm>
                      <a:custGeom>
                        <a:avLst/>
                        <a:gdLst>
                          <a:gd name="T0" fmla="*/ 0 w 21600"/>
                          <a:gd name="T1" fmla="*/ 0 h 21600"/>
                          <a:gd name="T2" fmla="*/ 2 w 21600"/>
                          <a:gd name="T3" fmla="*/ 3 h 21600"/>
                          <a:gd name="T4" fmla="*/ 0 w 21600"/>
                          <a:gd name="T5" fmla="*/ 3 h 21600"/>
                          <a:gd name="T6" fmla="*/ 0 60000 65536"/>
                          <a:gd name="T7" fmla="*/ 0 60000 65536"/>
                          <a:gd name="T8" fmla="*/ 0 60000 65536"/>
                          <a:gd name="T9" fmla="*/ 0 w 21600"/>
                          <a:gd name="T10" fmla="*/ 0 h 21600"/>
                          <a:gd name="T11" fmla="*/ 21600 w 21600"/>
                          <a:gd name="T12" fmla="*/ 21600 h 2160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21600" h="21600" fill="none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28575">
                        <a:solidFill>
                          <a:srgbClr val="FF33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28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endParaRPr>
                      </a:p>
                    </p:txBody>
                  </p:sp>
                </p:grpSp>
              </p:grpSp>
            </p:grpSp>
            <p:sp>
              <p:nvSpPr>
                <p:cNvPr id="69" name="Arc 132"/>
                <p:cNvSpPr>
                  <a:spLocks/>
                </p:cNvSpPr>
                <p:nvPr/>
              </p:nvSpPr>
              <p:spPr bwMode="auto">
                <a:xfrm flipV="1">
                  <a:off x="5088" y="1104"/>
                  <a:ext cx="96" cy="9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 sz="2800">
                    <a:solidFill>
                      <a:srgbClr val="000066"/>
                    </a:solidFill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0" name="Line 133"/>
                <p:cNvSpPr>
                  <a:spLocks noChangeShapeType="1"/>
                </p:cNvSpPr>
                <p:nvPr/>
              </p:nvSpPr>
              <p:spPr bwMode="auto">
                <a:xfrm>
                  <a:off x="5184" y="1104"/>
                  <a:ext cx="240" cy="0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zh-CN" altLang="en-US" sz="2800">
                    <a:solidFill>
                      <a:srgbClr val="000066"/>
                    </a:solidFill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66" name="Text Box 134"/>
              <p:cNvSpPr txBox="1">
                <a:spLocks noChangeArrowheads="1"/>
              </p:cNvSpPr>
              <p:nvPr/>
            </p:nvSpPr>
            <p:spPr bwMode="auto">
              <a:xfrm>
                <a:off x="768" y="3456"/>
                <a:ext cx="361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2800" b="1" i="1" dirty="0">
                    <a:solidFill>
                      <a:srgbClr val="000066"/>
                    </a:solidFill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h</a:t>
                </a:r>
                <a:r>
                  <a:rPr lang="en-US" altLang="zh-CN" sz="2800" b="1" dirty="0">
                    <a:solidFill>
                      <a:srgbClr val="000066"/>
                    </a:solidFill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  <a:sym typeface="Symbol" pitchFamily="18" charset="2"/>
                  </a:rPr>
                  <a:t></a:t>
                </a:r>
                <a:endParaRPr lang="en-US" altLang="zh-CN" sz="2800" b="1" dirty="0">
                  <a:solidFill>
                    <a:srgbClr val="000066"/>
                  </a:solidFill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99" name="Group 135"/>
            <p:cNvGrpSpPr>
              <a:grpSpLocks/>
            </p:cNvGrpSpPr>
            <p:nvPr/>
          </p:nvGrpSpPr>
          <p:grpSpPr bwMode="auto">
            <a:xfrm>
              <a:off x="7075967" y="2589186"/>
              <a:ext cx="1524000" cy="523875"/>
              <a:chOff x="768" y="3456"/>
              <a:chExt cx="960" cy="330"/>
            </a:xfrm>
          </p:grpSpPr>
          <p:grpSp>
            <p:nvGrpSpPr>
              <p:cNvPr id="100" name="Group 136"/>
              <p:cNvGrpSpPr>
                <a:grpSpLocks/>
              </p:cNvGrpSpPr>
              <p:nvPr/>
            </p:nvGrpSpPr>
            <p:grpSpPr bwMode="auto">
              <a:xfrm>
                <a:off x="1152" y="3600"/>
                <a:ext cx="576" cy="96"/>
                <a:chOff x="4032" y="1008"/>
                <a:chExt cx="1392" cy="192"/>
              </a:xfrm>
            </p:grpSpPr>
            <p:grpSp>
              <p:nvGrpSpPr>
                <p:cNvPr id="102" name="Group 137"/>
                <p:cNvGrpSpPr>
                  <a:grpSpLocks/>
                </p:cNvGrpSpPr>
                <p:nvPr/>
              </p:nvGrpSpPr>
              <p:grpSpPr bwMode="auto">
                <a:xfrm>
                  <a:off x="4032" y="1008"/>
                  <a:ext cx="528" cy="192"/>
                  <a:chOff x="4032" y="1008"/>
                  <a:chExt cx="1440" cy="432"/>
                </a:xfrm>
              </p:grpSpPr>
              <p:grpSp>
                <p:nvGrpSpPr>
                  <p:cNvPr id="120" name="Group 138"/>
                  <p:cNvGrpSpPr>
                    <a:grpSpLocks/>
                  </p:cNvGrpSpPr>
                  <p:nvPr/>
                </p:nvGrpSpPr>
                <p:grpSpPr bwMode="auto">
                  <a:xfrm>
                    <a:off x="4032" y="1008"/>
                    <a:ext cx="720" cy="432"/>
                    <a:chOff x="5040" y="864"/>
                    <a:chExt cx="720" cy="432"/>
                  </a:xfrm>
                </p:grpSpPr>
                <p:grpSp>
                  <p:nvGrpSpPr>
                    <p:cNvPr id="128" name="Group 139"/>
                    <p:cNvGrpSpPr>
                      <a:grpSpLocks/>
                    </p:cNvGrpSpPr>
                    <p:nvPr/>
                  </p:nvGrpSpPr>
                  <p:grpSpPr bwMode="auto">
                    <a:xfrm flipH="1" flipV="1">
                      <a:off x="5040" y="864"/>
                      <a:ext cx="384" cy="432"/>
                      <a:chOff x="4416" y="816"/>
                      <a:chExt cx="384" cy="432"/>
                    </a:xfrm>
                  </p:grpSpPr>
                  <p:sp>
                    <p:nvSpPr>
                      <p:cNvPr id="132" name="Arc 140"/>
                      <p:cNvSpPr>
                        <a:spLocks/>
                      </p:cNvSpPr>
                      <p:nvPr/>
                    </p:nvSpPr>
                    <p:spPr bwMode="auto">
                      <a:xfrm flipV="1">
                        <a:off x="4416" y="1008"/>
                        <a:ext cx="192" cy="240"/>
                      </a:xfrm>
                      <a:custGeom>
                        <a:avLst/>
                        <a:gdLst>
                          <a:gd name="T0" fmla="*/ 0 w 21600"/>
                          <a:gd name="T1" fmla="*/ 0 h 21600"/>
                          <a:gd name="T2" fmla="*/ 2 w 21600"/>
                          <a:gd name="T3" fmla="*/ 3 h 21600"/>
                          <a:gd name="T4" fmla="*/ 0 w 21600"/>
                          <a:gd name="T5" fmla="*/ 3 h 21600"/>
                          <a:gd name="T6" fmla="*/ 0 60000 65536"/>
                          <a:gd name="T7" fmla="*/ 0 60000 65536"/>
                          <a:gd name="T8" fmla="*/ 0 60000 65536"/>
                          <a:gd name="T9" fmla="*/ 0 w 21600"/>
                          <a:gd name="T10" fmla="*/ 0 h 21600"/>
                          <a:gd name="T11" fmla="*/ 21600 w 21600"/>
                          <a:gd name="T12" fmla="*/ 21600 h 2160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21600" h="21600" fill="none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28575">
                        <a:solidFill>
                          <a:srgbClr val="FF33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28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133" name="Arc 141"/>
                      <p:cNvSpPr>
                        <a:spLocks/>
                      </p:cNvSpPr>
                      <p:nvPr/>
                    </p:nvSpPr>
                    <p:spPr bwMode="auto">
                      <a:xfrm flipH="1">
                        <a:off x="4608" y="816"/>
                        <a:ext cx="192" cy="240"/>
                      </a:xfrm>
                      <a:custGeom>
                        <a:avLst/>
                        <a:gdLst>
                          <a:gd name="T0" fmla="*/ 0 w 21600"/>
                          <a:gd name="T1" fmla="*/ 0 h 21600"/>
                          <a:gd name="T2" fmla="*/ 2 w 21600"/>
                          <a:gd name="T3" fmla="*/ 3 h 21600"/>
                          <a:gd name="T4" fmla="*/ 0 w 21600"/>
                          <a:gd name="T5" fmla="*/ 3 h 21600"/>
                          <a:gd name="T6" fmla="*/ 0 60000 65536"/>
                          <a:gd name="T7" fmla="*/ 0 60000 65536"/>
                          <a:gd name="T8" fmla="*/ 0 60000 65536"/>
                          <a:gd name="T9" fmla="*/ 0 w 21600"/>
                          <a:gd name="T10" fmla="*/ 0 h 21600"/>
                          <a:gd name="T11" fmla="*/ 21600 w 21600"/>
                          <a:gd name="T12" fmla="*/ 21600 h 2160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21600" h="21600" fill="none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28575">
                        <a:solidFill>
                          <a:srgbClr val="FF33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28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endParaRPr>
                      </a:p>
                    </p:txBody>
                  </p:sp>
                </p:grpSp>
                <p:grpSp>
                  <p:nvGrpSpPr>
                    <p:cNvPr id="129" name="Group 142"/>
                    <p:cNvGrpSpPr>
                      <a:grpSpLocks/>
                    </p:cNvGrpSpPr>
                    <p:nvPr/>
                  </p:nvGrpSpPr>
                  <p:grpSpPr bwMode="auto">
                    <a:xfrm flipV="1">
                      <a:off x="5376" y="864"/>
                      <a:ext cx="384" cy="432"/>
                      <a:chOff x="4416" y="816"/>
                      <a:chExt cx="384" cy="432"/>
                    </a:xfrm>
                  </p:grpSpPr>
                  <p:sp>
                    <p:nvSpPr>
                      <p:cNvPr id="130" name="Arc 143"/>
                      <p:cNvSpPr>
                        <a:spLocks/>
                      </p:cNvSpPr>
                      <p:nvPr/>
                    </p:nvSpPr>
                    <p:spPr bwMode="auto">
                      <a:xfrm flipV="1">
                        <a:off x="4416" y="1008"/>
                        <a:ext cx="192" cy="240"/>
                      </a:xfrm>
                      <a:custGeom>
                        <a:avLst/>
                        <a:gdLst>
                          <a:gd name="T0" fmla="*/ 0 w 21600"/>
                          <a:gd name="T1" fmla="*/ 0 h 21600"/>
                          <a:gd name="T2" fmla="*/ 2 w 21600"/>
                          <a:gd name="T3" fmla="*/ 3 h 21600"/>
                          <a:gd name="T4" fmla="*/ 0 w 21600"/>
                          <a:gd name="T5" fmla="*/ 3 h 21600"/>
                          <a:gd name="T6" fmla="*/ 0 60000 65536"/>
                          <a:gd name="T7" fmla="*/ 0 60000 65536"/>
                          <a:gd name="T8" fmla="*/ 0 60000 65536"/>
                          <a:gd name="T9" fmla="*/ 0 w 21600"/>
                          <a:gd name="T10" fmla="*/ 0 h 21600"/>
                          <a:gd name="T11" fmla="*/ 21600 w 21600"/>
                          <a:gd name="T12" fmla="*/ 21600 h 2160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21600" h="21600" fill="none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28575">
                        <a:solidFill>
                          <a:srgbClr val="FF33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28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131" name="Arc 144"/>
                      <p:cNvSpPr>
                        <a:spLocks/>
                      </p:cNvSpPr>
                      <p:nvPr/>
                    </p:nvSpPr>
                    <p:spPr bwMode="auto">
                      <a:xfrm flipH="1">
                        <a:off x="4608" y="816"/>
                        <a:ext cx="192" cy="240"/>
                      </a:xfrm>
                      <a:custGeom>
                        <a:avLst/>
                        <a:gdLst>
                          <a:gd name="T0" fmla="*/ 0 w 21600"/>
                          <a:gd name="T1" fmla="*/ 0 h 21600"/>
                          <a:gd name="T2" fmla="*/ 2 w 21600"/>
                          <a:gd name="T3" fmla="*/ 3 h 21600"/>
                          <a:gd name="T4" fmla="*/ 0 w 21600"/>
                          <a:gd name="T5" fmla="*/ 3 h 21600"/>
                          <a:gd name="T6" fmla="*/ 0 60000 65536"/>
                          <a:gd name="T7" fmla="*/ 0 60000 65536"/>
                          <a:gd name="T8" fmla="*/ 0 60000 65536"/>
                          <a:gd name="T9" fmla="*/ 0 w 21600"/>
                          <a:gd name="T10" fmla="*/ 0 h 21600"/>
                          <a:gd name="T11" fmla="*/ 21600 w 21600"/>
                          <a:gd name="T12" fmla="*/ 21600 h 2160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21600" h="21600" fill="none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28575">
                        <a:solidFill>
                          <a:srgbClr val="FF33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28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121" name="Group 145"/>
                  <p:cNvGrpSpPr>
                    <a:grpSpLocks/>
                  </p:cNvGrpSpPr>
                  <p:nvPr/>
                </p:nvGrpSpPr>
                <p:grpSpPr bwMode="auto">
                  <a:xfrm>
                    <a:off x="4752" y="1008"/>
                    <a:ext cx="720" cy="432"/>
                    <a:chOff x="5040" y="864"/>
                    <a:chExt cx="720" cy="432"/>
                  </a:xfrm>
                </p:grpSpPr>
                <p:grpSp>
                  <p:nvGrpSpPr>
                    <p:cNvPr id="122" name="Group 146"/>
                    <p:cNvGrpSpPr>
                      <a:grpSpLocks/>
                    </p:cNvGrpSpPr>
                    <p:nvPr/>
                  </p:nvGrpSpPr>
                  <p:grpSpPr bwMode="auto">
                    <a:xfrm flipH="1" flipV="1">
                      <a:off x="5040" y="864"/>
                      <a:ext cx="384" cy="432"/>
                      <a:chOff x="4416" y="816"/>
                      <a:chExt cx="384" cy="432"/>
                    </a:xfrm>
                  </p:grpSpPr>
                  <p:sp>
                    <p:nvSpPr>
                      <p:cNvPr id="126" name="Arc 147"/>
                      <p:cNvSpPr>
                        <a:spLocks/>
                      </p:cNvSpPr>
                      <p:nvPr/>
                    </p:nvSpPr>
                    <p:spPr bwMode="auto">
                      <a:xfrm flipV="1">
                        <a:off x="4416" y="1008"/>
                        <a:ext cx="192" cy="240"/>
                      </a:xfrm>
                      <a:custGeom>
                        <a:avLst/>
                        <a:gdLst>
                          <a:gd name="T0" fmla="*/ 0 w 21600"/>
                          <a:gd name="T1" fmla="*/ 0 h 21600"/>
                          <a:gd name="T2" fmla="*/ 2 w 21600"/>
                          <a:gd name="T3" fmla="*/ 3 h 21600"/>
                          <a:gd name="T4" fmla="*/ 0 w 21600"/>
                          <a:gd name="T5" fmla="*/ 3 h 21600"/>
                          <a:gd name="T6" fmla="*/ 0 60000 65536"/>
                          <a:gd name="T7" fmla="*/ 0 60000 65536"/>
                          <a:gd name="T8" fmla="*/ 0 60000 65536"/>
                          <a:gd name="T9" fmla="*/ 0 w 21600"/>
                          <a:gd name="T10" fmla="*/ 0 h 21600"/>
                          <a:gd name="T11" fmla="*/ 21600 w 21600"/>
                          <a:gd name="T12" fmla="*/ 21600 h 2160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21600" h="21600" fill="none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28575">
                        <a:solidFill>
                          <a:srgbClr val="FF33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28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127" name="Arc 148"/>
                      <p:cNvSpPr>
                        <a:spLocks/>
                      </p:cNvSpPr>
                      <p:nvPr/>
                    </p:nvSpPr>
                    <p:spPr bwMode="auto">
                      <a:xfrm flipH="1">
                        <a:off x="4608" y="816"/>
                        <a:ext cx="192" cy="240"/>
                      </a:xfrm>
                      <a:custGeom>
                        <a:avLst/>
                        <a:gdLst>
                          <a:gd name="T0" fmla="*/ 0 w 21600"/>
                          <a:gd name="T1" fmla="*/ 0 h 21600"/>
                          <a:gd name="T2" fmla="*/ 2 w 21600"/>
                          <a:gd name="T3" fmla="*/ 3 h 21600"/>
                          <a:gd name="T4" fmla="*/ 0 w 21600"/>
                          <a:gd name="T5" fmla="*/ 3 h 21600"/>
                          <a:gd name="T6" fmla="*/ 0 60000 65536"/>
                          <a:gd name="T7" fmla="*/ 0 60000 65536"/>
                          <a:gd name="T8" fmla="*/ 0 60000 65536"/>
                          <a:gd name="T9" fmla="*/ 0 w 21600"/>
                          <a:gd name="T10" fmla="*/ 0 h 21600"/>
                          <a:gd name="T11" fmla="*/ 21600 w 21600"/>
                          <a:gd name="T12" fmla="*/ 21600 h 2160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21600" h="21600" fill="none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28575">
                        <a:solidFill>
                          <a:srgbClr val="FF33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28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endParaRPr>
                      </a:p>
                    </p:txBody>
                  </p:sp>
                </p:grpSp>
                <p:grpSp>
                  <p:nvGrpSpPr>
                    <p:cNvPr id="123" name="Group 149"/>
                    <p:cNvGrpSpPr>
                      <a:grpSpLocks/>
                    </p:cNvGrpSpPr>
                    <p:nvPr/>
                  </p:nvGrpSpPr>
                  <p:grpSpPr bwMode="auto">
                    <a:xfrm flipV="1">
                      <a:off x="5376" y="864"/>
                      <a:ext cx="384" cy="432"/>
                      <a:chOff x="4416" y="816"/>
                      <a:chExt cx="384" cy="432"/>
                    </a:xfrm>
                  </p:grpSpPr>
                  <p:sp>
                    <p:nvSpPr>
                      <p:cNvPr id="124" name="Arc 150"/>
                      <p:cNvSpPr>
                        <a:spLocks/>
                      </p:cNvSpPr>
                      <p:nvPr/>
                    </p:nvSpPr>
                    <p:spPr bwMode="auto">
                      <a:xfrm flipV="1">
                        <a:off x="4416" y="1008"/>
                        <a:ext cx="192" cy="240"/>
                      </a:xfrm>
                      <a:custGeom>
                        <a:avLst/>
                        <a:gdLst>
                          <a:gd name="T0" fmla="*/ 0 w 21600"/>
                          <a:gd name="T1" fmla="*/ 0 h 21600"/>
                          <a:gd name="T2" fmla="*/ 2 w 21600"/>
                          <a:gd name="T3" fmla="*/ 3 h 21600"/>
                          <a:gd name="T4" fmla="*/ 0 w 21600"/>
                          <a:gd name="T5" fmla="*/ 3 h 21600"/>
                          <a:gd name="T6" fmla="*/ 0 60000 65536"/>
                          <a:gd name="T7" fmla="*/ 0 60000 65536"/>
                          <a:gd name="T8" fmla="*/ 0 60000 65536"/>
                          <a:gd name="T9" fmla="*/ 0 w 21600"/>
                          <a:gd name="T10" fmla="*/ 0 h 21600"/>
                          <a:gd name="T11" fmla="*/ 21600 w 21600"/>
                          <a:gd name="T12" fmla="*/ 21600 h 2160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21600" h="21600" fill="none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28575">
                        <a:solidFill>
                          <a:srgbClr val="FF33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28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125" name="Arc 151"/>
                      <p:cNvSpPr>
                        <a:spLocks/>
                      </p:cNvSpPr>
                      <p:nvPr/>
                    </p:nvSpPr>
                    <p:spPr bwMode="auto">
                      <a:xfrm flipH="1">
                        <a:off x="4608" y="816"/>
                        <a:ext cx="192" cy="240"/>
                      </a:xfrm>
                      <a:custGeom>
                        <a:avLst/>
                        <a:gdLst>
                          <a:gd name="T0" fmla="*/ 0 w 21600"/>
                          <a:gd name="T1" fmla="*/ 0 h 21600"/>
                          <a:gd name="T2" fmla="*/ 2 w 21600"/>
                          <a:gd name="T3" fmla="*/ 3 h 21600"/>
                          <a:gd name="T4" fmla="*/ 0 w 21600"/>
                          <a:gd name="T5" fmla="*/ 3 h 21600"/>
                          <a:gd name="T6" fmla="*/ 0 60000 65536"/>
                          <a:gd name="T7" fmla="*/ 0 60000 65536"/>
                          <a:gd name="T8" fmla="*/ 0 60000 65536"/>
                          <a:gd name="T9" fmla="*/ 0 w 21600"/>
                          <a:gd name="T10" fmla="*/ 0 h 21600"/>
                          <a:gd name="T11" fmla="*/ 21600 w 21600"/>
                          <a:gd name="T12" fmla="*/ 21600 h 2160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21600" h="21600" fill="none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28575">
                        <a:solidFill>
                          <a:srgbClr val="FF33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28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103" name="Group 152"/>
                <p:cNvGrpSpPr>
                  <a:grpSpLocks/>
                </p:cNvGrpSpPr>
                <p:nvPr/>
              </p:nvGrpSpPr>
              <p:grpSpPr bwMode="auto">
                <a:xfrm>
                  <a:off x="4560" y="1008"/>
                  <a:ext cx="528" cy="192"/>
                  <a:chOff x="4032" y="1008"/>
                  <a:chExt cx="1440" cy="432"/>
                </a:xfrm>
              </p:grpSpPr>
              <p:grpSp>
                <p:nvGrpSpPr>
                  <p:cNvPr id="106" name="Group 153"/>
                  <p:cNvGrpSpPr>
                    <a:grpSpLocks/>
                  </p:cNvGrpSpPr>
                  <p:nvPr/>
                </p:nvGrpSpPr>
                <p:grpSpPr bwMode="auto">
                  <a:xfrm>
                    <a:off x="4032" y="1008"/>
                    <a:ext cx="720" cy="432"/>
                    <a:chOff x="5040" y="864"/>
                    <a:chExt cx="720" cy="432"/>
                  </a:xfrm>
                </p:grpSpPr>
                <p:grpSp>
                  <p:nvGrpSpPr>
                    <p:cNvPr id="114" name="Group 154"/>
                    <p:cNvGrpSpPr>
                      <a:grpSpLocks/>
                    </p:cNvGrpSpPr>
                    <p:nvPr/>
                  </p:nvGrpSpPr>
                  <p:grpSpPr bwMode="auto">
                    <a:xfrm flipH="1" flipV="1">
                      <a:off x="5040" y="864"/>
                      <a:ext cx="384" cy="432"/>
                      <a:chOff x="4416" y="816"/>
                      <a:chExt cx="384" cy="432"/>
                    </a:xfrm>
                  </p:grpSpPr>
                  <p:sp>
                    <p:nvSpPr>
                      <p:cNvPr id="118" name="Arc 155"/>
                      <p:cNvSpPr>
                        <a:spLocks/>
                      </p:cNvSpPr>
                      <p:nvPr/>
                    </p:nvSpPr>
                    <p:spPr bwMode="auto">
                      <a:xfrm flipV="1">
                        <a:off x="4416" y="1008"/>
                        <a:ext cx="192" cy="240"/>
                      </a:xfrm>
                      <a:custGeom>
                        <a:avLst/>
                        <a:gdLst>
                          <a:gd name="T0" fmla="*/ 0 w 21600"/>
                          <a:gd name="T1" fmla="*/ 0 h 21600"/>
                          <a:gd name="T2" fmla="*/ 2 w 21600"/>
                          <a:gd name="T3" fmla="*/ 3 h 21600"/>
                          <a:gd name="T4" fmla="*/ 0 w 21600"/>
                          <a:gd name="T5" fmla="*/ 3 h 21600"/>
                          <a:gd name="T6" fmla="*/ 0 60000 65536"/>
                          <a:gd name="T7" fmla="*/ 0 60000 65536"/>
                          <a:gd name="T8" fmla="*/ 0 60000 65536"/>
                          <a:gd name="T9" fmla="*/ 0 w 21600"/>
                          <a:gd name="T10" fmla="*/ 0 h 21600"/>
                          <a:gd name="T11" fmla="*/ 21600 w 21600"/>
                          <a:gd name="T12" fmla="*/ 21600 h 2160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21600" h="21600" fill="none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28575">
                        <a:solidFill>
                          <a:srgbClr val="FF33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28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119" name="Arc 156"/>
                      <p:cNvSpPr>
                        <a:spLocks/>
                      </p:cNvSpPr>
                      <p:nvPr/>
                    </p:nvSpPr>
                    <p:spPr bwMode="auto">
                      <a:xfrm flipH="1">
                        <a:off x="4608" y="816"/>
                        <a:ext cx="192" cy="240"/>
                      </a:xfrm>
                      <a:custGeom>
                        <a:avLst/>
                        <a:gdLst>
                          <a:gd name="T0" fmla="*/ 0 w 21600"/>
                          <a:gd name="T1" fmla="*/ 0 h 21600"/>
                          <a:gd name="T2" fmla="*/ 2 w 21600"/>
                          <a:gd name="T3" fmla="*/ 3 h 21600"/>
                          <a:gd name="T4" fmla="*/ 0 w 21600"/>
                          <a:gd name="T5" fmla="*/ 3 h 21600"/>
                          <a:gd name="T6" fmla="*/ 0 60000 65536"/>
                          <a:gd name="T7" fmla="*/ 0 60000 65536"/>
                          <a:gd name="T8" fmla="*/ 0 60000 65536"/>
                          <a:gd name="T9" fmla="*/ 0 w 21600"/>
                          <a:gd name="T10" fmla="*/ 0 h 21600"/>
                          <a:gd name="T11" fmla="*/ 21600 w 21600"/>
                          <a:gd name="T12" fmla="*/ 21600 h 2160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21600" h="21600" fill="none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28575">
                        <a:solidFill>
                          <a:srgbClr val="FF33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28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endParaRPr>
                      </a:p>
                    </p:txBody>
                  </p:sp>
                </p:grpSp>
                <p:grpSp>
                  <p:nvGrpSpPr>
                    <p:cNvPr id="115" name="Group 157"/>
                    <p:cNvGrpSpPr>
                      <a:grpSpLocks/>
                    </p:cNvGrpSpPr>
                    <p:nvPr/>
                  </p:nvGrpSpPr>
                  <p:grpSpPr bwMode="auto">
                    <a:xfrm flipV="1">
                      <a:off x="5376" y="864"/>
                      <a:ext cx="384" cy="432"/>
                      <a:chOff x="4416" y="816"/>
                      <a:chExt cx="384" cy="432"/>
                    </a:xfrm>
                  </p:grpSpPr>
                  <p:sp>
                    <p:nvSpPr>
                      <p:cNvPr id="116" name="Arc 158"/>
                      <p:cNvSpPr>
                        <a:spLocks/>
                      </p:cNvSpPr>
                      <p:nvPr/>
                    </p:nvSpPr>
                    <p:spPr bwMode="auto">
                      <a:xfrm flipV="1">
                        <a:off x="4416" y="1008"/>
                        <a:ext cx="192" cy="240"/>
                      </a:xfrm>
                      <a:custGeom>
                        <a:avLst/>
                        <a:gdLst>
                          <a:gd name="T0" fmla="*/ 0 w 21600"/>
                          <a:gd name="T1" fmla="*/ 0 h 21600"/>
                          <a:gd name="T2" fmla="*/ 2 w 21600"/>
                          <a:gd name="T3" fmla="*/ 3 h 21600"/>
                          <a:gd name="T4" fmla="*/ 0 w 21600"/>
                          <a:gd name="T5" fmla="*/ 3 h 21600"/>
                          <a:gd name="T6" fmla="*/ 0 60000 65536"/>
                          <a:gd name="T7" fmla="*/ 0 60000 65536"/>
                          <a:gd name="T8" fmla="*/ 0 60000 65536"/>
                          <a:gd name="T9" fmla="*/ 0 w 21600"/>
                          <a:gd name="T10" fmla="*/ 0 h 21600"/>
                          <a:gd name="T11" fmla="*/ 21600 w 21600"/>
                          <a:gd name="T12" fmla="*/ 21600 h 2160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21600" h="21600" fill="none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28575">
                        <a:solidFill>
                          <a:srgbClr val="FF33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28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117" name="Arc 159"/>
                      <p:cNvSpPr>
                        <a:spLocks/>
                      </p:cNvSpPr>
                      <p:nvPr/>
                    </p:nvSpPr>
                    <p:spPr bwMode="auto">
                      <a:xfrm flipH="1">
                        <a:off x="4608" y="816"/>
                        <a:ext cx="192" cy="240"/>
                      </a:xfrm>
                      <a:custGeom>
                        <a:avLst/>
                        <a:gdLst>
                          <a:gd name="T0" fmla="*/ 0 w 21600"/>
                          <a:gd name="T1" fmla="*/ 0 h 21600"/>
                          <a:gd name="T2" fmla="*/ 2 w 21600"/>
                          <a:gd name="T3" fmla="*/ 3 h 21600"/>
                          <a:gd name="T4" fmla="*/ 0 w 21600"/>
                          <a:gd name="T5" fmla="*/ 3 h 21600"/>
                          <a:gd name="T6" fmla="*/ 0 60000 65536"/>
                          <a:gd name="T7" fmla="*/ 0 60000 65536"/>
                          <a:gd name="T8" fmla="*/ 0 60000 65536"/>
                          <a:gd name="T9" fmla="*/ 0 w 21600"/>
                          <a:gd name="T10" fmla="*/ 0 h 21600"/>
                          <a:gd name="T11" fmla="*/ 21600 w 21600"/>
                          <a:gd name="T12" fmla="*/ 21600 h 2160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21600" h="21600" fill="none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28575">
                        <a:solidFill>
                          <a:srgbClr val="FF33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28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107" name="Group 160"/>
                  <p:cNvGrpSpPr>
                    <a:grpSpLocks/>
                  </p:cNvGrpSpPr>
                  <p:nvPr/>
                </p:nvGrpSpPr>
                <p:grpSpPr bwMode="auto">
                  <a:xfrm>
                    <a:off x="4752" y="1008"/>
                    <a:ext cx="720" cy="432"/>
                    <a:chOff x="5040" y="864"/>
                    <a:chExt cx="720" cy="432"/>
                  </a:xfrm>
                </p:grpSpPr>
                <p:grpSp>
                  <p:nvGrpSpPr>
                    <p:cNvPr id="108" name="Group 161"/>
                    <p:cNvGrpSpPr>
                      <a:grpSpLocks/>
                    </p:cNvGrpSpPr>
                    <p:nvPr/>
                  </p:nvGrpSpPr>
                  <p:grpSpPr bwMode="auto">
                    <a:xfrm flipH="1" flipV="1">
                      <a:off x="5040" y="864"/>
                      <a:ext cx="384" cy="432"/>
                      <a:chOff x="4416" y="816"/>
                      <a:chExt cx="384" cy="432"/>
                    </a:xfrm>
                  </p:grpSpPr>
                  <p:sp>
                    <p:nvSpPr>
                      <p:cNvPr id="112" name="Arc 162"/>
                      <p:cNvSpPr>
                        <a:spLocks/>
                      </p:cNvSpPr>
                      <p:nvPr/>
                    </p:nvSpPr>
                    <p:spPr bwMode="auto">
                      <a:xfrm flipV="1">
                        <a:off x="4416" y="1008"/>
                        <a:ext cx="192" cy="240"/>
                      </a:xfrm>
                      <a:custGeom>
                        <a:avLst/>
                        <a:gdLst>
                          <a:gd name="T0" fmla="*/ 0 w 21600"/>
                          <a:gd name="T1" fmla="*/ 0 h 21600"/>
                          <a:gd name="T2" fmla="*/ 2 w 21600"/>
                          <a:gd name="T3" fmla="*/ 3 h 21600"/>
                          <a:gd name="T4" fmla="*/ 0 w 21600"/>
                          <a:gd name="T5" fmla="*/ 3 h 21600"/>
                          <a:gd name="T6" fmla="*/ 0 60000 65536"/>
                          <a:gd name="T7" fmla="*/ 0 60000 65536"/>
                          <a:gd name="T8" fmla="*/ 0 60000 65536"/>
                          <a:gd name="T9" fmla="*/ 0 w 21600"/>
                          <a:gd name="T10" fmla="*/ 0 h 21600"/>
                          <a:gd name="T11" fmla="*/ 21600 w 21600"/>
                          <a:gd name="T12" fmla="*/ 21600 h 2160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21600" h="21600" fill="none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28575">
                        <a:solidFill>
                          <a:srgbClr val="FF33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28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113" name="Arc 163"/>
                      <p:cNvSpPr>
                        <a:spLocks/>
                      </p:cNvSpPr>
                      <p:nvPr/>
                    </p:nvSpPr>
                    <p:spPr bwMode="auto">
                      <a:xfrm flipH="1">
                        <a:off x="4608" y="816"/>
                        <a:ext cx="192" cy="240"/>
                      </a:xfrm>
                      <a:custGeom>
                        <a:avLst/>
                        <a:gdLst>
                          <a:gd name="T0" fmla="*/ 0 w 21600"/>
                          <a:gd name="T1" fmla="*/ 0 h 21600"/>
                          <a:gd name="T2" fmla="*/ 2 w 21600"/>
                          <a:gd name="T3" fmla="*/ 3 h 21600"/>
                          <a:gd name="T4" fmla="*/ 0 w 21600"/>
                          <a:gd name="T5" fmla="*/ 3 h 21600"/>
                          <a:gd name="T6" fmla="*/ 0 60000 65536"/>
                          <a:gd name="T7" fmla="*/ 0 60000 65536"/>
                          <a:gd name="T8" fmla="*/ 0 60000 65536"/>
                          <a:gd name="T9" fmla="*/ 0 w 21600"/>
                          <a:gd name="T10" fmla="*/ 0 h 21600"/>
                          <a:gd name="T11" fmla="*/ 21600 w 21600"/>
                          <a:gd name="T12" fmla="*/ 21600 h 2160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21600" h="21600" fill="none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28575">
                        <a:solidFill>
                          <a:srgbClr val="FF33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28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endParaRPr>
                      </a:p>
                    </p:txBody>
                  </p:sp>
                </p:grpSp>
                <p:grpSp>
                  <p:nvGrpSpPr>
                    <p:cNvPr id="109" name="Group 164"/>
                    <p:cNvGrpSpPr>
                      <a:grpSpLocks/>
                    </p:cNvGrpSpPr>
                    <p:nvPr/>
                  </p:nvGrpSpPr>
                  <p:grpSpPr bwMode="auto">
                    <a:xfrm flipV="1">
                      <a:off x="5376" y="864"/>
                      <a:ext cx="384" cy="432"/>
                      <a:chOff x="4416" y="816"/>
                      <a:chExt cx="384" cy="432"/>
                    </a:xfrm>
                  </p:grpSpPr>
                  <p:sp>
                    <p:nvSpPr>
                      <p:cNvPr id="110" name="Arc 165"/>
                      <p:cNvSpPr>
                        <a:spLocks/>
                      </p:cNvSpPr>
                      <p:nvPr/>
                    </p:nvSpPr>
                    <p:spPr bwMode="auto">
                      <a:xfrm flipV="1">
                        <a:off x="4416" y="1008"/>
                        <a:ext cx="192" cy="240"/>
                      </a:xfrm>
                      <a:custGeom>
                        <a:avLst/>
                        <a:gdLst>
                          <a:gd name="T0" fmla="*/ 0 w 21600"/>
                          <a:gd name="T1" fmla="*/ 0 h 21600"/>
                          <a:gd name="T2" fmla="*/ 2 w 21600"/>
                          <a:gd name="T3" fmla="*/ 3 h 21600"/>
                          <a:gd name="T4" fmla="*/ 0 w 21600"/>
                          <a:gd name="T5" fmla="*/ 3 h 21600"/>
                          <a:gd name="T6" fmla="*/ 0 60000 65536"/>
                          <a:gd name="T7" fmla="*/ 0 60000 65536"/>
                          <a:gd name="T8" fmla="*/ 0 60000 65536"/>
                          <a:gd name="T9" fmla="*/ 0 w 21600"/>
                          <a:gd name="T10" fmla="*/ 0 h 21600"/>
                          <a:gd name="T11" fmla="*/ 21600 w 21600"/>
                          <a:gd name="T12" fmla="*/ 21600 h 2160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21600" h="21600" fill="none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28575">
                        <a:solidFill>
                          <a:srgbClr val="FF33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28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111" name="Arc 166"/>
                      <p:cNvSpPr>
                        <a:spLocks/>
                      </p:cNvSpPr>
                      <p:nvPr/>
                    </p:nvSpPr>
                    <p:spPr bwMode="auto">
                      <a:xfrm flipH="1">
                        <a:off x="4608" y="816"/>
                        <a:ext cx="192" cy="240"/>
                      </a:xfrm>
                      <a:custGeom>
                        <a:avLst/>
                        <a:gdLst>
                          <a:gd name="T0" fmla="*/ 0 w 21600"/>
                          <a:gd name="T1" fmla="*/ 0 h 21600"/>
                          <a:gd name="T2" fmla="*/ 2 w 21600"/>
                          <a:gd name="T3" fmla="*/ 3 h 21600"/>
                          <a:gd name="T4" fmla="*/ 0 w 21600"/>
                          <a:gd name="T5" fmla="*/ 3 h 21600"/>
                          <a:gd name="T6" fmla="*/ 0 60000 65536"/>
                          <a:gd name="T7" fmla="*/ 0 60000 65536"/>
                          <a:gd name="T8" fmla="*/ 0 60000 65536"/>
                          <a:gd name="T9" fmla="*/ 0 w 21600"/>
                          <a:gd name="T10" fmla="*/ 0 h 21600"/>
                          <a:gd name="T11" fmla="*/ 21600 w 21600"/>
                          <a:gd name="T12" fmla="*/ 21600 h 2160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21600" h="21600" fill="none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28575">
                        <a:solidFill>
                          <a:srgbClr val="FF33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28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endParaRPr>
                      </a:p>
                    </p:txBody>
                  </p:sp>
                </p:grpSp>
              </p:grpSp>
            </p:grpSp>
            <p:sp>
              <p:nvSpPr>
                <p:cNvPr id="104" name="Arc 167"/>
                <p:cNvSpPr>
                  <a:spLocks/>
                </p:cNvSpPr>
                <p:nvPr/>
              </p:nvSpPr>
              <p:spPr bwMode="auto">
                <a:xfrm flipV="1">
                  <a:off x="5088" y="1104"/>
                  <a:ext cx="96" cy="9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 sz="2800">
                    <a:solidFill>
                      <a:srgbClr val="000066"/>
                    </a:solidFill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5" name="Line 168"/>
                <p:cNvSpPr>
                  <a:spLocks noChangeShapeType="1"/>
                </p:cNvSpPr>
                <p:nvPr/>
              </p:nvSpPr>
              <p:spPr bwMode="auto">
                <a:xfrm>
                  <a:off x="5184" y="1104"/>
                  <a:ext cx="240" cy="0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zh-CN" altLang="en-US" sz="2800">
                    <a:solidFill>
                      <a:srgbClr val="000066"/>
                    </a:solidFill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01" name="Text Box 169"/>
              <p:cNvSpPr txBox="1">
                <a:spLocks noChangeArrowheads="1"/>
              </p:cNvSpPr>
              <p:nvPr/>
            </p:nvSpPr>
            <p:spPr bwMode="auto">
              <a:xfrm>
                <a:off x="768" y="3456"/>
                <a:ext cx="361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2800" b="1" i="1" dirty="0">
                    <a:solidFill>
                      <a:srgbClr val="000066"/>
                    </a:solidFill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h</a:t>
                </a:r>
                <a:r>
                  <a:rPr lang="en-US" altLang="zh-CN" sz="2800" b="1" dirty="0">
                    <a:solidFill>
                      <a:srgbClr val="000066"/>
                    </a:solidFill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  <a:sym typeface="Symbol" pitchFamily="18" charset="2"/>
                  </a:rPr>
                  <a:t></a:t>
                </a:r>
                <a:endParaRPr lang="en-US" altLang="zh-CN" sz="2800" b="1" dirty="0">
                  <a:solidFill>
                    <a:srgbClr val="000066"/>
                  </a:solidFill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34" name="AutoShape 173"/>
            <p:cNvSpPr>
              <a:spLocks noChangeArrowheads="1"/>
            </p:cNvSpPr>
            <p:nvPr/>
          </p:nvSpPr>
          <p:spPr bwMode="auto">
            <a:xfrm>
              <a:off x="4332767" y="2665386"/>
              <a:ext cx="609600" cy="152400"/>
            </a:xfrm>
            <a:prstGeom prst="rightArrow">
              <a:avLst>
                <a:gd name="adj1" fmla="val 50000"/>
                <a:gd name="adj2" fmla="val 100000"/>
              </a:avLst>
            </a:prstGeom>
            <a:solidFill>
              <a:schemeClr val="accent1"/>
            </a:solidFill>
            <a:ln w="12700">
              <a:solidFill>
                <a:srgbClr val="0033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en-US" sz="280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35" name="Rectangle 174"/>
          <p:cNvSpPr>
            <a:spLocks noChangeArrowheads="1"/>
          </p:cNvSpPr>
          <p:nvPr/>
        </p:nvSpPr>
        <p:spPr bwMode="auto">
          <a:xfrm>
            <a:off x="156249" y="3505200"/>
            <a:ext cx="89667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zh-CN" altLang="en-US" sz="2800" b="1" i="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单位体积中单位时间内，从</a:t>
            </a:r>
            <a:r>
              <a:rPr lang="en-US" altLang="zh-CN" sz="2800" b="1" i="1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E</a:t>
            </a:r>
            <a:r>
              <a:rPr lang="en-GB" altLang="zh-CN" sz="2800" b="1" i="0" baseline="-2500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2800" b="1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Symbol" pitchFamily="18" charset="2"/>
              </a:rPr>
              <a:t></a:t>
            </a:r>
            <a:r>
              <a:rPr lang="en-US" altLang="zh-CN" sz="2800" b="1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i="1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E</a:t>
            </a:r>
            <a:r>
              <a:rPr lang="en-GB" altLang="zh-CN" sz="2800" b="1" i="0" baseline="-2500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800" b="1" i="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受激辐射的原子数：</a:t>
            </a:r>
          </a:p>
        </p:txBody>
      </p:sp>
      <p:sp>
        <p:nvSpPr>
          <p:cNvPr id="136" name="Text Box 177"/>
          <p:cNvSpPr txBox="1">
            <a:spLocks noChangeArrowheads="1"/>
          </p:cNvSpPr>
          <p:nvPr/>
        </p:nvSpPr>
        <p:spPr bwMode="auto">
          <a:xfrm>
            <a:off x="495300" y="1179493"/>
            <a:ext cx="8305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800" b="1" i="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当频率为</a:t>
            </a:r>
            <a:r>
              <a:rPr lang="zh-CN" altLang="en-US" sz="2800" b="1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Symbol" pitchFamily="18" charset="2"/>
              </a:rPr>
              <a:t></a:t>
            </a:r>
            <a:r>
              <a:rPr lang="zh-CN" altLang="en-US" sz="2800" b="1" i="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i="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= (</a:t>
            </a:r>
            <a:r>
              <a:rPr lang="en-US" altLang="zh-CN" sz="2800" b="1" i="1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E</a:t>
            </a:r>
            <a:r>
              <a:rPr lang="en-GB" altLang="zh-CN" sz="2800" b="1" i="0" baseline="-2500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2800" b="1" i="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– </a:t>
            </a:r>
            <a:r>
              <a:rPr lang="en-US" altLang="zh-CN" sz="2800" b="1" i="1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E</a:t>
            </a:r>
            <a:r>
              <a:rPr lang="en-GB" altLang="zh-CN" sz="2800" b="1" i="0" baseline="-2500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1</a:t>
            </a:r>
            <a:r>
              <a:rPr lang="en-US" altLang="zh-CN" sz="2800" b="1" i="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)/</a:t>
            </a:r>
            <a:r>
              <a:rPr lang="en-US" altLang="zh-CN" sz="2800" b="1" i="1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h</a:t>
            </a:r>
            <a:r>
              <a:rPr lang="en-US" altLang="zh-CN" sz="2800" b="1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en-US" sz="2800" b="1" i="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的外来光入射时，会引起高能态的原子跃迁到低能态</a:t>
            </a:r>
          </a:p>
        </p:txBody>
      </p:sp>
      <p:sp>
        <p:nvSpPr>
          <p:cNvPr id="138" name="Rectangle 1027"/>
          <p:cNvSpPr>
            <a:spLocks noChangeArrowheads="1"/>
          </p:cNvSpPr>
          <p:nvPr/>
        </p:nvSpPr>
        <p:spPr bwMode="auto">
          <a:xfrm>
            <a:off x="300370" y="5410200"/>
            <a:ext cx="8534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zh-CN" altLang="en-US" sz="2800" b="1" i="0" dirty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受激辐射光与外来光的频率、偏振方向、相位及传播方向均相同（全同光子</a:t>
            </a:r>
            <a:r>
              <a:rPr lang="zh-CN" altLang="en-GB" sz="2800" b="1" i="0" dirty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）的相干光，</a:t>
            </a:r>
            <a:r>
              <a:rPr lang="zh-CN" altLang="en-US" sz="2800" b="1" i="0" dirty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有光放大作用。</a:t>
            </a:r>
          </a:p>
        </p:txBody>
      </p:sp>
      <p:sp>
        <p:nvSpPr>
          <p:cNvPr id="139" name="Rectangle 1032"/>
          <p:cNvSpPr>
            <a:spLocks noChangeArrowheads="1"/>
          </p:cNvSpPr>
          <p:nvPr/>
        </p:nvSpPr>
        <p:spPr bwMode="auto">
          <a:xfrm>
            <a:off x="200376" y="4883177"/>
            <a:ext cx="892263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B</a:t>
            </a:r>
            <a:r>
              <a:rPr lang="en-GB" altLang="zh-CN" sz="2800" b="1" i="0" baseline="-2500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21</a:t>
            </a:r>
            <a:r>
              <a:rPr lang="en-US" altLang="zh-CN" sz="2800" b="1" i="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Symbol" pitchFamily="18" charset="2"/>
              </a:rPr>
              <a:t></a:t>
            </a:r>
            <a:r>
              <a:rPr lang="zh-CN" altLang="en-US" sz="2800" b="1" i="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单个原子在单位时间内发生受激辐射过程的概率。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原子物理学</a:t>
            </a:r>
            <a:r>
              <a:rPr lang="en-US" altLang="zh-CN" dirty="0"/>
              <a:t>2026</a:t>
            </a:r>
            <a:r>
              <a:rPr lang="zh-CN" altLang="en-US" dirty="0"/>
              <a:t>年春</a:t>
            </a:r>
            <a:endParaRPr lang="en-US" dirty="0"/>
          </a:p>
        </p:txBody>
      </p:sp>
      <p:sp>
        <p:nvSpPr>
          <p:cNvPr id="142" name="矩形 2"/>
          <p:cNvSpPr/>
          <p:nvPr/>
        </p:nvSpPr>
        <p:spPr>
          <a:xfrm>
            <a:off x="6273468" y="4415073"/>
            <a:ext cx="2683748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altLang="zh-CN" sz="2000" i="1" dirty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u</a:t>
            </a:r>
            <a:r>
              <a:rPr lang="en-US" altLang="zh-CN" sz="2000" dirty="0">
                <a:solidFill>
                  <a:srgbClr val="0000FF"/>
                </a:solidFill>
                <a:latin typeface="STKaiti" charset="-122"/>
                <a:ea typeface="STKaiti" charset="-122"/>
                <a:cs typeface="STKaiti" charset="-122"/>
              </a:rPr>
              <a:t>(</a:t>
            </a:r>
            <a:r>
              <a:rPr lang="en-US" altLang="zh-CN" sz="2000" i="1" dirty="0" err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v</a:t>
            </a:r>
            <a:r>
              <a:rPr lang="en-US" altLang="zh-CN" sz="2000" dirty="0" err="1">
                <a:solidFill>
                  <a:srgbClr val="0000FF"/>
                </a:solidFill>
                <a:latin typeface="STKaiti" charset="-122"/>
                <a:ea typeface="STKaiti" charset="-122"/>
                <a:cs typeface="STKaiti" charset="-122"/>
              </a:rPr>
              <a:t>,T</a:t>
            </a:r>
            <a:r>
              <a:rPr lang="en-US" altLang="zh-CN" sz="2000" dirty="0">
                <a:solidFill>
                  <a:srgbClr val="0000FF"/>
                </a:solidFill>
                <a:latin typeface="STKaiti" charset="-122"/>
                <a:ea typeface="STKaiti" charset="-122"/>
                <a:cs typeface="STKaiti" charset="-122"/>
              </a:rPr>
              <a:t>):</a:t>
            </a:r>
            <a:r>
              <a:rPr lang="zh-CN" altLang="en-US" sz="2000" dirty="0">
                <a:solidFill>
                  <a:srgbClr val="0000FF"/>
                </a:solidFill>
                <a:latin typeface="STKaiti" charset="-122"/>
                <a:ea typeface="STKaiti" charset="-122"/>
                <a:cs typeface="STKaiti" charset="-122"/>
              </a:rPr>
              <a:t>辐射的能量密度</a:t>
            </a:r>
            <a:endParaRPr lang="zh-CN" altLang="en-US" sz="2000" dirty="0">
              <a:latin typeface="STKaiti" charset="-122"/>
              <a:ea typeface="STKaiti" charset="-122"/>
              <a:cs typeface="STKaiti" charset="-122"/>
            </a:endParaRPr>
          </a:p>
        </p:txBody>
      </p:sp>
      <p:pic>
        <p:nvPicPr>
          <p:cNvPr id="140" name="图片 139">
            <a:extLst>
              <a:ext uri="{FF2B5EF4-FFF2-40B4-BE49-F238E27FC236}">
                <a16:creationId xmlns:a16="http://schemas.microsoft.com/office/drawing/2014/main" id="{0E6234B9-FA0D-7FA2-ABC2-F10007AD9C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0542" y="4028420"/>
            <a:ext cx="3468688" cy="842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253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GB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受激</a:t>
            </a:r>
            <a:r>
              <a:rPr lang="zh-CN" altLang="en-US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吸收</a:t>
            </a:r>
            <a:r>
              <a:rPr lang="en-US" altLang="zh-CN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(stimulated absorption)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BAC4F7-8877-4A8A-A428-06935D1FE728}" type="slidenum">
              <a:rPr lang="zh-CN" altLang="en-US" smtClean="0"/>
              <a:pPr>
                <a:defRPr/>
              </a:pPr>
              <a:t>34</a:t>
            </a:fld>
            <a:endParaRPr lang="en-US" altLang="zh-CN" dirty="0"/>
          </a:p>
        </p:txBody>
      </p:sp>
      <p:sp>
        <p:nvSpPr>
          <p:cNvPr id="5" name="Text Box 1029"/>
          <p:cNvSpPr txBox="1">
            <a:spLocks noChangeArrowheads="1"/>
          </p:cNvSpPr>
          <p:nvPr/>
        </p:nvSpPr>
        <p:spPr bwMode="auto">
          <a:xfrm>
            <a:off x="457200" y="1143000"/>
            <a:ext cx="835534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400" b="1" i="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当频率为</a:t>
            </a:r>
            <a:r>
              <a:rPr lang="zh-CN" altLang="en-US" sz="2400" b="1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Symbol" pitchFamily="18" charset="2"/>
              </a:rPr>
              <a:t></a:t>
            </a:r>
            <a:r>
              <a:rPr lang="zh-CN" altLang="en-US" sz="2400" b="1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= </a:t>
            </a:r>
            <a:r>
              <a:rPr lang="en-US" altLang="zh-CN" sz="2400" b="1" i="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(</a:t>
            </a:r>
            <a:r>
              <a:rPr lang="en-US" altLang="zh-CN" sz="2400" b="1" i="1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E</a:t>
            </a:r>
            <a:r>
              <a:rPr lang="en-GB" altLang="zh-CN" sz="2400" b="1" i="0" baseline="-2500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2400" b="1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– </a:t>
            </a:r>
            <a:r>
              <a:rPr lang="en-US" altLang="zh-CN" sz="2400" b="1" i="1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E</a:t>
            </a:r>
            <a:r>
              <a:rPr lang="en-GB" altLang="zh-CN" sz="2400" b="1" i="0" baseline="-2500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1</a:t>
            </a:r>
            <a:r>
              <a:rPr lang="en-US" altLang="zh-CN" sz="2400" b="1" i="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)</a:t>
            </a:r>
            <a:r>
              <a:rPr lang="en-US" altLang="zh-CN" sz="2400" b="1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i="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400" b="1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h</a:t>
            </a:r>
            <a:r>
              <a:rPr lang="zh-CN" altLang="en-US" sz="2400" b="1" i="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的外来光入射时，也会引起低能态的原子跃迁到高能态。</a:t>
            </a:r>
          </a:p>
        </p:txBody>
      </p:sp>
      <p:grpSp>
        <p:nvGrpSpPr>
          <p:cNvPr id="75" name="组合 74"/>
          <p:cNvGrpSpPr/>
          <p:nvPr/>
        </p:nvGrpSpPr>
        <p:grpSpPr>
          <a:xfrm>
            <a:off x="698500" y="1981200"/>
            <a:ext cx="7340600" cy="1285875"/>
            <a:chOff x="407654" y="1893170"/>
            <a:chExt cx="7340600" cy="1285875"/>
          </a:xfrm>
        </p:grpSpPr>
        <p:grpSp>
          <p:nvGrpSpPr>
            <p:cNvPr id="6" name="Group 1103"/>
            <p:cNvGrpSpPr>
              <a:grpSpLocks/>
            </p:cNvGrpSpPr>
            <p:nvPr/>
          </p:nvGrpSpPr>
          <p:grpSpPr bwMode="auto">
            <a:xfrm>
              <a:off x="804529" y="2197970"/>
              <a:ext cx="1524000" cy="523875"/>
              <a:chOff x="768" y="3456"/>
              <a:chExt cx="960" cy="330"/>
            </a:xfrm>
          </p:grpSpPr>
          <p:grpSp>
            <p:nvGrpSpPr>
              <p:cNvPr id="7" name="Group 1104"/>
              <p:cNvGrpSpPr>
                <a:grpSpLocks/>
              </p:cNvGrpSpPr>
              <p:nvPr/>
            </p:nvGrpSpPr>
            <p:grpSpPr bwMode="auto">
              <a:xfrm>
                <a:off x="1152" y="3600"/>
                <a:ext cx="576" cy="96"/>
                <a:chOff x="4032" y="1008"/>
                <a:chExt cx="1392" cy="192"/>
              </a:xfrm>
            </p:grpSpPr>
            <p:grpSp>
              <p:nvGrpSpPr>
                <p:cNvPr id="9" name="Group 1105"/>
                <p:cNvGrpSpPr>
                  <a:grpSpLocks/>
                </p:cNvGrpSpPr>
                <p:nvPr/>
              </p:nvGrpSpPr>
              <p:grpSpPr bwMode="auto">
                <a:xfrm>
                  <a:off x="4032" y="1008"/>
                  <a:ext cx="528" cy="192"/>
                  <a:chOff x="4032" y="1008"/>
                  <a:chExt cx="1440" cy="432"/>
                </a:xfrm>
              </p:grpSpPr>
              <p:grpSp>
                <p:nvGrpSpPr>
                  <p:cNvPr id="27" name="Group 1106"/>
                  <p:cNvGrpSpPr>
                    <a:grpSpLocks/>
                  </p:cNvGrpSpPr>
                  <p:nvPr/>
                </p:nvGrpSpPr>
                <p:grpSpPr bwMode="auto">
                  <a:xfrm>
                    <a:off x="4032" y="1008"/>
                    <a:ext cx="720" cy="432"/>
                    <a:chOff x="5040" y="864"/>
                    <a:chExt cx="720" cy="432"/>
                  </a:xfrm>
                </p:grpSpPr>
                <p:grpSp>
                  <p:nvGrpSpPr>
                    <p:cNvPr id="35" name="Group 1107"/>
                    <p:cNvGrpSpPr>
                      <a:grpSpLocks/>
                    </p:cNvGrpSpPr>
                    <p:nvPr/>
                  </p:nvGrpSpPr>
                  <p:grpSpPr bwMode="auto">
                    <a:xfrm flipH="1" flipV="1">
                      <a:off x="5040" y="864"/>
                      <a:ext cx="384" cy="432"/>
                      <a:chOff x="4416" y="816"/>
                      <a:chExt cx="384" cy="432"/>
                    </a:xfrm>
                  </p:grpSpPr>
                  <p:sp>
                    <p:nvSpPr>
                      <p:cNvPr id="39" name="Arc 1108"/>
                      <p:cNvSpPr>
                        <a:spLocks/>
                      </p:cNvSpPr>
                      <p:nvPr/>
                    </p:nvSpPr>
                    <p:spPr bwMode="auto">
                      <a:xfrm flipV="1">
                        <a:off x="4416" y="1008"/>
                        <a:ext cx="192" cy="240"/>
                      </a:xfrm>
                      <a:custGeom>
                        <a:avLst/>
                        <a:gdLst>
                          <a:gd name="T0" fmla="*/ 0 w 21600"/>
                          <a:gd name="T1" fmla="*/ 0 h 21600"/>
                          <a:gd name="T2" fmla="*/ 2 w 21600"/>
                          <a:gd name="T3" fmla="*/ 3 h 21600"/>
                          <a:gd name="T4" fmla="*/ 0 w 21600"/>
                          <a:gd name="T5" fmla="*/ 3 h 21600"/>
                          <a:gd name="T6" fmla="*/ 0 60000 65536"/>
                          <a:gd name="T7" fmla="*/ 0 60000 65536"/>
                          <a:gd name="T8" fmla="*/ 0 60000 65536"/>
                          <a:gd name="T9" fmla="*/ 0 w 21600"/>
                          <a:gd name="T10" fmla="*/ 0 h 21600"/>
                          <a:gd name="T11" fmla="*/ 21600 w 21600"/>
                          <a:gd name="T12" fmla="*/ 21600 h 2160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21600" h="21600" fill="none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28575">
                        <a:solidFill>
                          <a:srgbClr val="FF33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28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40" name="Arc 1109"/>
                      <p:cNvSpPr>
                        <a:spLocks/>
                      </p:cNvSpPr>
                      <p:nvPr/>
                    </p:nvSpPr>
                    <p:spPr bwMode="auto">
                      <a:xfrm flipH="1">
                        <a:off x="4608" y="816"/>
                        <a:ext cx="192" cy="240"/>
                      </a:xfrm>
                      <a:custGeom>
                        <a:avLst/>
                        <a:gdLst>
                          <a:gd name="T0" fmla="*/ 0 w 21600"/>
                          <a:gd name="T1" fmla="*/ 0 h 21600"/>
                          <a:gd name="T2" fmla="*/ 2 w 21600"/>
                          <a:gd name="T3" fmla="*/ 3 h 21600"/>
                          <a:gd name="T4" fmla="*/ 0 w 21600"/>
                          <a:gd name="T5" fmla="*/ 3 h 21600"/>
                          <a:gd name="T6" fmla="*/ 0 60000 65536"/>
                          <a:gd name="T7" fmla="*/ 0 60000 65536"/>
                          <a:gd name="T8" fmla="*/ 0 60000 65536"/>
                          <a:gd name="T9" fmla="*/ 0 w 21600"/>
                          <a:gd name="T10" fmla="*/ 0 h 21600"/>
                          <a:gd name="T11" fmla="*/ 21600 w 21600"/>
                          <a:gd name="T12" fmla="*/ 21600 h 2160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21600" h="21600" fill="none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28575">
                        <a:solidFill>
                          <a:srgbClr val="FF33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28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endParaRPr>
                      </a:p>
                    </p:txBody>
                  </p:sp>
                </p:grpSp>
                <p:grpSp>
                  <p:nvGrpSpPr>
                    <p:cNvPr id="36" name="Group 1110"/>
                    <p:cNvGrpSpPr>
                      <a:grpSpLocks/>
                    </p:cNvGrpSpPr>
                    <p:nvPr/>
                  </p:nvGrpSpPr>
                  <p:grpSpPr bwMode="auto">
                    <a:xfrm flipV="1">
                      <a:off x="5376" y="864"/>
                      <a:ext cx="384" cy="432"/>
                      <a:chOff x="4416" y="816"/>
                      <a:chExt cx="384" cy="432"/>
                    </a:xfrm>
                  </p:grpSpPr>
                  <p:sp>
                    <p:nvSpPr>
                      <p:cNvPr id="37" name="Arc 1111"/>
                      <p:cNvSpPr>
                        <a:spLocks/>
                      </p:cNvSpPr>
                      <p:nvPr/>
                    </p:nvSpPr>
                    <p:spPr bwMode="auto">
                      <a:xfrm flipV="1">
                        <a:off x="4416" y="1008"/>
                        <a:ext cx="192" cy="240"/>
                      </a:xfrm>
                      <a:custGeom>
                        <a:avLst/>
                        <a:gdLst>
                          <a:gd name="T0" fmla="*/ 0 w 21600"/>
                          <a:gd name="T1" fmla="*/ 0 h 21600"/>
                          <a:gd name="T2" fmla="*/ 2 w 21600"/>
                          <a:gd name="T3" fmla="*/ 3 h 21600"/>
                          <a:gd name="T4" fmla="*/ 0 w 21600"/>
                          <a:gd name="T5" fmla="*/ 3 h 21600"/>
                          <a:gd name="T6" fmla="*/ 0 60000 65536"/>
                          <a:gd name="T7" fmla="*/ 0 60000 65536"/>
                          <a:gd name="T8" fmla="*/ 0 60000 65536"/>
                          <a:gd name="T9" fmla="*/ 0 w 21600"/>
                          <a:gd name="T10" fmla="*/ 0 h 21600"/>
                          <a:gd name="T11" fmla="*/ 21600 w 21600"/>
                          <a:gd name="T12" fmla="*/ 21600 h 2160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21600" h="21600" fill="none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28575">
                        <a:solidFill>
                          <a:srgbClr val="FF33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28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38" name="Arc 1112"/>
                      <p:cNvSpPr>
                        <a:spLocks/>
                      </p:cNvSpPr>
                      <p:nvPr/>
                    </p:nvSpPr>
                    <p:spPr bwMode="auto">
                      <a:xfrm flipH="1">
                        <a:off x="4608" y="816"/>
                        <a:ext cx="192" cy="240"/>
                      </a:xfrm>
                      <a:custGeom>
                        <a:avLst/>
                        <a:gdLst>
                          <a:gd name="T0" fmla="*/ 0 w 21600"/>
                          <a:gd name="T1" fmla="*/ 0 h 21600"/>
                          <a:gd name="T2" fmla="*/ 2 w 21600"/>
                          <a:gd name="T3" fmla="*/ 3 h 21600"/>
                          <a:gd name="T4" fmla="*/ 0 w 21600"/>
                          <a:gd name="T5" fmla="*/ 3 h 21600"/>
                          <a:gd name="T6" fmla="*/ 0 60000 65536"/>
                          <a:gd name="T7" fmla="*/ 0 60000 65536"/>
                          <a:gd name="T8" fmla="*/ 0 60000 65536"/>
                          <a:gd name="T9" fmla="*/ 0 w 21600"/>
                          <a:gd name="T10" fmla="*/ 0 h 21600"/>
                          <a:gd name="T11" fmla="*/ 21600 w 21600"/>
                          <a:gd name="T12" fmla="*/ 21600 h 2160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21600" h="21600" fill="none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28575">
                        <a:solidFill>
                          <a:srgbClr val="FF33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28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28" name="Group 1113"/>
                  <p:cNvGrpSpPr>
                    <a:grpSpLocks/>
                  </p:cNvGrpSpPr>
                  <p:nvPr/>
                </p:nvGrpSpPr>
                <p:grpSpPr bwMode="auto">
                  <a:xfrm>
                    <a:off x="4752" y="1008"/>
                    <a:ext cx="720" cy="432"/>
                    <a:chOff x="5040" y="864"/>
                    <a:chExt cx="720" cy="432"/>
                  </a:xfrm>
                </p:grpSpPr>
                <p:grpSp>
                  <p:nvGrpSpPr>
                    <p:cNvPr id="29" name="Group 1114"/>
                    <p:cNvGrpSpPr>
                      <a:grpSpLocks/>
                    </p:cNvGrpSpPr>
                    <p:nvPr/>
                  </p:nvGrpSpPr>
                  <p:grpSpPr bwMode="auto">
                    <a:xfrm flipH="1" flipV="1">
                      <a:off x="5040" y="864"/>
                      <a:ext cx="384" cy="432"/>
                      <a:chOff x="4416" y="816"/>
                      <a:chExt cx="384" cy="432"/>
                    </a:xfrm>
                  </p:grpSpPr>
                  <p:sp>
                    <p:nvSpPr>
                      <p:cNvPr id="33" name="Arc 1115"/>
                      <p:cNvSpPr>
                        <a:spLocks/>
                      </p:cNvSpPr>
                      <p:nvPr/>
                    </p:nvSpPr>
                    <p:spPr bwMode="auto">
                      <a:xfrm flipV="1">
                        <a:off x="4416" y="1008"/>
                        <a:ext cx="192" cy="240"/>
                      </a:xfrm>
                      <a:custGeom>
                        <a:avLst/>
                        <a:gdLst>
                          <a:gd name="T0" fmla="*/ 0 w 21600"/>
                          <a:gd name="T1" fmla="*/ 0 h 21600"/>
                          <a:gd name="T2" fmla="*/ 2 w 21600"/>
                          <a:gd name="T3" fmla="*/ 3 h 21600"/>
                          <a:gd name="T4" fmla="*/ 0 w 21600"/>
                          <a:gd name="T5" fmla="*/ 3 h 21600"/>
                          <a:gd name="T6" fmla="*/ 0 60000 65536"/>
                          <a:gd name="T7" fmla="*/ 0 60000 65536"/>
                          <a:gd name="T8" fmla="*/ 0 60000 65536"/>
                          <a:gd name="T9" fmla="*/ 0 w 21600"/>
                          <a:gd name="T10" fmla="*/ 0 h 21600"/>
                          <a:gd name="T11" fmla="*/ 21600 w 21600"/>
                          <a:gd name="T12" fmla="*/ 21600 h 2160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21600" h="21600" fill="none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28575">
                        <a:solidFill>
                          <a:srgbClr val="FF33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28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34" name="Arc 1116"/>
                      <p:cNvSpPr>
                        <a:spLocks/>
                      </p:cNvSpPr>
                      <p:nvPr/>
                    </p:nvSpPr>
                    <p:spPr bwMode="auto">
                      <a:xfrm flipH="1">
                        <a:off x="4608" y="816"/>
                        <a:ext cx="192" cy="240"/>
                      </a:xfrm>
                      <a:custGeom>
                        <a:avLst/>
                        <a:gdLst>
                          <a:gd name="T0" fmla="*/ 0 w 21600"/>
                          <a:gd name="T1" fmla="*/ 0 h 21600"/>
                          <a:gd name="T2" fmla="*/ 2 w 21600"/>
                          <a:gd name="T3" fmla="*/ 3 h 21600"/>
                          <a:gd name="T4" fmla="*/ 0 w 21600"/>
                          <a:gd name="T5" fmla="*/ 3 h 21600"/>
                          <a:gd name="T6" fmla="*/ 0 60000 65536"/>
                          <a:gd name="T7" fmla="*/ 0 60000 65536"/>
                          <a:gd name="T8" fmla="*/ 0 60000 65536"/>
                          <a:gd name="T9" fmla="*/ 0 w 21600"/>
                          <a:gd name="T10" fmla="*/ 0 h 21600"/>
                          <a:gd name="T11" fmla="*/ 21600 w 21600"/>
                          <a:gd name="T12" fmla="*/ 21600 h 2160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21600" h="21600" fill="none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28575">
                        <a:solidFill>
                          <a:srgbClr val="FF33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28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endParaRPr>
                      </a:p>
                    </p:txBody>
                  </p:sp>
                </p:grpSp>
                <p:grpSp>
                  <p:nvGrpSpPr>
                    <p:cNvPr id="30" name="Group 1117"/>
                    <p:cNvGrpSpPr>
                      <a:grpSpLocks/>
                    </p:cNvGrpSpPr>
                    <p:nvPr/>
                  </p:nvGrpSpPr>
                  <p:grpSpPr bwMode="auto">
                    <a:xfrm flipV="1">
                      <a:off x="5376" y="864"/>
                      <a:ext cx="384" cy="432"/>
                      <a:chOff x="4416" y="816"/>
                      <a:chExt cx="384" cy="432"/>
                    </a:xfrm>
                  </p:grpSpPr>
                  <p:sp>
                    <p:nvSpPr>
                      <p:cNvPr id="31" name="Arc 1118"/>
                      <p:cNvSpPr>
                        <a:spLocks/>
                      </p:cNvSpPr>
                      <p:nvPr/>
                    </p:nvSpPr>
                    <p:spPr bwMode="auto">
                      <a:xfrm flipV="1">
                        <a:off x="4416" y="1008"/>
                        <a:ext cx="192" cy="240"/>
                      </a:xfrm>
                      <a:custGeom>
                        <a:avLst/>
                        <a:gdLst>
                          <a:gd name="T0" fmla="*/ 0 w 21600"/>
                          <a:gd name="T1" fmla="*/ 0 h 21600"/>
                          <a:gd name="T2" fmla="*/ 2 w 21600"/>
                          <a:gd name="T3" fmla="*/ 3 h 21600"/>
                          <a:gd name="T4" fmla="*/ 0 w 21600"/>
                          <a:gd name="T5" fmla="*/ 3 h 21600"/>
                          <a:gd name="T6" fmla="*/ 0 60000 65536"/>
                          <a:gd name="T7" fmla="*/ 0 60000 65536"/>
                          <a:gd name="T8" fmla="*/ 0 60000 65536"/>
                          <a:gd name="T9" fmla="*/ 0 w 21600"/>
                          <a:gd name="T10" fmla="*/ 0 h 21600"/>
                          <a:gd name="T11" fmla="*/ 21600 w 21600"/>
                          <a:gd name="T12" fmla="*/ 21600 h 2160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21600" h="21600" fill="none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28575">
                        <a:solidFill>
                          <a:srgbClr val="FF33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28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32" name="Arc 1119"/>
                      <p:cNvSpPr>
                        <a:spLocks/>
                      </p:cNvSpPr>
                      <p:nvPr/>
                    </p:nvSpPr>
                    <p:spPr bwMode="auto">
                      <a:xfrm flipH="1">
                        <a:off x="4608" y="816"/>
                        <a:ext cx="192" cy="240"/>
                      </a:xfrm>
                      <a:custGeom>
                        <a:avLst/>
                        <a:gdLst>
                          <a:gd name="T0" fmla="*/ 0 w 21600"/>
                          <a:gd name="T1" fmla="*/ 0 h 21600"/>
                          <a:gd name="T2" fmla="*/ 2 w 21600"/>
                          <a:gd name="T3" fmla="*/ 3 h 21600"/>
                          <a:gd name="T4" fmla="*/ 0 w 21600"/>
                          <a:gd name="T5" fmla="*/ 3 h 21600"/>
                          <a:gd name="T6" fmla="*/ 0 60000 65536"/>
                          <a:gd name="T7" fmla="*/ 0 60000 65536"/>
                          <a:gd name="T8" fmla="*/ 0 60000 65536"/>
                          <a:gd name="T9" fmla="*/ 0 w 21600"/>
                          <a:gd name="T10" fmla="*/ 0 h 21600"/>
                          <a:gd name="T11" fmla="*/ 21600 w 21600"/>
                          <a:gd name="T12" fmla="*/ 21600 h 2160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21600" h="21600" fill="none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28575">
                        <a:solidFill>
                          <a:srgbClr val="FF33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28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10" name="Group 1120"/>
                <p:cNvGrpSpPr>
                  <a:grpSpLocks/>
                </p:cNvGrpSpPr>
                <p:nvPr/>
              </p:nvGrpSpPr>
              <p:grpSpPr bwMode="auto">
                <a:xfrm>
                  <a:off x="4560" y="1008"/>
                  <a:ext cx="528" cy="192"/>
                  <a:chOff x="4032" y="1008"/>
                  <a:chExt cx="1440" cy="432"/>
                </a:xfrm>
              </p:grpSpPr>
              <p:grpSp>
                <p:nvGrpSpPr>
                  <p:cNvPr id="13" name="Group 1121"/>
                  <p:cNvGrpSpPr>
                    <a:grpSpLocks/>
                  </p:cNvGrpSpPr>
                  <p:nvPr/>
                </p:nvGrpSpPr>
                <p:grpSpPr bwMode="auto">
                  <a:xfrm>
                    <a:off x="4032" y="1008"/>
                    <a:ext cx="720" cy="432"/>
                    <a:chOff x="5040" y="864"/>
                    <a:chExt cx="720" cy="432"/>
                  </a:xfrm>
                </p:grpSpPr>
                <p:grpSp>
                  <p:nvGrpSpPr>
                    <p:cNvPr id="21" name="Group 1122"/>
                    <p:cNvGrpSpPr>
                      <a:grpSpLocks/>
                    </p:cNvGrpSpPr>
                    <p:nvPr/>
                  </p:nvGrpSpPr>
                  <p:grpSpPr bwMode="auto">
                    <a:xfrm flipH="1" flipV="1">
                      <a:off x="5040" y="864"/>
                      <a:ext cx="384" cy="432"/>
                      <a:chOff x="4416" y="816"/>
                      <a:chExt cx="384" cy="432"/>
                    </a:xfrm>
                  </p:grpSpPr>
                  <p:sp>
                    <p:nvSpPr>
                      <p:cNvPr id="25" name="Arc 1123"/>
                      <p:cNvSpPr>
                        <a:spLocks/>
                      </p:cNvSpPr>
                      <p:nvPr/>
                    </p:nvSpPr>
                    <p:spPr bwMode="auto">
                      <a:xfrm flipV="1">
                        <a:off x="4416" y="1008"/>
                        <a:ext cx="192" cy="240"/>
                      </a:xfrm>
                      <a:custGeom>
                        <a:avLst/>
                        <a:gdLst>
                          <a:gd name="T0" fmla="*/ 0 w 21600"/>
                          <a:gd name="T1" fmla="*/ 0 h 21600"/>
                          <a:gd name="T2" fmla="*/ 2 w 21600"/>
                          <a:gd name="T3" fmla="*/ 3 h 21600"/>
                          <a:gd name="T4" fmla="*/ 0 w 21600"/>
                          <a:gd name="T5" fmla="*/ 3 h 21600"/>
                          <a:gd name="T6" fmla="*/ 0 60000 65536"/>
                          <a:gd name="T7" fmla="*/ 0 60000 65536"/>
                          <a:gd name="T8" fmla="*/ 0 60000 65536"/>
                          <a:gd name="T9" fmla="*/ 0 w 21600"/>
                          <a:gd name="T10" fmla="*/ 0 h 21600"/>
                          <a:gd name="T11" fmla="*/ 21600 w 21600"/>
                          <a:gd name="T12" fmla="*/ 21600 h 2160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21600" h="21600" fill="none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28575">
                        <a:solidFill>
                          <a:srgbClr val="FF33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28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26" name="Arc 1124"/>
                      <p:cNvSpPr>
                        <a:spLocks/>
                      </p:cNvSpPr>
                      <p:nvPr/>
                    </p:nvSpPr>
                    <p:spPr bwMode="auto">
                      <a:xfrm flipH="1">
                        <a:off x="4608" y="816"/>
                        <a:ext cx="192" cy="240"/>
                      </a:xfrm>
                      <a:custGeom>
                        <a:avLst/>
                        <a:gdLst>
                          <a:gd name="T0" fmla="*/ 0 w 21600"/>
                          <a:gd name="T1" fmla="*/ 0 h 21600"/>
                          <a:gd name="T2" fmla="*/ 2 w 21600"/>
                          <a:gd name="T3" fmla="*/ 3 h 21600"/>
                          <a:gd name="T4" fmla="*/ 0 w 21600"/>
                          <a:gd name="T5" fmla="*/ 3 h 21600"/>
                          <a:gd name="T6" fmla="*/ 0 60000 65536"/>
                          <a:gd name="T7" fmla="*/ 0 60000 65536"/>
                          <a:gd name="T8" fmla="*/ 0 60000 65536"/>
                          <a:gd name="T9" fmla="*/ 0 w 21600"/>
                          <a:gd name="T10" fmla="*/ 0 h 21600"/>
                          <a:gd name="T11" fmla="*/ 21600 w 21600"/>
                          <a:gd name="T12" fmla="*/ 21600 h 2160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21600" h="21600" fill="none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28575">
                        <a:solidFill>
                          <a:srgbClr val="FF33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28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endParaRPr>
                      </a:p>
                    </p:txBody>
                  </p:sp>
                </p:grpSp>
                <p:grpSp>
                  <p:nvGrpSpPr>
                    <p:cNvPr id="22" name="Group 1125"/>
                    <p:cNvGrpSpPr>
                      <a:grpSpLocks/>
                    </p:cNvGrpSpPr>
                    <p:nvPr/>
                  </p:nvGrpSpPr>
                  <p:grpSpPr bwMode="auto">
                    <a:xfrm flipV="1">
                      <a:off x="5376" y="864"/>
                      <a:ext cx="384" cy="432"/>
                      <a:chOff x="4416" y="816"/>
                      <a:chExt cx="384" cy="432"/>
                    </a:xfrm>
                  </p:grpSpPr>
                  <p:sp>
                    <p:nvSpPr>
                      <p:cNvPr id="23" name="Arc 1126"/>
                      <p:cNvSpPr>
                        <a:spLocks/>
                      </p:cNvSpPr>
                      <p:nvPr/>
                    </p:nvSpPr>
                    <p:spPr bwMode="auto">
                      <a:xfrm flipV="1">
                        <a:off x="4416" y="1008"/>
                        <a:ext cx="192" cy="240"/>
                      </a:xfrm>
                      <a:custGeom>
                        <a:avLst/>
                        <a:gdLst>
                          <a:gd name="T0" fmla="*/ 0 w 21600"/>
                          <a:gd name="T1" fmla="*/ 0 h 21600"/>
                          <a:gd name="T2" fmla="*/ 2 w 21600"/>
                          <a:gd name="T3" fmla="*/ 3 h 21600"/>
                          <a:gd name="T4" fmla="*/ 0 w 21600"/>
                          <a:gd name="T5" fmla="*/ 3 h 21600"/>
                          <a:gd name="T6" fmla="*/ 0 60000 65536"/>
                          <a:gd name="T7" fmla="*/ 0 60000 65536"/>
                          <a:gd name="T8" fmla="*/ 0 60000 65536"/>
                          <a:gd name="T9" fmla="*/ 0 w 21600"/>
                          <a:gd name="T10" fmla="*/ 0 h 21600"/>
                          <a:gd name="T11" fmla="*/ 21600 w 21600"/>
                          <a:gd name="T12" fmla="*/ 21600 h 2160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21600" h="21600" fill="none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28575">
                        <a:solidFill>
                          <a:srgbClr val="FF33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28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24" name="Arc 1127"/>
                      <p:cNvSpPr>
                        <a:spLocks/>
                      </p:cNvSpPr>
                      <p:nvPr/>
                    </p:nvSpPr>
                    <p:spPr bwMode="auto">
                      <a:xfrm flipH="1">
                        <a:off x="4608" y="816"/>
                        <a:ext cx="192" cy="240"/>
                      </a:xfrm>
                      <a:custGeom>
                        <a:avLst/>
                        <a:gdLst>
                          <a:gd name="T0" fmla="*/ 0 w 21600"/>
                          <a:gd name="T1" fmla="*/ 0 h 21600"/>
                          <a:gd name="T2" fmla="*/ 2 w 21600"/>
                          <a:gd name="T3" fmla="*/ 3 h 21600"/>
                          <a:gd name="T4" fmla="*/ 0 w 21600"/>
                          <a:gd name="T5" fmla="*/ 3 h 21600"/>
                          <a:gd name="T6" fmla="*/ 0 60000 65536"/>
                          <a:gd name="T7" fmla="*/ 0 60000 65536"/>
                          <a:gd name="T8" fmla="*/ 0 60000 65536"/>
                          <a:gd name="T9" fmla="*/ 0 w 21600"/>
                          <a:gd name="T10" fmla="*/ 0 h 21600"/>
                          <a:gd name="T11" fmla="*/ 21600 w 21600"/>
                          <a:gd name="T12" fmla="*/ 21600 h 2160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21600" h="21600" fill="none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28575">
                        <a:solidFill>
                          <a:srgbClr val="FF33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28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14" name="Group 1128"/>
                  <p:cNvGrpSpPr>
                    <a:grpSpLocks/>
                  </p:cNvGrpSpPr>
                  <p:nvPr/>
                </p:nvGrpSpPr>
                <p:grpSpPr bwMode="auto">
                  <a:xfrm>
                    <a:off x="4752" y="1008"/>
                    <a:ext cx="720" cy="432"/>
                    <a:chOff x="5040" y="864"/>
                    <a:chExt cx="720" cy="432"/>
                  </a:xfrm>
                </p:grpSpPr>
                <p:grpSp>
                  <p:nvGrpSpPr>
                    <p:cNvPr id="15" name="Group 1129"/>
                    <p:cNvGrpSpPr>
                      <a:grpSpLocks/>
                    </p:cNvGrpSpPr>
                    <p:nvPr/>
                  </p:nvGrpSpPr>
                  <p:grpSpPr bwMode="auto">
                    <a:xfrm flipH="1" flipV="1">
                      <a:off x="5040" y="864"/>
                      <a:ext cx="384" cy="432"/>
                      <a:chOff x="4416" y="816"/>
                      <a:chExt cx="384" cy="432"/>
                    </a:xfrm>
                  </p:grpSpPr>
                  <p:sp>
                    <p:nvSpPr>
                      <p:cNvPr id="19" name="Arc 1130"/>
                      <p:cNvSpPr>
                        <a:spLocks/>
                      </p:cNvSpPr>
                      <p:nvPr/>
                    </p:nvSpPr>
                    <p:spPr bwMode="auto">
                      <a:xfrm flipV="1">
                        <a:off x="4416" y="1008"/>
                        <a:ext cx="192" cy="240"/>
                      </a:xfrm>
                      <a:custGeom>
                        <a:avLst/>
                        <a:gdLst>
                          <a:gd name="T0" fmla="*/ 0 w 21600"/>
                          <a:gd name="T1" fmla="*/ 0 h 21600"/>
                          <a:gd name="T2" fmla="*/ 2 w 21600"/>
                          <a:gd name="T3" fmla="*/ 3 h 21600"/>
                          <a:gd name="T4" fmla="*/ 0 w 21600"/>
                          <a:gd name="T5" fmla="*/ 3 h 21600"/>
                          <a:gd name="T6" fmla="*/ 0 60000 65536"/>
                          <a:gd name="T7" fmla="*/ 0 60000 65536"/>
                          <a:gd name="T8" fmla="*/ 0 60000 65536"/>
                          <a:gd name="T9" fmla="*/ 0 w 21600"/>
                          <a:gd name="T10" fmla="*/ 0 h 21600"/>
                          <a:gd name="T11" fmla="*/ 21600 w 21600"/>
                          <a:gd name="T12" fmla="*/ 21600 h 2160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21600" h="21600" fill="none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28575">
                        <a:solidFill>
                          <a:srgbClr val="FF33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28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20" name="Arc 1131"/>
                      <p:cNvSpPr>
                        <a:spLocks/>
                      </p:cNvSpPr>
                      <p:nvPr/>
                    </p:nvSpPr>
                    <p:spPr bwMode="auto">
                      <a:xfrm flipH="1">
                        <a:off x="4608" y="816"/>
                        <a:ext cx="192" cy="240"/>
                      </a:xfrm>
                      <a:custGeom>
                        <a:avLst/>
                        <a:gdLst>
                          <a:gd name="T0" fmla="*/ 0 w 21600"/>
                          <a:gd name="T1" fmla="*/ 0 h 21600"/>
                          <a:gd name="T2" fmla="*/ 2 w 21600"/>
                          <a:gd name="T3" fmla="*/ 3 h 21600"/>
                          <a:gd name="T4" fmla="*/ 0 w 21600"/>
                          <a:gd name="T5" fmla="*/ 3 h 21600"/>
                          <a:gd name="T6" fmla="*/ 0 60000 65536"/>
                          <a:gd name="T7" fmla="*/ 0 60000 65536"/>
                          <a:gd name="T8" fmla="*/ 0 60000 65536"/>
                          <a:gd name="T9" fmla="*/ 0 w 21600"/>
                          <a:gd name="T10" fmla="*/ 0 h 21600"/>
                          <a:gd name="T11" fmla="*/ 21600 w 21600"/>
                          <a:gd name="T12" fmla="*/ 21600 h 2160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21600" h="21600" fill="none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28575">
                        <a:solidFill>
                          <a:srgbClr val="FF33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28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endParaRPr>
                      </a:p>
                    </p:txBody>
                  </p:sp>
                </p:grpSp>
                <p:grpSp>
                  <p:nvGrpSpPr>
                    <p:cNvPr id="16" name="Group 1132"/>
                    <p:cNvGrpSpPr>
                      <a:grpSpLocks/>
                    </p:cNvGrpSpPr>
                    <p:nvPr/>
                  </p:nvGrpSpPr>
                  <p:grpSpPr bwMode="auto">
                    <a:xfrm flipV="1">
                      <a:off x="5376" y="864"/>
                      <a:ext cx="384" cy="432"/>
                      <a:chOff x="4416" y="816"/>
                      <a:chExt cx="384" cy="432"/>
                    </a:xfrm>
                  </p:grpSpPr>
                  <p:sp>
                    <p:nvSpPr>
                      <p:cNvPr id="17" name="Arc 1133"/>
                      <p:cNvSpPr>
                        <a:spLocks/>
                      </p:cNvSpPr>
                      <p:nvPr/>
                    </p:nvSpPr>
                    <p:spPr bwMode="auto">
                      <a:xfrm flipV="1">
                        <a:off x="4416" y="1008"/>
                        <a:ext cx="192" cy="240"/>
                      </a:xfrm>
                      <a:custGeom>
                        <a:avLst/>
                        <a:gdLst>
                          <a:gd name="T0" fmla="*/ 0 w 21600"/>
                          <a:gd name="T1" fmla="*/ 0 h 21600"/>
                          <a:gd name="T2" fmla="*/ 2 w 21600"/>
                          <a:gd name="T3" fmla="*/ 3 h 21600"/>
                          <a:gd name="T4" fmla="*/ 0 w 21600"/>
                          <a:gd name="T5" fmla="*/ 3 h 21600"/>
                          <a:gd name="T6" fmla="*/ 0 60000 65536"/>
                          <a:gd name="T7" fmla="*/ 0 60000 65536"/>
                          <a:gd name="T8" fmla="*/ 0 60000 65536"/>
                          <a:gd name="T9" fmla="*/ 0 w 21600"/>
                          <a:gd name="T10" fmla="*/ 0 h 21600"/>
                          <a:gd name="T11" fmla="*/ 21600 w 21600"/>
                          <a:gd name="T12" fmla="*/ 21600 h 2160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21600" h="21600" fill="none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28575">
                        <a:solidFill>
                          <a:srgbClr val="FF33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28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18" name="Arc 1134"/>
                      <p:cNvSpPr>
                        <a:spLocks/>
                      </p:cNvSpPr>
                      <p:nvPr/>
                    </p:nvSpPr>
                    <p:spPr bwMode="auto">
                      <a:xfrm flipH="1">
                        <a:off x="4608" y="816"/>
                        <a:ext cx="192" cy="240"/>
                      </a:xfrm>
                      <a:custGeom>
                        <a:avLst/>
                        <a:gdLst>
                          <a:gd name="T0" fmla="*/ 0 w 21600"/>
                          <a:gd name="T1" fmla="*/ 0 h 21600"/>
                          <a:gd name="T2" fmla="*/ 2 w 21600"/>
                          <a:gd name="T3" fmla="*/ 3 h 21600"/>
                          <a:gd name="T4" fmla="*/ 0 w 21600"/>
                          <a:gd name="T5" fmla="*/ 3 h 21600"/>
                          <a:gd name="T6" fmla="*/ 0 60000 65536"/>
                          <a:gd name="T7" fmla="*/ 0 60000 65536"/>
                          <a:gd name="T8" fmla="*/ 0 60000 65536"/>
                          <a:gd name="T9" fmla="*/ 0 w 21600"/>
                          <a:gd name="T10" fmla="*/ 0 h 21600"/>
                          <a:gd name="T11" fmla="*/ 21600 w 21600"/>
                          <a:gd name="T12" fmla="*/ 21600 h 2160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21600" h="21600" fill="none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28575">
                        <a:solidFill>
                          <a:srgbClr val="FF33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28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endParaRPr>
                      </a:p>
                    </p:txBody>
                  </p:sp>
                </p:grpSp>
              </p:grpSp>
            </p:grpSp>
            <p:sp>
              <p:nvSpPr>
                <p:cNvPr id="11" name="Arc 1135"/>
                <p:cNvSpPr>
                  <a:spLocks/>
                </p:cNvSpPr>
                <p:nvPr/>
              </p:nvSpPr>
              <p:spPr bwMode="auto">
                <a:xfrm flipV="1">
                  <a:off x="5088" y="1104"/>
                  <a:ext cx="96" cy="9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 sz="2800">
                    <a:solidFill>
                      <a:srgbClr val="000066"/>
                    </a:solidFill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" name="Line 1136"/>
                <p:cNvSpPr>
                  <a:spLocks noChangeShapeType="1"/>
                </p:cNvSpPr>
                <p:nvPr/>
              </p:nvSpPr>
              <p:spPr bwMode="auto">
                <a:xfrm>
                  <a:off x="5184" y="1104"/>
                  <a:ext cx="240" cy="0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zh-CN" altLang="en-US" sz="2800">
                    <a:solidFill>
                      <a:srgbClr val="000066"/>
                    </a:solidFill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8" name="Text Box 1137"/>
              <p:cNvSpPr txBox="1">
                <a:spLocks noChangeArrowheads="1"/>
              </p:cNvSpPr>
              <p:nvPr/>
            </p:nvSpPr>
            <p:spPr bwMode="auto">
              <a:xfrm>
                <a:off x="768" y="3456"/>
                <a:ext cx="361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2800" b="1" i="1" dirty="0">
                    <a:solidFill>
                      <a:srgbClr val="000066"/>
                    </a:solidFill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h</a:t>
                </a:r>
                <a:r>
                  <a:rPr lang="en-US" altLang="zh-CN" sz="2800" b="1" dirty="0">
                    <a:solidFill>
                      <a:srgbClr val="000066"/>
                    </a:solidFill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  <a:sym typeface="Symbol" pitchFamily="18" charset="2"/>
                  </a:rPr>
                  <a:t></a:t>
                </a:r>
                <a:endParaRPr lang="en-US" altLang="zh-CN" sz="2800" b="1" dirty="0">
                  <a:solidFill>
                    <a:srgbClr val="000066"/>
                  </a:solidFill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41" name="Group 1138"/>
            <p:cNvGrpSpPr>
              <a:grpSpLocks/>
            </p:cNvGrpSpPr>
            <p:nvPr/>
          </p:nvGrpSpPr>
          <p:grpSpPr bwMode="auto">
            <a:xfrm>
              <a:off x="4827254" y="1893170"/>
              <a:ext cx="2921000" cy="1285875"/>
              <a:chOff x="2774" y="3216"/>
              <a:chExt cx="1840" cy="810"/>
            </a:xfrm>
          </p:grpSpPr>
          <p:sp>
            <p:nvSpPr>
              <p:cNvPr id="42" name="Oval 1139"/>
              <p:cNvSpPr>
                <a:spLocks noChangeArrowheads="1"/>
              </p:cNvSpPr>
              <p:nvPr/>
            </p:nvSpPr>
            <p:spPr bwMode="auto">
              <a:xfrm>
                <a:off x="3264" y="3792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rgbClr val="33CCFF"/>
                  </a:gs>
                  <a:gs pos="100000">
                    <a:srgbClr val="185E7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en-US" sz="2800">
                  <a:solidFill>
                    <a:srgbClr val="000066"/>
                  </a:solidFill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43" name="Oval 1140"/>
              <p:cNvSpPr>
                <a:spLocks noChangeArrowheads="1"/>
              </p:cNvSpPr>
              <p:nvPr/>
            </p:nvSpPr>
            <p:spPr bwMode="auto">
              <a:xfrm>
                <a:off x="3456" y="3792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rgbClr val="33CCFF"/>
                  </a:gs>
                  <a:gs pos="100000">
                    <a:srgbClr val="185E7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en-US" sz="2800">
                  <a:solidFill>
                    <a:srgbClr val="000066"/>
                  </a:solidFill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44" name="Oval 1141"/>
              <p:cNvSpPr>
                <a:spLocks noChangeArrowheads="1"/>
              </p:cNvSpPr>
              <p:nvPr/>
            </p:nvSpPr>
            <p:spPr bwMode="auto">
              <a:xfrm>
                <a:off x="3648" y="3792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rgbClr val="33CCFF"/>
                  </a:gs>
                  <a:gs pos="100000">
                    <a:srgbClr val="185E7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en-US" sz="2800">
                  <a:solidFill>
                    <a:srgbClr val="000066"/>
                  </a:solidFill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45" name="Oval 1142"/>
              <p:cNvSpPr>
                <a:spLocks noChangeArrowheads="1"/>
              </p:cNvSpPr>
              <p:nvPr/>
            </p:nvSpPr>
            <p:spPr bwMode="auto">
              <a:xfrm>
                <a:off x="3840" y="3792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rgbClr val="33CCFF"/>
                  </a:gs>
                  <a:gs pos="100000">
                    <a:srgbClr val="185E7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en-US" sz="2800">
                  <a:solidFill>
                    <a:srgbClr val="000066"/>
                  </a:solidFill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46" name="Oval 1143"/>
              <p:cNvSpPr>
                <a:spLocks noChangeArrowheads="1"/>
              </p:cNvSpPr>
              <p:nvPr/>
            </p:nvSpPr>
            <p:spPr bwMode="auto">
              <a:xfrm>
                <a:off x="4032" y="3792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rgbClr val="33CCFF"/>
                  </a:gs>
                  <a:gs pos="100000">
                    <a:srgbClr val="185E7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en-US" sz="2800">
                  <a:solidFill>
                    <a:srgbClr val="000066"/>
                  </a:solidFill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47" name="Oval 1144"/>
              <p:cNvSpPr>
                <a:spLocks noChangeArrowheads="1"/>
              </p:cNvSpPr>
              <p:nvPr/>
            </p:nvSpPr>
            <p:spPr bwMode="auto">
              <a:xfrm>
                <a:off x="4416" y="3792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rgbClr val="33CCFF"/>
                  </a:gs>
                  <a:gs pos="100000">
                    <a:srgbClr val="185E7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en-US" sz="2800">
                  <a:solidFill>
                    <a:srgbClr val="000066"/>
                  </a:solidFill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48" name="Oval 1145"/>
              <p:cNvSpPr>
                <a:spLocks noChangeArrowheads="1"/>
              </p:cNvSpPr>
              <p:nvPr/>
            </p:nvSpPr>
            <p:spPr bwMode="auto">
              <a:xfrm>
                <a:off x="3264" y="3264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en-US" sz="2800">
                  <a:solidFill>
                    <a:srgbClr val="000066"/>
                  </a:solidFill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49" name="Oval 1146"/>
              <p:cNvSpPr>
                <a:spLocks noChangeArrowheads="1"/>
              </p:cNvSpPr>
              <p:nvPr/>
            </p:nvSpPr>
            <p:spPr bwMode="auto">
              <a:xfrm>
                <a:off x="3792" y="3264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en-US" sz="2800">
                  <a:solidFill>
                    <a:srgbClr val="000066"/>
                  </a:solidFill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50" name="Oval 1147"/>
              <p:cNvSpPr>
                <a:spLocks noChangeArrowheads="1"/>
              </p:cNvSpPr>
              <p:nvPr/>
            </p:nvSpPr>
            <p:spPr bwMode="auto">
              <a:xfrm>
                <a:off x="4416" y="3264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en-US" sz="2800">
                  <a:solidFill>
                    <a:srgbClr val="000066"/>
                  </a:solidFill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51" name="Line 1148"/>
              <p:cNvSpPr>
                <a:spLocks noChangeShapeType="1"/>
              </p:cNvSpPr>
              <p:nvPr/>
            </p:nvSpPr>
            <p:spPr bwMode="auto">
              <a:xfrm>
                <a:off x="3126" y="3888"/>
                <a:ext cx="1488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 sz="2800">
                  <a:solidFill>
                    <a:srgbClr val="000066"/>
                  </a:solidFill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52" name="Line 1149"/>
              <p:cNvSpPr>
                <a:spLocks noChangeShapeType="1"/>
              </p:cNvSpPr>
              <p:nvPr/>
            </p:nvSpPr>
            <p:spPr bwMode="auto">
              <a:xfrm>
                <a:off x="3126" y="3360"/>
                <a:ext cx="1488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 sz="2800">
                  <a:solidFill>
                    <a:srgbClr val="000066"/>
                  </a:solidFill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53" name="Rectangle 1150"/>
              <p:cNvSpPr>
                <a:spLocks noChangeArrowheads="1"/>
              </p:cNvSpPr>
              <p:nvPr/>
            </p:nvSpPr>
            <p:spPr bwMode="auto">
              <a:xfrm>
                <a:off x="2774" y="3696"/>
                <a:ext cx="343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2800" b="1" i="1" dirty="0">
                    <a:solidFill>
                      <a:srgbClr val="000066"/>
                    </a:solidFill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E</a:t>
                </a:r>
                <a:r>
                  <a:rPr lang="en-GB" altLang="zh-CN" sz="2800" b="1" i="0" baseline="-25000" dirty="0">
                    <a:solidFill>
                      <a:srgbClr val="000066"/>
                    </a:solidFill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1</a:t>
                </a:r>
                <a:endParaRPr lang="en-US" altLang="zh-CN" sz="2800" b="1" i="0" baseline="-25000" dirty="0">
                  <a:solidFill>
                    <a:srgbClr val="000066"/>
                  </a:solidFill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54" name="Rectangle 1151"/>
              <p:cNvSpPr>
                <a:spLocks noChangeArrowheads="1"/>
              </p:cNvSpPr>
              <p:nvPr/>
            </p:nvSpPr>
            <p:spPr bwMode="auto">
              <a:xfrm>
                <a:off x="2774" y="3216"/>
                <a:ext cx="343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2800" b="1" i="1" dirty="0">
                    <a:solidFill>
                      <a:srgbClr val="000066"/>
                    </a:solidFill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E</a:t>
                </a:r>
                <a:r>
                  <a:rPr lang="en-GB" altLang="zh-CN" sz="2800" b="1" i="0" baseline="-25000" dirty="0">
                    <a:solidFill>
                      <a:srgbClr val="000066"/>
                    </a:solidFill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2</a:t>
                </a:r>
                <a:endParaRPr lang="en-US" altLang="zh-CN" sz="2800" b="1" i="0" baseline="-25000" dirty="0">
                  <a:solidFill>
                    <a:srgbClr val="000066"/>
                  </a:solidFill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5" name="Line 1152"/>
            <p:cNvSpPr>
              <a:spLocks noChangeShapeType="1"/>
            </p:cNvSpPr>
            <p:nvPr/>
          </p:nvSpPr>
          <p:spPr bwMode="auto">
            <a:xfrm flipV="1">
              <a:off x="2785729" y="2197970"/>
              <a:ext cx="0" cy="457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CN" altLang="en-US" sz="280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56" name="Group 1153"/>
            <p:cNvGrpSpPr>
              <a:grpSpLocks/>
            </p:cNvGrpSpPr>
            <p:nvPr/>
          </p:nvGrpSpPr>
          <p:grpSpPr bwMode="auto">
            <a:xfrm>
              <a:off x="7052929" y="1969370"/>
              <a:ext cx="152400" cy="609600"/>
              <a:chOff x="4656" y="384"/>
              <a:chExt cx="96" cy="384"/>
            </a:xfrm>
          </p:grpSpPr>
          <p:sp>
            <p:nvSpPr>
              <p:cNvPr id="57" name="Oval 1154"/>
              <p:cNvSpPr>
                <a:spLocks noChangeArrowheads="1"/>
              </p:cNvSpPr>
              <p:nvPr/>
            </p:nvSpPr>
            <p:spPr bwMode="auto">
              <a:xfrm>
                <a:off x="4656" y="384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en-US" sz="2800">
                  <a:solidFill>
                    <a:srgbClr val="000066"/>
                  </a:solidFill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58" name="Line 1155"/>
              <p:cNvSpPr>
                <a:spLocks noChangeShapeType="1"/>
              </p:cNvSpPr>
              <p:nvPr/>
            </p:nvSpPr>
            <p:spPr bwMode="auto">
              <a:xfrm flipV="1">
                <a:off x="4704" y="528"/>
                <a:ext cx="0" cy="24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zh-CN" altLang="en-US" sz="2800">
                  <a:solidFill>
                    <a:srgbClr val="000066"/>
                  </a:solidFill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59" name="Group 1156"/>
            <p:cNvGrpSpPr>
              <a:grpSpLocks/>
            </p:cNvGrpSpPr>
            <p:nvPr/>
          </p:nvGrpSpPr>
          <p:grpSpPr bwMode="auto">
            <a:xfrm>
              <a:off x="407654" y="1893170"/>
              <a:ext cx="2921000" cy="1285875"/>
              <a:chOff x="518" y="3264"/>
              <a:chExt cx="1840" cy="810"/>
            </a:xfrm>
          </p:grpSpPr>
          <p:sp>
            <p:nvSpPr>
              <p:cNvPr id="60" name="Oval 1157"/>
              <p:cNvSpPr>
                <a:spLocks noChangeArrowheads="1"/>
              </p:cNvSpPr>
              <p:nvPr/>
            </p:nvSpPr>
            <p:spPr bwMode="auto">
              <a:xfrm>
                <a:off x="1008" y="3840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rgbClr val="00FFFF"/>
                  </a:gs>
                  <a:gs pos="100000">
                    <a:srgbClr val="00767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en-US" sz="2800">
                  <a:solidFill>
                    <a:srgbClr val="000066"/>
                  </a:solidFill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" name="Oval 1158"/>
              <p:cNvSpPr>
                <a:spLocks noChangeArrowheads="1"/>
              </p:cNvSpPr>
              <p:nvPr/>
            </p:nvSpPr>
            <p:spPr bwMode="auto">
              <a:xfrm>
                <a:off x="1200" y="3840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rgbClr val="00FFFF"/>
                  </a:gs>
                  <a:gs pos="100000">
                    <a:srgbClr val="00767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en-US" sz="2800">
                  <a:solidFill>
                    <a:srgbClr val="000066"/>
                  </a:solidFill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62" name="Oval 1159"/>
              <p:cNvSpPr>
                <a:spLocks noChangeArrowheads="1"/>
              </p:cNvSpPr>
              <p:nvPr/>
            </p:nvSpPr>
            <p:spPr bwMode="auto">
              <a:xfrm>
                <a:off x="1392" y="3840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rgbClr val="00FFFF"/>
                  </a:gs>
                  <a:gs pos="100000">
                    <a:srgbClr val="00767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en-US" sz="2800">
                  <a:solidFill>
                    <a:srgbClr val="000066"/>
                  </a:solidFill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63" name="Oval 1160"/>
              <p:cNvSpPr>
                <a:spLocks noChangeArrowheads="1"/>
              </p:cNvSpPr>
              <p:nvPr/>
            </p:nvSpPr>
            <p:spPr bwMode="auto">
              <a:xfrm>
                <a:off x="1584" y="3840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rgbClr val="00FFFF"/>
                  </a:gs>
                  <a:gs pos="100000">
                    <a:srgbClr val="00767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en-US" sz="2800">
                  <a:solidFill>
                    <a:srgbClr val="000066"/>
                  </a:solidFill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64" name="Oval 1161"/>
              <p:cNvSpPr>
                <a:spLocks noChangeArrowheads="1"/>
              </p:cNvSpPr>
              <p:nvPr/>
            </p:nvSpPr>
            <p:spPr bwMode="auto">
              <a:xfrm>
                <a:off x="1776" y="3840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rgbClr val="00FFFF"/>
                  </a:gs>
                  <a:gs pos="100000">
                    <a:srgbClr val="00767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en-US" sz="2800">
                  <a:solidFill>
                    <a:srgbClr val="000066"/>
                  </a:solidFill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" name="Oval 1162"/>
              <p:cNvSpPr>
                <a:spLocks noChangeArrowheads="1"/>
              </p:cNvSpPr>
              <p:nvPr/>
            </p:nvSpPr>
            <p:spPr bwMode="auto">
              <a:xfrm>
                <a:off x="2160" y="3840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rgbClr val="00FFFF"/>
                  </a:gs>
                  <a:gs pos="100000">
                    <a:srgbClr val="00767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en-US" sz="2800">
                  <a:solidFill>
                    <a:srgbClr val="000066"/>
                  </a:solidFill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66" name="Oval 1163"/>
              <p:cNvSpPr>
                <a:spLocks noChangeArrowheads="1"/>
              </p:cNvSpPr>
              <p:nvPr/>
            </p:nvSpPr>
            <p:spPr bwMode="auto">
              <a:xfrm>
                <a:off x="1008" y="3312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en-US" sz="2800">
                  <a:solidFill>
                    <a:srgbClr val="000066"/>
                  </a:solidFill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67" name="Oval 1164"/>
              <p:cNvSpPr>
                <a:spLocks noChangeArrowheads="1"/>
              </p:cNvSpPr>
              <p:nvPr/>
            </p:nvSpPr>
            <p:spPr bwMode="auto">
              <a:xfrm>
                <a:off x="1536" y="3312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en-US" sz="2800">
                  <a:solidFill>
                    <a:srgbClr val="000066"/>
                  </a:solidFill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68" name="Oval 1165"/>
              <p:cNvSpPr>
                <a:spLocks noChangeArrowheads="1"/>
              </p:cNvSpPr>
              <p:nvPr/>
            </p:nvSpPr>
            <p:spPr bwMode="auto">
              <a:xfrm>
                <a:off x="2160" y="3312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en-US" sz="2800">
                  <a:solidFill>
                    <a:srgbClr val="000066"/>
                  </a:solidFill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69" name="Line 1166"/>
              <p:cNvSpPr>
                <a:spLocks noChangeShapeType="1"/>
              </p:cNvSpPr>
              <p:nvPr/>
            </p:nvSpPr>
            <p:spPr bwMode="auto">
              <a:xfrm>
                <a:off x="870" y="3936"/>
                <a:ext cx="1488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 sz="2800">
                  <a:solidFill>
                    <a:srgbClr val="000066"/>
                  </a:solidFill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70" name="Line 1167"/>
              <p:cNvSpPr>
                <a:spLocks noChangeShapeType="1"/>
              </p:cNvSpPr>
              <p:nvPr/>
            </p:nvSpPr>
            <p:spPr bwMode="auto">
              <a:xfrm>
                <a:off x="870" y="3408"/>
                <a:ext cx="1488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 sz="2800">
                  <a:solidFill>
                    <a:srgbClr val="000066"/>
                  </a:solidFill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71" name="Rectangle 1168"/>
              <p:cNvSpPr>
                <a:spLocks noChangeArrowheads="1"/>
              </p:cNvSpPr>
              <p:nvPr/>
            </p:nvSpPr>
            <p:spPr bwMode="auto">
              <a:xfrm>
                <a:off x="518" y="3744"/>
                <a:ext cx="343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2800" b="1" i="1" dirty="0">
                    <a:solidFill>
                      <a:srgbClr val="000066"/>
                    </a:solidFill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E</a:t>
                </a:r>
                <a:r>
                  <a:rPr lang="en-GB" altLang="zh-CN" sz="2800" b="1" i="0" baseline="-25000" dirty="0">
                    <a:solidFill>
                      <a:srgbClr val="000066"/>
                    </a:solidFill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1</a:t>
                </a:r>
                <a:endParaRPr lang="en-US" altLang="zh-CN" sz="2800" b="1" i="0" baseline="-25000" dirty="0">
                  <a:solidFill>
                    <a:srgbClr val="000066"/>
                  </a:solidFill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72" name="Rectangle 1169"/>
              <p:cNvSpPr>
                <a:spLocks noChangeArrowheads="1"/>
              </p:cNvSpPr>
              <p:nvPr/>
            </p:nvSpPr>
            <p:spPr bwMode="auto">
              <a:xfrm>
                <a:off x="518" y="3264"/>
                <a:ext cx="343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2800" b="1" i="1" dirty="0">
                    <a:solidFill>
                      <a:srgbClr val="000066"/>
                    </a:solidFill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E</a:t>
                </a:r>
                <a:r>
                  <a:rPr lang="en-GB" altLang="zh-CN" sz="2800" b="1" i="0" baseline="-25000" dirty="0">
                    <a:solidFill>
                      <a:srgbClr val="000066"/>
                    </a:solidFill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2</a:t>
                </a:r>
                <a:endParaRPr lang="en-US" altLang="zh-CN" sz="2800" b="1" i="0" baseline="-25000" dirty="0">
                  <a:solidFill>
                    <a:srgbClr val="000066"/>
                  </a:solidFill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73" name="Oval 1170"/>
              <p:cNvSpPr>
                <a:spLocks noChangeArrowheads="1"/>
              </p:cNvSpPr>
              <p:nvPr/>
            </p:nvSpPr>
            <p:spPr bwMode="auto">
              <a:xfrm>
                <a:off x="1968" y="3840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rgbClr val="00FFFF"/>
                  </a:gs>
                  <a:gs pos="100000">
                    <a:srgbClr val="00767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en-US" sz="2800">
                  <a:solidFill>
                    <a:srgbClr val="000066"/>
                  </a:solidFill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74" name="AutoShape 1171"/>
            <p:cNvSpPr>
              <a:spLocks noChangeArrowheads="1"/>
            </p:cNvSpPr>
            <p:nvPr/>
          </p:nvSpPr>
          <p:spPr bwMode="auto">
            <a:xfrm>
              <a:off x="3928729" y="2502770"/>
              <a:ext cx="609600" cy="152400"/>
            </a:xfrm>
            <a:prstGeom prst="rightArrow">
              <a:avLst>
                <a:gd name="adj1" fmla="val 50000"/>
                <a:gd name="adj2" fmla="val 100000"/>
              </a:avLst>
            </a:prstGeom>
            <a:solidFill>
              <a:schemeClr val="accent1"/>
            </a:solidFill>
            <a:ln w="12700">
              <a:solidFill>
                <a:srgbClr val="0033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en-US" sz="280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76" name="Text Box 252"/>
          <p:cNvSpPr txBox="1">
            <a:spLocks noChangeArrowheads="1"/>
          </p:cNvSpPr>
          <p:nvPr/>
        </p:nvSpPr>
        <p:spPr bwMode="auto">
          <a:xfrm>
            <a:off x="370478" y="3276600"/>
            <a:ext cx="854492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400" b="1" i="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单位体积中单位时间内因吸收外来光而从</a:t>
            </a:r>
            <a:r>
              <a:rPr lang="en-US" altLang="zh-CN" sz="2400" b="1" i="1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E</a:t>
            </a:r>
            <a:r>
              <a:rPr lang="en-US" altLang="zh-CN" sz="2400" b="1" i="0" baseline="-2500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1</a:t>
            </a:r>
            <a:r>
              <a:rPr lang="en-US" altLang="zh-CN" sz="2400" b="1" i="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Symbol" pitchFamily="18" charset="2"/>
              </a:rPr>
              <a:t></a:t>
            </a:r>
            <a:r>
              <a:rPr lang="en-US" altLang="zh-CN" sz="2400" b="1" i="1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E</a:t>
            </a:r>
            <a:r>
              <a:rPr lang="en-US" altLang="zh-CN" sz="2400" b="1" i="0" baseline="-2500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2400" b="1" i="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en-US" sz="2400" b="1" i="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的原子数：</a:t>
            </a:r>
          </a:p>
        </p:txBody>
      </p:sp>
      <p:sp>
        <p:nvSpPr>
          <p:cNvPr id="77" name="Text Box 254"/>
          <p:cNvSpPr txBox="1">
            <a:spLocks noChangeArrowheads="1"/>
          </p:cNvSpPr>
          <p:nvPr/>
        </p:nvSpPr>
        <p:spPr bwMode="auto">
          <a:xfrm>
            <a:off x="613171" y="4724400"/>
            <a:ext cx="743389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400" b="1" i="1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B</a:t>
            </a:r>
            <a:r>
              <a:rPr lang="en-GB" altLang="zh-CN" sz="2400" b="1" i="0" baseline="-2500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12</a:t>
            </a:r>
            <a:r>
              <a:rPr lang="en-US" altLang="zh-CN" sz="2400" b="1" i="0" baseline="-2500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en-GB" sz="2400" b="1" i="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Symbol" pitchFamily="18" charset="2"/>
              </a:rPr>
              <a:t>为</a:t>
            </a:r>
            <a:r>
              <a:rPr lang="zh-CN" altLang="en-US" sz="2400" b="1" i="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单个原子在单位时间内发生吸收过程的概率。</a:t>
            </a:r>
          </a:p>
        </p:txBody>
      </p:sp>
      <p:sp>
        <p:nvSpPr>
          <p:cNvPr id="78" name="Text Box 256"/>
          <p:cNvSpPr txBox="1">
            <a:spLocks noChangeArrowheads="1"/>
          </p:cNvSpPr>
          <p:nvPr/>
        </p:nvSpPr>
        <p:spPr bwMode="auto">
          <a:xfrm>
            <a:off x="605202" y="5116707"/>
            <a:ext cx="853879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altLang="zh-CN" sz="2400" b="1" i="1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A</a:t>
            </a:r>
            <a:r>
              <a:rPr lang="en-GB" altLang="zh-CN" sz="2400" b="1" i="0" baseline="-2500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12</a:t>
            </a:r>
            <a:r>
              <a:rPr lang="en-GB" altLang="zh-CN" sz="2400" b="1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en-GB" altLang="zh-CN" sz="2400" b="1" i="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2400" b="1" i="1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B</a:t>
            </a:r>
            <a:r>
              <a:rPr lang="en-GB" altLang="zh-CN" sz="2400" b="1" i="0" baseline="-2500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21</a:t>
            </a:r>
            <a:r>
              <a:rPr lang="en-GB" altLang="zh-CN" sz="2400" b="1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en-GB" sz="2400" b="1" i="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和</a:t>
            </a:r>
            <a:r>
              <a:rPr lang="en-US" altLang="zh-CN" sz="2400" b="1" i="1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B</a:t>
            </a:r>
            <a:r>
              <a:rPr lang="en-GB" altLang="zh-CN" sz="2400" b="1" i="0" baseline="-2500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12</a:t>
            </a:r>
            <a:r>
              <a:rPr lang="en-US" altLang="zh-CN" sz="2400" b="1" i="0" baseline="-2500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en-GB" sz="2400" b="1" i="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Symbol" pitchFamily="18" charset="2"/>
              </a:rPr>
              <a:t>并不独立，</a:t>
            </a:r>
            <a:r>
              <a:rPr lang="zh-CN" altLang="en-GB" sz="2400" b="1" i="0" dirty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爱因斯坦</a:t>
            </a:r>
            <a:r>
              <a:rPr lang="zh-CN" altLang="en-GB" sz="2400" b="1" i="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给出了三者之间的关系，例如</a:t>
            </a:r>
            <a:endParaRPr lang="zh-CN" altLang="en-US" sz="2400" b="1" i="0" dirty="0">
              <a:solidFill>
                <a:srgbClr val="000066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9" name="Rectangle 257"/>
          <p:cNvSpPr>
            <a:spLocks noChangeArrowheads="1"/>
          </p:cNvSpPr>
          <p:nvPr/>
        </p:nvSpPr>
        <p:spPr bwMode="auto">
          <a:xfrm>
            <a:off x="370478" y="5862935"/>
            <a:ext cx="795602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CN" altLang="en-GB" sz="2400" b="1" i="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为</a:t>
            </a:r>
            <a:r>
              <a:rPr lang="zh-CN" altLang="en-GB" sz="2400" b="1" i="0" dirty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激光</a:t>
            </a:r>
            <a:r>
              <a:rPr lang="zh-CN" altLang="en-GB" sz="2400" b="1" i="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的发明（受激辐射的光放大）奠定了理论基础。</a:t>
            </a:r>
            <a:endParaRPr lang="zh-CN" altLang="en-US" sz="2400" b="1" i="0" dirty="0">
              <a:solidFill>
                <a:srgbClr val="000066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0" name="Rectangle 258"/>
          <p:cNvSpPr>
            <a:spLocks noChangeArrowheads="1"/>
          </p:cNvSpPr>
          <p:nvPr/>
        </p:nvSpPr>
        <p:spPr bwMode="auto">
          <a:xfrm>
            <a:off x="1600200" y="5481935"/>
            <a:ext cx="12812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400" b="1" i="1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B</a:t>
            </a:r>
            <a:r>
              <a:rPr lang="en-GB" altLang="zh-CN" sz="2400" b="1" i="0" baseline="-2500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21</a:t>
            </a:r>
            <a:r>
              <a:rPr lang="en-GB" altLang="zh-CN" sz="2400" b="1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en-GB" sz="2400" b="1" i="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400" b="1" i="1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B</a:t>
            </a:r>
            <a:r>
              <a:rPr lang="en-GB" altLang="zh-CN" sz="2400" b="1" i="0" baseline="-2500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12</a:t>
            </a:r>
            <a:endParaRPr lang="en-US" altLang="zh-CN" sz="2400" b="1" i="0" baseline="-25000" dirty="0">
              <a:solidFill>
                <a:srgbClr val="000066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原子物理学</a:t>
            </a:r>
            <a:r>
              <a:rPr lang="en-US" altLang="zh-CN" dirty="0"/>
              <a:t>2026</a:t>
            </a:r>
            <a:r>
              <a:rPr lang="zh-CN" altLang="en-US" dirty="0"/>
              <a:t>年春</a:t>
            </a:r>
            <a:endParaRPr lang="en-US" dirty="0"/>
          </a:p>
        </p:txBody>
      </p:sp>
      <p:pic>
        <p:nvPicPr>
          <p:cNvPr id="82" name="图片 81">
            <a:extLst>
              <a:ext uri="{FF2B5EF4-FFF2-40B4-BE49-F238E27FC236}">
                <a16:creationId xmlns:a16="http://schemas.microsoft.com/office/drawing/2014/main" id="{BC6D009B-829E-961B-F742-76254E0A3C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8841" y="3773034"/>
            <a:ext cx="3435350" cy="85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6566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Symbol" pitchFamily="18" charset="2"/>
              </a:rPr>
              <a:t>原子在能级上的统计分布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BAC4F7-8877-4A8A-A428-06935D1FE728}" type="slidenum">
              <a:rPr lang="zh-CN" altLang="en-US" smtClean="0"/>
              <a:pPr>
                <a:defRPr/>
              </a:pPr>
              <a:t>35</a:t>
            </a:fld>
            <a:endParaRPr lang="en-US" altLang="zh-CN" dirty="0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97760" y="1161871"/>
            <a:ext cx="554584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400" b="1" i="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由大量原子组成的系统，在温度不太低的平衡态，原子数目按能级的分布服从玻耳兹曼统计分布：     </a:t>
            </a:r>
          </a:p>
        </p:txBody>
      </p:sp>
      <p:graphicFrame>
        <p:nvGraphicFramePr>
          <p:cNvPr id="6" name="Object 10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5902601"/>
              </p:ext>
            </p:extLst>
          </p:nvPr>
        </p:nvGraphicFramePr>
        <p:xfrm>
          <a:off x="2133601" y="2142763"/>
          <a:ext cx="1676399" cy="7531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85800" imgH="355320" progId="Equation.3">
                  <p:embed/>
                </p:oleObj>
              </mc:Choice>
              <mc:Fallback>
                <p:oleObj name="Equation" r:id="rId2" imgW="685800" imgH="355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1" y="2142763"/>
                        <a:ext cx="1676399" cy="7531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38100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2" name="组合 31"/>
          <p:cNvGrpSpPr/>
          <p:nvPr/>
        </p:nvGrpSpPr>
        <p:grpSpPr>
          <a:xfrm>
            <a:off x="6404293" y="1228727"/>
            <a:ext cx="2587307" cy="1590730"/>
            <a:chOff x="5776913" y="914403"/>
            <a:chExt cx="2774951" cy="2030414"/>
          </a:xfrm>
        </p:grpSpPr>
        <p:sp>
          <p:nvSpPr>
            <p:cNvPr id="7" name="Arc 10"/>
            <p:cNvSpPr>
              <a:spLocks/>
            </p:cNvSpPr>
            <p:nvPr/>
          </p:nvSpPr>
          <p:spPr bwMode="auto">
            <a:xfrm>
              <a:off x="6616700" y="1066800"/>
              <a:ext cx="1065212" cy="1454150"/>
            </a:xfrm>
            <a:custGeom>
              <a:avLst/>
              <a:gdLst>
                <a:gd name="T0" fmla="*/ 49447717 w 22947"/>
                <a:gd name="T1" fmla="*/ 97701038 h 21600"/>
                <a:gd name="T2" fmla="*/ 0 w 22947"/>
                <a:gd name="T3" fmla="*/ 4514059 h 21600"/>
                <a:gd name="T4" fmla="*/ 46495546 w 22947"/>
                <a:gd name="T5" fmla="*/ 0 h 21600"/>
                <a:gd name="T6" fmla="*/ 0 60000 65536"/>
                <a:gd name="T7" fmla="*/ 0 60000 65536"/>
                <a:gd name="T8" fmla="*/ 0 60000 65536"/>
                <a:gd name="T9" fmla="*/ 0 w 22947"/>
                <a:gd name="T10" fmla="*/ 0 h 21600"/>
                <a:gd name="T11" fmla="*/ 22947 w 2294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947" h="21600" fill="none" extrusionOk="0">
                  <a:moveTo>
                    <a:pt x="22946" y="21556"/>
                  </a:moveTo>
                  <a:cubicBezTo>
                    <a:pt x="22490" y="21585"/>
                    <a:pt x="22034" y="21599"/>
                    <a:pt x="21577" y="21600"/>
                  </a:cubicBezTo>
                  <a:cubicBezTo>
                    <a:pt x="10034" y="21600"/>
                    <a:pt x="532" y="12525"/>
                    <a:pt x="-1" y="996"/>
                  </a:cubicBezTo>
                </a:path>
                <a:path w="22947" h="21600" stroke="0" extrusionOk="0">
                  <a:moveTo>
                    <a:pt x="22946" y="21556"/>
                  </a:moveTo>
                  <a:cubicBezTo>
                    <a:pt x="22490" y="21585"/>
                    <a:pt x="22034" y="21599"/>
                    <a:pt x="21577" y="21600"/>
                  </a:cubicBezTo>
                  <a:cubicBezTo>
                    <a:pt x="10034" y="21600"/>
                    <a:pt x="532" y="12525"/>
                    <a:pt x="-1" y="996"/>
                  </a:cubicBezTo>
                  <a:lnTo>
                    <a:pt x="21577" y="0"/>
                  </a:ln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 sz="240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8" name="Group 13"/>
            <p:cNvGrpSpPr>
              <a:grpSpLocks/>
            </p:cNvGrpSpPr>
            <p:nvPr/>
          </p:nvGrpSpPr>
          <p:grpSpPr bwMode="auto">
            <a:xfrm>
              <a:off x="5776913" y="914403"/>
              <a:ext cx="2774951" cy="2030414"/>
              <a:chOff x="1343" y="2736"/>
              <a:chExt cx="1748" cy="1279"/>
            </a:xfrm>
          </p:grpSpPr>
          <p:sp>
            <p:nvSpPr>
              <p:cNvPr id="9" name="Line 8"/>
              <p:cNvSpPr>
                <a:spLocks noChangeShapeType="1"/>
              </p:cNvSpPr>
              <p:nvPr/>
            </p:nvSpPr>
            <p:spPr bwMode="auto">
              <a:xfrm>
                <a:off x="1728" y="3840"/>
                <a:ext cx="100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zh-CN" altLang="en-US" sz="2400">
                  <a:solidFill>
                    <a:srgbClr val="000066"/>
                  </a:solidFill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Line 9"/>
              <p:cNvSpPr>
                <a:spLocks noChangeShapeType="1"/>
              </p:cNvSpPr>
              <p:nvPr/>
            </p:nvSpPr>
            <p:spPr bwMode="auto">
              <a:xfrm flipV="1">
                <a:off x="1728" y="2784"/>
                <a:ext cx="0" cy="105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zh-CN" altLang="en-US" sz="2400">
                  <a:solidFill>
                    <a:srgbClr val="000066"/>
                  </a:solidFill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Text Box 11"/>
              <p:cNvSpPr txBox="1">
                <a:spLocks noChangeArrowheads="1"/>
              </p:cNvSpPr>
              <p:nvPr/>
            </p:nvSpPr>
            <p:spPr bwMode="auto">
              <a:xfrm>
                <a:off x="2751" y="3644"/>
                <a:ext cx="340" cy="3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2400" i="1" dirty="0">
                    <a:solidFill>
                      <a:srgbClr val="000066"/>
                    </a:solidFill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E</a:t>
                </a:r>
                <a:r>
                  <a:rPr lang="en-GB" altLang="zh-CN" sz="2400" baseline="-25000" dirty="0">
                    <a:solidFill>
                      <a:srgbClr val="000066"/>
                    </a:solidFill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n</a:t>
                </a:r>
                <a:endParaRPr lang="en-US" altLang="zh-CN" sz="2400" dirty="0">
                  <a:solidFill>
                    <a:srgbClr val="000066"/>
                  </a:solidFill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Text Box 12"/>
              <p:cNvSpPr txBox="1">
                <a:spLocks noChangeArrowheads="1"/>
              </p:cNvSpPr>
              <p:nvPr/>
            </p:nvSpPr>
            <p:spPr bwMode="auto">
              <a:xfrm>
                <a:off x="1343" y="2736"/>
                <a:ext cx="352" cy="3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2400" i="1" dirty="0">
                    <a:solidFill>
                      <a:srgbClr val="000066"/>
                    </a:solidFill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N</a:t>
                </a:r>
                <a:r>
                  <a:rPr lang="en-GB" altLang="zh-CN" sz="2400" baseline="-25000" dirty="0">
                    <a:solidFill>
                      <a:srgbClr val="000066"/>
                    </a:solidFill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n</a:t>
                </a:r>
                <a:endParaRPr lang="en-US" altLang="zh-CN" sz="2400" dirty="0">
                  <a:solidFill>
                    <a:srgbClr val="000066"/>
                  </a:solidFill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31" name="Text Box 41"/>
          <p:cNvSpPr txBox="1">
            <a:spLocks noChangeArrowheads="1"/>
          </p:cNvSpPr>
          <p:nvPr/>
        </p:nvSpPr>
        <p:spPr bwMode="auto">
          <a:xfrm>
            <a:off x="397760" y="2850554"/>
            <a:ext cx="50293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400" b="1" i="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若 </a:t>
            </a:r>
            <a:r>
              <a:rPr lang="en-US" altLang="zh-CN" sz="2400" b="1" i="1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E</a:t>
            </a:r>
            <a:r>
              <a:rPr lang="en-US" altLang="zh-CN" sz="2400" b="1" i="0" baseline="-2500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2400" b="1" i="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&gt; </a:t>
            </a:r>
            <a:r>
              <a:rPr lang="en-US" altLang="zh-CN" sz="2400" b="1" i="1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E</a:t>
            </a:r>
            <a:r>
              <a:rPr lang="en-US" altLang="zh-CN" sz="2400" b="1" i="0" baseline="-2500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400" b="1" i="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，则两能级上的原子数目之比： </a:t>
            </a:r>
          </a:p>
        </p:txBody>
      </p:sp>
      <p:graphicFrame>
        <p:nvGraphicFramePr>
          <p:cNvPr id="33" name="Object 10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5030696"/>
              </p:ext>
            </p:extLst>
          </p:nvPr>
        </p:nvGraphicFramePr>
        <p:xfrm>
          <a:off x="2057401" y="3356588"/>
          <a:ext cx="1981200" cy="9138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15920" imgH="469800" progId="Equation.3">
                  <p:embed/>
                </p:oleObj>
              </mc:Choice>
              <mc:Fallback>
                <p:oleObj name="Equation" r:id="rId4" imgW="101592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-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1" y="3356588"/>
                        <a:ext cx="1981200" cy="9138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 Box 4"/>
          <p:cNvSpPr txBox="1">
            <a:spLocks noChangeArrowheads="1"/>
          </p:cNvSpPr>
          <p:nvPr/>
        </p:nvSpPr>
        <p:spPr bwMode="auto">
          <a:xfrm>
            <a:off x="397760" y="4191000"/>
            <a:ext cx="838825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400" b="1" i="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例：对于氢原子，</a:t>
            </a:r>
            <a:r>
              <a:rPr lang="en-US" altLang="zh-CN" sz="2400" b="1" dirty="0" err="1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E</a:t>
            </a:r>
            <a:r>
              <a:rPr lang="en-US" altLang="zh-CN" sz="2400" b="1" baseline="-25000" dirty="0" err="1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n</a:t>
            </a:r>
            <a:r>
              <a:rPr lang="en-US" altLang="zh-CN" sz="2400" b="1" i="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= - </a:t>
            </a:r>
            <a:r>
              <a:rPr lang="en-US" altLang="zh-CN" sz="2400" b="1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E</a:t>
            </a:r>
            <a:r>
              <a:rPr lang="en-US" altLang="zh-CN" sz="2400" b="1" i="0" baseline="-2500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1</a:t>
            </a:r>
            <a:r>
              <a:rPr lang="en-US" altLang="zh-CN" sz="2400" b="1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/n</a:t>
            </a:r>
            <a:r>
              <a:rPr lang="en-US" altLang="zh-CN" sz="2400" b="1" i="0" baseline="3000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400" b="1" i="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，在常温下</a:t>
            </a:r>
            <a:r>
              <a:rPr lang="zh-CN" altLang="en-GB" sz="2400" b="1" i="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(</a:t>
            </a:r>
            <a:r>
              <a:rPr lang="en-GB" altLang="zh-CN" sz="2400" b="1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T </a:t>
            </a:r>
            <a:r>
              <a:rPr lang="en-GB" altLang="zh-CN" sz="2400" b="1" i="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= 300K)，</a:t>
            </a:r>
            <a:r>
              <a:rPr lang="zh-CN" altLang="en-GB" sz="2400" b="1" i="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处在第一激发态的氢原子</a:t>
            </a:r>
            <a:r>
              <a:rPr lang="zh-CN" altLang="en-US" sz="2400" b="1" i="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数与处在基态的原子数比</a:t>
            </a:r>
          </a:p>
        </p:txBody>
      </p:sp>
      <p:sp>
        <p:nvSpPr>
          <p:cNvPr id="35" name="Text Box 10"/>
          <p:cNvSpPr txBox="1">
            <a:spLocks noChangeArrowheads="1"/>
          </p:cNvSpPr>
          <p:nvPr/>
        </p:nvSpPr>
        <p:spPr bwMode="auto">
          <a:xfrm>
            <a:off x="397760" y="5791200"/>
            <a:ext cx="5715000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b="1" i="0" dirty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几乎所有电子都处于基态上！！！</a:t>
            </a:r>
          </a:p>
        </p:txBody>
      </p:sp>
      <p:graphicFrame>
        <p:nvGraphicFramePr>
          <p:cNvPr id="3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961808"/>
              </p:ext>
            </p:extLst>
          </p:nvPr>
        </p:nvGraphicFramePr>
        <p:xfrm>
          <a:off x="2332375" y="4953000"/>
          <a:ext cx="3838094" cy="8987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公式" r:id="rId6" imgW="2006280" imgH="469800" progId="Equation.3">
                  <p:embed/>
                </p:oleObj>
              </mc:Choice>
              <mc:Fallback>
                <p:oleObj name="公式" r:id="rId6" imgW="200628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2375" y="4953000"/>
                        <a:ext cx="3838094" cy="89877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7" name="Group 1055"/>
          <p:cNvGrpSpPr>
            <a:grpSpLocks/>
          </p:cNvGrpSpPr>
          <p:nvPr/>
        </p:nvGrpSpPr>
        <p:grpSpPr bwMode="auto">
          <a:xfrm>
            <a:off x="5918200" y="2895600"/>
            <a:ext cx="2921000" cy="1285875"/>
            <a:chOff x="758" y="1296"/>
            <a:chExt cx="1840" cy="810"/>
          </a:xfrm>
        </p:grpSpPr>
        <p:sp>
          <p:nvSpPr>
            <p:cNvPr id="38" name="Oval 1043"/>
            <p:cNvSpPr>
              <a:spLocks noChangeArrowheads="1"/>
            </p:cNvSpPr>
            <p:nvPr/>
          </p:nvSpPr>
          <p:spPr bwMode="auto">
            <a:xfrm>
              <a:off x="1248" y="1872"/>
              <a:ext cx="96" cy="96"/>
            </a:xfrm>
            <a:prstGeom prst="ellipse">
              <a:avLst/>
            </a:prstGeom>
            <a:gradFill rotWithShape="0">
              <a:gsLst>
                <a:gs pos="0">
                  <a:srgbClr val="00FFFF"/>
                </a:gs>
                <a:gs pos="100000">
                  <a:srgbClr val="00767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en-US" sz="280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9" name="Oval 1044"/>
            <p:cNvSpPr>
              <a:spLocks noChangeArrowheads="1"/>
            </p:cNvSpPr>
            <p:nvPr/>
          </p:nvSpPr>
          <p:spPr bwMode="auto">
            <a:xfrm>
              <a:off x="1440" y="1872"/>
              <a:ext cx="96" cy="96"/>
            </a:xfrm>
            <a:prstGeom prst="ellipse">
              <a:avLst/>
            </a:prstGeom>
            <a:gradFill rotWithShape="0">
              <a:gsLst>
                <a:gs pos="0">
                  <a:srgbClr val="00FFFF"/>
                </a:gs>
                <a:gs pos="100000">
                  <a:srgbClr val="00767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en-US" sz="280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40" name="Oval 1045"/>
            <p:cNvSpPr>
              <a:spLocks noChangeArrowheads="1"/>
            </p:cNvSpPr>
            <p:nvPr/>
          </p:nvSpPr>
          <p:spPr bwMode="auto">
            <a:xfrm>
              <a:off x="1632" y="1872"/>
              <a:ext cx="96" cy="96"/>
            </a:xfrm>
            <a:prstGeom prst="ellipse">
              <a:avLst/>
            </a:prstGeom>
            <a:gradFill rotWithShape="0">
              <a:gsLst>
                <a:gs pos="0">
                  <a:srgbClr val="00FFFF"/>
                </a:gs>
                <a:gs pos="100000">
                  <a:srgbClr val="00767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en-US" sz="280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41" name="Oval 1046"/>
            <p:cNvSpPr>
              <a:spLocks noChangeArrowheads="1"/>
            </p:cNvSpPr>
            <p:nvPr/>
          </p:nvSpPr>
          <p:spPr bwMode="auto">
            <a:xfrm>
              <a:off x="1824" y="1872"/>
              <a:ext cx="96" cy="96"/>
            </a:xfrm>
            <a:prstGeom prst="ellipse">
              <a:avLst/>
            </a:prstGeom>
            <a:gradFill rotWithShape="0">
              <a:gsLst>
                <a:gs pos="0">
                  <a:srgbClr val="00FFFF"/>
                </a:gs>
                <a:gs pos="100000">
                  <a:srgbClr val="00767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en-US" sz="280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42" name="Oval 1047"/>
            <p:cNvSpPr>
              <a:spLocks noChangeArrowheads="1"/>
            </p:cNvSpPr>
            <p:nvPr/>
          </p:nvSpPr>
          <p:spPr bwMode="auto">
            <a:xfrm>
              <a:off x="2016" y="1872"/>
              <a:ext cx="96" cy="96"/>
            </a:xfrm>
            <a:prstGeom prst="ellipse">
              <a:avLst/>
            </a:prstGeom>
            <a:gradFill rotWithShape="0">
              <a:gsLst>
                <a:gs pos="0">
                  <a:srgbClr val="00FFFF"/>
                </a:gs>
                <a:gs pos="100000">
                  <a:srgbClr val="00767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en-US" sz="280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43" name="Oval 1048"/>
            <p:cNvSpPr>
              <a:spLocks noChangeArrowheads="1"/>
            </p:cNvSpPr>
            <p:nvPr/>
          </p:nvSpPr>
          <p:spPr bwMode="auto">
            <a:xfrm>
              <a:off x="2400" y="1872"/>
              <a:ext cx="96" cy="96"/>
            </a:xfrm>
            <a:prstGeom prst="ellipse">
              <a:avLst/>
            </a:prstGeom>
            <a:gradFill rotWithShape="0">
              <a:gsLst>
                <a:gs pos="0">
                  <a:srgbClr val="00FFFF"/>
                </a:gs>
                <a:gs pos="100000">
                  <a:srgbClr val="00767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en-US" sz="280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44" name="Oval 1049"/>
            <p:cNvSpPr>
              <a:spLocks noChangeArrowheads="1"/>
            </p:cNvSpPr>
            <p:nvPr/>
          </p:nvSpPr>
          <p:spPr bwMode="auto">
            <a:xfrm>
              <a:off x="1680" y="1344"/>
              <a:ext cx="96" cy="96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76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en-US" sz="280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45" name="Line 1050"/>
            <p:cNvSpPr>
              <a:spLocks noChangeShapeType="1"/>
            </p:cNvSpPr>
            <p:nvPr/>
          </p:nvSpPr>
          <p:spPr bwMode="auto">
            <a:xfrm>
              <a:off x="1110" y="1968"/>
              <a:ext cx="1488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 sz="280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46" name="Line 1051"/>
            <p:cNvSpPr>
              <a:spLocks noChangeShapeType="1"/>
            </p:cNvSpPr>
            <p:nvPr/>
          </p:nvSpPr>
          <p:spPr bwMode="auto">
            <a:xfrm>
              <a:off x="1110" y="1440"/>
              <a:ext cx="1488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 sz="280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47" name="Rectangle 1052"/>
            <p:cNvSpPr>
              <a:spLocks noChangeArrowheads="1"/>
            </p:cNvSpPr>
            <p:nvPr/>
          </p:nvSpPr>
          <p:spPr bwMode="auto">
            <a:xfrm>
              <a:off x="758" y="1776"/>
              <a:ext cx="3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800" b="1" i="1" dirty="0">
                  <a:solidFill>
                    <a:srgbClr val="000066"/>
                  </a:solidFill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rPr>
                <a:t>E</a:t>
              </a:r>
              <a:r>
                <a:rPr lang="en-GB" altLang="zh-CN" sz="2800" b="1" i="0" baseline="-25000" dirty="0">
                  <a:solidFill>
                    <a:srgbClr val="000066"/>
                  </a:solidFill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rPr>
                <a:t>1</a:t>
              </a:r>
              <a:endParaRPr lang="en-US" altLang="zh-CN" sz="2800" b="1" i="0" baseline="-2500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48" name="Rectangle 1053"/>
            <p:cNvSpPr>
              <a:spLocks noChangeArrowheads="1"/>
            </p:cNvSpPr>
            <p:nvPr/>
          </p:nvSpPr>
          <p:spPr bwMode="auto">
            <a:xfrm>
              <a:off x="758" y="1296"/>
              <a:ext cx="3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800" b="1" i="1" dirty="0">
                  <a:solidFill>
                    <a:srgbClr val="000066"/>
                  </a:solidFill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rPr>
                <a:t>E</a:t>
              </a:r>
              <a:r>
                <a:rPr lang="en-GB" altLang="zh-CN" sz="2800" b="1" i="0" baseline="-25000" dirty="0">
                  <a:solidFill>
                    <a:srgbClr val="000066"/>
                  </a:solidFill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rPr>
                <a:t>2</a:t>
              </a:r>
              <a:endParaRPr lang="en-US" altLang="zh-CN" sz="2800" b="1" i="0" baseline="-2500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49" name="Oval 1054"/>
            <p:cNvSpPr>
              <a:spLocks noChangeArrowheads="1"/>
            </p:cNvSpPr>
            <p:nvPr/>
          </p:nvSpPr>
          <p:spPr bwMode="auto">
            <a:xfrm>
              <a:off x="2208" y="1872"/>
              <a:ext cx="96" cy="96"/>
            </a:xfrm>
            <a:prstGeom prst="ellipse">
              <a:avLst/>
            </a:prstGeom>
            <a:gradFill rotWithShape="0">
              <a:gsLst>
                <a:gs pos="0">
                  <a:srgbClr val="00FFFF"/>
                </a:gs>
                <a:gs pos="100000">
                  <a:srgbClr val="00767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en-US" sz="280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原子物理学</a:t>
            </a:r>
            <a:r>
              <a:rPr lang="en-US" altLang="zh-CN" dirty="0"/>
              <a:t>2026</a:t>
            </a:r>
            <a:r>
              <a:rPr lang="zh-CN" altLang="en-US" dirty="0"/>
              <a:t>年春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9458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Symbol" pitchFamily="18" charset="2"/>
              </a:rPr>
              <a:t>粒子数（布居）反转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BAC4F7-8877-4A8A-A428-06935D1FE728}" type="slidenum">
              <a:rPr lang="zh-CN" altLang="en-US" smtClean="0"/>
              <a:pPr>
                <a:defRPr/>
              </a:pPr>
              <a:t>36</a:t>
            </a:fld>
            <a:endParaRPr lang="en-US" altLang="zh-CN" dirty="0"/>
          </a:p>
        </p:txBody>
      </p:sp>
      <p:sp>
        <p:nvSpPr>
          <p:cNvPr id="7" name="Rectangle 1056"/>
          <p:cNvSpPr>
            <a:spLocks noChangeArrowheads="1"/>
          </p:cNvSpPr>
          <p:nvPr/>
        </p:nvSpPr>
        <p:spPr bwMode="auto">
          <a:xfrm>
            <a:off x="381000" y="1074003"/>
            <a:ext cx="8382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zh-CN" altLang="en-US" sz="2400" b="1" i="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少数原子处在激发态上，当一束光射入媒质后，可同时引起受激吸收和受激辐射。因为</a:t>
            </a:r>
            <a:r>
              <a:rPr lang="en-GB" altLang="zh-CN" sz="2400" b="1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N</a:t>
            </a:r>
            <a:r>
              <a:rPr lang="en-GB" altLang="zh-CN" sz="2400" b="1" i="0" baseline="-2500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1</a:t>
            </a:r>
            <a:r>
              <a:rPr lang="en-GB" altLang="zh-CN" sz="2400" b="1" i="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&gt;</a:t>
            </a:r>
            <a:r>
              <a:rPr lang="en-GB" altLang="zh-CN" sz="2400" b="1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N</a:t>
            </a:r>
            <a:r>
              <a:rPr lang="en-GB" altLang="zh-CN" sz="2400" b="1" i="0" baseline="-2500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2</a:t>
            </a:r>
            <a:r>
              <a:rPr lang="en-GB" altLang="zh-CN" sz="2400" b="1" i="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zh-CN" altLang="en-GB" sz="2400" b="1" i="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所以</a:t>
            </a:r>
            <a:endParaRPr lang="zh-CN" altLang="en-US" sz="2400" b="1" i="0" baseline="-25000" dirty="0">
              <a:solidFill>
                <a:srgbClr val="000066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453635" y="2693323"/>
            <a:ext cx="399607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400" b="1" i="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宏观上表现为对光的吸收，达不到对光的放大目的：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0790" y="2743200"/>
            <a:ext cx="3871210" cy="987261"/>
          </a:xfrm>
          <a:prstGeom prst="rect">
            <a:avLst/>
          </a:prstGeom>
        </p:spPr>
      </p:pic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347330" y="3646812"/>
            <a:ext cx="399607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zh-CN" altLang="en-US" sz="2400" b="1" i="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如果原子的分布是</a:t>
            </a:r>
            <a:r>
              <a:rPr lang="en-GB" altLang="zh-CN" sz="2400" b="1" i="1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N</a:t>
            </a:r>
            <a:r>
              <a:rPr lang="en-GB" altLang="zh-CN" sz="2400" b="1" i="0" baseline="-2500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2</a:t>
            </a:r>
            <a:r>
              <a:rPr lang="en-GB" altLang="zh-CN" sz="2400" b="1" i="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&gt;</a:t>
            </a:r>
            <a:r>
              <a:rPr lang="en-GB" altLang="zh-CN" sz="2400" b="1" i="1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N</a:t>
            </a:r>
            <a:r>
              <a:rPr lang="en-GB" altLang="zh-CN" sz="2400" b="1" i="0" baseline="-2500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1</a:t>
            </a:r>
            <a:r>
              <a:rPr lang="en-GB" altLang="zh-CN" sz="2400" b="1" i="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zh-CN" altLang="en-GB" sz="2400" b="1" i="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称为</a:t>
            </a:r>
            <a:r>
              <a:rPr lang="zh-CN" altLang="en-GB" sz="2400" b="1" i="0" dirty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粒子数分布反转</a:t>
            </a:r>
            <a:r>
              <a:rPr lang="zh-CN" altLang="en-US" sz="2400" b="1" i="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，则</a:t>
            </a:r>
          </a:p>
        </p:txBody>
      </p:sp>
      <p:grpSp>
        <p:nvGrpSpPr>
          <p:cNvPr id="35" name="组合 34"/>
          <p:cNvGrpSpPr/>
          <p:nvPr/>
        </p:nvGrpSpPr>
        <p:grpSpPr>
          <a:xfrm>
            <a:off x="1105535" y="4584970"/>
            <a:ext cx="2927084" cy="894042"/>
            <a:chOff x="1448435" y="5512159"/>
            <a:chExt cx="2927084" cy="894042"/>
          </a:xfrm>
        </p:grpSpPr>
        <p:sp>
          <p:nvSpPr>
            <p:cNvPr id="23" name="Oval 1043"/>
            <p:cNvSpPr>
              <a:spLocks noChangeArrowheads="1"/>
            </p:cNvSpPr>
            <p:nvPr/>
          </p:nvSpPr>
          <p:spPr bwMode="auto">
            <a:xfrm>
              <a:off x="2200275" y="6096936"/>
              <a:ext cx="152400" cy="152400"/>
            </a:xfrm>
            <a:prstGeom prst="ellipse">
              <a:avLst/>
            </a:prstGeom>
            <a:gradFill rotWithShape="0">
              <a:gsLst>
                <a:gs pos="0">
                  <a:srgbClr val="00FFFF"/>
                </a:gs>
                <a:gs pos="100000">
                  <a:srgbClr val="00767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en-US" sz="240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4" name="Oval 1044"/>
            <p:cNvSpPr>
              <a:spLocks noChangeArrowheads="1"/>
            </p:cNvSpPr>
            <p:nvPr/>
          </p:nvSpPr>
          <p:spPr bwMode="auto">
            <a:xfrm>
              <a:off x="2505075" y="6096936"/>
              <a:ext cx="152400" cy="152400"/>
            </a:xfrm>
            <a:prstGeom prst="ellipse">
              <a:avLst/>
            </a:prstGeom>
            <a:gradFill rotWithShape="0">
              <a:gsLst>
                <a:gs pos="0">
                  <a:srgbClr val="00FFFF"/>
                </a:gs>
                <a:gs pos="100000">
                  <a:srgbClr val="00767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en-US" sz="240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5" name="Oval 1045"/>
            <p:cNvSpPr>
              <a:spLocks noChangeArrowheads="1"/>
            </p:cNvSpPr>
            <p:nvPr/>
          </p:nvSpPr>
          <p:spPr bwMode="auto">
            <a:xfrm>
              <a:off x="2809875" y="6096936"/>
              <a:ext cx="152400" cy="152400"/>
            </a:xfrm>
            <a:prstGeom prst="ellipse">
              <a:avLst/>
            </a:prstGeom>
            <a:gradFill rotWithShape="0">
              <a:gsLst>
                <a:gs pos="0">
                  <a:srgbClr val="00FFFF"/>
                </a:gs>
                <a:gs pos="100000">
                  <a:srgbClr val="00767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en-US" sz="240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6" name="Oval 1046"/>
            <p:cNvSpPr>
              <a:spLocks noChangeArrowheads="1"/>
            </p:cNvSpPr>
            <p:nvPr/>
          </p:nvSpPr>
          <p:spPr bwMode="auto">
            <a:xfrm>
              <a:off x="3114675" y="6096936"/>
              <a:ext cx="152400" cy="152400"/>
            </a:xfrm>
            <a:prstGeom prst="ellipse">
              <a:avLst/>
            </a:prstGeom>
            <a:gradFill rotWithShape="0">
              <a:gsLst>
                <a:gs pos="0">
                  <a:srgbClr val="00FFFF"/>
                </a:gs>
                <a:gs pos="100000">
                  <a:srgbClr val="00767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en-US" sz="240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7" name="Oval 1047"/>
            <p:cNvSpPr>
              <a:spLocks noChangeArrowheads="1"/>
            </p:cNvSpPr>
            <p:nvPr/>
          </p:nvSpPr>
          <p:spPr bwMode="auto">
            <a:xfrm>
              <a:off x="3419475" y="6096936"/>
              <a:ext cx="152400" cy="152400"/>
            </a:xfrm>
            <a:prstGeom prst="ellipse">
              <a:avLst/>
            </a:prstGeom>
            <a:gradFill rotWithShape="0">
              <a:gsLst>
                <a:gs pos="0">
                  <a:srgbClr val="00FFFF"/>
                </a:gs>
                <a:gs pos="100000">
                  <a:srgbClr val="00767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en-US" sz="240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8" name="Oval 1048"/>
            <p:cNvSpPr>
              <a:spLocks noChangeArrowheads="1"/>
            </p:cNvSpPr>
            <p:nvPr/>
          </p:nvSpPr>
          <p:spPr bwMode="auto">
            <a:xfrm>
              <a:off x="4029075" y="6096936"/>
              <a:ext cx="152400" cy="152400"/>
            </a:xfrm>
            <a:prstGeom prst="ellipse">
              <a:avLst/>
            </a:prstGeom>
            <a:gradFill rotWithShape="0">
              <a:gsLst>
                <a:gs pos="0">
                  <a:srgbClr val="00FFFF"/>
                </a:gs>
                <a:gs pos="100000">
                  <a:srgbClr val="00767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en-US" sz="240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9" name="Oval 1049"/>
            <p:cNvSpPr>
              <a:spLocks noChangeArrowheads="1"/>
            </p:cNvSpPr>
            <p:nvPr/>
          </p:nvSpPr>
          <p:spPr bwMode="auto">
            <a:xfrm>
              <a:off x="2886075" y="5718685"/>
              <a:ext cx="152400" cy="152400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76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en-US" sz="240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0" name="Line 1050"/>
            <p:cNvSpPr>
              <a:spLocks noChangeShapeType="1"/>
            </p:cNvSpPr>
            <p:nvPr/>
          </p:nvSpPr>
          <p:spPr bwMode="auto">
            <a:xfrm>
              <a:off x="1981200" y="6249336"/>
              <a:ext cx="2362200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 sz="240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1" name="Line 1051"/>
            <p:cNvSpPr>
              <a:spLocks noChangeShapeType="1"/>
            </p:cNvSpPr>
            <p:nvPr/>
          </p:nvSpPr>
          <p:spPr bwMode="auto">
            <a:xfrm>
              <a:off x="2013319" y="5868336"/>
              <a:ext cx="2362200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 sz="240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2" name="Rectangle 1052"/>
            <p:cNvSpPr>
              <a:spLocks noChangeArrowheads="1"/>
            </p:cNvSpPr>
            <p:nvPr/>
          </p:nvSpPr>
          <p:spPr bwMode="auto">
            <a:xfrm>
              <a:off x="1448435" y="5944536"/>
              <a:ext cx="49244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400" b="1" i="1" dirty="0">
                  <a:solidFill>
                    <a:srgbClr val="000066"/>
                  </a:solidFill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rPr>
                <a:t>E</a:t>
              </a:r>
              <a:r>
                <a:rPr lang="en-GB" altLang="zh-CN" sz="2400" b="1" i="0" baseline="-25000" dirty="0">
                  <a:solidFill>
                    <a:srgbClr val="000066"/>
                  </a:solidFill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rPr>
                <a:t>1</a:t>
              </a:r>
              <a:endParaRPr lang="en-US" altLang="zh-CN" sz="2400" b="1" i="0" baseline="-2500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3" name="Rectangle 1053"/>
            <p:cNvSpPr>
              <a:spLocks noChangeArrowheads="1"/>
            </p:cNvSpPr>
            <p:nvPr/>
          </p:nvSpPr>
          <p:spPr bwMode="auto">
            <a:xfrm>
              <a:off x="1448435" y="5512159"/>
              <a:ext cx="49244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400" b="1" i="1" dirty="0">
                  <a:solidFill>
                    <a:srgbClr val="000066"/>
                  </a:solidFill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rPr>
                <a:t>E</a:t>
              </a:r>
              <a:r>
                <a:rPr lang="en-GB" altLang="zh-CN" sz="2400" b="1" i="0" baseline="-25000" dirty="0">
                  <a:solidFill>
                    <a:srgbClr val="000066"/>
                  </a:solidFill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rPr>
                <a:t>2</a:t>
              </a:r>
              <a:endParaRPr lang="en-US" altLang="zh-CN" sz="2400" b="1" i="0" baseline="-2500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4" name="Oval 1054"/>
            <p:cNvSpPr>
              <a:spLocks noChangeArrowheads="1"/>
            </p:cNvSpPr>
            <p:nvPr/>
          </p:nvSpPr>
          <p:spPr bwMode="auto">
            <a:xfrm>
              <a:off x="3724275" y="6096936"/>
              <a:ext cx="152400" cy="152400"/>
            </a:xfrm>
            <a:prstGeom prst="ellipse">
              <a:avLst/>
            </a:prstGeom>
            <a:gradFill rotWithShape="0">
              <a:gsLst>
                <a:gs pos="0">
                  <a:srgbClr val="00FFFF"/>
                </a:gs>
                <a:gs pos="100000">
                  <a:srgbClr val="00767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en-US" sz="240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6" name="Group 20"/>
          <p:cNvGrpSpPr>
            <a:grpSpLocks/>
          </p:cNvGrpSpPr>
          <p:nvPr/>
        </p:nvGrpSpPr>
        <p:grpSpPr bwMode="auto">
          <a:xfrm>
            <a:off x="5194236" y="4567237"/>
            <a:ext cx="3038475" cy="919163"/>
            <a:chOff x="1254" y="2256"/>
            <a:chExt cx="1914" cy="579"/>
          </a:xfrm>
        </p:grpSpPr>
        <p:sp>
          <p:nvSpPr>
            <p:cNvPr id="37" name="Oval 7"/>
            <p:cNvSpPr>
              <a:spLocks noChangeArrowheads="1"/>
            </p:cNvSpPr>
            <p:nvPr/>
          </p:nvSpPr>
          <p:spPr bwMode="auto">
            <a:xfrm>
              <a:off x="1776" y="2448"/>
              <a:ext cx="96" cy="96"/>
            </a:xfrm>
            <a:prstGeom prst="ellipse">
              <a:avLst/>
            </a:prstGeom>
            <a:gradFill rotWithShape="0">
              <a:gsLst>
                <a:gs pos="0">
                  <a:srgbClr val="FF9900"/>
                </a:gs>
                <a:gs pos="100000">
                  <a:srgbClr val="7647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en-US" sz="240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8" name="Oval 8"/>
            <p:cNvSpPr>
              <a:spLocks noChangeArrowheads="1"/>
            </p:cNvSpPr>
            <p:nvPr/>
          </p:nvSpPr>
          <p:spPr bwMode="auto">
            <a:xfrm>
              <a:off x="2016" y="2448"/>
              <a:ext cx="96" cy="96"/>
            </a:xfrm>
            <a:prstGeom prst="ellipse">
              <a:avLst/>
            </a:prstGeom>
            <a:gradFill rotWithShape="0">
              <a:gsLst>
                <a:gs pos="0">
                  <a:srgbClr val="FF9900"/>
                </a:gs>
                <a:gs pos="100000">
                  <a:srgbClr val="7647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en-US" sz="240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9" name="Oval 9"/>
            <p:cNvSpPr>
              <a:spLocks noChangeArrowheads="1"/>
            </p:cNvSpPr>
            <p:nvPr/>
          </p:nvSpPr>
          <p:spPr bwMode="auto">
            <a:xfrm>
              <a:off x="2304" y="2448"/>
              <a:ext cx="96" cy="96"/>
            </a:xfrm>
            <a:prstGeom prst="ellipse">
              <a:avLst/>
            </a:prstGeom>
            <a:gradFill rotWithShape="0">
              <a:gsLst>
                <a:gs pos="0">
                  <a:srgbClr val="FF9900"/>
                </a:gs>
                <a:gs pos="100000">
                  <a:srgbClr val="7647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en-US" sz="240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40" name="Oval 10"/>
            <p:cNvSpPr>
              <a:spLocks noChangeArrowheads="1"/>
            </p:cNvSpPr>
            <p:nvPr/>
          </p:nvSpPr>
          <p:spPr bwMode="auto">
            <a:xfrm>
              <a:off x="2304" y="2640"/>
              <a:ext cx="96" cy="96"/>
            </a:xfrm>
            <a:prstGeom prst="ellipse">
              <a:avLst/>
            </a:prstGeom>
            <a:gradFill rotWithShape="0">
              <a:gsLst>
                <a:gs pos="0">
                  <a:srgbClr val="00FFFF"/>
                </a:gs>
                <a:gs pos="100000">
                  <a:srgbClr val="00767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en-US" sz="240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41" name="Oval 11"/>
            <p:cNvSpPr>
              <a:spLocks noChangeArrowheads="1"/>
            </p:cNvSpPr>
            <p:nvPr/>
          </p:nvSpPr>
          <p:spPr bwMode="auto">
            <a:xfrm>
              <a:off x="2592" y="2448"/>
              <a:ext cx="96" cy="96"/>
            </a:xfrm>
            <a:prstGeom prst="ellipse">
              <a:avLst/>
            </a:prstGeom>
            <a:gradFill rotWithShape="0">
              <a:gsLst>
                <a:gs pos="0">
                  <a:srgbClr val="FF9900"/>
                </a:gs>
                <a:gs pos="100000">
                  <a:srgbClr val="7647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en-US" sz="240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42" name="Oval 12"/>
            <p:cNvSpPr>
              <a:spLocks noChangeArrowheads="1"/>
            </p:cNvSpPr>
            <p:nvPr/>
          </p:nvSpPr>
          <p:spPr bwMode="auto">
            <a:xfrm>
              <a:off x="2928" y="2448"/>
              <a:ext cx="96" cy="96"/>
            </a:xfrm>
            <a:prstGeom prst="ellipse">
              <a:avLst/>
            </a:prstGeom>
            <a:gradFill rotWithShape="0">
              <a:gsLst>
                <a:gs pos="0">
                  <a:srgbClr val="FF9900"/>
                </a:gs>
                <a:gs pos="100000">
                  <a:srgbClr val="7647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en-US" sz="240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43" name="Oval 13"/>
            <p:cNvSpPr>
              <a:spLocks noChangeArrowheads="1"/>
            </p:cNvSpPr>
            <p:nvPr/>
          </p:nvSpPr>
          <p:spPr bwMode="auto">
            <a:xfrm>
              <a:off x="1872" y="2640"/>
              <a:ext cx="96" cy="96"/>
            </a:xfrm>
            <a:prstGeom prst="ellipse">
              <a:avLst/>
            </a:prstGeom>
            <a:gradFill rotWithShape="0">
              <a:gsLst>
                <a:gs pos="0">
                  <a:srgbClr val="33CCCC"/>
                </a:gs>
                <a:gs pos="100000">
                  <a:srgbClr val="185E5E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en-US" sz="240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44" name="Line 14"/>
            <p:cNvSpPr>
              <a:spLocks noChangeShapeType="1"/>
            </p:cNvSpPr>
            <p:nvPr/>
          </p:nvSpPr>
          <p:spPr bwMode="auto">
            <a:xfrm>
              <a:off x="1680" y="2544"/>
              <a:ext cx="1488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 sz="240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45" name="Line 15"/>
            <p:cNvSpPr>
              <a:spLocks noChangeShapeType="1"/>
            </p:cNvSpPr>
            <p:nvPr/>
          </p:nvSpPr>
          <p:spPr bwMode="auto">
            <a:xfrm>
              <a:off x="1680" y="2736"/>
              <a:ext cx="1488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 sz="240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46" name="Rectangle 16"/>
            <p:cNvSpPr>
              <a:spLocks noChangeArrowheads="1"/>
            </p:cNvSpPr>
            <p:nvPr/>
          </p:nvSpPr>
          <p:spPr bwMode="auto">
            <a:xfrm>
              <a:off x="1254" y="2544"/>
              <a:ext cx="31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400" b="1" i="1" dirty="0">
                  <a:solidFill>
                    <a:srgbClr val="000066"/>
                  </a:solidFill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rPr>
                <a:t>E</a:t>
              </a:r>
              <a:r>
                <a:rPr lang="en-GB" altLang="zh-CN" sz="2400" b="1" i="0" baseline="-25000" dirty="0">
                  <a:solidFill>
                    <a:srgbClr val="000066"/>
                  </a:solidFill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rPr>
                <a:t>1</a:t>
              </a:r>
              <a:endParaRPr lang="en-US" altLang="zh-CN" sz="2400" b="1" i="0" baseline="-2500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47" name="Rectangle 17"/>
            <p:cNvSpPr>
              <a:spLocks noChangeArrowheads="1"/>
            </p:cNvSpPr>
            <p:nvPr/>
          </p:nvSpPr>
          <p:spPr bwMode="auto">
            <a:xfrm>
              <a:off x="1302" y="2256"/>
              <a:ext cx="31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400" b="1" i="1" dirty="0">
                  <a:solidFill>
                    <a:srgbClr val="000066"/>
                  </a:solidFill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rPr>
                <a:t>E</a:t>
              </a:r>
              <a:r>
                <a:rPr lang="en-GB" altLang="zh-CN" sz="2400" b="1" i="0" baseline="-25000" dirty="0">
                  <a:solidFill>
                    <a:srgbClr val="000066"/>
                  </a:solidFill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rPr>
                <a:t>2</a:t>
              </a:r>
              <a:endParaRPr lang="en-US" altLang="zh-CN" sz="2400" b="1" i="0" baseline="-2500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48" name="Oval 18"/>
            <p:cNvSpPr>
              <a:spLocks noChangeArrowheads="1"/>
            </p:cNvSpPr>
            <p:nvPr/>
          </p:nvSpPr>
          <p:spPr bwMode="auto">
            <a:xfrm>
              <a:off x="2784" y="2640"/>
              <a:ext cx="96" cy="96"/>
            </a:xfrm>
            <a:prstGeom prst="ellipse">
              <a:avLst/>
            </a:prstGeom>
            <a:gradFill rotWithShape="0">
              <a:gsLst>
                <a:gs pos="0">
                  <a:srgbClr val="00FFFF"/>
                </a:gs>
                <a:gs pos="100000">
                  <a:srgbClr val="00767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en-US" sz="240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49" name="Right Arrow 12"/>
          <p:cNvSpPr/>
          <p:nvPr/>
        </p:nvSpPr>
        <p:spPr>
          <a:xfrm>
            <a:off x="4173474" y="4890099"/>
            <a:ext cx="792088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b="1"/>
          </a:p>
        </p:txBody>
      </p:sp>
      <p:sp>
        <p:nvSpPr>
          <p:cNvPr id="50" name="TextBox 13"/>
          <p:cNvSpPr txBox="1"/>
          <p:nvPr/>
        </p:nvSpPr>
        <p:spPr>
          <a:xfrm>
            <a:off x="1032054" y="5801380"/>
            <a:ext cx="70070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激光器是使布居数反转与受激发射的装置。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原子物理学</a:t>
            </a:r>
            <a:r>
              <a:rPr lang="en-US" altLang="zh-CN" dirty="0"/>
              <a:t>2026</a:t>
            </a:r>
            <a:r>
              <a:rPr lang="zh-CN" altLang="en-US" dirty="0"/>
              <a:t>年春</a:t>
            </a:r>
            <a:endParaRPr 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13DBAB5-F550-842E-D818-0F09E2751D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8435" y="1863271"/>
            <a:ext cx="3211830" cy="87178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521BAD4D-A23C-8A19-5E59-95B3F724BE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7295" y="3810000"/>
            <a:ext cx="340995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2056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光放大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BAC4F7-8877-4A8A-A428-06935D1FE728}" type="slidenum">
              <a:rPr lang="zh-CN" altLang="en-US" smtClean="0"/>
              <a:pPr>
                <a:defRPr/>
              </a:pPr>
              <a:t>37</a:t>
            </a:fld>
            <a:endParaRPr lang="en-US" altLang="zh-CN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81000" y="2826603"/>
            <a:ext cx="7696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zh-CN" altLang="en-US" sz="240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粒子数反转后：</a:t>
            </a:r>
            <a:r>
              <a:rPr lang="zh-CN" altLang="en-US" sz="2400" b="1" i="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受激辐射占主导地位，宏观上表现为辐射，可实现光的放大。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457200" y="5374959"/>
            <a:ext cx="800100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zh-CN" altLang="en-US" sz="2800" b="1" i="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处于粒子数反转分布的介质称为</a:t>
            </a:r>
            <a:r>
              <a:rPr lang="zh-CN" altLang="en-US" sz="2800" b="1" i="0" dirty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激活介质</a:t>
            </a:r>
            <a:r>
              <a:rPr lang="zh-CN" altLang="en-US" sz="2800" b="1" i="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，它正是激光器的工作物质。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7322" y="3505200"/>
            <a:ext cx="4858755" cy="1787007"/>
          </a:xfrm>
          <a:prstGeom prst="rect">
            <a:avLst/>
          </a:prstGeom>
        </p:spPr>
      </p:pic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341641" y="1160860"/>
            <a:ext cx="5486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粒子数反转态是非热平衡态。</a:t>
            </a: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380627" y="2362200"/>
            <a:ext cx="87019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激发的方式可以有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光激发</a:t>
            </a:r>
            <a:r>
              <a:rPr lang="zh-CN" altLang="en-US" sz="2400" b="1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和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原子碰撞激发</a:t>
            </a:r>
            <a:r>
              <a:rPr lang="zh-CN" altLang="en-US" sz="2400" b="1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等。</a:t>
            </a: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359362" y="1524000"/>
            <a:ext cx="85264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为了促使粒子数反转的出现，必须用一定的手段去</a:t>
            </a:r>
            <a:r>
              <a:rPr lang="zh-CN" altLang="en-US" sz="2400" b="1" dirty="0">
                <a:solidFill>
                  <a:srgbClr val="FF33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激发</a:t>
            </a:r>
            <a:r>
              <a:rPr lang="zh-CN" altLang="en-US" sz="2400" b="1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原子体系</a:t>
            </a:r>
            <a:r>
              <a:rPr lang="zh-CN" altLang="en-US" sz="240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。这称为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“泵浦”</a:t>
            </a:r>
            <a:r>
              <a:rPr lang="zh-CN" altLang="en-US" sz="240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或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“抽运”</a:t>
            </a:r>
            <a:r>
              <a:rPr lang="zh-CN" altLang="en-US" sz="2400" dirty="0">
                <a:solidFill>
                  <a:srgbClr val="FF505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原子物理学</a:t>
            </a:r>
            <a:r>
              <a:rPr lang="en-US" altLang="zh-CN" dirty="0"/>
              <a:t>2026</a:t>
            </a:r>
            <a:r>
              <a:rPr lang="zh-CN" altLang="en-US" dirty="0"/>
              <a:t>年春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2016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原子物理学</a:t>
            </a:r>
            <a:r>
              <a:rPr lang="en-US" altLang="zh-CN" dirty="0"/>
              <a:t>2026</a:t>
            </a:r>
            <a:r>
              <a:rPr lang="zh-CN" altLang="en-US" dirty="0"/>
              <a:t>年春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BAC4F7-8877-4A8A-A428-06935D1FE728}" type="slidenum">
              <a:rPr lang="zh-CN" altLang="en-US" smtClean="0"/>
              <a:pPr>
                <a:defRPr/>
              </a:pPr>
              <a:t>38</a:t>
            </a:fld>
            <a:endParaRPr lang="en-US" altLang="zh-CN" dirty="0"/>
          </a:p>
        </p:txBody>
      </p:sp>
      <p:sp>
        <p:nvSpPr>
          <p:cNvPr id="5" name="标题 4"/>
          <p:cNvSpPr>
            <a:spLocks noGrp="1"/>
          </p:cNvSpPr>
          <p:nvPr>
            <p:ph type="title" idx="4294967295"/>
          </p:nvPr>
        </p:nvSpPr>
        <p:spPr>
          <a:xfrm>
            <a:off x="609600" y="2667000"/>
            <a:ext cx="8305800" cy="936625"/>
          </a:xfrm>
        </p:spPr>
        <p:txBody>
          <a:bodyPr/>
          <a:lstStyle/>
          <a:p>
            <a:pPr algn="ctr"/>
            <a:r>
              <a:rPr lang="zh-CN" altLang="en-US" dirty="0">
                <a:effectLst/>
              </a:rPr>
              <a:t>激光器原理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9061497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激光</a:t>
            </a:r>
            <a:r>
              <a:rPr lang="zh-CN" altLang="en-US" dirty="0">
                <a:latin typeface="Symbol" pitchFamily="18" charset="2"/>
              </a:rPr>
              <a:t>概述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BAC4F7-8877-4A8A-A428-06935D1FE728}" type="slidenum">
              <a:rPr lang="zh-CN" altLang="en-US" smtClean="0"/>
              <a:pPr>
                <a:defRPr/>
              </a:pPr>
              <a:t>39</a:t>
            </a:fld>
            <a:endParaRPr lang="en-US" altLang="zh-CN" dirty="0"/>
          </a:p>
        </p:txBody>
      </p:sp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304800" y="1352290"/>
            <a:ext cx="5642236" cy="4743710"/>
          </a:xfrm>
        </p:spPr>
        <p:txBody>
          <a:bodyPr>
            <a:normAutofit/>
          </a:bodyPr>
          <a:lstStyle/>
          <a:p>
            <a:r>
              <a:rPr lang="zh-CN" altLang="en-US" sz="28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普通光源：蜡烛、太阳、白炽灯等。光是</a:t>
            </a:r>
            <a:r>
              <a:rPr lang="zh-CN" alt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自发辐射</a:t>
            </a:r>
            <a:r>
              <a:rPr lang="zh-CN" altLang="en-US" sz="28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的</a:t>
            </a:r>
          </a:p>
          <a:p>
            <a:r>
              <a:rPr lang="zh-CN" altLang="en-US" sz="28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激光光源：如红宝石激光器。光是</a:t>
            </a:r>
            <a:r>
              <a:rPr lang="zh-CN" alt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受激发而辐射</a:t>
            </a:r>
            <a:r>
              <a:rPr lang="zh-CN" altLang="en-US" sz="28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的</a:t>
            </a:r>
            <a:r>
              <a:rPr lang="en-US" altLang="zh-CN" sz="28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——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L</a:t>
            </a:r>
            <a:r>
              <a:rPr lang="en-US" altLang="zh-CN" sz="28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ight 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</a:t>
            </a:r>
            <a:r>
              <a:rPr lang="en-US" altLang="zh-CN" sz="28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mplification by 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</a:t>
            </a:r>
            <a:r>
              <a:rPr lang="en-US" altLang="zh-CN" sz="28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timulated 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</a:t>
            </a:r>
            <a:r>
              <a:rPr lang="en-US" altLang="zh-CN" sz="28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mission  of  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R</a:t>
            </a:r>
            <a:r>
              <a:rPr lang="en-US" altLang="zh-CN" sz="28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adiation ——</a:t>
            </a:r>
            <a:r>
              <a:rPr lang="en-US" altLang="zh-CN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Laser</a:t>
            </a:r>
          </a:p>
          <a:p>
            <a:r>
              <a:rPr lang="zh-CN" altLang="en-US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宋体" pitchFamily="2" charset="-122"/>
              </a:rPr>
              <a:t>激光的特点：</a:t>
            </a:r>
            <a:br>
              <a:rPr lang="en-US" altLang="zh-CN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宋体" pitchFamily="2" charset="-122"/>
              </a:rPr>
            </a:br>
            <a:r>
              <a:rPr lang="zh-CN" alt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宋体" pitchFamily="2" charset="-122"/>
              </a:rPr>
              <a:t>方向性好</a:t>
            </a:r>
            <a:r>
              <a:rPr lang="zh-CN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宋体" pitchFamily="2" charset="-122"/>
              </a:rPr>
              <a:t>（发散角～</a:t>
            </a:r>
            <a:r>
              <a:rPr lang="en-US" altLang="zh-CN" sz="2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10</a:t>
            </a:r>
            <a:r>
              <a:rPr lang="en-US" altLang="zh-CN" sz="2400" baseline="30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-4</a:t>
            </a:r>
            <a:r>
              <a:rPr lang="en-US" altLang="zh-CN" sz="2400" baseline="30000" dirty="0">
                <a:effectLst>
                  <a:outerShdw blurRad="38100" dist="38100" dir="2700000" algn="tl">
                    <a:srgbClr val="FFFFFF"/>
                  </a:outerShdw>
                </a:effectLst>
                <a:latin typeface="宋体" pitchFamily="2" charset="-122"/>
              </a:rPr>
              <a:t> </a:t>
            </a:r>
            <a:r>
              <a:rPr lang="en-US" altLang="zh-CN" sz="2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rad</a:t>
            </a:r>
            <a:r>
              <a:rPr lang="zh-CN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宋体" pitchFamily="2" charset="-122"/>
              </a:rPr>
              <a:t>）；</a:t>
            </a:r>
            <a:br>
              <a:rPr lang="en-US" altLang="zh-CN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宋体" pitchFamily="2" charset="-122"/>
              </a:rPr>
            </a:br>
            <a:r>
              <a:rPr lang="zh-CN" altLang="en-GB" sz="2400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宋体" pitchFamily="2" charset="-122"/>
              </a:rPr>
              <a:t>单色性</a:t>
            </a:r>
            <a:r>
              <a:rPr lang="zh-CN" alt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宋体" pitchFamily="2" charset="-122"/>
              </a:rPr>
              <a:t>好</a:t>
            </a:r>
            <a:r>
              <a:rPr lang="zh-CN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宋体" pitchFamily="2" charset="-122"/>
              </a:rPr>
              <a:t>（</a:t>
            </a:r>
            <a:r>
              <a:rPr lang="zh-CN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宋体" pitchFamily="2" charset="-122"/>
                <a:sym typeface="Symbol" pitchFamily="18" charset="2"/>
              </a:rPr>
              <a:t></a:t>
            </a:r>
            <a:r>
              <a:rPr lang="zh-CN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宋体" pitchFamily="2" charset="-122"/>
              </a:rPr>
              <a:t>～</a:t>
            </a:r>
            <a:r>
              <a:rPr lang="en-US" altLang="zh-CN" sz="2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10</a:t>
            </a:r>
            <a:r>
              <a:rPr lang="en-US" altLang="zh-CN" sz="2400" baseline="30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- 8</a:t>
            </a:r>
            <a:r>
              <a:rPr lang="en-US" altLang="zh-CN" sz="2400" baseline="30000" dirty="0">
                <a:effectLst>
                  <a:outerShdw blurRad="38100" dist="38100" dir="2700000" algn="tl">
                    <a:srgbClr val="FFFFFF"/>
                  </a:outerShdw>
                </a:effectLst>
                <a:latin typeface="宋体" pitchFamily="2" charset="-122"/>
              </a:rPr>
              <a:t> </a:t>
            </a:r>
            <a:r>
              <a:rPr lang="en-US" altLang="zh-CN" sz="2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Å</a:t>
            </a:r>
            <a:r>
              <a:rPr lang="zh-CN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宋体" pitchFamily="2" charset="-122"/>
              </a:rPr>
              <a:t>）；</a:t>
            </a:r>
            <a:br>
              <a:rPr lang="en-US" altLang="zh-CN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宋体" pitchFamily="2" charset="-122"/>
              </a:rPr>
            </a:br>
            <a:r>
              <a:rPr lang="zh-CN" alt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宋体" pitchFamily="2" charset="-122"/>
              </a:rPr>
              <a:t>强度大</a:t>
            </a:r>
            <a:r>
              <a:rPr lang="zh-CN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宋体" pitchFamily="2" charset="-122"/>
              </a:rPr>
              <a:t>（脉冲瞬时功率可达～</a:t>
            </a:r>
            <a:r>
              <a:rPr lang="en-US" altLang="zh-CN" sz="2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10</a:t>
            </a:r>
            <a:r>
              <a:rPr lang="en-US" altLang="zh-CN" sz="2400" baseline="30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14 </a:t>
            </a:r>
            <a:r>
              <a:rPr lang="en-US" altLang="zh-CN" sz="2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W</a:t>
            </a:r>
            <a:r>
              <a:rPr lang="zh-CN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宋体" pitchFamily="2" charset="-122"/>
              </a:rPr>
              <a:t>）。</a:t>
            </a:r>
          </a:p>
        </p:txBody>
      </p:sp>
      <p:pic>
        <p:nvPicPr>
          <p:cNvPr id="5" name="Picture 18" descr="0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9436" y="952240"/>
            <a:ext cx="2587364" cy="1943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image.cpst.net.cn/upload/2010-09/25/2853989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8037" y="3050242"/>
            <a:ext cx="2284398" cy="3198158"/>
          </a:xfrm>
          <a:prstGeom prst="rect">
            <a:avLst/>
          </a:prstGeom>
          <a:noFill/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原子物理学</a:t>
            </a:r>
            <a:r>
              <a:rPr lang="en-US" altLang="zh-CN" dirty="0"/>
              <a:t>2026</a:t>
            </a:r>
            <a:r>
              <a:rPr lang="zh-CN" altLang="en-US" dirty="0"/>
              <a:t>年春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75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ChangeArrowheads="1"/>
          </p:cNvSpPr>
          <p:nvPr/>
        </p:nvSpPr>
        <p:spPr bwMode="auto">
          <a:xfrm>
            <a:off x="152400" y="762000"/>
            <a:ext cx="838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 eaLnBrk="1" hangingPunct="1">
              <a:lnSpc>
                <a:spcPts val="3880"/>
              </a:lnSpc>
            </a:pPr>
            <a:endParaRPr lang="zh-CN" altLang="en-US" sz="2400" b="1">
              <a:solidFill>
                <a:srgbClr val="000000"/>
              </a:solidFill>
              <a:latin typeface="黑体" charset="0"/>
              <a:ea typeface="黑体" charset="0"/>
              <a:cs typeface="黑体" charset="0"/>
            </a:endParaRPr>
          </a:p>
        </p:txBody>
      </p:sp>
      <p:sp>
        <p:nvSpPr>
          <p:cNvPr id="335876" name="Rectangle 4"/>
          <p:cNvSpPr>
            <a:spLocks noChangeArrowheads="1"/>
          </p:cNvSpPr>
          <p:nvPr/>
        </p:nvSpPr>
        <p:spPr bwMode="auto">
          <a:xfrm>
            <a:off x="457200" y="1143000"/>
            <a:ext cx="6400800" cy="56853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>
            <a:spAutoFit/>
          </a:bodyPr>
          <a:lstStyle/>
          <a:p>
            <a:pPr algn="l" eaLnBrk="1" hangingPunct="1">
              <a:lnSpc>
                <a:spcPts val="3880"/>
              </a:lnSpc>
            </a:pPr>
            <a:r>
              <a:rPr lang="en-US" altLang="zh-CN" sz="2400" b="1" dirty="0">
                <a:solidFill>
                  <a:srgbClr val="0000FF"/>
                </a:solidFill>
                <a:latin typeface="华文楷体"/>
                <a:ea typeface="华文楷体"/>
                <a:cs typeface="华文楷体"/>
              </a:rPr>
              <a:t>1</a:t>
            </a:r>
            <a:r>
              <a:rPr lang="zh-CN" altLang="en-US" sz="2400" b="1" dirty="0">
                <a:solidFill>
                  <a:srgbClr val="0000FF"/>
                </a:solidFill>
                <a:latin typeface="华文楷体"/>
                <a:ea typeface="华文楷体"/>
                <a:cs typeface="华文楷体"/>
              </a:rPr>
              <a:t>）多次小相互作用</a:t>
            </a:r>
            <a:r>
              <a:rPr lang="en-US" altLang="zh-CN" sz="2400" b="1" dirty="0">
                <a:solidFill>
                  <a:srgbClr val="0000FF"/>
                </a:solidFill>
                <a:latin typeface="华文楷体"/>
                <a:ea typeface="华文楷体"/>
                <a:cs typeface="华文楷体"/>
              </a:rPr>
              <a:t>:</a:t>
            </a:r>
            <a:r>
              <a:rPr lang="zh-CN" altLang="en-US" sz="2400" b="1" dirty="0">
                <a:solidFill>
                  <a:srgbClr val="0000FF"/>
                </a:solidFill>
                <a:latin typeface="华文楷体"/>
                <a:ea typeface="华文楷体"/>
                <a:cs typeface="华文楷体"/>
              </a:rPr>
              <a:t>（典型实例</a:t>
            </a:r>
            <a:r>
              <a:rPr lang="en-US" altLang="zh-CN" sz="2400" b="1" dirty="0">
                <a:solidFill>
                  <a:srgbClr val="0000FF"/>
                </a:solidFill>
                <a:latin typeface="华文楷体"/>
                <a:ea typeface="华文楷体"/>
                <a:cs typeface="华文楷体"/>
              </a:rPr>
              <a:t>: </a:t>
            </a:r>
            <a:r>
              <a:rPr lang="zh-CN" altLang="en-US" sz="2400" b="1" dirty="0">
                <a:solidFill>
                  <a:srgbClr val="0000FF"/>
                </a:solidFill>
                <a:latin typeface="华文楷体"/>
                <a:ea typeface="华文楷体"/>
                <a:cs typeface="华文楷体"/>
              </a:rPr>
              <a:t>康普顿散射）</a:t>
            </a:r>
          </a:p>
        </p:txBody>
      </p:sp>
      <p:sp>
        <p:nvSpPr>
          <p:cNvPr id="335877" name="Rectangle 5"/>
          <p:cNvSpPr>
            <a:spLocks noChangeArrowheads="1"/>
          </p:cNvSpPr>
          <p:nvPr/>
        </p:nvSpPr>
        <p:spPr bwMode="auto">
          <a:xfrm>
            <a:off x="304800" y="1647747"/>
            <a:ext cx="8534400" cy="1019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eaLnBrk="1" hangingPunct="1">
              <a:lnSpc>
                <a:spcPts val="3880"/>
              </a:lnSpc>
            </a:pPr>
            <a:r>
              <a:rPr lang="zh-CN" altLang="en-US" sz="2400" b="1" dirty="0">
                <a:solidFill>
                  <a:schemeClr val="tx1"/>
                </a:solidFill>
                <a:latin typeface="华文楷体"/>
                <a:ea typeface="华文楷体"/>
                <a:cs typeface="华文楷体"/>
              </a:rPr>
              <a:t>　光子束与物质中电子的作用引起光子的能量损失和方向偏转</a:t>
            </a:r>
            <a:r>
              <a:rPr lang="en-US" altLang="zh-CN" sz="2400" b="1" dirty="0">
                <a:solidFill>
                  <a:schemeClr val="tx1"/>
                </a:solidFill>
                <a:latin typeface="华文楷体"/>
                <a:ea typeface="华文楷体"/>
                <a:cs typeface="华文楷体"/>
              </a:rPr>
              <a:t>.</a:t>
            </a:r>
            <a:r>
              <a:rPr lang="zh-CN" altLang="en-US" sz="2400" b="1" dirty="0">
                <a:solidFill>
                  <a:schemeClr val="tx1"/>
                </a:solidFill>
                <a:latin typeface="华文楷体"/>
                <a:ea typeface="华文楷体"/>
                <a:cs typeface="华文楷体"/>
              </a:rPr>
              <a:t>因此光子束穿过吸收体后能量降低并有一个弥散</a:t>
            </a:r>
            <a:r>
              <a:rPr lang="en-US" altLang="zh-CN" sz="2400" b="1" dirty="0">
                <a:solidFill>
                  <a:schemeClr val="tx1"/>
                </a:solidFill>
                <a:latin typeface="华文楷体"/>
                <a:ea typeface="华文楷体"/>
                <a:cs typeface="华文楷体"/>
              </a:rPr>
              <a:t>.</a:t>
            </a:r>
          </a:p>
        </p:txBody>
      </p:sp>
      <p:sp>
        <p:nvSpPr>
          <p:cNvPr id="335878" name="Rectangle 6"/>
          <p:cNvSpPr>
            <a:spLocks noChangeArrowheads="1"/>
          </p:cNvSpPr>
          <p:nvPr/>
        </p:nvSpPr>
        <p:spPr bwMode="auto">
          <a:xfrm>
            <a:off x="457200" y="2709702"/>
            <a:ext cx="5943600" cy="568532"/>
          </a:xfrm>
          <a:prstGeom prst="rect">
            <a:avLst/>
          </a:prstGeom>
          <a:solidFill>
            <a:srgbClr val="EEECE1"/>
          </a:solidFill>
          <a:ln>
            <a:noFill/>
          </a:ln>
        </p:spPr>
        <p:txBody>
          <a:bodyPr>
            <a:spAutoFit/>
          </a:bodyPr>
          <a:lstStyle/>
          <a:p>
            <a:pPr algn="l" eaLnBrk="1" hangingPunct="1">
              <a:lnSpc>
                <a:spcPts val="3880"/>
              </a:lnSpc>
            </a:pPr>
            <a:r>
              <a:rPr lang="en-US" altLang="zh-CN" sz="2400" b="1" dirty="0">
                <a:solidFill>
                  <a:srgbClr val="0000FF"/>
                </a:solidFill>
                <a:latin typeface="华文楷体"/>
                <a:ea typeface="华文楷体"/>
                <a:cs typeface="华文楷体"/>
              </a:rPr>
              <a:t>2</a:t>
            </a:r>
            <a:r>
              <a:rPr lang="zh-CN" altLang="en-US" sz="2400" b="1" dirty="0">
                <a:solidFill>
                  <a:srgbClr val="0000FF"/>
                </a:solidFill>
                <a:latin typeface="华文楷体"/>
                <a:ea typeface="华文楷体"/>
                <a:cs typeface="华文楷体"/>
              </a:rPr>
              <a:t>）全或无相互作用</a:t>
            </a:r>
            <a:r>
              <a:rPr lang="en-US" altLang="zh-CN" sz="2400" b="1" dirty="0">
                <a:solidFill>
                  <a:srgbClr val="0000FF"/>
                </a:solidFill>
                <a:latin typeface="华文楷体"/>
                <a:ea typeface="华文楷体"/>
                <a:cs typeface="华文楷体"/>
              </a:rPr>
              <a:t>:(</a:t>
            </a:r>
            <a:r>
              <a:rPr lang="zh-CN" altLang="en-US" sz="2400" b="1" dirty="0">
                <a:solidFill>
                  <a:srgbClr val="0000FF"/>
                </a:solidFill>
                <a:latin typeface="华文楷体"/>
                <a:ea typeface="华文楷体"/>
                <a:cs typeface="华文楷体"/>
              </a:rPr>
              <a:t>典型实例</a:t>
            </a:r>
            <a:r>
              <a:rPr lang="en-US" altLang="zh-CN" sz="2400" b="1" dirty="0">
                <a:solidFill>
                  <a:srgbClr val="0000FF"/>
                </a:solidFill>
                <a:latin typeface="华文楷体"/>
                <a:ea typeface="华文楷体"/>
                <a:cs typeface="华文楷体"/>
              </a:rPr>
              <a:t>: </a:t>
            </a:r>
            <a:r>
              <a:rPr lang="zh-CN" altLang="en-US" sz="2400" b="1" dirty="0">
                <a:solidFill>
                  <a:srgbClr val="0000FF"/>
                </a:solidFill>
                <a:latin typeface="华文楷体"/>
                <a:ea typeface="华文楷体"/>
                <a:cs typeface="华文楷体"/>
              </a:rPr>
              <a:t>光电效应</a:t>
            </a:r>
            <a:r>
              <a:rPr lang="en-US" altLang="zh-CN" sz="2400" b="1" dirty="0">
                <a:solidFill>
                  <a:srgbClr val="0000FF"/>
                </a:solidFill>
                <a:latin typeface="华文楷体"/>
                <a:ea typeface="华文楷体"/>
                <a:cs typeface="华文楷体"/>
              </a:rPr>
              <a:t>)</a:t>
            </a:r>
          </a:p>
        </p:txBody>
      </p:sp>
      <p:sp>
        <p:nvSpPr>
          <p:cNvPr id="335879" name="Rectangle 7"/>
          <p:cNvSpPr>
            <a:spLocks noChangeArrowheads="1"/>
          </p:cNvSpPr>
          <p:nvPr/>
        </p:nvSpPr>
        <p:spPr bwMode="auto">
          <a:xfrm>
            <a:off x="304800" y="3324147"/>
            <a:ext cx="5105400" cy="1019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eaLnBrk="1" hangingPunct="1">
              <a:lnSpc>
                <a:spcPts val="388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charset="0"/>
              <a:buNone/>
            </a:pPr>
            <a:r>
              <a:rPr lang="zh-CN" altLang="en-US" sz="2400" b="1" dirty="0">
                <a:solidFill>
                  <a:schemeClr val="tx1"/>
                </a:solidFill>
                <a:latin typeface="华文楷体"/>
                <a:ea typeface="华文楷体"/>
                <a:cs typeface="华文楷体"/>
              </a:rPr>
              <a:t>　光子要么不受相互作用</a:t>
            </a:r>
            <a:r>
              <a:rPr lang="en-US" altLang="zh-CN" sz="2400" b="1" dirty="0">
                <a:solidFill>
                  <a:schemeClr val="tx1"/>
                </a:solidFill>
                <a:latin typeface="华文楷体"/>
                <a:ea typeface="华文楷体"/>
                <a:cs typeface="华文楷体"/>
              </a:rPr>
              <a:t>,</a:t>
            </a:r>
            <a:r>
              <a:rPr lang="zh-CN" altLang="en-US" sz="2400" b="1" dirty="0">
                <a:solidFill>
                  <a:schemeClr val="tx1"/>
                </a:solidFill>
                <a:latin typeface="华文楷体"/>
                <a:ea typeface="华文楷体"/>
                <a:cs typeface="华文楷体"/>
              </a:rPr>
              <a:t>要么经一次相互作用后就从射线中束中消失</a:t>
            </a:r>
            <a:r>
              <a:rPr lang="en-US" altLang="zh-CN" sz="2400" b="1" dirty="0">
                <a:solidFill>
                  <a:schemeClr val="tx1"/>
                </a:solidFill>
                <a:latin typeface="华文楷体"/>
                <a:ea typeface="华文楷体"/>
                <a:cs typeface="华文楷体"/>
              </a:rPr>
              <a:t>.</a:t>
            </a:r>
          </a:p>
        </p:txBody>
      </p:sp>
      <p:sp>
        <p:nvSpPr>
          <p:cNvPr id="335880" name="Rectangle 8"/>
          <p:cNvSpPr>
            <a:spLocks noChangeArrowheads="1"/>
          </p:cNvSpPr>
          <p:nvPr/>
        </p:nvSpPr>
        <p:spPr bwMode="auto">
          <a:xfrm>
            <a:off x="457200" y="4460668"/>
            <a:ext cx="2514600" cy="592470"/>
          </a:xfrm>
          <a:prstGeom prst="rect">
            <a:avLst/>
          </a:prstGeom>
          <a:solidFill>
            <a:srgbClr val="EEECE1"/>
          </a:solidFill>
          <a:ln>
            <a:noFill/>
          </a:ln>
        </p:spPr>
        <p:txBody>
          <a:bodyPr>
            <a:spAutoFit/>
          </a:bodyPr>
          <a:lstStyle/>
          <a:p>
            <a:pPr algn="l" eaLnBrk="1" hangingPunct="1">
              <a:lnSpc>
                <a:spcPts val="388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3</a:t>
            </a:r>
            <a:r>
              <a:rPr lang="zh-CN" altLang="en-US" sz="2400" b="1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）电子偶效应</a:t>
            </a:r>
            <a:r>
              <a:rPr lang="en-US" altLang="zh-CN" sz="2400" b="1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:</a:t>
            </a:r>
          </a:p>
        </p:txBody>
      </p:sp>
      <p:sp>
        <p:nvSpPr>
          <p:cNvPr id="335881" name="Rectangle 9"/>
          <p:cNvSpPr>
            <a:spLocks noChangeArrowheads="1"/>
          </p:cNvSpPr>
          <p:nvPr/>
        </p:nvSpPr>
        <p:spPr bwMode="auto">
          <a:xfrm>
            <a:off x="304800" y="4881563"/>
            <a:ext cx="4876800" cy="1592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eaLnBrk="1" hangingPunct="1">
              <a:lnSpc>
                <a:spcPts val="388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charset="0"/>
              <a:buNone/>
            </a:pPr>
            <a:r>
              <a:rPr lang="zh-CN" altLang="en-US" sz="2400" b="1" dirty="0">
                <a:solidFill>
                  <a:schemeClr val="tx1"/>
                </a:solidFill>
                <a:latin typeface="华文楷体"/>
                <a:ea typeface="华文楷体"/>
                <a:cs typeface="华文楷体"/>
              </a:rPr>
              <a:t>　当光子能量大于</a:t>
            </a:r>
            <a:r>
              <a:rPr lang="zh-CN" altLang="en-US" sz="2400" b="1" dirty="0">
                <a:solidFill>
                  <a:srgbClr val="0000FF"/>
                </a:solidFill>
                <a:latin typeface="华文楷体"/>
                <a:ea typeface="华文楷体"/>
                <a:cs typeface="华文楷体"/>
              </a:rPr>
              <a:t>电子静止能量的两倍</a:t>
            </a:r>
            <a:r>
              <a:rPr lang="zh-CN" altLang="en-US" sz="2400" b="1" dirty="0">
                <a:solidFill>
                  <a:schemeClr val="tx1"/>
                </a:solidFill>
                <a:latin typeface="华文楷体"/>
                <a:ea typeface="华文楷体"/>
                <a:cs typeface="华文楷体"/>
              </a:rPr>
              <a:t>（即</a:t>
            </a:r>
            <a:r>
              <a:rPr lang="en-US" altLang="zh-CN" sz="2400" b="1" dirty="0">
                <a:solidFill>
                  <a:schemeClr val="tx1"/>
                </a:solidFill>
                <a:latin typeface="华文楷体"/>
                <a:ea typeface="华文楷体"/>
                <a:cs typeface="华文楷体"/>
              </a:rPr>
              <a:t>1.02MeV</a:t>
            </a:r>
            <a:r>
              <a:rPr lang="zh-CN" altLang="en-US" sz="2400" b="1" dirty="0">
                <a:solidFill>
                  <a:schemeClr val="tx1"/>
                </a:solidFill>
                <a:latin typeface="华文楷体"/>
                <a:ea typeface="华文楷体"/>
                <a:cs typeface="华文楷体"/>
              </a:rPr>
              <a:t>）时</a:t>
            </a:r>
            <a:r>
              <a:rPr lang="en-US" altLang="zh-CN" sz="2400" b="1" dirty="0">
                <a:solidFill>
                  <a:schemeClr val="tx1"/>
                </a:solidFill>
                <a:latin typeface="华文楷体"/>
                <a:ea typeface="华文楷体"/>
                <a:cs typeface="华文楷体"/>
              </a:rPr>
              <a:t>, </a:t>
            </a:r>
            <a:r>
              <a:rPr lang="zh-CN" altLang="en-US" sz="2400" b="1" dirty="0">
                <a:solidFill>
                  <a:schemeClr val="tx1"/>
                </a:solidFill>
                <a:latin typeface="华文楷体"/>
                <a:ea typeface="华文楷体"/>
                <a:cs typeface="华文楷体"/>
              </a:rPr>
              <a:t>光子在原子核附近转化为</a:t>
            </a:r>
            <a:r>
              <a:rPr lang="zh-CN" altLang="en-US" sz="2400" b="1" dirty="0">
                <a:solidFill>
                  <a:srgbClr val="0000FF"/>
                </a:solidFill>
                <a:latin typeface="华文楷体"/>
                <a:ea typeface="华文楷体"/>
                <a:cs typeface="华文楷体"/>
              </a:rPr>
              <a:t>一对正负电子</a:t>
            </a:r>
            <a:r>
              <a:rPr lang="en-US" altLang="zh-CN" sz="2400" b="1" dirty="0">
                <a:solidFill>
                  <a:srgbClr val="0000FF"/>
                </a:solidFill>
                <a:latin typeface="华文楷体"/>
                <a:ea typeface="华文楷体"/>
                <a:cs typeface="华文楷体"/>
              </a:rPr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b="1" dirty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三类相互作用</a:t>
            </a:r>
            <a:endParaRPr lang="en-US" dirty="0"/>
          </a:p>
        </p:txBody>
      </p:sp>
      <p:sp>
        <p:nvSpPr>
          <p:cNvPr id="3" name="幻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CF0DB0-835C-4707-AE11-569FB349AEA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3955505"/>
            <a:ext cx="3886200" cy="22352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原子物理学</a:t>
            </a:r>
            <a:r>
              <a:rPr lang="en-US" altLang="zh-CN" dirty="0"/>
              <a:t>2026</a:t>
            </a:r>
            <a:r>
              <a:rPr lang="zh-CN" altLang="en-US" dirty="0"/>
              <a:t>年春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30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5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5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5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5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5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35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5876" grpId="0" animBg="1"/>
      <p:bldP spid="335877" grpId="0"/>
      <p:bldP spid="335878" grpId="0" animBg="1"/>
      <p:bldP spid="335879" grpId="0"/>
      <p:bldP spid="335880" grpId="0" animBg="1"/>
      <p:bldP spid="33588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激光大事年表</a:t>
            </a: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BAC4F7-8877-4A8A-A428-06935D1FE728}" type="slidenum">
              <a:rPr lang="zh-CN" altLang="en-US" smtClean="0"/>
              <a:pPr>
                <a:defRPr/>
              </a:pPr>
              <a:t>40</a:t>
            </a:fld>
            <a:endParaRPr lang="en-US" altLang="zh-CN" dirty="0"/>
          </a:p>
        </p:txBody>
      </p:sp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228600" y="1322388"/>
            <a:ext cx="8534400" cy="4773612"/>
          </a:xfrm>
        </p:spPr>
        <p:txBody>
          <a:bodyPr>
            <a:noAutofit/>
          </a:bodyPr>
          <a:lstStyle/>
          <a:p>
            <a:r>
              <a:rPr lang="en-US" altLang="zh-CN" sz="2000" dirty="0">
                <a:latin typeface="STKaiti" charset="-122"/>
                <a:ea typeface="STKaiti" charset="-122"/>
                <a:cs typeface="STKaiti" charset="-122"/>
              </a:rPr>
              <a:t>1917</a:t>
            </a:r>
            <a:r>
              <a:rPr lang="zh-CN" altLang="en-US" sz="2000" dirty="0">
                <a:latin typeface="STKaiti" charset="-122"/>
                <a:ea typeface="STKaiti" charset="-122"/>
                <a:cs typeface="STKaiti" charset="-122"/>
              </a:rPr>
              <a:t>年：爱因斯坦提出“受激发射”理论；</a:t>
            </a:r>
          </a:p>
          <a:p>
            <a:r>
              <a:rPr lang="en-US" altLang="zh-CN" sz="2000" dirty="0">
                <a:latin typeface="STKaiti" charset="-122"/>
                <a:ea typeface="STKaiti" charset="-122"/>
                <a:cs typeface="STKaiti" charset="-122"/>
              </a:rPr>
              <a:t>1953</a:t>
            </a:r>
            <a:r>
              <a:rPr lang="zh-CN" altLang="en-US" sz="2000" dirty="0">
                <a:latin typeface="STKaiti" charset="-122"/>
                <a:ea typeface="STKaiti" charset="-122"/>
                <a:cs typeface="STKaiti" charset="-122"/>
              </a:rPr>
              <a:t>年：美国物理学家</a:t>
            </a:r>
            <a:r>
              <a:rPr lang="en-US" altLang="zh-CN" sz="2000" dirty="0">
                <a:latin typeface="STKaiti" charset="-122"/>
                <a:ea typeface="STKaiti" charset="-122"/>
                <a:cs typeface="STKaiti" charset="-122"/>
              </a:rPr>
              <a:t>Charles Townes</a:t>
            </a:r>
            <a:r>
              <a:rPr lang="zh-CN" altLang="en-US" sz="2000" dirty="0">
                <a:latin typeface="STKaiti" charset="-122"/>
                <a:ea typeface="STKaiti" charset="-122"/>
                <a:cs typeface="STKaiti" charset="-122"/>
              </a:rPr>
              <a:t>用微波实现了激光器的前身：微波</a:t>
            </a:r>
            <a:r>
              <a:rPr lang="zh-CN" altLang="en-US" sz="2000" dirty="0">
                <a:latin typeface="STKaiti" charset="-122"/>
                <a:ea typeface="STKaiti" charset="-122"/>
                <a:cs typeface="STKaiti" charset="-122"/>
                <a:hlinkClick r:id="rId2"/>
              </a:rPr>
              <a:t>受激发射放大（英文首字母缩写</a:t>
            </a:r>
            <a:r>
              <a:rPr lang="en-US" altLang="zh-CN" sz="2000" dirty="0">
                <a:latin typeface="STKaiti" charset="-122"/>
                <a:ea typeface="STKaiti" charset="-122"/>
                <a:cs typeface="STKaiti" charset="-122"/>
                <a:hlinkClick r:id="rId2"/>
              </a:rPr>
              <a:t>maser</a:t>
            </a:r>
            <a:r>
              <a:rPr lang="zh-CN" altLang="en-US" sz="2000" dirty="0">
                <a:latin typeface="STKaiti" charset="-122"/>
                <a:ea typeface="STKaiti" charset="-122"/>
                <a:cs typeface="STKaiti" charset="-122"/>
                <a:hlinkClick r:id="rId2"/>
              </a:rPr>
              <a:t>）。</a:t>
            </a:r>
          </a:p>
          <a:p>
            <a:r>
              <a:rPr lang="en-US" altLang="zh-CN" sz="2000" dirty="0">
                <a:latin typeface="STKaiti" charset="-122"/>
                <a:ea typeface="STKaiti" charset="-122"/>
                <a:cs typeface="STKaiti" charset="-122"/>
              </a:rPr>
              <a:t>1957</a:t>
            </a:r>
            <a:r>
              <a:rPr lang="zh-CN" altLang="en-US" sz="2000" dirty="0">
                <a:latin typeface="STKaiti" charset="-122"/>
                <a:ea typeface="STKaiti" charset="-122"/>
                <a:cs typeface="STKaiti" charset="-122"/>
              </a:rPr>
              <a:t>年：</a:t>
            </a:r>
            <a:r>
              <a:rPr lang="en-US" altLang="zh-CN" sz="2000" dirty="0">
                <a:latin typeface="STKaiti" charset="-122"/>
                <a:ea typeface="STKaiti" charset="-122"/>
                <a:cs typeface="STKaiti" charset="-122"/>
              </a:rPr>
              <a:t>Townes</a:t>
            </a:r>
            <a:r>
              <a:rPr lang="zh-CN" altLang="en-US" sz="2000" dirty="0">
                <a:latin typeface="STKaiti" charset="-122"/>
                <a:ea typeface="STKaiti" charset="-122"/>
                <a:cs typeface="STKaiti" charset="-122"/>
              </a:rPr>
              <a:t>的博士生</a:t>
            </a:r>
            <a:r>
              <a:rPr lang="en-US" altLang="zh-CN" sz="2000" dirty="0">
                <a:latin typeface="STKaiti" charset="-122"/>
                <a:ea typeface="STKaiti" charset="-122"/>
                <a:cs typeface="STKaiti" charset="-122"/>
              </a:rPr>
              <a:t>Gordon Gould</a:t>
            </a:r>
            <a:r>
              <a:rPr lang="zh-CN" altLang="en-US" sz="2000" dirty="0">
                <a:latin typeface="STKaiti" charset="-122"/>
                <a:ea typeface="STKaiti" charset="-122"/>
                <a:cs typeface="STKaiti" charset="-122"/>
              </a:rPr>
              <a:t>创造了“</a:t>
            </a:r>
            <a:r>
              <a:rPr lang="en-US" altLang="zh-CN" sz="2000" dirty="0">
                <a:latin typeface="STKaiti" charset="-122"/>
                <a:ea typeface="STKaiti" charset="-122"/>
                <a:cs typeface="STKaiti" charset="-122"/>
                <a:hlinkClick r:id="rId3"/>
              </a:rPr>
              <a:t>laser</a:t>
            </a:r>
            <a:r>
              <a:rPr lang="zh-CN" altLang="en-US" sz="2000" dirty="0">
                <a:latin typeface="STKaiti" charset="-122"/>
                <a:ea typeface="STKaiti" charset="-122"/>
                <a:cs typeface="STKaiti" charset="-122"/>
                <a:hlinkClick r:id="rId3"/>
              </a:rPr>
              <a:t>”这个单词，从理论上指出可以用光激发原子，产生一束相干光束，之后人们为其申请了专利，相关法律纠纷维持了近</a:t>
            </a:r>
            <a:r>
              <a:rPr lang="en-US" altLang="zh-CN" sz="2000" dirty="0">
                <a:latin typeface="STKaiti" charset="-122"/>
                <a:ea typeface="STKaiti" charset="-122"/>
                <a:cs typeface="STKaiti" charset="-122"/>
                <a:hlinkClick r:id="rId3"/>
              </a:rPr>
              <a:t>30</a:t>
            </a:r>
            <a:r>
              <a:rPr lang="zh-CN" altLang="en-US" sz="2000" dirty="0">
                <a:latin typeface="STKaiti" charset="-122"/>
                <a:ea typeface="STKaiti" charset="-122"/>
                <a:cs typeface="STKaiti" charset="-122"/>
                <a:hlinkClick r:id="rId3"/>
              </a:rPr>
              <a:t>年。</a:t>
            </a:r>
          </a:p>
          <a:p>
            <a:r>
              <a:rPr lang="en-US" altLang="zh-CN" sz="2000" dirty="0">
                <a:latin typeface="STKaiti" charset="-122"/>
                <a:ea typeface="STKaiti" charset="-122"/>
                <a:cs typeface="STKaiti" charset="-122"/>
              </a:rPr>
              <a:t>1960</a:t>
            </a:r>
            <a:r>
              <a:rPr lang="zh-CN" altLang="en-US" sz="2000" dirty="0">
                <a:latin typeface="STKaiti" charset="-122"/>
                <a:ea typeface="STKaiti" charset="-122"/>
                <a:cs typeface="STKaiti" charset="-122"/>
              </a:rPr>
              <a:t>年：美国加州</a:t>
            </a:r>
            <a:r>
              <a:rPr lang="en-US" altLang="zh-CN" sz="2000" dirty="0">
                <a:latin typeface="STKaiti" charset="-122"/>
                <a:ea typeface="STKaiti" charset="-122"/>
                <a:cs typeface="STKaiti" charset="-122"/>
              </a:rPr>
              <a:t>Hughes </a:t>
            </a:r>
            <a:r>
              <a:rPr lang="zh-CN" altLang="en-US" sz="2000" dirty="0">
                <a:latin typeface="STKaiti" charset="-122"/>
                <a:ea typeface="STKaiti" charset="-122"/>
                <a:cs typeface="STKaiti" charset="-122"/>
              </a:rPr>
              <a:t>实验室的</a:t>
            </a:r>
            <a:r>
              <a:rPr lang="en-US" altLang="zh-CN" sz="2000" dirty="0">
                <a:latin typeface="STKaiti" charset="-122"/>
                <a:ea typeface="STKaiti" charset="-122"/>
                <a:cs typeface="STKaiti" charset="-122"/>
              </a:rPr>
              <a:t>Theodore </a:t>
            </a:r>
            <a:r>
              <a:rPr lang="en-US" altLang="zh-CN" sz="2000" dirty="0" err="1">
                <a:latin typeface="STKaiti" charset="-122"/>
                <a:ea typeface="STKaiti" charset="-122"/>
                <a:cs typeface="STKaiti" charset="-122"/>
              </a:rPr>
              <a:t>Maiman</a:t>
            </a:r>
            <a:r>
              <a:rPr lang="zh-CN" altLang="en-US" sz="2000" dirty="0">
                <a:latin typeface="STKaiti" charset="-122"/>
                <a:ea typeface="STKaiti" charset="-122"/>
                <a:cs typeface="STKaiti" charset="-122"/>
              </a:rPr>
              <a:t>实现了第一束激光。</a:t>
            </a:r>
          </a:p>
          <a:p>
            <a:r>
              <a:rPr lang="en-US" altLang="zh-CN" sz="2000" dirty="0">
                <a:latin typeface="STKaiti" charset="-122"/>
                <a:ea typeface="STKaiti" charset="-122"/>
                <a:cs typeface="STKaiti" charset="-122"/>
              </a:rPr>
              <a:t>1961</a:t>
            </a:r>
            <a:r>
              <a:rPr lang="zh-CN" altLang="en-US" sz="2000" dirty="0">
                <a:latin typeface="STKaiti" charset="-122"/>
                <a:ea typeface="STKaiti" charset="-122"/>
                <a:cs typeface="STKaiti" charset="-122"/>
              </a:rPr>
              <a:t>年：激光首次在外科手术中用于杀灭视网膜肿瘤。</a:t>
            </a:r>
          </a:p>
          <a:p>
            <a:r>
              <a:rPr lang="en-US" altLang="zh-CN" sz="2000" dirty="0">
                <a:latin typeface="STKaiti" charset="-122"/>
                <a:ea typeface="STKaiti" charset="-122"/>
                <a:cs typeface="STKaiti" charset="-122"/>
              </a:rPr>
              <a:t>1962</a:t>
            </a:r>
            <a:r>
              <a:rPr lang="zh-CN" altLang="en-US" sz="2000" dirty="0">
                <a:latin typeface="STKaiti" charset="-122"/>
                <a:ea typeface="STKaiti" charset="-122"/>
                <a:cs typeface="STKaiti" charset="-122"/>
              </a:rPr>
              <a:t>年：发明半导体二极管激光器，这是今天小型商用激光器的支柱。</a:t>
            </a:r>
          </a:p>
          <a:p>
            <a:r>
              <a:rPr lang="en-US" altLang="zh-CN" sz="2000" dirty="0">
                <a:latin typeface="STKaiti" charset="-122"/>
                <a:ea typeface="STKaiti" charset="-122"/>
                <a:cs typeface="STKaiti" charset="-122"/>
              </a:rPr>
              <a:t>1969</a:t>
            </a:r>
            <a:r>
              <a:rPr lang="zh-CN" altLang="en-US" sz="2000" dirty="0">
                <a:latin typeface="STKaiti" charset="-122"/>
                <a:ea typeface="STKaiti" charset="-122"/>
                <a:cs typeface="STKaiti" charset="-122"/>
              </a:rPr>
              <a:t>年：激光用于遥感勘测，激光被射向阿波罗</a:t>
            </a:r>
            <a:r>
              <a:rPr lang="en-US" altLang="zh-CN" sz="2000" dirty="0">
                <a:latin typeface="STKaiti" charset="-122"/>
                <a:ea typeface="STKaiti" charset="-122"/>
                <a:cs typeface="STKaiti" charset="-122"/>
              </a:rPr>
              <a:t>11</a:t>
            </a:r>
            <a:r>
              <a:rPr lang="zh-CN" altLang="en-US" sz="2000" dirty="0">
                <a:latin typeface="STKaiti" charset="-122"/>
                <a:ea typeface="STKaiti" charset="-122"/>
                <a:cs typeface="STKaiti" charset="-122"/>
              </a:rPr>
              <a:t>号放在月球表面的反射器，测得的地月距离误差在几米范围内。</a:t>
            </a:r>
          </a:p>
          <a:p>
            <a:r>
              <a:rPr lang="en-US" altLang="zh-CN" sz="2000" dirty="0">
                <a:latin typeface="STKaiti" charset="-122"/>
                <a:ea typeface="STKaiti" charset="-122"/>
                <a:cs typeface="STKaiti" charset="-122"/>
              </a:rPr>
              <a:t>1971</a:t>
            </a:r>
            <a:r>
              <a:rPr lang="zh-CN" altLang="en-US" sz="2000" dirty="0">
                <a:latin typeface="STKaiti" charset="-122"/>
                <a:ea typeface="STKaiti" charset="-122"/>
                <a:cs typeface="STKaiti" charset="-122"/>
              </a:rPr>
              <a:t>年：激光进入艺术世界，用于舞台光影效果，以及激光全息摄像。英国籍匈牙利裔物理学家</a:t>
            </a:r>
            <a:r>
              <a:rPr lang="en-US" altLang="zh-CN" sz="2000" dirty="0">
                <a:latin typeface="STKaiti" charset="-122"/>
                <a:ea typeface="STKaiti" charset="-122"/>
                <a:cs typeface="STKaiti" charset="-122"/>
              </a:rPr>
              <a:t>Dennis Gabor</a:t>
            </a:r>
            <a:r>
              <a:rPr lang="zh-CN" altLang="en-US" sz="2000" dirty="0">
                <a:latin typeface="STKaiti" charset="-122"/>
                <a:ea typeface="STKaiti" charset="-122"/>
                <a:cs typeface="STKaiti" charset="-122"/>
              </a:rPr>
              <a:t>凭借对全息摄像的研究获得诺贝尔奖。</a:t>
            </a:r>
          </a:p>
          <a:p>
            <a:r>
              <a:rPr lang="en-US" altLang="zh-CN" sz="2000" dirty="0">
                <a:latin typeface="STKaiti" charset="-122"/>
                <a:ea typeface="STKaiti" charset="-122"/>
                <a:cs typeface="STKaiti" charset="-122"/>
              </a:rPr>
              <a:t>1974</a:t>
            </a:r>
            <a:r>
              <a:rPr lang="zh-CN" altLang="en-US" sz="2000" dirty="0">
                <a:latin typeface="STKaiti" charset="-122"/>
                <a:ea typeface="STKaiti" charset="-122"/>
                <a:cs typeface="STKaiti" charset="-122"/>
              </a:rPr>
              <a:t>年：第一个超市条形码扫描器出现。</a:t>
            </a:r>
          </a:p>
          <a:p>
            <a:r>
              <a:rPr lang="en-US" altLang="zh-CN" sz="2000" dirty="0">
                <a:latin typeface="STKaiti" charset="-122"/>
                <a:ea typeface="STKaiti" charset="-122"/>
                <a:cs typeface="STKaiti" charset="-122"/>
              </a:rPr>
              <a:t>1975</a:t>
            </a:r>
            <a:r>
              <a:rPr lang="zh-CN" altLang="en-US" sz="2000" dirty="0">
                <a:latin typeface="STKaiti" charset="-122"/>
                <a:ea typeface="STKaiti" charset="-122"/>
                <a:cs typeface="STKaiti" charset="-122"/>
              </a:rPr>
              <a:t>年：</a:t>
            </a:r>
            <a:r>
              <a:rPr lang="en-US" altLang="zh-CN" sz="2000" dirty="0">
                <a:latin typeface="STKaiti" charset="-122"/>
                <a:ea typeface="STKaiti" charset="-122"/>
                <a:cs typeface="STKaiti" charset="-122"/>
                <a:hlinkClick r:id="rId4"/>
              </a:rPr>
              <a:t>IBM</a:t>
            </a:r>
            <a:r>
              <a:rPr lang="zh-CN" altLang="en-US" sz="2000" dirty="0">
                <a:latin typeface="STKaiti" charset="-122"/>
                <a:ea typeface="STKaiti" charset="-122"/>
                <a:cs typeface="STKaiti" charset="-122"/>
                <a:hlinkClick r:id="rId4"/>
              </a:rPr>
              <a:t>投放第一台商用激光打印机。</a:t>
            </a: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63704C7-C578-6943-9726-55A2408AB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原子物理学</a:t>
            </a:r>
            <a:r>
              <a:rPr lang="en-US" altLang="zh-CN" dirty="0"/>
              <a:t>2026</a:t>
            </a:r>
            <a:r>
              <a:rPr lang="zh-CN" altLang="en-US" dirty="0"/>
              <a:t>年春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70561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激光大事年表</a:t>
            </a: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BAC4F7-8877-4A8A-A428-06935D1FE728}" type="slidenum">
              <a:rPr lang="zh-CN" altLang="en-US" smtClean="0"/>
              <a:pPr>
                <a:defRPr/>
              </a:pPr>
              <a:t>41</a:t>
            </a:fld>
            <a:endParaRPr lang="en-US" altLang="zh-CN" dirty="0"/>
          </a:p>
        </p:txBody>
      </p:sp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457200" y="1295400"/>
            <a:ext cx="8382000" cy="5002212"/>
          </a:xfrm>
        </p:spPr>
        <p:txBody>
          <a:bodyPr>
            <a:noAutofit/>
          </a:bodyPr>
          <a:lstStyle/>
          <a:p>
            <a:r>
              <a:rPr lang="en-US" altLang="zh-CN" sz="1800" dirty="0">
                <a:latin typeface="STKaiti" charset="-122"/>
                <a:ea typeface="STKaiti" charset="-122"/>
                <a:cs typeface="STKaiti" charset="-122"/>
              </a:rPr>
              <a:t>1978</a:t>
            </a:r>
            <a:r>
              <a:rPr lang="zh-CN" altLang="en-US" sz="1800" dirty="0">
                <a:latin typeface="STKaiti" charset="-122"/>
                <a:ea typeface="STKaiti" charset="-122"/>
                <a:cs typeface="STKaiti" charset="-122"/>
              </a:rPr>
              <a:t>年：飞利浦制造出第一台激光盘（</a:t>
            </a:r>
            <a:r>
              <a:rPr lang="en-US" altLang="zh-CN" sz="1800" dirty="0">
                <a:latin typeface="STKaiti" charset="-122"/>
                <a:ea typeface="STKaiti" charset="-122"/>
                <a:cs typeface="STKaiti" charset="-122"/>
              </a:rPr>
              <a:t>LD</a:t>
            </a:r>
            <a:r>
              <a:rPr lang="zh-CN" altLang="en-US" sz="1800" dirty="0">
                <a:latin typeface="STKaiti" charset="-122"/>
                <a:ea typeface="STKaiti" charset="-122"/>
                <a:cs typeface="STKaiti" charset="-122"/>
              </a:rPr>
              <a:t>）播放机，不过价格很高。</a:t>
            </a:r>
          </a:p>
          <a:p>
            <a:r>
              <a:rPr lang="en-US" altLang="zh-CN" sz="1800" dirty="0">
                <a:latin typeface="STKaiti" charset="-122"/>
                <a:ea typeface="STKaiti" charset="-122"/>
                <a:cs typeface="STKaiti" charset="-122"/>
              </a:rPr>
              <a:t>1982</a:t>
            </a:r>
            <a:r>
              <a:rPr lang="zh-CN" altLang="en-US" sz="1800" dirty="0">
                <a:latin typeface="STKaiti" charset="-122"/>
                <a:ea typeface="STKaiti" charset="-122"/>
                <a:cs typeface="STKaiti" charset="-122"/>
              </a:rPr>
              <a:t>年：第一台紧凑碟片（</a:t>
            </a:r>
            <a:r>
              <a:rPr lang="en-US" altLang="zh-CN" sz="1800" dirty="0">
                <a:latin typeface="STKaiti" charset="-122"/>
                <a:ea typeface="STKaiti" charset="-122"/>
                <a:cs typeface="STKaiti" charset="-122"/>
              </a:rPr>
              <a:t>CD</a:t>
            </a:r>
            <a:r>
              <a:rPr lang="zh-CN" altLang="en-US" sz="1800" dirty="0">
                <a:latin typeface="STKaiti" charset="-122"/>
                <a:ea typeface="STKaiti" charset="-122"/>
                <a:cs typeface="STKaiti" charset="-122"/>
              </a:rPr>
              <a:t>）播放机出现，第一部</a:t>
            </a:r>
            <a:r>
              <a:rPr lang="en-US" altLang="zh-CN" sz="1800" dirty="0">
                <a:latin typeface="STKaiti" charset="-122"/>
                <a:ea typeface="STKaiti" charset="-122"/>
                <a:cs typeface="STKaiti" charset="-122"/>
              </a:rPr>
              <a:t>CD</a:t>
            </a:r>
            <a:r>
              <a:rPr lang="zh-CN" altLang="en-US" sz="1800" dirty="0">
                <a:latin typeface="STKaiti" charset="-122"/>
                <a:ea typeface="STKaiti" charset="-122"/>
                <a:cs typeface="STKaiti" charset="-122"/>
              </a:rPr>
              <a:t>盘是美国歌手</a:t>
            </a:r>
            <a:r>
              <a:rPr lang="en-US" altLang="zh-CN" sz="1800" dirty="0">
                <a:latin typeface="STKaiti" charset="-122"/>
                <a:ea typeface="STKaiti" charset="-122"/>
                <a:cs typeface="STKaiti" charset="-122"/>
              </a:rPr>
              <a:t>Billy Joel</a:t>
            </a:r>
            <a:r>
              <a:rPr lang="zh-CN" altLang="en-US" sz="1800" dirty="0">
                <a:latin typeface="STKaiti" charset="-122"/>
                <a:ea typeface="STKaiti" charset="-122"/>
                <a:cs typeface="STKaiti" charset="-122"/>
              </a:rPr>
              <a:t>在</a:t>
            </a:r>
            <a:r>
              <a:rPr lang="en-US" altLang="zh-CN" sz="1800" dirty="0">
                <a:latin typeface="STKaiti" charset="-122"/>
                <a:ea typeface="STKaiti" charset="-122"/>
                <a:cs typeface="STKaiti" charset="-122"/>
              </a:rPr>
              <a:t>1978</a:t>
            </a:r>
            <a:r>
              <a:rPr lang="zh-CN" altLang="en-US" sz="1800" dirty="0">
                <a:latin typeface="STKaiti" charset="-122"/>
                <a:ea typeface="STKaiti" charset="-122"/>
                <a:cs typeface="STKaiti" charset="-122"/>
              </a:rPr>
              <a:t>年的专辑</a:t>
            </a:r>
            <a:r>
              <a:rPr lang="en-US" altLang="zh-CN" sz="1800" dirty="0">
                <a:latin typeface="STKaiti" charset="-122"/>
                <a:ea typeface="STKaiti" charset="-122"/>
                <a:cs typeface="STKaiti" charset="-122"/>
              </a:rPr>
              <a:t>52nd Street</a:t>
            </a:r>
            <a:r>
              <a:rPr lang="zh-CN" altLang="en-US" sz="1800" dirty="0">
                <a:latin typeface="STKaiti" charset="-122"/>
                <a:ea typeface="STKaiti" charset="-122"/>
                <a:cs typeface="STKaiti" charset="-122"/>
              </a:rPr>
              <a:t>。</a:t>
            </a:r>
          </a:p>
          <a:p>
            <a:r>
              <a:rPr lang="en-US" altLang="zh-CN" sz="1800" dirty="0">
                <a:latin typeface="STKaiti" charset="-122"/>
                <a:ea typeface="STKaiti" charset="-122"/>
                <a:cs typeface="STKaiti" charset="-122"/>
              </a:rPr>
              <a:t>1983</a:t>
            </a:r>
            <a:r>
              <a:rPr lang="zh-CN" altLang="en-US" sz="1800" dirty="0">
                <a:latin typeface="STKaiti" charset="-122"/>
                <a:ea typeface="STKaiti" charset="-122"/>
                <a:cs typeface="STKaiti" charset="-122"/>
              </a:rPr>
              <a:t>年：里根总统发表了“星球大战”的演讲，描绘了基于太空的激光武器。</a:t>
            </a:r>
          </a:p>
          <a:p>
            <a:r>
              <a:rPr lang="en-US" altLang="zh-CN" sz="1800" dirty="0"/>
              <a:t>1988</a:t>
            </a:r>
            <a:r>
              <a:rPr lang="zh-CN" altLang="en-US" sz="1800" dirty="0"/>
              <a:t>年：北美和欧洲间架设了第一根光纤，用光脉冲来传输数据。</a:t>
            </a:r>
          </a:p>
          <a:p>
            <a:r>
              <a:rPr lang="en-US" altLang="zh-CN" sz="1800" dirty="0"/>
              <a:t>1990</a:t>
            </a:r>
            <a:r>
              <a:rPr lang="zh-CN" altLang="en-US" sz="1800" dirty="0"/>
              <a:t>年：激光用于制造业，包括集成电路和汽车制造。</a:t>
            </a:r>
          </a:p>
          <a:p>
            <a:r>
              <a:rPr lang="en-US" altLang="zh-CN" sz="1800" dirty="0"/>
              <a:t>1991</a:t>
            </a:r>
            <a:r>
              <a:rPr lang="zh-CN" altLang="en-US" sz="1800" dirty="0"/>
              <a:t>年：第一次用激光治疗近视，海湾战争中第一次用激光制导导弹。</a:t>
            </a:r>
          </a:p>
          <a:p>
            <a:r>
              <a:rPr lang="en-US" altLang="zh-CN" sz="1800" dirty="0"/>
              <a:t>1996</a:t>
            </a:r>
            <a:r>
              <a:rPr lang="zh-CN" altLang="en-US" sz="1800" dirty="0"/>
              <a:t>年：东芝推出数字多用途光盘（</a:t>
            </a:r>
            <a:r>
              <a:rPr lang="en-US" altLang="zh-CN" sz="1800" dirty="0"/>
              <a:t>DVD</a:t>
            </a:r>
            <a:r>
              <a:rPr lang="zh-CN" altLang="en-US" sz="1800" dirty="0"/>
              <a:t>）播放器。</a:t>
            </a:r>
          </a:p>
          <a:p>
            <a:r>
              <a:rPr lang="en-US" altLang="zh-CN" sz="1800" dirty="0"/>
              <a:t>2008</a:t>
            </a:r>
            <a:r>
              <a:rPr lang="zh-CN" altLang="en-US" sz="1800" dirty="0"/>
              <a:t>年：法国神经外科学家使用广导纤维激光和</a:t>
            </a:r>
            <a:r>
              <a:rPr lang="zh-CN" altLang="en-US" sz="1800" dirty="0">
                <a:hlinkClick r:id="rId2"/>
              </a:rPr>
              <a:t>微创手术技术治疗了脑瘤。</a:t>
            </a:r>
          </a:p>
          <a:p>
            <a:r>
              <a:rPr lang="en-US" altLang="zh-CN" sz="1800" dirty="0"/>
              <a:t>2010</a:t>
            </a:r>
            <a:r>
              <a:rPr lang="zh-CN" altLang="en-US" sz="1800" dirty="0"/>
              <a:t>年：美国国家核安全管理局（</a:t>
            </a:r>
            <a:r>
              <a:rPr lang="en-US" altLang="zh-CN" sz="1800" dirty="0"/>
              <a:t>NNSA</a:t>
            </a:r>
            <a:r>
              <a:rPr lang="zh-CN" altLang="en-US" sz="1800" dirty="0"/>
              <a:t>）表示，通过使用</a:t>
            </a:r>
            <a:r>
              <a:rPr lang="en-US" altLang="zh-CN" sz="1800" dirty="0"/>
              <a:t>192</a:t>
            </a:r>
            <a:r>
              <a:rPr lang="zh-CN" altLang="en-US" sz="1800" dirty="0"/>
              <a:t>束激光来束缚核聚变的反应原料、氢的同位素</a:t>
            </a:r>
            <a:r>
              <a:rPr lang="zh-CN" altLang="en-US" sz="1800" dirty="0">
                <a:hlinkClick r:id="rId3"/>
              </a:rPr>
              <a:t>氘（质量数</a:t>
            </a:r>
            <a:r>
              <a:rPr lang="en-US" altLang="zh-CN" sz="1800" dirty="0">
                <a:hlinkClick r:id="rId3"/>
              </a:rPr>
              <a:t>2</a:t>
            </a:r>
            <a:r>
              <a:rPr lang="zh-CN" altLang="en-US" sz="1800" dirty="0">
                <a:hlinkClick r:id="rId3"/>
              </a:rPr>
              <a:t>）和</a:t>
            </a:r>
            <a:r>
              <a:rPr lang="zh-CN" altLang="en-US" sz="1800" dirty="0">
                <a:hlinkClick r:id="rId4"/>
              </a:rPr>
              <a:t>氚（质量数</a:t>
            </a:r>
            <a:r>
              <a:rPr lang="en-US" altLang="zh-CN" sz="1800" dirty="0">
                <a:hlinkClick r:id="rId4"/>
              </a:rPr>
              <a:t>3</a:t>
            </a:r>
            <a:r>
              <a:rPr lang="zh-CN" altLang="en-US" sz="1800" dirty="0">
                <a:hlinkClick r:id="rId4"/>
              </a:rPr>
              <a:t>），解决了</a:t>
            </a:r>
            <a:r>
              <a:rPr lang="zh-CN" altLang="en-US" sz="1800" dirty="0">
                <a:hlinkClick r:id="rId5"/>
              </a:rPr>
              <a:t>核聚变的一个关键困难。</a:t>
            </a:r>
          </a:p>
          <a:p>
            <a:r>
              <a:rPr lang="en-US" altLang="zh-CN" sz="1800" dirty="0"/>
              <a:t>2011</a:t>
            </a:r>
            <a:r>
              <a:rPr lang="zh-CN" altLang="en-US" sz="1800" dirty="0"/>
              <a:t>年</a:t>
            </a:r>
            <a:r>
              <a:rPr lang="en-US" altLang="zh-CN" sz="1800" dirty="0"/>
              <a:t>3</a:t>
            </a:r>
            <a:r>
              <a:rPr lang="zh-CN" altLang="en-US" sz="1800" dirty="0"/>
              <a:t>月，研究人员研制的一种牵引波激光器能够移动物体，未来有望能移动</a:t>
            </a:r>
            <a:r>
              <a:rPr lang="zh-CN" altLang="en-US" sz="1800" dirty="0">
                <a:hlinkClick r:id="rId6"/>
              </a:rPr>
              <a:t>太空飞船。</a:t>
            </a:r>
          </a:p>
          <a:p>
            <a:r>
              <a:rPr lang="en-US" altLang="zh-CN" sz="1800" dirty="0"/>
              <a:t>2013</a:t>
            </a:r>
            <a:r>
              <a:rPr lang="zh-CN" altLang="en-US" sz="1800" dirty="0"/>
              <a:t>年</a:t>
            </a:r>
            <a:r>
              <a:rPr lang="en-US" altLang="zh-CN" sz="1800" dirty="0"/>
              <a:t>1</a:t>
            </a:r>
            <a:r>
              <a:rPr lang="zh-CN" altLang="en-US" sz="1800" dirty="0"/>
              <a:t>月，科学家已经成功研制出可用于医学检测的牵引光束。</a:t>
            </a:r>
          </a:p>
          <a:p>
            <a:r>
              <a:rPr lang="en-US" altLang="zh-CN" sz="1800" dirty="0"/>
              <a:t>2014</a:t>
            </a:r>
            <a:r>
              <a:rPr lang="zh-CN" altLang="en-US" sz="1800" dirty="0"/>
              <a:t>年</a:t>
            </a:r>
            <a:r>
              <a:rPr lang="en-US" altLang="zh-CN" sz="1800" dirty="0"/>
              <a:t>6</a:t>
            </a:r>
            <a:r>
              <a:rPr lang="zh-CN" altLang="en-US" sz="1800" dirty="0"/>
              <a:t>月</a:t>
            </a:r>
            <a:r>
              <a:rPr lang="en-US" altLang="zh-CN" sz="1800" dirty="0"/>
              <a:t>5</a:t>
            </a:r>
            <a:r>
              <a:rPr lang="zh-CN" altLang="en-US" sz="1800" dirty="0"/>
              <a:t>日美国航天局利用激光束把一段时长</a:t>
            </a:r>
            <a:r>
              <a:rPr lang="en-US" altLang="zh-CN" sz="1800" dirty="0"/>
              <a:t>37</a:t>
            </a:r>
            <a:r>
              <a:rPr lang="zh-CN" altLang="en-US" sz="1800" dirty="0"/>
              <a:t>秒、名为“你好，世界！”的高清视频，只用了</a:t>
            </a:r>
            <a:r>
              <a:rPr lang="en-US" altLang="zh-CN" sz="1800" dirty="0"/>
              <a:t>3.5</a:t>
            </a:r>
            <a:r>
              <a:rPr lang="zh-CN" altLang="en-US" sz="1800" dirty="0"/>
              <a:t>秒就成功传回，相当于传输速率达到每秒</a:t>
            </a:r>
            <a:r>
              <a:rPr lang="en-US" altLang="zh-CN" sz="1800" dirty="0"/>
              <a:t>50</a:t>
            </a:r>
            <a:r>
              <a:rPr lang="zh-CN" altLang="en-US" sz="1800" dirty="0"/>
              <a:t>兆，而传统技术下载需要至少</a:t>
            </a:r>
            <a:r>
              <a:rPr lang="en-US" altLang="zh-CN" sz="1800" dirty="0"/>
              <a:t>10</a:t>
            </a:r>
            <a:r>
              <a:rPr lang="zh-CN" altLang="en-US" sz="1800" dirty="0"/>
              <a:t>分钟。</a:t>
            </a:r>
            <a:endParaRPr kumimoji="1" lang="zh-CN" altLang="en-US" sz="1800" dirty="0">
              <a:latin typeface="STKaiti" charset="-122"/>
              <a:ea typeface="STKaiti" charset="-122"/>
              <a:cs typeface="STKaiti" charset="-122"/>
            </a:endParaRPr>
          </a:p>
          <a:p>
            <a:endParaRPr kumimoji="1" lang="zh-CN" altLang="en-US" sz="1800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811A89F-C075-AC41-9958-C8981B822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原子物理学</a:t>
            </a:r>
            <a:r>
              <a:rPr lang="en-US" altLang="zh-CN" dirty="0"/>
              <a:t>2026</a:t>
            </a:r>
            <a:r>
              <a:rPr lang="zh-CN" altLang="en-US" dirty="0"/>
              <a:t>年春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63212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激光器的种类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BAC4F7-8877-4A8A-A428-06935D1FE728}" type="slidenum">
              <a:rPr lang="zh-CN" altLang="en-US" smtClean="0"/>
              <a:pPr>
                <a:defRPr/>
              </a:pPr>
              <a:t>42</a:t>
            </a:fld>
            <a:endParaRPr lang="en-US" altLang="zh-CN" dirty="0"/>
          </a:p>
        </p:txBody>
      </p:sp>
      <p:sp>
        <p:nvSpPr>
          <p:cNvPr id="5" name="Rectangle 1034"/>
          <p:cNvSpPr>
            <a:spLocks noChangeArrowheads="1"/>
          </p:cNvSpPr>
          <p:nvPr/>
        </p:nvSpPr>
        <p:spPr bwMode="auto">
          <a:xfrm>
            <a:off x="476250" y="1064228"/>
            <a:ext cx="28575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400" b="1" i="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固体（如红宝石</a:t>
            </a:r>
            <a:r>
              <a:rPr lang="en-US" altLang="zh-CN" sz="2400" b="1" i="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Al</a:t>
            </a:r>
            <a:r>
              <a:rPr lang="en-US" altLang="zh-CN" sz="2400" b="1" i="0" baseline="-2500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2400" b="1" i="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O</a:t>
            </a:r>
            <a:r>
              <a:rPr lang="en-US" altLang="zh-CN" sz="2400" b="1" i="0" baseline="-2500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en-US" sz="2400" b="1" i="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）激光器</a:t>
            </a:r>
          </a:p>
        </p:txBody>
      </p:sp>
      <p:sp>
        <p:nvSpPr>
          <p:cNvPr id="6" name="Rectangle 1036"/>
          <p:cNvSpPr>
            <a:spLocks noChangeArrowheads="1"/>
          </p:cNvSpPr>
          <p:nvPr/>
        </p:nvSpPr>
        <p:spPr bwMode="auto">
          <a:xfrm>
            <a:off x="4610100" y="1219183"/>
            <a:ext cx="44957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400" b="1" i="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气体（如</a:t>
            </a:r>
            <a:r>
              <a:rPr lang="en-US" altLang="zh-CN" sz="2400" b="1" i="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He-Ne</a:t>
            </a:r>
            <a:r>
              <a:rPr lang="zh-CN" altLang="en-US" sz="2400" b="1" i="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400" b="1" i="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CO</a:t>
            </a:r>
            <a:r>
              <a:rPr lang="en-US" altLang="zh-CN" sz="2400" b="1" i="0" baseline="-2500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400" b="1" i="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）激光器</a:t>
            </a:r>
          </a:p>
        </p:txBody>
      </p:sp>
      <p:pic>
        <p:nvPicPr>
          <p:cNvPr id="7" name="Picture 1039"/>
          <p:cNvPicPr>
            <a:picLocks noChangeAspect="1" noChangeArrowheads="1"/>
          </p:cNvPicPr>
          <p:nvPr/>
        </p:nvPicPr>
        <p:blipFill>
          <a:blip r:embed="rId2" cstate="print"/>
          <a:srcRect l="28000" t="14999" r="6000" b="13000"/>
          <a:stretch>
            <a:fillRect/>
          </a:stretch>
        </p:blipFill>
        <p:spPr bwMode="auto">
          <a:xfrm>
            <a:off x="5638800" y="1699217"/>
            <a:ext cx="2910553" cy="238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44"/>
          <p:cNvPicPr>
            <a:picLocks noChangeAspect="1" noChangeArrowheads="1"/>
          </p:cNvPicPr>
          <p:nvPr/>
        </p:nvPicPr>
        <p:blipFill>
          <a:blip r:embed="rId3" cstate="print">
            <a:lum bright="-18000" contrast="34000"/>
          </a:blip>
          <a:srcRect l="34000" t="30667" r="33000" b="36000"/>
          <a:stretch>
            <a:fillRect/>
          </a:stretch>
        </p:blipFill>
        <p:spPr bwMode="auto">
          <a:xfrm>
            <a:off x="557212" y="1951016"/>
            <a:ext cx="3057525" cy="231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1045"/>
          <p:cNvSpPr>
            <a:spLocks noChangeShapeType="1"/>
          </p:cNvSpPr>
          <p:nvPr/>
        </p:nvSpPr>
        <p:spPr bwMode="auto">
          <a:xfrm>
            <a:off x="1524000" y="2416416"/>
            <a:ext cx="762000" cy="533400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CN" altLang="en-US">
              <a:solidFill>
                <a:srgbClr val="000066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Rectangle 1026"/>
          <p:cNvSpPr>
            <a:spLocks noChangeArrowheads="1"/>
          </p:cNvSpPr>
          <p:nvPr/>
        </p:nvSpPr>
        <p:spPr bwMode="auto">
          <a:xfrm>
            <a:off x="838200" y="5417403"/>
            <a:ext cx="2743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400" b="1" i="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半导体激光器</a:t>
            </a:r>
            <a:br>
              <a:rPr lang="en-US" altLang="zh-CN" sz="2400" b="1" i="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</a:br>
            <a:r>
              <a:rPr lang="zh-CN" altLang="en-US" sz="2400" b="1" i="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（激光</a:t>
            </a:r>
            <a:r>
              <a:rPr lang="zh-CN" altLang="en-GB" sz="2400" b="1" i="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二极管）</a:t>
            </a:r>
            <a:endParaRPr lang="zh-CN" altLang="en-US" sz="2400" b="1" i="0" dirty="0">
              <a:solidFill>
                <a:srgbClr val="000066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4" name="Picture 1031" descr="LaserPen"/>
          <p:cNvPicPr>
            <a:picLocks noChangeAspect="1" noChangeArrowheads="1"/>
          </p:cNvPicPr>
          <p:nvPr/>
        </p:nvPicPr>
        <p:blipFill>
          <a:blip r:embed="rId4" cstate="print"/>
          <a:srcRect l="31708" t="39024" r="17073" b="13821"/>
          <a:stretch>
            <a:fillRect/>
          </a:stretch>
        </p:blipFill>
        <p:spPr bwMode="auto">
          <a:xfrm>
            <a:off x="4038600" y="4137048"/>
            <a:ext cx="3200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原子物理学</a:t>
            </a:r>
            <a:r>
              <a:rPr lang="en-US" altLang="zh-CN" dirty="0"/>
              <a:t>2026</a:t>
            </a:r>
            <a:r>
              <a:rPr lang="zh-CN" altLang="en-US" dirty="0"/>
              <a:t>年春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8961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宋体" pitchFamily="2" charset="-122"/>
              </a:rPr>
              <a:t>激光器的结构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BAC4F7-8877-4A8A-A428-06935D1FE728}" type="slidenum">
              <a:rPr lang="zh-CN" altLang="en-US" smtClean="0"/>
              <a:pPr>
                <a:defRPr/>
              </a:pPr>
              <a:t>43</a:t>
            </a:fld>
            <a:endParaRPr lang="en-US" altLang="zh-CN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57200" y="1132582"/>
            <a:ext cx="8382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GB" b="1" i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一台激光器主要由三部分组成：</a:t>
            </a:r>
            <a:r>
              <a:rPr lang="zh-CN" altLang="en-GB" b="1" i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工作物质、光学谐振腔</a:t>
            </a:r>
            <a:r>
              <a:rPr lang="zh-CN" altLang="en-GB" b="1" i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和</a:t>
            </a:r>
            <a:r>
              <a:rPr lang="zh-CN" altLang="en-GB" b="1" i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激励能源</a:t>
            </a:r>
            <a:endParaRPr lang="zh-CN" altLang="en-US" b="1" i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6" name="Object 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2721028"/>
              </p:ext>
            </p:extLst>
          </p:nvPr>
        </p:nvGraphicFramePr>
        <p:xfrm>
          <a:off x="4286250" y="2212974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公式" r:id="rId2" imgW="114120" imgH="215640" progId="Equation.3">
                  <p:embed/>
                </p:oleObj>
              </mc:Choice>
              <mc:Fallback>
                <p:oleObj name="公式" r:id="rId2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6250" y="2212974"/>
                        <a:ext cx="112713" cy="214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AutoShape 52"/>
          <p:cNvSpPr>
            <a:spLocks noChangeArrowheads="1"/>
          </p:cNvSpPr>
          <p:nvPr/>
        </p:nvSpPr>
        <p:spPr bwMode="auto">
          <a:xfrm>
            <a:off x="1860625" y="2293028"/>
            <a:ext cx="4800600" cy="986746"/>
          </a:xfrm>
          <a:prstGeom prst="leftRightArrowCallout">
            <a:avLst>
              <a:gd name="adj1" fmla="val 8333"/>
              <a:gd name="adj2" fmla="val 11111"/>
              <a:gd name="adj3" fmla="val 37168"/>
              <a:gd name="adj4" fmla="val 70398"/>
            </a:avLst>
          </a:prstGeom>
          <a:noFill/>
          <a:ln w="28575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just"/>
            <a:r>
              <a:rPr lang="zh-CN" altLang="en-US" sz="2800" b="1" i="0" dirty="0">
                <a:solidFill>
                  <a:srgbClr val="0000CC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光学谐振腔：两严格</a:t>
            </a:r>
          </a:p>
          <a:p>
            <a:pPr algn="just"/>
            <a:r>
              <a:rPr lang="zh-CN" altLang="en-US" sz="2800" b="1" i="0" dirty="0">
                <a:solidFill>
                  <a:srgbClr val="0000CC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平行的反射镜构成</a:t>
            </a:r>
          </a:p>
        </p:txBody>
      </p:sp>
      <p:grpSp>
        <p:nvGrpSpPr>
          <p:cNvPr id="8" name="Group 58"/>
          <p:cNvGrpSpPr>
            <a:grpSpLocks/>
          </p:cNvGrpSpPr>
          <p:nvPr/>
        </p:nvGrpSpPr>
        <p:grpSpPr bwMode="auto">
          <a:xfrm>
            <a:off x="1627188" y="2867024"/>
            <a:ext cx="5126038" cy="3686176"/>
            <a:chOff x="1025" y="1420"/>
            <a:chExt cx="3229" cy="2322"/>
          </a:xfrm>
        </p:grpSpPr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1152" y="1728"/>
              <a:ext cx="96" cy="836"/>
            </a:xfrm>
            <a:prstGeom prst="rect">
              <a:avLst/>
            </a:prstGeom>
            <a:solidFill>
              <a:srgbClr val="FFFF00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00"/>
              </a:extrusionClr>
            </a:sp3d>
          </p:spPr>
          <p:txBody>
            <a:bodyPr wrap="none" anchor="ctr">
              <a:flatTx/>
            </a:bodyPr>
            <a:lstStyle/>
            <a:p>
              <a:pPr algn="ctr"/>
              <a:endParaRPr lang="zh-CN" altLang="en-US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3984" y="1680"/>
              <a:ext cx="96" cy="836"/>
            </a:xfrm>
            <a:prstGeom prst="rect">
              <a:avLst/>
            </a:prstGeom>
            <a:solidFill>
              <a:srgbClr val="FFFF00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00"/>
              </a:extrusionClr>
            </a:sp3d>
          </p:spPr>
          <p:txBody>
            <a:bodyPr wrap="none" anchor="ctr">
              <a:flatTx/>
            </a:bodyPr>
            <a:lstStyle/>
            <a:p>
              <a:pPr algn="ctr"/>
              <a:endParaRPr lang="zh-CN" altLang="en-US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1" name="Text Box 36"/>
            <p:cNvSpPr txBox="1">
              <a:spLocks noChangeArrowheads="1"/>
            </p:cNvSpPr>
            <p:nvPr/>
          </p:nvSpPr>
          <p:spPr bwMode="auto">
            <a:xfrm>
              <a:off x="4023" y="1420"/>
              <a:ext cx="116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endParaRPr lang="zh-CN" altLang="zh-CN" b="1" i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2" name="Text Box 54"/>
            <p:cNvSpPr txBox="1">
              <a:spLocks noChangeArrowheads="1"/>
            </p:cNvSpPr>
            <p:nvPr/>
          </p:nvSpPr>
          <p:spPr bwMode="auto">
            <a:xfrm>
              <a:off x="1025" y="2544"/>
              <a:ext cx="349" cy="1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>
              <a:spAutoFit/>
            </a:bodyPr>
            <a:lstStyle/>
            <a:p>
              <a:pPr algn="ctr"/>
              <a:r>
                <a:rPr lang="zh-CN" altLang="en-US" sz="2400" b="1" i="0" dirty="0"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rPr>
                <a:t>全反射镜</a:t>
              </a:r>
            </a:p>
          </p:txBody>
        </p:sp>
        <p:sp>
          <p:nvSpPr>
            <p:cNvPr id="13" name="Text Box 55"/>
            <p:cNvSpPr txBox="1">
              <a:spLocks noChangeArrowheads="1"/>
            </p:cNvSpPr>
            <p:nvPr/>
          </p:nvSpPr>
          <p:spPr bwMode="auto">
            <a:xfrm>
              <a:off x="3905" y="2447"/>
              <a:ext cx="349" cy="1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wrap="none">
              <a:spAutoFit/>
            </a:bodyPr>
            <a:lstStyle/>
            <a:p>
              <a:pPr algn="ctr"/>
              <a:r>
                <a:rPr lang="zh-CN" altLang="en-US" sz="2400" b="1" i="0" dirty="0"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rPr>
                <a:t>部分反射镜</a:t>
              </a:r>
            </a:p>
          </p:txBody>
        </p:sp>
      </p:grpSp>
      <p:sp>
        <p:nvSpPr>
          <p:cNvPr id="14" name="AutoShape 50"/>
          <p:cNvSpPr>
            <a:spLocks noChangeArrowheads="1"/>
          </p:cNvSpPr>
          <p:nvPr/>
        </p:nvSpPr>
        <p:spPr bwMode="auto">
          <a:xfrm>
            <a:off x="6553200" y="3813174"/>
            <a:ext cx="838200" cy="609600"/>
          </a:xfrm>
          <a:prstGeom prst="rightArrow">
            <a:avLst>
              <a:gd name="adj1" fmla="val 50000"/>
              <a:gd name="adj2" fmla="val 32815"/>
            </a:avLst>
          </a:prstGeom>
          <a:solidFill>
            <a:srgbClr val="FF000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zh-CN" altLang="en-US" sz="2000" b="1" i="0">
                <a:solidFill>
                  <a:srgbClr val="FFFF99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激光</a:t>
            </a:r>
          </a:p>
        </p:txBody>
      </p:sp>
      <p:sp>
        <p:nvSpPr>
          <p:cNvPr id="15" name="AutoShape 59"/>
          <p:cNvSpPr>
            <a:spLocks noChangeArrowheads="1"/>
          </p:cNvSpPr>
          <p:nvPr/>
        </p:nvSpPr>
        <p:spPr bwMode="auto">
          <a:xfrm>
            <a:off x="3276600" y="4498974"/>
            <a:ext cx="1752600" cy="1066800"/>
          </a:xfrm>
          <a:prstGeom prst="upArrowCallout">
            <a:avLst>
              <a:gd name="adj1" fmla="val 40022"/>
              <a:gd name="adj2" fmla="val 30804"/>
              <a:gd name="adj3" fmla="val 16389"/>
              <a:gd name="adj4" fmla="val 66667"/>
            </a:avLst>
          </a:prstGeom>
          <a:solidFill>
            <a:srgbClr val="FF990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9900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zh-CN" altLang="en-US" b="1" i="0">
                <a:solidFill>
                  <a:srgbClr val="FFFF99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激励能源</a:t>
            </a: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2286000" y="3540124"/>
            <a:ext cx="3733800" cy="914400"/>
          </a:xfrm>
          <a:prstGeom prst="rect">
            <a:avLst/>
          </a:prstGeom>
          <a:solidFill>
            <a:srgbClr val="00808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8080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zh-CN" altLang="en-US" b="1" i="0">
                <a:solidFill>
                  <a:srgbClr val="FFFF99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工作物质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原子物理学</a:t>
            </a:r>
            <a:r>
              <a:rPr lang="en-US" altLang="zh-CN" dirty="0"/>
              <a:t>2026</a:t>
            </a:r>
            <a:r>
              <a:rPr lang="zh-CN" altLang="en-US" dirty="0"/>
              <a:t>年春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85286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He-Ne</a:t>
            </a:r>
            <a:r>
              <a:rPr lang="zh-CN" altLang="en-US" dirty="0"/>
              <a:t>气体激光器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BAC4F7-8877-4A8A-A428-06935D1FE728}" type="slidenum">
              <a:rPr lang="zh-CN" altLang="en-US" smtClean="0"/>
              <a:pPr>
                <a:defRPr/>
              </a:pPr>
              <a:t>44</a:t>
            </a:fld>
            <a:endParaRPr lang="en-US" altLang="zh-CN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087437" y="4021134"/>
            <a:ext cx="4599363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zh-CN" altLang="en-US" sz="2400" b="1" i="0" dirty="0">
                <a:solidFill>
                  <a:srgbClr val="00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对于</a:t>
            </a:r>
            <a:r>
              <a:rPr lang="en-GB" altLang="zh-CN" sz="2400" b="1" i="0" dirty="0">
                <a:solidFill>
                  <a:srgbClr val="00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He-Ne</a:t>
            </a:r>
            <a:r>
              <a:rPr lang="zh-CN" altLang="en-GB" sz="2400" b="1" i="0" dirty="0">
                <a:solidFill>
                  <a:srgbClr val="00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气体激光器主要是利用</a:t>
            </a:r>
            <a:r>
              <a:rPr lang="en-GB" altLang="zh-CN" sz="2400" b="1" i="0" dirty="0">
                <a:solidFill>
                  <a:srgbClr val="00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He</a:t>
            </a:r>
            <a:r>
              <a:rPr lang="zh-CN" altLang="en-GB" sz="2400" b="1" i="0" dirty="0">
                <a:solidFill>
                  <a:srgbClr val="00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原子的</a:t>
            </a:r>
            <a:r>
              <a:rPr lang="zh-CN" altLang="en-GB" sz="24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亚稳态</a:t>
            </a:r>
            <a:r>
              <a:rPr lang="zh-CN" altLang="en-GB" sz="2400" b="1" i="0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实现的（</a:t>
            </a:r>
            <a:r>
              <a:rPr lang="zh-CN" altLang="en-GB" sz="2400" b="1" i="0" dirty="0">
                <a:solidFill>
                  <a:srgbClr val="00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一般原子激发态的寿命为10</a:t>
            </a:r>
            <a:r>
              <a:rPr lang="zh-CN" altLang="en-GB" sz="2400" b="1" i="0" baseline="30000" dirty="0">
                <a:solidFill>
                  <a:srgbClr val="00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-8 </a:t>
            </a:r>
            <a:r>
              <a:rPr lang="en-GB" altLang="zh-CN" sz="2400" b="1" i="0" dirty="0">
                <a:solidFill>
                  <a:srgbClr val="00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s，</a:t>
            </a:r>
            <a:r>
              <a:rPr lang="zh-CN" altLang="en-GB" sz="2400" b="1" i="0" dirty="0">
                <a:solidFill>
                  <a:srgbClr val="00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但也有些激发态的寿命长达10</a:t>
            </a:r>
            <a:r>
              <a:rPr lang="zh-CN" altLang="en-GB" sz="2400" b="1" i="0" baseline="30000" dirty="0">
                <a:solidFill>
                  <a:srgbClr val="00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-3 </a:t>
            </a:r>
            <a:r>
              <a:rPr lang="en-GB" altLang="zh-CN" sz="2400" b="1" i="0" dirty="0">
                <a:solidFill>
                  <a:srgbClr val="00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s</a:t>
            </a:r>
            <a:r>
              <a:rPr lang="zh-CN" altLang="en-GB" sz="2400" b="1" i="0" dirty="0">
                <a:solidFill>
                  <a:srgbClr val="00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甚至长达1</a:t>
            </a:r>
            <a:r>
              <a:rPr lang="en-GB" altLang="zh-CN" sz="2400" b="1" i="0" dirty="0">
                <a:solidFill>
                  <a:srgbClr val="00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s，</a:t>
            </a:r>
            <a:r>
              <a:rPr lang="zh-CN" altLang="en-GB" sz="2400" b="1" i="0" dirty="0">
                <a:solidFill>
                  <a:srgbClr val="00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称这种长寿命的激发态为亚稳态）</a:t>
            </a:r>
            <a:endParaRPr lang="zh-CN" altLang="en-US" sz="2400" b="1" i="0" dirty="0">
              <a:solidFill>
                <a:srgbClr val="000066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7" name="Picture 2" descr="File:Laser DSC09088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355234"/>
            <a:ext cx="3274640" cy="3226166"/>
          </a:xfrm>
          <a:prstGeom prst="rect">
            <a:avLst/>
          </a:prstGeom>
          <a:noFill/>
        </p:spPr>
      </p:pic>
      <p:pic>
        <p:nvPicPr>
          <p:cNvPr id="8" name="Picture 4" descr="File:Laser.sv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720" y="3739586"/>
            <a:ext cx="3122080" cy="2208872"/>
          </a:xfrm>
          <a:prstGeom prst="rect">
            <a:avLst/>
          </a:prstGeom>
          <a:noFill/>
        </p:spPr>
      </p:pic>
      <p:sp>
        <p:nvSpPr>
          <p:cNvPr id="9" name="TextBox 6"/>
          <p:cNvSpPr txBox="1"/>
          <p:nvPr/>
        </p:nvSpPr>
        <p:spPr>
          <a:xfrm>
            <a:off x="363945" y="1524000"/>
            <a:ext cx="32403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光学谐振腔</a:t>
            </a:r>
            <a:r>
              <a:rPr lang="zh-CN" altLang="en-US" sz="2000" b="1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：氦</a:t>
            </a:r>
            <a:r>
              <a:rPr lang="en-US" altLang="zh-CN" sz="2000" b="1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-</a:t>
            </a:r>
            <a:r>
              <a:rPr lang="zh-CN" altLang="en-US" sz="2000" b="1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氖混合气体（</a:t>
            </a:r>
            <a:r>
              <a:rPr lang="en-US" altLang="zh-CN" sz="2000" b="1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5:1 ~ 10:1</a:t>
            </a:r>
            <a:r>
              <a:rPr lang="zh-CN" altLang="en-US" sz="2000" b="1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）</a:t>
            </a:r>
            <a:endParaRPr lang="en-US" altLang="zh-CN" sz="2000" b="1" dirty="0">
              <a:solidFill>
                <a:srgbClr val="000066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zh-CN" altLang="en-US" sz="2000" b="1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激励能源</a:t>
            </a:r>
            <a:endParaRPr lang="en-US" altLang="zh-CN" sz="2000" b="1" dirty="0">
              <a:solidFill>
                <a:srgbClr val="000066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zh-CN" altLang="en-US" sz="2000" b="1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高效反射器</a:t>
            </a:r>
            <a:endParaRPr lang="en-US" altLang="zh-CN" sz="2000" b="1" dirty="0">
              <a:solidFill>
                <a:srgbClr val="000066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zh-CN" altLang="en-US" sz="2000" b="1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输出耦合器</a:t>
            </a:r>
            <a:endParaRPr lang="en-US" altLang="zh-CN" sz="2000" b="1" dirty="0">
              <a:solidFill>
                <a:srgbClr val="000066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zh-CN" altLang="en-US" sz="2000" b="1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激光束</a:t>
            </a:r>
          </a:p>
        </p:txBody>
      </p:sp>
      <p:sp>
        <p:nvSpPr>
          <p:cNvPr id="10" name="TextBox 7"/>
          <p:cNvSpPr txBox="1"/>
          <p:nvPr/>
        </p:nvSpPr>
        <p:spPr>
          <a:xfrm>
            <a:off x="3159298" y="2216673"/>
            <a:ext cx="2321469" cy="10156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内腔式氦</a:t>
            </a:r>
            <a:r>
              <a:rPr lang="en-US" altLang="zh-CN" sz="2000" b="1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-</a:t>
            </a:r>
            <a:r>
              <a:rPr lang="zh-CN" altLang="en-US" sz="2000" b="1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氖激光器</a:t>
            </a:r>
            <a:endParaRPr lang="en-US" altLang="zh-CN" sz="2000" b="1" dirty="0">
              <a:solidFill>
                <a:srgbClr val="000066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氦</a:t>
            </a:r>
            <a:r>
              <a:rPr lang="zh-CN" altLang="en-US" sz="2000" b="1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：是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辅助物质</a:t>
            </a:r>
            <a:endParaRPr lang="en-US" altLang="zh-CN" sz="2000" b="1" dirty="0">
              <a:solidFill>
                <a:srgbClr val="0000FF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氖</a:t>
            </a:r>
            <a:r>
              <a:rPr lang="zh-CN" altLang="en-US" sz="2000" b="1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：是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工作物质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原子物理学</a:t>
            </a:r>
            <a:r>
              <a:rPr lang="en-US" altLang="zh-CN" dirty="0"/>
              <a:t>2026</a:t>
            </a:r>
            <a:r>
              <a:rPr lang="zh-CN" altLang="en-US" dirty="0"/>
              <a:t>年春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46203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宋体" pitchFamily="2" charset="-122"/>
              </a:rPr>
              <a:t>氦</a:t>
            </a:r>
            <a:r>
              <a:rPr lang="en-US" altLang="zh-CN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宋体" pitchFamily="2" charset="-122"/>
              </a:rPr>
              <a:t>-</a:t>
            </a:r>
            <a:r>
              <a:rPr lang="zh-CN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宋体" pitchFamily="2" charset="-122"/>
              </a:rPr>
              <a:t>氖激光器</a:t>
            </a:r>
            <a:r>
              <a:rPr lang="zh-CN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宋体" pitchFamily="2" charset="-122"/>
              </a:rPr>
              <a:t>中粒子数反转的实现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BAC4F7-8877-4A8A-A428-06935D1FE728}" type="slidenum">
              <a:rPr lang="zh-CN" altLang="en-US" smtClean="0"/>
              <a:pPr>
                <a:defRPr/>
              </a:pPr>
              <a:t>45</a:t>
            </a:fld>
            <a:endParaRPr lang="en-US" altLang="zh-CN" dirty="0"/>
          </a:p>
        </p:txBody>
      </p:sp>
      <p:sp>
        <p:nvSpPr>
          <p:cNvPr id="55" name="TextBox 100"/>
          <p:cNvSpPr txBox="1"/>
          <p:nvPr/>
        </p:nvSpPr>
        <p:spPr>
          <a:xfrm>
            <a:off x="76199" y="1295400"/>
            <a:ext cx="519015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+mj-lt"/>
              <a:buAutoNum type="alphaLcParenR"/>
            </a:pPr>
            <a:r>
              <a:rPr lang="zh-CN" altLang="en-US" sz="2000" b="1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电流通过氦</a:t>
            </a:r>
            <a:r>
              <a:rPr lang="en-US" altLang="zh-CN" sz="2000" b="1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-</a:t>
            </a:r>
            <a:r>
              <a:rPr lang="zh-CN" altLang="en-US" sz="2000" b="1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氖气体使氦与电流中的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电子碰撞</a:t>
            </a:r>
            <a:r>
              <a:rPr lang="zh-CN" altLang="en-US" sz="2000" b="1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，将氦激发到寿命较长的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亚稳态 </a:t>
            </a: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E</a:t>
            </a:r>
            <a:r>
              <a:rPr lang="en-US" altLang="zh-CN" sz="2000" b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3</a:t>
            </a:r>
            <a:endParaRPr lang="en-US" altLang="zh-CN" sz="2000" b="1" dirty="0">
              <a:solidFill>
                <a:srgbClr val="000066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marL="457200" indent="-457200" algn="just">
              <a:buFont typeface="+mj-lt"/>
              <a:buAutoNum type="alphaLcParenR"/>
            </a:pPr>
            <a:r>
              <a:rPr lang="zh-CN" altLang="en-US" sz="2000" b="1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氦的</a:t>
            </a:r>
            <a:r>
              <a:rPr lang="en-US" altLang="zh-CN" sz="2000" b="1" i="1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E</a:t>
            </a:r>
            <a:r>
              <a:rPr lang="en-US" altLang="zh-CN" sz="2000" b="1" baseline="-2500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en-US" sz="2000" b="1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与氖的</a:t>
            </a:r>
            <a:r>
              <a:rPr lang="en-US" altLang="zh-CN" sz="2000" b="1" i="1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E</a:t>
            </a:r>
            <a:r>
              <a:rPr lang="en-US" altLang="zh-CN" sz="2000" b="1" baseline="-2500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000" b="1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能量很接近，两者碰撞将氖激发到寿命较长的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亚稳态</a:t>
            </a: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E</a:t>
            </a:r>
            <a:r>
              <a:rPr lang="en-US" altLang="zh-CN" sz="2000" b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2</a:t>
            </a:r>
            <a:endParaRPr lang="en-US" altLang="zh-CN" sz="2000" b="1" dirty="0">
              <a:solidFill>
                <a:srgbClr val="000066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marL="457200" indent="-457200" algn="just">
              <a:buFont typeface="+mj-lt"/>
              <a:buAutoNum type="alphaLcParenR"/>
            </a:pPr>
            <a:r>
              <a:rPr lang="zh-CN" altLang="en-US" sz="2000" b="1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在</a:t>
            </a:r>
            <a:r>
              <a:rPr lang="en-US" altLang="zh-CN" sz="2000" b="1" i="1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E</a:t>
            </a:r>
            <a:r>
              <a:rPr lang="en-US" altLang="zh-CN" sz="2000" b="1" baseline="-2500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000" b="1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上的氖通过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自发发射</a:t>
            </a:r>
            <a:r>
              <a:rPr lang="zh-CN" altLang="en-US" sz="2000" b="1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，产生光子退激到</a:t>
            </a:r>
            <a:r>
              <a:rPr lang="en-US" altLang="zh-CN" sz="2000" b="1" i="1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E</a:t>
            </a:r>
            <a:r>
              <a:rPr lang="en-US" altLang="zh-CN" sz="2000" b="1" baseline="-2500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000" b="1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上</a:t>
            </a:r>
            <a:endParaRPr lang="en-US" altLang="zh-CN" sz="2000" b="1" dirty="0">
              <a:solidFill>
                <a:srgbClr val="000066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marL="457200" indent="-457200" algn="just">
              <a:buFont typeface="+mj-lt"/>
              <a:buAutoNum type="alphaLcParenR"/>
            </a:pPr>
            <a:r>
              <a:rPr lang="zh-CN" altLang="en-US" sz="2000" b="1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氖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在</a:t>
            </a: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E</a:t>
            </a:r>
            <a:r>
              <a:rPr lang="en-US" altLang="zh-CN" sz="2000" b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上寿命比在</a:t>
            </a: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E</a:t>
            </a:r>
            <a:r>
              <a:rPr lang="en-US" altLang="zh-CN" sz="2000" b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短</a:t>
            </a:r>
            <a:r>
              <a:rPr lang="zh-CN" altLang="en-US" sz="2000" b="1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，在</a:t>
            </a:r>
            <a:r>
              <a:rPr lang="en-US" altLang="zh-CN" sz="2000" b="1" i="1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E</a:t>
            </a:r>
            <a:r>
              <a:rPr lang="en-US" altLang="zh-CN" sz="2000" b="1" baseline="-2500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000" b="1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的氖与管壁碰撞发生“无辐射跃迁”，迅速退激回到基态，造成 </a:t>
            </a: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N</a:t>
            </a:r>
            <a:r>
              <a:rPr lang="en-US" altLang="zh-CN" sz="2000" b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&gt; </a:t>
            </a: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N</a:t>
            </a:r>
            <a:r>
              <a:rPr lang="en-US" altLang="zh-CN" sz="2000" b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1</a:t>
            </a:r>
            <a:r>
              <a:rPr lang="en-US" altLang="zh-CN" sz="2000" b="1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, </a:t>
            </a:r>
            <a:r>
              <a:rPr lang="zh-CN" altLang="en-US" sz="2000" b="1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实现了；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粒子数布居反转</a:t>
            </a:r>
            <a:endParaRPr lang="en-US" altLang="zh-CN" sz="2000" b="1" dirty="0">
              <a:solidFill>
                <a:srgbClr val="000066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marL="457200" indent="-457200" algn="just">
              <a:buFont typeface="+mj-lt"/>
              <a:buAutoNum type="alphaLcParenR"/>
            </a:pPr>
            <a:r>
              <a:rPr lang="zh-CN" altLang="en-US" sz="2000" b="1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在过程 </a:t>
            </a:r>
            <a:r>
              <a:rPr lang="en-US" altLang="zh-CN" sz="2000" b="1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c) </a:t>
            </a:r>
            <a:r>
              <a:rPr lang="zh-CN" altLang="en-US" sz="2000" b="1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产生的光子可以使在</a:t>
            </a:r>
            <a:r>
              <a:rPr lang="en-US" altLang="zh-CN" sz="2000" b="1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i="1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E</a:t>
            </a:r>
            <a:r>
              <a:rPr lang="en-US" altLang="zh-CN" sz="2000" b="1" baseline="-2500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000" b="1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上的氖发生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受激辐射</a:t>
            </a:r>
            <a:r>
              <a:rPr lang="zh-CN" altLang="en-US" sz="2000" b="1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，产生能量相同的光子，实现了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光子数倍增</a:t>
            </a:r>
            <a:endParaRPr lang="zh-CN" altLang="en-US" sz="2000" b="1" dirty="0">
              <a:solidFill>
                <a:srgbClr val="000066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4987777" y="1140014"/>
            <a:ext cx="4156223" cy="5237813"/>
            <a:chOff x="214237" y="1138535"/>
            <a:chExt cx="4156223" cy="5237813"/>
          </a:xfrm>
        </p:grpSpPr>
        <p:sp>
          <p:nvSpPr>
            <p:cNvPr id="5" name="TextBox 104"/>
            <p:cNvSpPr txBox="1"/>
            <p:nvPr/>
          </p:nvSpPr>
          <p:spPr>
            <a:xfrm>
              <a:off x="2374477" y="1882235"/>
              <a:ext cx="71045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457200" indent="-457200">
                <a:buFont typeface="+mj-lt"/>
                <a:buAutoNum type="alphaLcParenR" startAt="3"/>
              </a:pPr>
              <a:r>
                <a:rPr lang="en-US" altLang="zh-CN" sz="2000" dirty="0">
                  <a:solidFill>
                    <a:srgbClr val="000066"/>
                  </a:solidFill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rPr>
                <a:t> </a:t>
              </a:r>
              <a:endParaRPr lang="zh-CN" altLang="en-US" sz="200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6" name="Straight Connector 4"/>
            <p:cNvCxnSpPr/>
            <p:nvPr/>
          </p:nvCxnSpPr>
          <p:spPr>
            <a:xfrm>
              <a:off x="829983" y="1882235"/>
              <a:ext cx="864096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5"/>
            <p:cNvCxnSpPr/>
            <p:nvPr/>
          </p:nvCxnSpPr>
          <p:spPr>
            <a:xfrm>
              <a:off x="829983" y="6202715"/>
              <a:ext cx="864096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rot="5400000" flipH="1" flipV="1">
              <a:off x="-899003" y="4042475"/>
              <a:ext cx="4320480" cy="158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214237" y="5914683"/>
              <a:ext cx="4924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i="1" dirty="0">
                  <a:solidFill>
                    <a:srgbClr val="000066"/>
                  </a:solidFill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rPr>
                <a:t>E</a:t>
              </a:r>
              <a:r>
                <a:rPr lang="en-US" altLang="zh-CN" sz="2400" b="1" baseline="-25000" dirty="0">
                  <a:solidFill>
                    <a:srgbClr val="000066"/>
                  </a:solidFill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rPr>
                <a:t>0</a:t>
              </a:r>
              <a:endParaRPr lang="zh-CN" altLang="en-US" sz="2400" b="1" baseline="-2500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08346" y="1594203"/>
              <a:ext cx="4924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zh-CN" sz="2400" b="1" i="1" dirty="0">
                  <a:solidFill>
                    <a:srgbClr val="000066"/>
                  </a:solidFill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rPr>
                <a:t>E</a:t>
              </a:r>
              <a:r>
                <a:rPr lang="en-US" altLang="zh-CN" sz="2400" b="1" baseline="-25000" dirty="0">
                  <a:solidFill>
                    <a:srgbClr val="000066"/>
                  </a:solidFill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rPr>
                <a:t>3</a:t>
              </a:r>
              <a:endParaRPr lang="en-US" altLang="zh-CN" sz="2400" b="1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2630183" y="1882235"/>
              <a:ext cx="864096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2630183" y="6202715"/>
              <a:ext cx="864096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3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81969370"/>
                </p:ext>
              </p:extLst>
            </p:nvPr>
          </p:nvGraphicFramePr>
          <p:xfrm>
            <a:off x="3494281" y="1594550"/>
            <a:ext cx="422300" cy="4740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203040" imgH="228600" progId="Equation.DSMT4">
                    <p:embed/>
                  </p:oleObj>
                </mc:Choice>
                <mc:Fallback>
                  <p:oleObj name="Equation" r:id="rId2" imgW="20304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94281" y="1594550"/>
                          <a:ext cx="422300" cy="47409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4" name="Straight Connector 17"/>
            <p:cNvCxnSpPr/>
            <p:nvPr/>
          </p:nvCxnSpPr>
          <p:spPr>
            <a:xfrm>
              <a:off x="2630183" y="2602315"/>
              <a:ext cx="864096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06765597"/>
                </p:ext>
              </p:extLst>
            </p:nvPr>
          </p:nvGraphicFramePr>
          <p:xfrm>
            <a:off x="3494281" y="2395618"/>
            <a:ext cx="373438" cy="4192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203040" imgH="228600" progId="Equation.DSMT4">
                    <p:embed/>
                  </p:oleObj>
                </mc:Choice>
                <mc:Fallback>
                  <p:oleObj name="Equation" r:id="rId4" imgW="20304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94281" y="2395618"/>
                          <a:ext cx="373438" cy="4192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Right Arrow 21"/>
            <p:cNvSpPr/>
            <p:nvPr/>
          </p:nvSpPr>
          <p:spPr>
            <a:xfrm>
              <a:off x="1838095" y="1738219"/>
              <a:ext cx="576064" cy="288032"/>
            </a:xfrm>
            <a:prstGeom prst="right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17" name="Straight Arrow Connector 23"/>
            <p:cNvCxnSpPr/>
            <p:nvPr/>
          </p:nvCxnSpPr>
          <p:spPr>
            <a:xfrm rot="5400000">
              <a:off x="2414953" y="2242275"/>
              <a:ext cx="720080" cy="158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24"/>
            <p:cNvCxnSpPr/>
            <p:nvPr/>
          </p:nvCxnSpPr>
          <p:spPr>
            <a:xfrm rot="16200000" flipH="1">
              <a:off x="1334039" y="4402514"/>
              <a:ext cx="3600400" cy="1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27"/>
            <p:cNvSpPr txBox="1"/>
            <p:nvPr/>
          </p:nvSpPr>
          <p:spPr>
            <a:xfrm>
              <a:off x="609023" y="1138535"/>
              <a:ext cx="14157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400" b="1">
                  <a:solidFill>
                    <a:srgbClr val="0000FF"/>
                  </a:solidFill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rPr>
                <a:t>氦亚</a:t>
              </a:r>
              <a:r>
                <a:rPr lang="zh-CN" alt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rPr>
                <a:t>稳态</a:t>
              </a:r>
            </a:p>
          </p:txBody>
        </p:sp>
        <p:sp>
          <p:nvSpPr>
            <p:cNvPr id="20" name="TextBox 28"/>
            <p:cNvSpPr txBox="1"/>
            <p:nvPr/>
          </p:nvSpPr>
          <p:spPr>
            <a:xfrm>
              <a:off x="2286000" y="1138535"/>
              <a:ext cx="19677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rPr>
                <a:t>氖亚稳态</a:t>
              </a:r>
            </a:p>
          </p:txBody>
        </p:sp>
        <p:grpSp>
          <p:nvGrpSpPr>
            <p:cNvPr id="21" name="Group 127"/>
            <p:cNvGrpSpPr>
              <a:grpSpLocks/>
            </p:cNvGrpSpPr>
            <p:nvPr/>
          </p:nvGrpSpPr>
          <p:grpSpPr bwMode="auto">
            <a:xfrm>
              <a:off x="3226489" y="2098259"/>
              <a:ext cx="1131887" cy="166688"/>
              <a:chOff x="4032" y="1008"/>
              <a:chExt cx="1392" cy="192"/>
            </a:xfrm>
          </p:grpSpPr>
          <p:grpSp>
            <p:nvGrpSpPr>
              <p:cNvPr id="22" name="Group 128"/>
              <p:cNvGrpSpPr>
                <a:grpSpLocks/>
              </p:cNvGrpSpPr>
              <p:nvPr/>
            </p:nvGrpSpPr>
            <p:grpSpPr bwMode="auto">
              <a:xfrm>
                <a:off x="4032" y="1008"/>
                <a:ext cx="528" cy="192"/>
                <a:chOff x="4032" y="1008"/>
                <a:chExt cx="1440" cy="432"/>
              </a:xfrm>
            </p:grpSpPr>
            <p:grpSp>
              <p:nvGrpSpPr>
                <p:cNvPr id="40" name="Group 129"/>
                <p:cNvGrpSpPr>
                  <a:grpSpLocks/>
                </p:cNvGrpSpPr>
                <p:nvPr/>
              </p:nvGrpSpPr>
              <p:grpSpPr bwMode="auto">
                <a:xfrm>
                  <a:off x="4032" y="1008"/>
                  <a:ext cx="720" cy="432"/>
                  <a:chOff x="5040" y="864"/>
                  <a:chExt cx="720" cy="432"/>
                </a:xfrm>
              </p:grpSpPr>
              <p:grpSp>
                <p:nvGrpSpPr>
                  <p:cNvPr id="48" name="Group 130"/>
                  <p:cNvGrpSpPr>
                    <a:grpSpLocks/>
                  </p:cNvGrpSpPr>
                  <p:nvPr/>
                </p:nvGrpSpPr>
                <p:grpSpPr bwMode="auto">
                  <a:xfrm flipH="1" flipV="1">
                    <a:off x="5040" y="864"/>
                    <a:ext cx="384" cy="432"/>
                    <a:chOff x="4416" y="816"/>
                    <a:chExt cx="384" cy="432"/>
                  </a:xfrm>
                </p:grpSpPr>
                <p:sp>
                  <p:nvSpPr>
                    <p:cNvPr id="52" name="Arc 131"/>
                    <p:cNvSpPr>
                      <a:spLocks/>
                    </p:cNvSpPr>
                    <p:nvPr/>
                  </p:nvSpPr>
                  <p:spPr bwMode="auto">
                    <a:xfrm flipV="1">
                      <a:off x="4416" y="1008"/>
                      <a:ext cx="192" cy="240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28575">
                      <a:solidFill>
                        <a:srgbClr val="FF33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CN" altLang="en-US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53" name="Arc 132"/>
                    <p:cNvSpPr>
                      <a:spLocks/>
                    </p:cNvSpPr>
                    <p:nvPr/>
                  </p:nvSpPr>
                  <p:spPr bwMode="auto">
                    <a:xfrm flipH="1">
                      <a:off x="4608" y="816"/>
                      <a:ext cx="192" cy="240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28575">
                      <a:solidFill>
                        <a:srgbClr val="FF33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CN" altLang="en-US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p:txBody>
                </p:sp>
              </p:grpSp>
              <p:grpSp>
                <p:nvGrpSpPr>
                  <p:cNvPr id="49" name="Group 133"/>
                  <p:cNvGrpSpPr>
                    <a:grpSpLocks/>
                  </p:cNvGrpSpPr>
                  <p:nvPr/>
                </p:nvGrpSpPr>
                <p:grpSpPr bwMode="auto">
                  <a:xfrm flipV="1">
                    <a:off x="5376" y="864"/>
                    <a:ext cx="384" cy="432"/>
                    <a:chOff x="4416" y="816"/>
                    <a:chExt cx="384" cy="432"/>
                  </a:xfrm>
                </p:grpSpPr>
                <p:sp>
                  <p:nvSpPr>
                    <p:cNvPr id="50" name="Arc 134"/>
                    <p:cNvSpPr>
                      <a:spLocks/>
                    </p:cNvSpPr>
                    <p:nvPr/>
                  </p:nvSpPr>
                  <p:spPr bwMode="auto">
                    <a:xfrm flipV="1">
                      <a:off x="4416" y="1008"/>
                      <a:ext cx="192" cy="240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28575">
                      <a:solidFill>
                        <a:srgbClr val="FF33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CN" altLang="en-US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51" name="Arc 135"/>
                    <p:cNvSpPr>
                      <a:spLocks/>
                    </p:cNvSpPr>
                    <p:nvPr/>
                  </p:nvSpPr>
                  <p:spPr bwMode="auto">
                    <a:xfrm flipH="1">
                      <a:off x="4608" y="816"/>
                      <a:ext cx="192" cy="240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28575">
                      <a:solidFill>
                        <a:srgbClr val="FF33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CN" altLang="en-US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p:txBody>
                </p:sp>
              </p:grpSp>
            </p:grpSp>
            <p:grpSp>
              <p:nvGrpSpPr>
                <p:cNvPr id="41" name="Group 136"/>
                <p:cNvGrpSpPr>
                  <a:grpSpLocks/>
                </p:cNvGrpSpPr>
                <p:nvPr/>
              </p:nvGrpSpPr>
              <p:grpSpPr bwMode="auto">
                <a:xfrm>
                  <a:off x="4752" y="1008"/>
                  <a:ext cx="720" cy="432"/>
                  <a:chOff x="5040" y="864"/>
                  <a:chExt cx="720" cy="432"/>
                </a:xfrm>
              </p:grpSpPr>
              <p:grpSp>
                <p:nvGrpSpPr>
                  <p:cNvPr id="42" name="Group 137"/>
                  <p:cNvGrpSpPr>
                    <a:grpSpLocks/>
                  </p:cNvGrpSpPr>
                  <p:nvPr/>
                </p:nvGrpSpPr>
                <p:grpSpPr bwMode="auto">
                  <a:xfrm flipH="1" flipV="1">
                    <a:off x="5040" y="864"/>
                    <a:ext cx="384" cy="432"/>
                    <a:chOff x="4416" y="816"/>
                    <a:chExt cx="384" cy="432"/>
                  </a:xfrm>
                </p:grpSpPr>
                <p:sp>
                  <p:nvSpPr>
                    <p:cNvPr id="46" name="Arc 138"/>
                    <p:cNvSpPr>
                      <a:spLocks/>
                    </p:cNvSpPr>
                    <p:nvPr/>
                  </p:nvSpPr>
                  <p:spPr bwMode="auto">
                    <a:xfrm flipV="1">
                      <a:off x="4416" y="1008"/>
                      <a:ext cx="192" cy="240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28575">
                      <a:solidFill>
                        <a:srgbClr val="FF33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CN" altLang="en-US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47" name="Arc 139"/>
                    <p:cNvSpPr>
                      <a:spLocks/>
                    </p:cNvSpPr>
                    <p:nvPr/>
                  </p:nvSpPr>
                  <p:spPr bwMode="auto">
                    <a:xfrm flipH="1">
                      <a:off x="4608" y="816"/>
                      <a:ext cx="192" cy="240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28575">
                      <a:solidFill>
                        <a:srgbClr val="FF33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CN" altLang="en-US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p:txBody>
                </p:sp>
              </p:grpSp>
              <p:grpSp>
                <p:nvGrpSpPr>
                  <p:cNvPr id="43" name="Group 140"/>
                  <p:cNvGrpSpPr>
                    <a:grpSpLocks/>
                  </p:cNvGrpSpPr>
                  <p:nvPr/>
                </p:nvGrpSpPr>
                <p:grpSpPr bwMode="auto">
                  <a:xfrm flipV="1">
                    <a:off x="5376" y="864"/>
                    <a:ext cx="384" cy="432"/>
                    <a:chOff x="4416" y="816"/>
                    <a:chExt cx="384" cy="432"/>
                  </a:xfrm>
                </p:grpSpPr>
                <p:sp>
                  <p:nvSpPr>
                    <p:cNvPr id="44" name="Arc 141"/>
                    <p:cNvSpPr>
                      <a:spLocks/>
                    </p:cNvSpPr>
                    <p:nvPr/>
                  </p:nvSpPr>
                  <p:spPr bwMode="auto">
                    <a:xfrm flipV="1">
                      <a:off x="4416" y="1008"/>
                      <a:ext cx="192" cy="240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28575">
                      <a:solidFill>
                        <a:srgbClr val="FF33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CN" altLang="en-US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45" name="Arc 142"/>
                    <p:cNvSpPr>
                      <a:spLocks/>
                    </p:cNvSpPr>
                    <p:nvPr/>
                  </p:nvSpPr>
                  <p:spPr bwMode="auto">
                    <a:xfrm flipH="1">
                      <a:off x="4608" y="816"/>
                      <a:ext cx="192" cy="240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28575">
                      <a:solidFill>
                        <a:srgbClr val="FF33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CN" altLang="en-US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p:txBody>
                </p:sp>
              </p:grpSp>
            </p:grpSp>
          </p:grpSp>
          <p:grpSp>
            <p:nvGrpSpPr>
              <p:cNvPr id="23" name="Group 143"/>
              <p:cNvGrpSpPr>
                <a:grpSpLocks/>
              </p:cNvGrpSpPr>
              <p:nvPr/>
            </p:nvGrpSpPr>
            <p:grpSpPr bwMode="auto">
              <a:xfrm>
                <a:off x="4560" y="1008"/>
                <a:ext cx="528" cy="192"/>
                <a:chOff x="4032" y="1008"/>
                <a:chExt cx="1440" cy="432"/>
              </a:xfrm>
            </p:grpSpPr>
            <p:grpSp>
              <p:nvGrpSpPr>
                <p:cNvPr id="26" name="Group 144"/>
                <p:cNvGrpSpPr>
                  <a:grpSpLocks/>
                </p:cNvGrpSpPr>
                <p:nvPr/>
              </p:nvGrpSpPr>
              <p:grpSpPr bwMode="auto">
                <a:xfrm>
                  <a:off x="4032" y="1008"/>
                  <a:ext cx="720" cy="432"/>
                  <a:chOff x="5040" y="864"/>
                  <a:chExt cx="720" cy="432"/>
                </a:xfrm>
              </p:grpSpPr>
              <p:grpSp>
                <p:nvGrpSpPr>
                  <p:cNvPr id="34" name="Group 145"/>
                  <p:cNvGrpSpPr>
                    <a:grpSpLocks/>
                  </p:cNvGrpSpPr>
                  <p:nvPr/>
                </p:nvGrpSpPr>
                <p:grpSpPr bwMode="auto">
                  <a:xfrm flipH="1" flipV="1">
                    <a:off x="5040" y="864"/>
                    <a:ext cx="384" cy="432"/>
                    <a:chOff x="4416" y="816"/>
                    <a:chExt cx="384" cy="432"/>
                  </a:xfrm>
                </p:grpSpPr>
                <p:sp>
                  <p:nvSpPr>
                    <p:cNvPr id="38" name="Arc 146"/>
                    <p:cNvSpPr>
                      <a:spLocks/>
                    </p:cNvSpPr>
                    <p:nvPr/>
                  </p:nvSpPr>
                  <p:spPr bwMode="auto">
                    <a:xfrm flipV="1">
                      <a:off x="4416" y="1008"/>
                      <a:ext cx="192" cy="240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28575">
                      <a:solidFill>
                        <a:srgbClr val="FF33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CN" altLang="en-US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39" name="Arc 147"/>
                    <p:cNvSpPr>
                      <a:spLocks/>
                    </p:cNvSpPr>
                    <p:nvPr/>
                  </p:nvSpPr>
                  <p:spPr bwMode="auto">
                    <a:xfrm flipH="1">
                      <a:off x="4608" y="816"/>
                      <a:ext cx="192" cy="240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28575">
                      <a:solidFill>
                        <a:srgbClr val="FF33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CN" altLang="en-US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p:txBody>
                </p:sp>
              </p:grpSp>
              <p:grpSp>
                <p:nvGrpSpPr>
                  <p:cNvPr id="35" name="Group 148"/>
                  <p:cNvGrpSpPr>
                    <a:grpSpLocks/>
                  </p:cNvGrpSpPr>
                  <p:nvPr/>
                </p:nvGrpSpPr>
                <p:grpSpPr bwMode="auto">
                  <a:xfrm flipV="1">
                    <a:off x="5376" y="864"/>
                    <a:ext cx="384" cy="432"/>
                    <a:chOff x="4416" y="816"/>
                    <a:chExt cx="384" cy="432"/>
                  </a:xfrm>
                </p:grpSpPr>
                <p:sp>
                  <p:nvSpPr>
                    <p:cNvPr id="36" name="Arc 149"/>
                    <p:cNvSpPr>
                      <a:spLocks/>
                    </p:cNvSpPr>
                    <p:nvPr/>
                  </p:nvSpPr>
                  <p:spPr bwMode="auto">
                    <a:xfrm flipV="1">
                      <a:off x="4416" y="1008"/>
                      <a:ext cx="192" cy="240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28575">
                      <a:solidFill>
                        <a:srgbClr val="FF33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CN" altLang="en-US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37" name="Arc 150"/>
                    <p:cNvSpPr>
                      <a:spLocks/>
                    </p:cNvSpPr>
                    <p:nvPr/>
                  </p:nvSpPr>
                  <p:spPr bwMode="auto">
                    <a:xfrm flipH="1">
                      <a:off x="4608" y="816"/>
                      <a:ext cx="192" cy="240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28575">
                      <a:solidFill>
                        <a:srgbClr val="FF33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CN" altLang="en-US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p:txBody>
                </p:sp>
              </p:grpSp>
            </p:grpSp>
            <p:grpSp>
              <p:nvGrpSpPr>
                <p:cNvPr id="27" name="Group 151"/>
                <p:cNvGrpSpPr>
                  <a:grpSpLocks/>
                </p:cNvGrpSpPr>
                <p:nvPr/>
              </p:nvGrpSpPr>
              <p:grpSpPr bwMode="auto">
                <a:xfrm>
                  <a:off x="4752" y="1008"/>
                  <a:ext cx="720" cy="432"/>
                  <a:chOff x="5040" y="864"/>
                  <a:chExt cx="720" cy="432"/>
                </a:xfrm>
              </p:grpSpPr>
              <p:grpSp>
                <p:nvGrpSpPr>
                  <p:cNvPr id="28" name="Group 152"/>
                  <p:cNvGrpSpPr>
                    <a:grpSpLocks/>
                  </p:cNvGrpSpPr>
                  <p:nvPr/>
                </p:nvGrpSpPr>
                <p:grpSpPr bwMode="auto">
                  <a:xfrm flipH="1" flipV="1">
                    <a:off x="5040" y="864"/>
                    <a:ext cx="384" cy="432"/>
                    <a:chOff x="4416" y="816"/>
                    <a:chExt cx="384" cy="432"/>
                  </a:xfrm>
                </p:grpSpPr>
                <p:sp>
                  <p:nvSpPr>
                    <p:cNvPr id="32" name="Arc 153"/>
                    <p:cNvSpPr>
                      <a:spLocks/>
                    </p:cNvSpPr>
                    <p:nvPr/>
                  </p:nvSpPr>
                  <p:spPr bwMode="auto">
                    <a:xfrm flipV="1">
                      <a:off x="4416" y="1008"/>
                      <a:ext cx="192" cy="240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28575">
                      <a:solidFill>
                        <a:srgbClr val="FF33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CN" altLang="en-US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33" name="Arc 154"/>
                    <p:cNvSpPr>
                      <a:spLocks/>
                    </p:cNvSpPr>
                    <p:nvPr/>
                  </p:nvSpPr>
                  <p:spPr bwMode="auto">
                    <a:xfrm flipH="1">
                      <a:off x="4608" y="816"/>
                      <a:ext cx="192" cy="240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28575">
                      <a:solidFill>
                        <a:srgbClr val="FF33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CN" altLang="en-US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p:txBody>
                </p:sp>
              </p:grpSp>
              <p:grpSp>
                <p:nvGrpSpPr>
                  <p:cNvPr id="29" name="Group 155"/>
                  <p:cNvGrpSpPr>
                    <a:grpSpLocks/>
                  </p:cNvGrpSpPr>
                  <p:nvPr/>
                </p:nvGrpSpPr>
                <p:grpSpPr bwMode="auto">
                  <a:xfrm flipV="1">
                    <a:off x="5376" y="864"/>
                    <a:ext cx="384" cy="432"/>
                    <a:chOff x="4416" y="816"/>
                    <a:chExt cx="384" cy="432"/>
                  </a:xfrm>
                </p:grpSpPr>
                <p:sp>
                  <p:nvSpPr>
                    <p:cNvPr id="30" name="Arc 156"/>
                    <p:cNvSpPr>
                      <a:spLocks/>
                    </p:cNvSpPr>
                    <p:nvPr/>
                  </p:nvSpPr>
                  <p:spPr bwMode="auto">
                    <a:xfrm flipV="1">
                      <a:off x="4416" y="1008"/>
                      <a:ext cx="192" cy="240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28575">
                      <a:solidFill>
                        <a:srgbClr val="FF33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CN" altLang="en-US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31" name="Arc 157"/>
                    <p:cNvSpPr>
                      <a:spLocks/>
                    </p:cNvSpPr>
                    <p:nvPr/>
                  </p:nvSpPr>
                  <p:spPr bwMode="auto">
                    <a:xfrm flipH="1">
                      <a:off x="4608" y="816"/>
                      <a:ext cx="192" cy="240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28575">
                      <a:solidFill>
                        <a:srgbClr val="FF33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CN" altLang="en-US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p:txBody>
                </p:sp>
              </p:grpSp>
            </p:grpSp>
          </p:grpSp>
          <p:sp>
            <p:nvSpPr>
              <p:cNvPr id="24" name="Arc 158"/>
              <p:cNvSpPr>
                <a:spLocks/>
              </p:cNvSpPr>
              <p:nvPr/>
            </p:nvSpPr>
            <p:spPr bwMode="auto">
              <a:xfrm flipV="1">
                <a:off x="5088" y="1104"/>
                <a:ext cx="96" cy="9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>
                  <a:solidFill>
                    <a:srgbClr val="000066"/>
                  </a:solidFill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Line 159"/>
              <p:cNvSpPr>
                <a:spLocks noChangeShapeType="1"/>
              </p:cNvSpPr>
              <p:nvPr/>
            </p:nvSpPr>
            <p:spPr bwMode="auto">
              <a:xfrm>
                <a:off x="5184" y="1104"/>
                <a:ext cx="240" cy="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zh-CN" altLang="en-US">
                  <a:solidFill>
                    <a:srgbClr val="000066"/>
                  </a:solidFill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4" name="TextBox 98"/>
            <p:cNvSpPr txBox="1"/>
            <p:nvPr/>
          </p:nvSpPr>
          <p:spPr>
            <a:xfrm>
              <a:off x="1447800" y="5638800"/>
              <a:ext cx="14157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rPr>
                <a:t>共同基态</a:t>
              </a:r>
            </a:p>
          </p:txBody>
        </p:sp>
        <p:sp>
          <p:nvSpPr>
            <p:cNvPr id="56" name="TextBox 102"/>
            <p:cNvSpPr txBox="1"/>
            <p:nvPr/>
          </p:nvSpPr>
          <p:spPr>
            <a:xfrm>
              <a:off x="790301" y="3970467"/>
              <a:ext cx="59503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Font typeface="+mj-lt"/>
                <a:buAutoNum type="alphaLcParenR"/>
              </a:pPr>
              <a:r>
                <a:rPr lang="en-US" altLang="zh-CN" sz="2000" dirty="0">
                  <a:solidFill>
                    <a:srgbClr val="000066"/>
                  </a:solidFill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rPr>
                <a:t> </a:t>
              </a:r>
              <a:endParaRPr lang="zh-CN" altLang="en-US" sz="200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57" name="TextBox 103"/>
            <p:cNvSpPr txBox="1"/>
            <p:nvPr/>
          </p:nvSpPr>
          <p:spPr>
            <a:xfrm>
              <a:off x="1939234" y="1378179"/>
              <a:ext cx="71045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457200" indent="-457200">
                <a:buFont typeface="+mj-lt"/>
                <a:buAutoNum type="alphaLcParenR" startAt="2"/>
              </a:pPr>
              <a:r>
                <a:rPr lang="en-US" altLang="zh-CN" sz="2000" dirty="0">
                  <a:solidFill>
                    <a:srgbClr val="000066"/>
                  </a:solidFill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rPr>
                <a:t> </a:t>
              </a:r>
              <a:endParaRPr lang="zh-CN" altLang="en-US" sz="200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58" name="TextBox 105"/>
            <p:cNvSpPr txBox="1"/>
            <p:nvPr/>
          </p:nvSpPr>
          <p:spPr>
            <a:xfrm>
              <a:off x="2659314" y="3970467"/>
              <a:ext cx="71045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457200" indent="-457200">
                <a:buFont typeface="+mj-lt"/>
                <a:buAutoNum type="alphaLcParenR" startAt="4"/>
              </a:pPr>
              <a:r>
                <a:rPr lang="en-US" altLang="zh-CN" sz="2000" dirty="0">
                  <a:solidFill>
                    <a:srgbClr val="000066"/>
                  </a:solidFill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rPr>
                <a:t> </a:t>
              </a:r>
              <a:endParaRPr lang="zh-CN" altLang="en-US" sz="200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59" name="TextBox 106"/>
            <p:cNvSpPr txBox="1"/>
            <p:nvPr/>
          </p:nvSpPr>
          <p:spPr>
            <a:xfrm>
              <a:off x="3019354" y="1852618"/>
              <a:ext cx="71045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457200" indent="-457200">
                <a:buFont typeface="+mj-lt"/>
                <a:buAutoNum type="alphaLcParenR" startAt="5"/>
              </a:pPr>
              <a:r>
                <a:rPr lang="en-US" altLang="zh-CN" sz="2000" dirty="0">
                  <a:solidFill>
                    <a:srgbClr val="000066"/>
                  </a:solidFill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rPr>
                <a:t> </a:t>
              </a:r>
              <a:endParaRPr lang="zh-CN" altLang="en-US" sz="200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60" name="Group 127"/>
            <p:cNvGrpSpPr>
              <a:grpSpLocks/>
            </p:cNvGrpSpPr>
            <p:nvPr/>
          </p:nvGrpSpPr>
          <p:grpSpPr bwMode="auto">
            <a:xfrm>
              <a:off x="3238573" y="2291611"/>
              <a:ext cx="1131887" cy="166688"/>
              <a:chOff x="4032" y="1008"/>
              <a:chExt cx="1392" cy="192"/>
            </a:xfrm>
          </p:grpSpPr>
          <p:grpSp>
            <p:nvGrpSpPr>
              <p:cNvPr id="61" name="Group 128"/>
              <p:cNvGrpSpPr>
                <a:grpSpLocks/>
              </p:cNvGrpSpPr>
              <p:nvPr/>
            </p:nvGrpSpPr>
            <p:grpSpPr bwMode="auto">
              <a:xfrm>
                <a:off x="4032" y="1008"/>
                <a:ext cx="528" cy="192"/>
                <a:chOff x="4032" y="1008"/>
                <a:chExt cx="1440" cy="432"/>
              </a:xfrm>
            </p:grpSpPr>
            <p:grpSp>
              <p:nvGrpSpPr>
                <p:cNvPr id="79" name="Group 129"/>
                <p:cNvGrpSpPr>
                  <a:grpSpLocks/>
                </p:cNvGrpSpPr>
                <p:nvPr/>
              </p:nvGrpSpPr>
              <p:grpSpPr bwMode="auto">
                <a:xfrm>
                  <a:off x="4032" y="1008"/>
                  <a:ext cx="720" cy="432"/>
                  <a:chOff x="5040" y="864"/>
                  <a:chExt cx="720" cy="432"/>
                </a:xfrm>
              </p:grpSpPr>
              <p:grpSp>
                <p:nvGrpSpPr>
                  <p:cNvPr id="87" name="Group 130"/>
                  <p:cNvGrpSpPr>
                    <a:grpSpLocks/>
                  </p:cNvGrpSpPr>
                  <p:nvPr/>
                </p:nvGrpSpPr>
                <p:grpSpPr bwMode="auto">
                  <a:xfrm flipH="1" flipV="1">
                    <a:off x="5040" y="864"/>
                    <a:ext cx="384" cy="432"/>
                    <a:chOff x="4416" y="816"/>
                    <a:chExt cx="384" cy="432"/>
                  </a:xfrm>
                </p:grpSpPr>
                <p:sp>
                  <p:nvSpPr>
                    <p:cNvPr id="91" name="Arc 131"/>
                    <p:cNvSpPr>
                      <a:spLocks/>
                    </p:cNvSpPr>
                    <p:nvPr/>
                  </p:nvSpPr>
                  <p:spPr bwMode="auto">
                    <a:xfrm flipV="1">
                      <a:off x="4416" y="1008"/>
                      <a:ext cx="192" cy="240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28575">
                      <a:solidFill>
                        <a:srgbClr val="FF33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CN" altLang="en-US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92" name="Arc 132"/>
                    <p:cNvSpPr>
                      <a:spLocks/>
                    </p:cNvSpPr>
                    <p:nvPr/>
                  </p:nvSpPr>
                  <p:spPr bwMode="auto">
                    <a:xfrm flipH="1">
                      <a:off x="4608" y="816"/>
                      <a:ext cx="192" cy="240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28575">
                      <a:solidFill>
                        <a:srgbClr val="FF33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CN" altLang="en-US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p:txBody>
                </p:sp>
              </p:grpSp>
              <p:grpSp>
                <p:nvGrpSpPr>
                  <p:cNvPr id="88" name="Group 133"/>
                  <p:cNvGrpSpPr>
                    <a:grpSpLocks/>
                  </p:cNvGrpSpPr>
                  <p:nvPr/>
                </p:nvGrpSpPr>
                <p:grpSpPr bwMode="auto">
                  <a:xfrm flipV="1">
                    <a:off x="5376" y="864"/>
                    <a:ext cx="384" cy="432"/>
                    <a:chOff x="4416" y="816"/>
                    <a:chExt cx="384" cy="432"/>
                  </a:xfrm>
                </p:grpSpPr>
                <p:sp>
                  <p:nvSpPr>
                    <p:cNvPr id="89" name="Arc 134"/>
                    <p:cNvSpPr>
                      <a:spLocks/>
                    </p:cNvSpPr>
                    <p:nvPr/>
                  </p:nvSpPr>
                  <p:spPr bwMode="auto">
                    <a:xfrm flipV="1">
                      <a:off x="4416" y="1008"/>
                      <a:ext cx="192" cy="240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28575">
                      <a:solidFill>
                        <a:srgbClr val="FF33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CN" altLang="en-US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90" name="Arc 135"/>
                    <p:cNvSpPr>
                      <a:spLocks/>
                    </p:cNvSpPr>
                    <p:nvPr/>
                  </p:nvSpPr>
                  <p:spPr bwMode="auto">
                    <a:xfrm flipH="1">
                      <a:off x="4608" y="816"/>
                      <a:ext cx="192" cy="240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28575">
                      <a:solidFill>
                        <a:srgbClr val="FF33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CN" altLang="en-US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p:txBody>
                </p:sp>
              </p:grpSp>
            </p:grpSp>
            <p:grpSp>
              <p:nvGrpSpPr>
                <p:cNvPr id="80" name="Group 136"/>
                <p:cNvGrpSpPr>
                  <a:grpSpLocks/>
                </p:cNvGrpSpPr>
                <p:nvPr/>
              </p:nvGrpSpPr>
              <p:grpSpPr bwMode="auto">
                <a:xfrm>
                  <a:off x="4752" y="1008"/>
                  <a:ext cx="720" cy="432"/>
                  <a:chOff x="5040" y="864"/>
                  <a:chExt cx="720" cy="432"/>
                </a:xfrm>
              </p:grpSpPr>
              <p:grpSp>
                <p:nvGrpSpPr>
                  <p:cNvPr id="81" name="Group 137"/>
                  <p:cNvGrpSpPr>
                    <a:grpSpLocks/>
                  </p:cNvGrpSpPr>
                  <p:nvPr/>
                </p:nvGrpSpPr>
                <p:grpSpPr bwMode="auto">
                  <a:xfrm flipH="1" flipV="1">
                    <a:off x="5040" y="864"/>
                    <a:ext cx="384" cy="432"/>
                    <a:chOff x="4416" y="816"/>
                    <a:chExt cx="384" cy="432"/>
                  </a:xfrm>
                </p:grpSpPr>
                <p:sp>
                  <p:nvSpPr>
                    <p:cNvPr id="85" name="Arc 138"/>
                    <p:cNvSpPr>
                      <a:spLocks/>
                    </p:cNvSpPr>
                    <p:nvPr/>
                  </p:nvSpPr>
                  <p:spPr bwMode="auto">
                    <a:xfrm flipV="1">
                      <a:off x="4416" y="1008"/>
                      <a:ext cx="192" cy="240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28575">
                      <a:solidFill>
                        <a:srgbClr val="FF33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CN" altLang="en-US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86" name="Arc 139"/>
                    <p:cNvSpPr>
                      <a:spLocks/>
                    </p:cNvSpPr>
                    <p:nvPr/>
                  </p:nvSpPr>
                  <p:spPr bwMode="auto">
                    <a:xfrm flipH="1">
                      <a:off x="4608" y="816"/>
                      <a:ext cx="192" cy="240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28575">
                      <a:solidFill>
                        <a:srgbClr val="FF33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CN" altLang="en-US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p:txBody>
                </p:sp>
              </p:grpSp>
              <p:grpSp>
                <p:nvGrpSpPr>
                  <p:cNvPr id="82" name="Group 140"/>
                  <p:cNvGrpSpPr>
                    <a:grpSpLocks/>
                  </p:cNvGrpSpPr>
                  <p:nvPr/>
                </p:nvGrpSpPr>
                <p:grpSpPr bwMode="auto">
                  <a:xfrm flipV="1">
                    <a:off x="5376" y="864"/>
                    <a:ext cx="384" cy="432"/>
                    <a:chOff x="4416" y="816"/>
                    <a:chExt cx="384" cy="432"/>
                  </a:xfrm>
                </p:grpSpPr>
                <p:sp>
                  <p:nvSpPr>
                    <p:cNvPr id="83" name="Arc 141"/>
                    <p:cNvSpPr>
                      <a:spLocks/>
                    </p:cNvSpPr>
                    <p:nvPr/>
                  </p:nvSpPr>
                  <p:spPr bwMode="auto">
                    <a:xfrm flipV="1">
                      <a:off x="4416" y="1008"/>
                      <a:ext cx="192" cy="240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28575">
                      <a:solidFill>
                        <a:srgbClr val="FF33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CN" altLang="en-US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84" name="Arc 142"/>
                    <p:cNvSpPr>
                      <a:spLocks/>
                    </p:cNvSpPr>
                    <p:nvPr/>
                  </p:nvSpPr>
                  <p:spPr bwMode="auto">
                    <a:xfrm flipH="1">
                      <a:off x="4608" y="816"/>
                      <a:ext cx="192" cy="240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28575">
                      <a:solidFill>
                        <a:srgbClr val="FF33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CN" altLang="en-US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p:txBody>
                </p:sp>
              </p:grpSp>
            </p:grpSp>
          </p:grpSp>
          <p:grpSp>
            <p:nvGrpSpPr>
              <p:cNvPr id="62" name="Group 143"/>
              <p:cNvGrpSpPr>
                <a:grpSpLocks/>
              </p:cNvGrpSpPr>
              <p:nvPr/>
            </p:nvGrpSpPr>
            <p:grpSpPr bwMode="auto">
              <a:xfrm>
                <a:off x="4560" y="1008"/>
                <a:ext cx="528" cy="192"/>
                <a:chOff x="4032" y="1008"/>
                <a:chExt cx="1440" cy="432"/>
              </a:xfrm>
            </p:grpSpPr>
            <p:grpSp>
              <p:nvGrpSpPr>
                <p:cNvPr id="65" name="Group 144"/>
                <p:cNvGrpSpPr>
                  <a:grpSpLocks/>
                </p:cNvGrpSpPr>
                <p:nvPr/>
              </p:nvGrpSpPr>
              <p:grpSpPr bwMode="auto">
                <a:xfrm>
                  <a:off x="4032" y="1008"/>
                  <a:ext cx="720" cy="432"/>
                  <a:chOff x="5040" y="864"/>
                  <a:chExt cx="720" cy="432"/>
                </a:xfrm>
              </p:grpSpPr>
              <p:grpSp>
                <p:nvGrpSpPr>
                  <p:cNvPr id="73" name="Group 145"/>
                  <p:cNvGrpSpPr>
                    <a:grpSpLocks/>
                  </p:cNvGrpSpPr>
                  <p:nvPr/>
                </p:nvGrpSpPr>
                <p:grpSpPr bwMode="auto">
                  <a:xfrm flipH="1" flipV="1">
                    <a:off x="5040" y="864"/>
                    <a:ext cx="384" cy="432"/>
                    <a:chOff x="4416" y="816"/>
                    <a:chExt cx="384" cy="432"/>
                  </a:xfrm>
                </p:grpSpPr>
                <p:sp>
                  <p:nvSpPr>
                    <p:cNvPr id="77" name="Arc 146"/>
                    <p:cNvSpPr>
                      <a:spLocks/>
                    </p:cNvSpPr>
                    <p:nvPr/>
                  </p:nvSpPr>
                  <p:spPr bwMode="auto">
                    <a:xfrm flipV="1">
                      <a:off x="4416" y="1008"/>
                      <a:ext cx="192" cy="240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28575">
                      <a:solidFill>
                        <a:srgbClr val="FF33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CN" altLang="en-US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78" name="Arc 147"/>
                    <p:cNvSpPr>
                      <a:spLocks/>
                    </p:cNvSpPr>
                    <p:nvPr/>
                  </p:nvSpPr>
                  <p:spPr bwMode="auto">
                    <a:xfrm flipH="1">
                      <a:off x="4608" y="816"/>
                      <a:ext cx="192" cy="240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28575">
                      <a:solidFill>
                        <a:srgbClr val="FF33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CN" altLang="en-US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p:txBody>
                </p:sp>
              </p:grpSp>
              <p:grpSp>
                <p:nvGrpSpPr>
                  <p:cNvPr id="74" name="Group 148"/>
                  <p:cNvGrpSpPr>
                    <a:grpSpLocks/>
                  </p:cNvGrpSpPr>
                  <p:nvPr/>
                </p:nvGrpSpPr>
                <p:grpSpPr bwMode="auto">
                  <a:xfrm flipV="1">
                    <a:off x="5376" y="864"/>
                    <a:ext cx="384" cy="432"/>
                    <a:chOff x="4416" y="816"/>
                    <a:chExt cx="384" cy="432"/>
                  </a:xfrm>
                </p:grpSpPr>
                <p:sp>
                  <p:nvSpPr>
                    <p:cNvPr id="75" name="Arc 149"/>
                    <p:cNvSpPr>
                      <a:spLocks/>
                    </p:cNvSpPr>
                    <p:nvPr/>
                  </p:nvSpPr>
                  <p:spPr bwMode="auto">
                    <a:xfrm flipV="1">
                      <a:off x="4416" y="1008"/>
                      <a:ext cx="192" cy="240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28575">
                      <a:solidFill>
                        <a:srgbClr val="FF33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CN" altLang="en-US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76" name="Arc 150"/>
                    <p:cNvSpPr>
                      <a:spLocks/>
                    </p:cNvSpPr>
                    <p:nvPr/>
                  </p:nvSpPr>
                  <p:spPr bwMode="auto">
                    <a:xfrm flipH="1">
                      <a:off x="4608" y="816"/>
                      <a:ext cx="192" cy="240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28575">
                      <a:solidFill>
                        <a:srgbClr val="FF33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CN" altLang="en-US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p:txBody>
                </p:sp>
              </p:grpSp>
            </p:grpSp>
            <p:grpSp>
              <p:nvGrpSpPr>
                <p:cNvPr id="66" name="Group 151"/>
                <p:cNvGrpSpPr>
                  <a:grpSpLocks/>
                </p:cNvGrpSpPr>
                <p:nvPr/>
              </p:nvGrpSpPr>
              <p:grpSpPr bwMode="auto">
                <a:xfrm>
                  <a:off x="4752" y="1008"/>
                  <a:ext cx="720" cy="432"/>
                  <a:chOff x="5040" y="864"/>
                  <a:chExt cx="720" cy="432"/>
                </a:xfrm>
              </p:grpSpPr>
              <p:grpSp>
                <p:nvGrpSpPr>
                  <p:cNvPr id="67" name="Group 152"/>
                  <p:cNvGrpSpPr>
                    <a:grpSpLocks/>
                  </p:cNvGrpSpPr>
                  <p:nvPr/>
                </p:nvGrpSpPr>
                <p:grpSpPr bwMode="auto">
                  <a:xfrm flipH="1" flipV="1">
                    <a:off x="5040" y="864"/>
                    <a:ext cx="384" cy="432"/>
                    <a:chOff x="4416" y="816"/>
                    <a:chExt cx="384" cy="432"/>
                  </a:xfrm>
                </p:grpSpPr>
                <p:sp>
                  <p:nvSpPr>
                    <p:cNvPr id="71" name="Arc 153"/>
                    <p:cNvSpPr>
                      <a:spLocks/>
                    </p:cNvSpPr>
                    <p:nvPr/>
                  </p:nvSpPr>
                  <p:spPr bwMode="auto">
                    <a:xfrm flipV="1">
                      <a:off x="4416" y="1008"/>
                      <a:ext cx="192" cy="240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28575">
                      <a:solidFill>
                        <a:srgbClr val="FF33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CN" altLang="en-US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72" name="Arc 154"/>
                    <p:cNvSpPr>
                      <a:spLocks/>
                    </p:cNvSpPr>
                    <p:nvPr/>
                  </p:nvSpPr>
                  <p:spPr bwMode="auto">
                    <a:xfrm flipH="1">
                      <a:off x="4608" y="816"/>
                      <a:ext cx="192" cy="240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28575">
                      <a:solidFill>
                        <a:srgbClr val="FF33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CN" altLang="en-US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p:txBody>
                </p:sp>
              </p:grpSp>
              <p:grpSp>
                <p:nvGrpSpPr>
                  <p:cNvPr id="68" name="Group 155"/>
                  <p:cNvGrpSpPr>
                    <a:grpSpLocks/>
                  </p:cNvGrpSpPr>
                  <p:nvPr/>
                </p:nvGrpSpPr>
                <p:grpSpPr bwMode="auto">
                  <a:xfrm flipV="1">
                    <a:off x="5376" y="864"/>
                    <a:ext cx="384" cy="432"/>
                    <a:chOff x="4416" y="816"/>
                    <a:chExt cx="384" cy="432"/>
                  </a:xfrm>
                </p:grpSpPr>
                <p:sp>
                  <p:nvSpPr>
                    <p:cNvPr id="69" name="Arc 156"/>
                    <p:cNvSpPr>
                      <a:spLocks/>
                    </p:cNvSpPr>
                    <p:nvPr/>
                  </p:nvSpPr>
                  <p:spPr bwMode="auto">
                    <a:xfrm flipV="1">
                      <a:off x="4416" y="1008"/>
                      <a:ext cx="192" cy="240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28575">
                      <a:solidFill>
                        <a:srgbClr val="FF33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CN" altLang="en-US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70" name="Arc 157"/>
                    <p:cNvSpPr>
                      <a:spLocks/>
                    </p:cNvSpPr>
                    <p:nvPr/>
                  </p:nvSpPr>
                  <p:spPr bwMode="auto">
                    <a:xfrm flipH="1">
                      <a:off x="4608" y="816"/>
                      <a:ext cx="192" cy="240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28575">
                      <a:solidFill>
                        <a:srgbClr val="FF33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CN" altLang="en-US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p:txBody>
                </p:sp>
              </p:grpSp>
            </p:grpSp>
          </p:grpSp>
          <p:sp>
            <p:nvSpPr>
              <p:cNvPr id="63" name="Arc 158"/>
              <p:cNvSpPr>
                <a:spLocks/>
              </p:cNvSpPr>
              <p:nvPr/>
            </p:nvSpPr>
            <p:spPr bwMode="auto">
              <a:xfrm flipV="1">
                <a:off x="5088" y="1104"/>
                <a:ext cx="96" cy="9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>
                  <a:solidFill>
                    <a:srgbClr val="000066"/>
                  </a:solidFill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64" name="Line 159"/>
              <p:cNvSpPr>
                <a:spLocks noChangeShapeType="1"/>
              </p:cNvSpPr>
              <p:nvPr/>
            </p:nvSpPr>
            <p:spPr bwMode="auto">
              <a:xfrm>
                <a:off x="5184" y="1104"/>
                <a:ext cx="240" cy="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zh-CN" altLang="en-US">
                  <a:solidFill>
                    <a:srgbClr val="000066"/>
                  </a:solidFill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93" name="Straight Arrow Connector 140"/>
            <p:cNvCxnSpPr/>
            <p:nvPr/>
          </p:nvCxnSpPr>
          <p:spPr>
            <a:xfrm rot="5400000">
              <a:off x="2663303" y="2241481"/>
              <a:ext cx="720080" cy="158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原子物理学</a:t>
            </a:r>
            <a:r>
              <a:rPr lang="en-US" altLang="zh-CN" dirty="0"/>
              <a:t>2026</a:t>
            </a:r>
            <a:r>
              <a:rPr lang="zh-CN" altLang="en-US" dirty="0"/>
              <a:t>年春</a:t>
            </a:r>
            <a:endParaRPr lang="en-US" dirty="0"/>
          </a:p>
        </p:txBody>
      </p:sp>
      <p:sp>
        <p:nvSpPr>
          <p:cNvPr id="95" name="Rectangle 94"/>
          <p:cNvSpPr/>
          <p:nvPr/>
        </p:nvSpPr>
        <p:spPr>
          <a:xfrm>
            <a:off x="335693" y="5477470"/>
            <a:ext cx="476970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800" dirty="0">
                <a:solidFill>
                  <a:srgbClr val="0000FF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*无辐射跃迁：不发射光子的退激发过程。处于激发态的原子把能量以热运动方式传给周围原子，或</a:t>
            </a:r>
            <a:r>
              <a:rPr lang="zh-CN" altLang="en-US" sz="1800">
                <a:solidFill>
                  <a:srgbClr val="0000FF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转为分子振动。</a:t>
            </a:r>
            <a:endParaRPr lang="en-US" sz="1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90992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482318"/>
            <a:ext cx="7315200" cy="5405932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52400" y="1063229"/>
            <a:ext cx="692497" cy="424411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3300" dirty="0">
                <a:latin typeface="STKaiti" charset="-122"/>
                <a:ea typeface="STKaiti" charset="-122"/>
                <a:cs typeface="STKaiti" charset="-122"/>
              </a:rPr>
              <a:t>氦氖激光系统的能级图</a:t>
            </a:r>
            <a:endParaRPr lang="en-US" altLang="zh-CN" sz="3300" dirty="0">
              <a:latin typeface="STKaiti" charset="-122"/>
              <a:ea typeface="STKaiti" charset="-122"/>
              <a:cs typeface="STKaiti" charset="-122"/>
            </a:endParaRPr>
          </a:p>
        </p:txBody>
      </p:sp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914400" y="518069"/>
            <a:ext cx="1108075" cy="4572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亚稳态</a:t>
            </a: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</a:endParaRPr>
          </a:p>
        </p:txBody>
      </p:sp>
      <p:sp>
        <p:nvSpPr>
          <p:cNvPr id="8" name="Text Box 16"/>
          <p:cNvSpPr txBox="1">
            <a:spLocks noChangeArrowheads="1"/>
          </p:cNvSpPr>
          <p:nvPr/>
        </p:nvSpPr>
        <p:spPr bwMode="auto">
          <a:xfrm>
            <a:off x="897111" y="1447800"/>
            <a:ext cx="1108075" cy="4572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亚稳态</a:t>
            </a: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4724401" y="381000"/>
            <a:ext cx="1219200" cy="40011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ea"/>
                <a:ea typeface="+mn-ea"/>
              </a:rPr>
              <a:t>寿命较长</a:t>
            </a: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4724400" y="1428690"/>
            <a:ext cx="1219200" cy="40011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ea"/>
                <a:ea typeface="+mn-ea"/>
              </a:rPr>
              <a:t>寿命较长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8077718" y="914400"/>
            <a:ext cx="990082" cy="40011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ea"/>
                <a:ea typeface="+mn-ea"/>
              </a:rPr>
              <a:t>寿命</a:t>
            </a:r>
            <a:r>
              <a:rPr kumimoji="0" lang="zh-CN" altLang="en-US" sz="2000" b="0" kern="0" dirty="0">
                <a:solidFill>
                  <a:srgbClr val="0000FF"/>
                </a:solidFill>
                <a:latin typeface="+mn-ea"/>
                <a:ea typeface="+mn-ea"/>
              </a:rPr>
              <a:t>短</a:t>
            </a:r>
            <a:endParaRPr kumimoji="0" lang="zh-CN" altLang="en-US" sz="20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ea"/>
              <a:ea typeface="+mn-ea"/>
            </a:endParaRP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8077200" y="2800290"/>
            <a:ext cx="990082" cy="40011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ea"/>
                <a:ea typeface="+mn-ea"/>
              </a:rPr>
              <a:t>寿命</a:t>
            </a:r>
            <a:r>
              <a:rPr kumimoji="0" lang="zh-CN" altLang="en-US" sz="2000" b="0" kern="0" dirty="0">
                <a:solidFill>
                  <a:srgbClr val="0000FF"/>
                </a:solidFill>
                <a:latin typeface="+mn-ea"/>
                <a:ea typeface="+mn-ea"/>
              </a:rPr>
              <a:t>短</a:t>
            </a:r>
            <a:endParaRPr kumimoji="0" lang="zh-CN" altLang="en-US" sz="20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ea"/>
              <a:ea typeface="+mn-ea"/>
            </a:endParaRPr>
          </a:p>
        </p:txBody>
      </p:sp>
      <p:sp>
        <p:nvSpPr>
          <p:cNvPr id="2" name="页脚占位符 1">
            <a:extLst>
              <a:ext uri="{FF2B5EF4-FFF2-40B4-BE49-F238E27FC236}">
                <a16:creationId xmlns:a16="http://schemas.microsoft.com/office/drawing/2014/main" id="{1B138D46-AD69-3F40-B311-D98567D83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原子物理学</a:t>
            </a:r>
            <a:r>
              <a:rPr lang="en-US" altLang="zh-CN" dirty="0"/>
              <a:t>2026</a:t>
            </a:r>
            <a:r>
              <a:rPr lang="zh-CN" altLang="en-US" dirty="0"/>
              <a:t>年春</a:t>
            </a:r>
            <a:endParaRPr 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2CA02EB5-67C2-E546-88C6-C6FA4B0C1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690805-D7D2-4AB9-A191-0BC729846278}" type="slidenum">
              <a:rPr lang="zh-CN" altLang="en-US" smtClean="0"/>
              <a:pPr>
                <a:defRPr/>
              </a:pPr>
              <a:t>46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52192677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8" name="Text Box 4"/>
          <p:cNvSpPr txBox="1">
            <a:spLocks noChangeArrowheads="1"/>
          </p:cNvSpPr>
          <p:nvPr/>
        </p:nvSpPr>
        <p:spPr bwMode="auto">
          <a:xfrm>
            <a:off x="381000" y="1137821"/>
            <a:ext cx="8610600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457200" indent="-457200">
              <a:buFont typeface="Wingdings" charset="2"/>
              <a:buChar char="§"/>
              <a:defRPr/>
            </a:pPr>
            <a:r>
              <a:rPr lang="zh-CN" altLang="en-US" sz="2800" dirty="0">
                <a:solidFill>
                  <a:schemeClr val="tx1"/>
                </a:solidFill>
                <a:latin typeface="STKaiti" charset="-122"/>
                <a:ea typeface="STKaiti" charset="-122"/>
                <a:cs typeface="STKaiti" charset="-122"/>
              </a:rPr>
              <a:t>在碰撞中</a:t>
            </a:r>
            <a:r>
              <a:rPr lang="en-US" altLang="zh-CN" sz="2800" dirty="0">
                <a:solidFill>
                  <a:schemeClr val="tx1"/>
                </a:solidFill>
                <a:latin typeface="STKaiti" charset="-122"/>
                <a:ea typeface="STKaiti" charset="-122"/>
                <a:cs typeface="STKaiti" charset="-122"/>
              </a:rPr>
              <a:t> He </a:t>
            </a:r>
            <a:r>
              <a:rPr lang="zh-CN" altLang="en-US" sz="2800" dirty="0">
                <a:solidFill>
                  <a:schemeClr val="tx1"/>
                </a:solidFill>
                <a:latin typeface="STKaiti" charset="-122"/>
                <a:ea typeface="STKaiti" charset="-122"/>
                <a:cs typeface="STKaiti" charset="-122"/>
              </a:rPr>
              <a:t>把能量传递给</a:t>
            </a:r>
            <a:r>
              <a:rPr lang="en-US" altLang="zh-CN" sz="2800" dirty="0">
                <a:solidFill>
                  <a:schemeClr val="tx1"/>
                </a:solidFill>
                <a:latin typeface="STKaiti" charset="-122"/>
                <a:ea typeface="STKaiti" charset="-122"/>
                <a:cs typeface="STKaiti" charset="-122"/>
              </a:rPr>
              <a:t> Ne</a:t>
            </a:r>
            <a:r>
              <a:rPr lang="zh-CN" altLang="en-US" sz="2800" dirty="0">
                <a:solidFill>
                  <a:schemeClr val="tx1"/>
                </a:solidFill>
                <a:latin typeface="STKaiti" charset="-122"/>
                <a:ea typeface="STKaiti" charset="-122"/>
                <a:cs typeface="STKaiti" charset="-122"/>
              </a:rPr>
              <a:t>而回到基态，而</a:t>
            </a:r>
            <a:r>
              <a:rPr lang="en-US" altLang="zh-CN" sz="2800" dirty="0">
                <a:latin typeface="STKaiti" charset="-122"/>
                <a:ea typeface="STKaiti" charset="-122"/>
                <a:cs typeface="STKaiti" charset="-122"/>
              </a:rPr>
              <a:t> </a:t>
            </a:r>
            <a:r>
              <a:rPr lang="en-US" altLang="zh-CN" sz="2800" dirty="0">
                <a:solidFill>
                  <a:srgbClr val="0000FF"/>
                </a:solidFill>
                <a:latin typeface="STKaiti" charset="-122"/>
                <a:ea typeface="STKaiti" charset="-122"/>
                <a:cs typeface="STKaiti" charset="-122"/>
              </a:rPr>
              <a:t>Ne</a:t>
            </a:r>
            <a:r>
              <a:rPr lang="zh-CN" altLang="en-US" sz="2800" dirty="0">
                <a:solidFill>
                  <a:srgbClr val="0000FF"/>
                </a:solidFill>
                <a:latin typeface="STKaiti" charset="-122"/>
                <a:ea typeface="STKaiti" charset="-122"/>
                <a:cs typeface="STKaiti" charset="-122"/>
              </a:rPr>
              <a:t>则被激发到</a:t>
            </a:r>
            <a:r>
              <a:rPr lang="en-US" altLang="zh-CN" sz="2800" dirty="0">
                <a:solidFill>
                  <a:srgbClr val="0000FF"/>
                </a:solidFill>
                <a:latin typeface="STKaiti" charset="-122"/>
                <a:ea typeface="STKaiti" charset="-122"/>
                <a:cs typeface="STKaiti" charset="-122"/>
              </a:rPr>
              <a:t> 5</a:t>
            </a:r>
            <a:r>
              <a:rPr lang="en-US" altLang="zh-CN" sz="2800" i="1" dirty="0">
                <a:solidFill>
                  <a:srgbClr val="0000FF"/>
                </a:solidFill>
                <a:latin typeface="STKaiti" charset="-122"/>
                <a:ea typeface="STKaiti" charset="-122"/>
                <a:cs typeface="STKaiti" charset="-122"/>
              </a:rPr>
              <a:t>S </a:t>
            </a:r>
            <a:r>
              <a:rPr lang="zh-CN" altLang="en-US" sz="2800" dirty="0">
                <a:solidFill>
                  <a:srgbClr val="0000FF"/>
                </a:solidFill>
                <a:latin typeface="STKaiti" charset="-122"/>
                <a:ea typeface="STKaiti" charset="-122"/>
                <a:cs typeface="STKaiti" charset="-122"/>
              </a:rPr>
              <a:t>或</a:t>
            </a:r>
            <a:r>
              <a:rPr lang="en-US" altLang="zh-CN" sz="2800" dirty="0">
                <a:solidFill>
                  <a:srgbClr val="0000FF"/>
                </a:solidFill>
                <a:latin typeface="STKaiti" charset="-122"/>
                <a:ea typeface="STKaiti" charset="-122"/>
                <a:cs typeface="STKaiti" charset="-122"/>
              </a:rPr>
              <a:t> 4</a:t>
            </a:r>
            <a:r>
              <a:rPr lang="en-US" altLang="zh-CN" sz="2800" i="1" dirty="0">
                <a:solidFill>
                  <a:srgbClr val="0000FF"/>
                </a:solidFill>
                <a:latin typeface="STKaiti" charset="-122"/>
                <a:ea typeface="STKaiti" charset="-122"/>
                <a:cs typeface="STKaiti" charset="-122"/>
              </a:rPr>
              <a:t>S</a:t>
            </a:r>
            <a:r>
              <a:rPr lang="zh-CN" altLang="en-US" sz="2800" dirty="0">
                <a:solidFill>
                  <a:srgbClr val="0000FF"/>
                </a:solidFill>
                <a:latin typeface="STKaiti" charset="-122"/>
                <a:ea typeface="STKaiti" charset="-122"/>
                <a:cs typeface="STKaiti" charset="-122"/>
              </a:rPr>
              <a:t>；</a:t>
            </a:r>
            <a:endParaRPr lang="en-US" altLang="zh-CN" sz="2800" dirty="0">
              <a:solidFill>
                <a:srgbClr val="0000FF"/>
              </a:solidFill>
              <a:latin typeface="STKaiti" charset="-122"/>
              <a:ea typeface="STKaiti" charset="-122"/>
              <a:cs typeface="STKaiti" charset="-122"/>
            </a:endParaRPr>
          </a:p>
          <a:p>
            <a:pPr marL="457200" indent="-457200">
              <a:buFont typeface="Wingdings" charset="2"/>
              <a:buChar char="§"/>
              <a:defRPr/>
            </a:pPr>
            <a:r>
              <a:rPr lang="zh-CN" altLang="en-US" sz="2800" dirty="0">
                <a:solidFill>
                  <a:srgbClr val="FF3300"/>
                </a:solidFill>
                <a:latin typeface="STKaiti" charset="-122"/>
                <a:ea typeface="STKaiti" charset="-122"/>
                <a:cs typeface="STKaiti" charset="-122"/>
              </a:rPr>
              <a:t>要产生激光，除了增加上能级的粒子数外，还要设法减少下能级的粒子数。</a:t>
            </a:r>
            <a:endParaRPr lang="en-US" altLang="zh-CN" sz="2800" dirty="0">
              <a:latin typeface="STKaiti" charset="-122"/>
              <a:ea typeface="STKaiti" charset="-122"/>
              <a:cs typeface="STKaiti" charset="-122"/>
              <a:sym typeface="Symbol" charset="0"/>
            </a:endParaRPr>
          </a:p>
          <a:p>
            <a:pPr marL="457200" indent="-457200">
              <a:buFont typeface="Wingdings" charset="2"/>
              <a:buChar char="§"/>
              <a:defRPr/>
            </a:pPr>
            <a:r>
              <a:rPr lang="zh-CN" altLang="en-US" sz="2800" dirty="0">
                <a:solidFill>
                  <a:schemeClr val="tx1"/>
                </a:solidFill>
                <a:latin typeface="STKaiti" charset="-122"/>
                <a:ea typeface="STKaiti" charset="-122"/>
                <a:cs typeface="STKaiti" charset="-122"/>
                <a:sym typeface="Symbol" charset="0"/>
              </a:rPr>
              <a:t>正好</a:t>
            </a:r>
            <a:r>
              <a:rPr lang="en-US" altLang="zh-CN" sz="2800" dirty="0">
                <a:solidFill>
                  <a:schemeClr val="tx1"/>
                </a:solidFill>
                <a:latin typeface="STKaiti" charset="-122"/>
                <a:ea typeface="STKaiti" charset="-122"/>
                <a:cs typeface="STKaiti" charset="-122"/>
              </a:rPr>
              <a:t>Ne</a:t>
            </a:r>
            <a:r>
              <a:rPr lang="zh-CN" altLang="en-US" sz="2800" dirty="0">
                <a:solidFill>
                  <a:schemeClr val="tx1"/>
                </a:solidFill>
                <a:latin typeface="STKaiti" charset="-122"/>
                <a:ea typeface="STKaiti" charset="-122"/>
                <a:cs typeface="STKaiti" charset="-122"/>
              </a:rPr>
              <a:t>的</a:t>
            </a:r>
            <a:r>
              <a:rPr lang="en-US" altLang="zh-CN" sz="2800" dirty="0">
                <a:solidFill>
                  <a:schemeClr val="tx1"/>
                </a:solidFill>
                <a:latin typeface="STKaiti" charset="-122"/>
                <a:ea typeface="STKaiti" charset="-122"/>
                <a:cs typeface="STKaiti" charset="-122"/>
              </a:rPr>
              <a:t>5</a:t>
            </a:r>
            <a:r>
              <a:rPr lang="en-US" altLang="zh-CN" sz="2800" i="1" dirty="0">
                <a:solidFill>
                  <a:schemeClr val="tx1"/>
                </a:solidFill>
                <a:latin typeface="STKaiti" charset="-122"/>
                <a:ea typeface="STKaiti" charset="-122"/>
                <a:cs typeface="STKaiti" charset="-122"/>
              </a:rPr>
              <a:t>S</a:t>
            </a:r>
            <a:r>
              <a:rPr lang="zh-CN" altLang="en-US" sz="2800" dirty="0">
                <a:solidFill>
                  <a:schemeClr val="tx1"/>
                </a:solidFill>
                <a:latin typeface="STKaiti" charset="-122"/>
                <a:ea typeface="STKaiti" charset="-122"/>
                <a:cs typeface="STKaiti" charset="-122"/>
              </a:rPr>
              <a:t>，</a:t>
            </a:r>
            <a:r>
              <a:rPr lang="en-US" altLang="zh-CN" sz="2800" dirty="0">
                <a:solidFill>
                  <a:schemeClr val="tx1"/>
                </a:solidFill>
                <a:latin typeface="STKaiti" charset="-122"/>
                <a:ea typeface="STKaiti" charset="-122"/>
                <a:cs typeface="STKaiti" charset="-122"/>
              </a:rPr>
              <a:t>4</a:t>
            </a:r>
            <a:r>
              <a:rPr lang="en-US" altLang="zh-CN" sz="2800" i="1" dirty="0">
                <a:solidFill>
                  <a:schemeClr val="tx1"/>
                </a:solidFill>
                <a:latin typeface="STKaiti" charset="-122"/>
                <a:ea typeface="STKaiti" charset="-122"/>
                <a:cs typeface="STKaiti" charset="-122"/>
              </a:rPr>
              <a:t>S</a:t>
            </a:r>
            <a:r>
              <a:rPr lang="zh-CN" altLang="en-US" sz="2800" dirty="0">
                <a:solidFill>
                  <a:schemeClr val="tx1"/>
                </a:solidFill>
                <a:latin typeface="STKaiti" charset="-122"/>
                <a:ea typeface="STKaiti" charset="-122"/>
                <a:cs typeface="STKaiti" charset="-122"/>
              </a:rPr>
              <a:t>是亚稳态，下能级</a:t>
            </a:r>
            <a:r>
              <a:rPr lang="en-US" altLang="zh-CN" sz="2800" dirty="0">
                <a:solidFill>
                  <a:schemeClr val="tx1"/>
                </a:solidFill>
                <a:latin typeface="STKaiti" charset="-122"/>
                <a:ea typeface="STKaiti" charset="-122"/>
                <a:cs typeface="STKaiti" charset="-122"/>
              </a:rPr>
              <a:t> 4</a:t>
            </a:r>
            <a:r>
              <a:rPr lang="en-US" altLang="zh-CN" sz="2800" i="1" dirty="0">
                <a:solidFill>
                  <a:schemeClr val="tx1"/>
                </a:solidFill>
                <a:latin typeface="STKaiti" charset="-122"/>
                <a:ea typeface="STKaiti" charset="-122"/>
                <a:cs typeface="STKaiti" charset="-122"/>
              </a:rPr>
              <a:t>P</a:t>
            </a:r>
            <a:r>
              <a:rPr lang="zh-CN" altLang="en-US" sz="2800" dirty="0">
                <a:solidFill>
                  <a:schemeClr val="tx1"/>
                </a:solidFill>
                <a:latin typeface="STKaiti" charset="-122"/>
                <a:ea typeface="STKaiti" charset="-122"/>
                <a:cs typeface="STKaiti" charset="-122"/>
              </a:rPr>
              <a:t>，</a:t>
            </a:r>
            <a:r>
              <a:rPr lang="en-US" altLang="zh-CN" sz="2800" dirty="0">
                <a:solidFill>
                  <a:schemeClr val="tx1"/>
                </a:solidFill>
                <a:latin typeface="STKaiti" charset="-122"/>
                <a:ea typeface="STKaiti" charset="-122"/>
                <a:cs typeface="STKaiti" charset="-122"/>
              </a:rPr>
              <a:t>3</a:t>
            </a:r>
            <a:r>
              <a:rPr lang="en-US" altLang="zh-CN" sz="2800" i="1" dirty="0">
                <a:solidFill>
                  <a:schemeClr val="tx1"/>
                </a:solidFill>
                <a:latin typeface="STKaiti" charset="-122"/>
                <a:ea typeface="STKaiti" charset="-122"/>
                <a:cs typeface="STKaiti" charset="-122"/>
              </a:rPr>
              <a:t>P </a:t>
            </a:r>
            <a:r>
              <a:rPr lang="zh-CN" altLang="en-US" sz="2800" dirty="0">
                <a:solidFill>
                  <a:schemeClr val="tx1"/>
                </a:solidFill>
                <a:latin typeface="STKaiti" charset="-122"/>
                <a:ea typeface="STKaiti" charset="-122"/>
                <a:cs typeface="STKaiti" charset="-122"/>
              </a:rPr>
              <a:t>的寿命比上能级</a:t>
            </a:r>
            <a:r>
              <a:rPr lang="en-US" altLang="zh-CN" sz="2800" dirty="0">
                <a:solidFill>
                  <a:schemeClr val="tx1"/>
                </a:solidFill>
                <a:latin typeface="STKaiti" charset="-122"/>
                <a:ea typeface="STKaiti" charset="-122"/>
                <a:cs typeface="STKaiti" charset="-122"/>
              </a:rPr>
              <a:t>5</a:t>
            </a:r>
            <a:r>
              <a:rPr lang="en-US" altLang="zh-CN" sz="2800" i="1" dirty="0">
                <a:solidFill>
                  <a:schemeClr val="tx1"/>
                </a:solidFill>
                <a:latin typeface="STKaiti" charset="-122"/>
                <a:ea typeface="STKaiti" charset="-122"/>
                <a:cs typeface="STKaiti" charset="-122"/>
              </a:rPr>
              <a:t>S</a:t>
            </a:r>
            <a:r>
              <a:rPr lang="zh-CN" altLang="en-US" sz="2800" dirty="0">
                <a:solidFill>
                  <a:schemeClr val="tx1"/>
                </a:solidFill>
                <a:latin typeface="STKaiti" charset="-122"/>
                <a:ea typeface="STKaiti" charset="-122"/>
                <a:cs typeface="STKaiti" charset="-122"/>
              </a:rPr>
              <a:t>，</a:t>
            </a:r>
            <a:r>
              <a:rPr lang="en-US" altLang="zh-CN" sz="2800" dirty="0">
                <a:solidFill>
                  <a:schemeClr val="tx1"/>
                </a:solidFill>
                <a:latin typeface="STKaiti" charset="-122"/>
                <a:ea typeface="STKaiti" charset="-122"/>
                <a:cs typeface="STKaiti" charset="-122"/>
              </a:rPr>
              <a:t>4</a:t>
            </a:r>
            <a:r>
              <a:rPr lang="en-US" altLang="zh-CN" sz="2800" i="1" dirty="0">
                <a:solidFill>
                  <a:schemeClr val="tx1"/>
                </a:solidFill>
                <a:latin typeface="STKaiti" charset="-122"/>
                <a:ea typeface="STKaiti" charset="-122"/>
                <a:cs typeface="STKaiti" charset="-122"/>
              </a:rPr>
              <a:t>S</a:t>
            </a:r>
            <a:r>
              <a:rPr lang="zh-CN" altLang="en-US" sz="2800" dirty="0">
                <a:solidFill>
                  <a:schemeClr val="tx1"/>
                </a:solidFill>
                <a:latin typeface="STKaiti" charset="-122"/>
                <a:ea typeface="STKaiti" charset="-122"/>
                <a:cs typeface="STKaiti" charset="-122"/>
              </a:rPr>
              <a:t>要短得多，这样就可以形成粒子数的反转。</a:t>
            </a:r>
            <a:endParaRPr lang="en-US" altLang="zh-CN" sz="2800" dirty="0">
              <a:solidFill>
                <a:schemeClr val="tx1"/>
              </a:solidFill>
              <a:latin typeface="STKaiti" charset="-122"/>
              <a:ea typeface="STKaiti" charset="-122"/>
              <a:cs typeface="STKaiti" charset="-122"/>
            </a:endParaRPr>
          </a:p>
          <a:p>
            <a:pPr marL="457200" indent="-457200">
              <a:buFont typeface="Wingdings" charset="2"/>
              <a:buChar char="§"/>
              <a:defRPr/>
            </a:pPr>
            <a:r>
              <a:rPr lang="zh-CN" altLang="en-US" sz="2800" dirty="0">
                <a:solidFill>
                  <a:schemeClr val="tx1"/>
                </a:solidFill>
                <a:latin typeface="STKaiti" charset="-122"/>
                <a:ea typeface="STKaiti" charset="-122"/>
                <a:cs typeface="STKaiti" charset="-122"/>
              </a:rPr>
              <a:t>放电管做得比较细（毛细管），可使原子与管壁碰撞频繁。</a:t>
            </a:r>
            <a:r>
              <a:rPr lang="zh-CN" altLang="en-US" sz="2800" dirty="0">
                <a:solidFill>
                  <a:srgbClr val="0000FF"/>
                </a:solidFill>
                <a:latin typeface="STKaiti" charset="-122"/>
                <a:ea typeface="STKaiti" charset="-122"/>
                <a:cs typeface="STKaiti" charset="-122"/>
              </a:rPr>
              <a:t>借助这种碰撞</a:t>
            </a:r>
            <a:r>
              <a:rPr lang="zh-CN" altLang="en-US" sz="2800" dirty="0">
                <a:solidFill>
                  <a:srgbClr val="FF0033"/>
                </a:solidFill>
                <a:latin typeface="STKaiti" charset="-122"/>
                <a:ea typeface="STKaiti" charset="-122"/>
                <a:cs typeface="STKaiti" charset="-122"/>
              </a:rPr>
              <a:t>，</a:t>
            </a:r>
            <a:r>
              <a:rPr lang="en-US" altLang="zh-CN" sz="2800" dirty="0">
                <a:solidFill>
                  <a:srgbClr val="FF0033"/>
                </a:solidFill>
                <a:latin typeface="STKaiti" charset="-122"/>
                <a:ea typeface="STKaiti" charset="-122"/>
                <a:cs typeface="STKaiti" charset="-122"/>
              </a:rPr>
              <a:t>3</a:t>
            </a:r>
            <a:r>
              <a:rPr lang="en-US" altLang="zh-CN" sz="2800" dirty="0">
                <a:solidFill>
                  <a:srgbClr val="FF0000"/>
                </a:solidFill>
                <a:latin typeface="STKaiti" charset="-122"/>
                <a:ea typeface="STKaiti" charset="-122"/>
                <a:cs typeface="STKaiti" charset="-122"/>
              </a:rPr>
              <a:t> </a:t>
            </a:r>
            <a:r>
              <a:rPr lang="en-US" altLang="zh-CN" sz="2800" i="1" dirty="0">
                <a:solidFill>
                  <a:srgbClr val="FF0033"/>
                </a:solidFill>
                <a:latin typeface="STKaiti" charset="-122"/>
                <a:ea typeface="STKaiti" charset="-122"/>
                <a:cs typeface="STKaiti" charset="-122"/>
              </a:rPr>
              <a:t>S</a:t>
            </a:r>
            <a:r>
              <a:rPr lang="zh-CN" altLang="en-US" sz="2800" dirty="0">
                <a:solidFill>
                  <a:srgbClr val="FF0033"/>
                </a:solidFill>
                <a:latin typeface="STKaiti" charset="-122"/>
                <a:ea typeface="STKaiti" charset="-122"/>
                <a:cs typeface="STKaiti" charset="-122"/>
              </a:rPr>
              <a:t>态的</a:t>
            </a:r>
            <a:r>
              <a:rPr lang="en-US" altLang="zh-CN" sz="2800" dirty="0">
                <a:solidFill>
                  <a:srgbClr val="FF0033"/>
                </a:solidFill>
                <a:latin typeface="STKaiti" charset="-122"/>
                <a:ea typeface="STKaiti" charset="-122"/>
                <a:cs typeface="STKaiti" charset="-122"/>
              </a:rPr>
              <a:t>Ne</a:t>
            </a:r>
            <a:r>
              <a:rPr lang="zh-CN" altLang="en-US" sz="2800" dirty="0">
                <a:solidFill>
                  <a:srgbClr val="FF0033"/>
                </a:solidFill>
                <a:latin typeface="STKaiti" charset="-122"/>
                <a:ea typeface="STKaiti" charset="-122"/>
                <a:cs typeface="STKaiti" charset="-122"/>
              </a:rPr>
              <a:t>原子可以将能量交给管壁发生</a:t>
            </a:r>
            <a:r>
              <a:rPr lang="en-US" altLang="zh-CN" sz="2800" dirty="0">
                <a:solidFill>
                  <a:srgbClr val="FF0033"/>
                </a:solidFill>
                <a:latin typeface="STKaiti" charset="-122"/>
                <a:ea typeface="STKaiti" charset="-122"/>
                <a:cs typeface="STKaiti" charset="-122"/>
              </a:rPr>
              <a:t> </a:t>
            </a:r>
            <a:r>
              <a:rPr lang="zh-CN" altLang="en-US" sz="2800" dirty="0">
                <a:solidFill>
                  <a:srgbClr val="FF3300"/>
                </a:solidFill>
                <a:latin typeface="STKaiti" charset="-122"/>
                <a:ea typeface="STKaiti" charset="-122"/>
                <a:cs typeface="STKaiti" charset="-122"/>
              </a:rPr>
              <a:t>“无辐射跃迁”，</a:t>
            </a:r>
            <a:r>
              <a:rPr lang="zh-CN" altLang="en-US" sz="2800" dirty="0">
                <a:solidFill>
                  <a:srgbClr val="0000FF"/>
                </a:solidFill>
                <a:latin typeface="STKaiti" charset="-122"/>
                <a:ea typeface="STKaiti" charset="-122"/>
                <a:cs typeface="STKaiti" charset="-122"/>
              </a:rPr>
              <a:t>从而回到基态，</a:t>
            </a:r>
            <a:r>
              <a:rPr lang="zh-CN" altLang="en-US" sz="2800" dirty="0">
                <a:latin typeface="STKaiti" charset="-122"/>
                <a:ea typeface="STKaiti" charset="-122"/>
                <a:cs typeface="STKaiti" charset="-122"/>
              </a:rPr>
              <a:t>这就及时减少了</a:t>
            </a:r>
            <a:r>
              <a:rPr lang="en-US" altLang="zh-CN" sz="2800" dirty="0">
                <a:latin typeface="STKaiti" charset="-122"/>
                <a:ea typeface="STKaiti" charset="-122"/>
                <a:cs typeface="STKaiti" charset="-122"/>
              </a:rPr>
              <a:t>3</a:t>
            </a:r>
            <a:r>
              <a:rPr lang="en-US" altLang="zh-CN" sz="2800" i="1" dirty="0">
                <a:latin typeface="STKaiti" charset="-122"/>
                <a:ea typeface="STKaiti" charset="-122"/>
                <a:cs typeface="STKaiti" charset="-122"/>
              </a:rPr>
              <a:t>S</a:t>
            </a:r>
            <a:r>
              <a:rPr lang="zh-CN" altLang="en-US" sz="2800" dirty="0">
                <a:latin typeface="STKaiti" charset="-122"/>
                <a:ea typeface="STKaiti" charset="-122"/>
                <a:cs typeface="STKaiti" charset="-122"/>
              </a:rPr>
              <a:t>态的</a:t>
            </a:r>
            <a:r>
              <a:rPr lang="en-US" altLang="zh-CN" sz="2800" dirty="0">
                <a:latin typeface="STKaiti" charset="-122"/>
                <a:ea typeface="STKaiti" charset="-122"/>
                <a:cs typeface="STKaiti" charset="-122"/>
              </a:rPr>
              <a:t>Ne</a:t>
            </a:r>
            <a:r>
              <a:rPr lang="zh-CN" altLang="en-US" sz="2800" dirty="0">
                <a:latin typeface="STKaiti" charset="-122"/>
                <a:ea typeface="STKaiti" charset="-122"/>
                <a:cs typeface="STKaiti" charset="-122"/>
              </a:rPr>
              <a:t>原子数，</a:t>
            </a:r>
            <a:r>
              <a:rPr lang="zh-CN" altLang="en-US" sz="2800" dirty="0">
                <a:solidFill>
                  <a:srgbClr val="FF0000"/>
                </a:solidFill>
                <a:latin typeface="STKaiti" charset="-122"/>
                <a:ea typeface="STKaiti" charset="-122"/>
                <a:cs typeface="STKaiti" charset="-122"/>
              </a:rPr>
              <a:t>有利于激光下能级</a:t>
            </a:r>
            <a:r>
              <a:rPr lang="en-US" altLang="zh-CN" sz="2800" dirty="0">
                <a:solidFill>
                  <a:srgbClr val="FF0000"/>
                </a:solidFill>
                <a:latin typeface="STKaiti" charset="-122"/>
                <a:ea typeface="STKaiti" charset="-122"/>
                <a:cs typeface="STKaiti" charset="-122"/>
              </a:rPr>
              <a:t>4</a:t>
            </a:r>
            <a:r>
              <a:rPr lang="en-US" altLang="zh-CN" sz="2800" i="1" dirty="0">
                <a:solidFill>
                  <a:srgbClr val="FF0000"/>
                </a:solidFill>
                <a:latin typeface="STKaiti" charset="-122"/>
                <a:ea typeface="STKaiti" charset="-122"/>
                <a:cs typeface="STKaiti" charset="-122"/>
              </a:rPr>
              <a:t>P</a:t>
            </a:r>
            <a:r>
              <a:rPr lang="zh-CN" altLang="en-US" sz="2800" dirty="0">
                <a:solidFill>
                  <a:srgbClr val="FF0000"/>
                </a:solidFill>
                <a:latin typeface="STKaiti" charset="-122"/>
                <a:ea typeface="STKaiti" charset="-122"/>
                <a:cs typeface="STKaiti" charset="-122"/>
              </a:rPr>
              <a:t>与</a:t>
            </a:r>
            <a:r>
              <a:rPr lang="en-US" altLang="zh-CN" sz="2800" dirty="0">
                <a:solidFill>
                  <a:srgbClr val="FF0000"/>
                </a:solidFill>
                <a:latin typeface="STKaiti" charset="-122"/>
                <a:ea typeface="STKaiti" charset="-122"/>
                <a:cs typeface="STKaiti" charset="-122"/>
              </a:rPr>
              <a:t>3</a:t>
            </a:r>
            <a:r>
              <a:rPr lang="en-US" altLang="zh-CN" sz="2800" i="1" dirty="0">
                <a:solidFill>
                  <a:srgbClr val="FF0000"/>
                </a:solidFill>
                <a:latin typeface="STKaiti" charset="-122"/>
                <a:ea typeface="STKaiti" charset="-122"/>
                <a:cs typeface="STKaiti" charset="-122"/>
              </a:rPr>
              <a:t>P</a:t>
            </a:r>
            <a:r>
              <a:rPr lang="zh-CN" altLang="en-US" sz="2800" dirty="0">
                <a:solidFill>
                  <a:srgbClr val="FF0000"/>
                </a:solidFill>
                <a:latin typeface="STKaiti" charset="-122"/>
                <a:ea typeface="STKaiti" charset="-122"/>
                <a:cs typeface="STKaiti" charset="-122"/>
              </a:rPr>
              <a:t>态的抽空。</a:t>
            </a:r>
            <a:endParaRPr lang="en-US" altLang="zh-CN" sz="2800" dirty="0">
              <a:latin typeface="STKaiti" charset="-122"/>
              <a:ea typeface="STKaiti" charset="-122"/>
              <a:cs typeface="STKaiti" charset="-122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Ne</a:t>
            </a:r>
            <a:r>
              <a:rPr lang="zh-CN" altLang="en-US" dirty="0"/>
              <a:t>亚稳态</a:t>
            </a:r>
            <a:endParaRPr lang="en-US" dirty="0"/>
          </a:p>
        </p:txBody>
      </p:sp>
      <p:sp>
        <p:nvSpPr>
          <p:cNvPr id="3" name="幻灯片编号占位符 2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3200" b="1">
                <a:solidFill>
                  <a:schemeClr val="tx1"/>
                </a:solidFill>
                <a:latin typeface="Times New Roman" charset="0"/>
                <a:ea typeface="宋体" charset="0"/>
              </a:defRPr>
            </a:lvl1pPr>
            <a:lvl2pPr marL="742950" indent="-285750">
              <a:defRPr kumimoji="1" sz="3200" b="1">
                <a:solidFill>
                  <a:schemeClr val="tx1"/>
                </a:solidFill>
                <a:latin typeface="Times New Roman" charset="0"/>
                <a:ea typeface="宋体" charset="0"/>
              </a:defRPr>
            </a:lvl2pPr>
            <a:lvl3pPr marL="1143000" indent="-228600">
              <a:defRPr kumimoji="1" sz="3200" b="1">
                <a:solidFill>
                  <a:schemeClr val="tx1"/>
                </a:solidFill>
                <a:latin typeface="Times New Roman" charset="0"/>
                <a:ea typeface="宋体" charset="0"/>
              </a:defRPr>
            </a:lvl3pPr>
            <a:lvl4pPr marL="1600200" indent="-228600">
              <a:defRPr kumimoji="1" sz="3200" b="1">
                <a:solidFill>
                  <a:schemeClr val="tx1"/>
                </a:solidFill>
                <a:latin typeface="Times New Roman" charset="0"/>
                <a:ea typeface="宋体" charset="0"/>
              </a:defRPr>
            </a:lvl4pPr>
            <a:lvl5pPr marL="2057400" indent="-228600">
              <a:defRPr kumimoji="1" sz="3200" b="1">
                <a:solidFill>
                  <a:schemeClr val="tx1"/>
                </a:solidFill>
                <a:latin typeface="Times New Roman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charset="0"/>
                <a:ea typeface="宋体" charset="0"/>
              </a:defRPr>
            </a:lvl9pPr>
          </a:lstStyle>
          <a:p>
            <a:fld id="{E4AFC6F3-9DBD-3244-AEAA-FFE7DEEA332D}" type="slidenum">
              <a:rPr lang="en-US" altLang="zh-CN" sz="1400" b="0"/>
              <a:pPr/>
              <a:t>47</a:t>
            </a:fld>
            <a:endParaRPr lang="en-US" altLang="zh-CN" sz="1400" b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CBF0A09-1C82-E94A-8B9F-6E114C809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原子物理学</a:t>
            </a:r>
            <a:r>
              <a:rPr lang="en-US" altLang="zh-CN" dirty="0"/>
              <a:t>2026</a:t>
            </a:r>
            <a:r>
              <a:rPr lang="zh-CN" altLang="en-US" dirty="0"/>
              <a:t>年春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6971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Text Box 2"/>
          <p:cNvSpPr txBox="1">
            <a:spLocks noChangeArrowheads="1"/>
          </p:cNvSpPr>
          <p:nvPr/>
        </p:nvSpPr>
        <p:spPr bwMode="auto">
          <a:xfrm>
            <a:off x="533400" y="681039"/>
            <a:ext cx="7275513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 b="1">
                <a:solidFill>
                  <a:schemeClr val="tx1"/>
                </a:solidFill>
                <a:latin typeface="Times New Roman" charset="0"/>
                <a:ea typeface="宋体" charset="0"/>
              </a:defRPr>
            </a:lvl1pPr>
            <a:lvl2pPr marL="742950" indent="-285750">
              <a:defRPr kumimoji="1" sz="3200" b="1">
                <a:solidFill>
                  <a:schemeClr val="tx1"/>
                </a:solidFill>
                <a:latin typeface="Times New Roman" charset="0"/>
                <a:ea typeface="宋体" charset="0"/>
              </a:defRPr>
            </a:lvl2pPr>
            <a:lvl3pPr marL="1143000" indent="-228600">
              <a:defRPr kumimoji="1" sz="3200" b="1">
                <a:solidFill>
                  <a:schemeClr val="tx1"/>
                </a:solidFill>
                <a:latin typeface="Times New Roman" charset="0"/>
                <a:ea typeface="宋体" charset="0"/>
              </a:defRPr>
            </a:lvl3pPr>
            <a:lvl4pPr marL="1600200" indent="-228600">
              <a:defRPr kumimoji="1" sz="3200" b="1">
                <a:solidFill>
                  <a:schemeClr val="tx1"/>
                </a:solidFill>
                <a:latin typeface="Times New Roman" charset="0"/>
                <a:ea typeface="宋体" charset="0"/>
              </a:defRPr>
            </a:lvl4pPr>
            <a:lvl5pPr marL="2057400" indent="-228600">
              <a:defRPr kumimoji="1" sz="3200" b="1">
                <a:solidFill>
                  <a:schemeClr val="tx1"/>
                </a:solidFill>
                <a:latin typeface="Times New Roman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charset="0"/>
                <a:ea typeface="宋体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rgbClr val="FF00FF"/>
                </a:solidFill>
                <a:latin typeface="宋体" charset="0"/>
                <a:sym typeface="Symbol" charset="2"/>
              </a:rPr>
              <a:t></a:t>
            </a:r>
            <a:r>
              <a:rPr lang="en-US" altLang="zh-CN" sz="2800" dirty="0">
                <a:solidFill>
                  <a:srgbClr val="0000FF"/>
                </a:solidFill>
              </a:rPr>
              <a:t> </a:t>
            </a:r>
            <a:r>
              <a:rPr lang="en-US" altLang="zh-CN" sz="2800" dirty="0">
                <a:solidFill>
                  <a:srgbClr val="0000FF"/>
                </a:solidFill>
                <a:latin typeface="STKaiti" charset="-122"/>
                <a:ea typeface="STKaiti" charset="-122"/>
                <a:cs typeface="STKaiti" charset="-122"/>
              </a:rPr>
              <a:t>Ne</a:t>
            </a:r>
            <a:r>
              <a:rPr lang="zh-CN" altLang="en-US" sz="2800" dirty="0">
                <a:solidFill>
                  <a:srgbClr val="0000FF"/>
                </a:solidFill>
                <a:latin typeface="STKaiti" charset="-122"/>
                <a:ea typeface="STKaiti" charset="-122"/>
                <a:cs typeface="STKaiti" charset="-122"/>
              </a:rPr>
              <a:t>原子</a:t>
            </a:r>
            <a:r>
              <a:rPr lang="zh-CN" altLang="en-US" sz="2800" dirty="0">
                <a:latin typeface="STKaiti" charset="-122"/>
                <a:ea typeface="STKaiti" charset="-122"/>
                <a:cs typeface="STKaiti" charset="-122"/>
              </a:rPr>
              <a:t>可以产生多条激光谱线</a:t>
            </a:r>
            <a:r>
              <a:rPr lang="en-US" altLang="zh-CN" sz="2800" dirty="0">
                <a:latin typeface="STKaiti" charset="-122"/>
                <a:ea typeface="STKaiti" charset="-122"/>
                <a:cs typeface="STKaiti" charset="-122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STKaiti" charset="-122"/>
                <a:ea typeface="STKaiti" charset="-122"/>
                <a:cs typeface="STKaiti" charset="-122"/>
              </a:rPr>
              <a:t>  </a:t>
            </a:r>
            <a:r>
              <a:rPr lang="zh-CN" altLang="en-US" sz="2800" dirty="0">
                <a:latin typeface="STKaiti" charset="-122"/>
                <a:ea typeface="STKaiti" charset="-122"/>
                <a:cs typeface="STKaiti" charset="-122"/>
              </a:rPr>
              <a:t>图中标明了最强的三条</a:t>
            </a:r>
            <a:r>
              <a:rPr lang="en-US" altLang="zh-CN" sz="2800" dirty="0">
                <a:latin typeface="STKaiti" charset="-122"/>
                <a:ea typeface="STKaiti" charset="-122"/>
                <a:cs typeface="STKaiti" charset="-122"/>
              </a:rPr>
              <a:t>:</a:t>
            </a:r>
          </a:p>
        </p:txBody>
      </p:sp>
      <p:sp>
        <p:nvSpPr>
          <p:cNvPr id="197635" name="Text Box 3"/>
          <p:cNvSpPr txBox="1">
            <a:spLocks noChangeArrowheads="1"/>
          </p:cNvSpPr>
          <p:nvPr/>
        </p:nvSpPr>
        <p:spPr bwMode="auto">
          <a:xfrm>
            <a:off x="2554288" y="2192338"/>
            <a:ext cx="1409360" cy="1772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3200" b="1">
                <a:solidFill>
                  <a:schemeClr val="tx1"/>
                </a:solidFill>
                <a:latin typeface="Times New Roman" charset="0"/>
                <a:ea typeface="宋体" charset="0"/>
              </a:defRPr>
            </a:lvl1pPr>
            <a:lvl2pPr marL="742950" indent="-285750">
              <a:defRPr kumimoji="1" sz="3200" b="1">
                <a:solidFill>
                  <a:schemeClr val="tx1"/>
                </a:solidFill>
                <a:latin typeface="Times New Roman" charset="0"/>
                <a:ea typeface="宋体" charset="0"/>
              </a:defRPr>
            </a:lvl2pPr>
            <a:lvl3pPr marL="1143000" indent="-228600">
              <a:defRPr kumimoji="1" sz="3200" b="1">
                <a:solidFill>
                  <a:schemeClr val="tx1"/>
                </a:solidFill>
                <a:latin typeface="Times New Roman" charset="0"/>
                <a:ea typeface="宋体" charset="0"/>
              </a:defRPr>
            </a:lvl3pPr>
            <a:lvl4pPr marL="1600200" indent="-228600">
              <a:defRPr kumimoji="1" sz="3200" b="1">
                <a:solidFill>
                  <a:schemeClr val="tx1"/>
                </a:solidFill>
                <a:latin typeface="Times New Roman" charset="0"/>
                <a:ea typeface="宋体" charset="0"/>
              </a:defRPr>
            </a:lvl4pPr>
            <a:lvl5pPr marL="2057400" indent="-228600">
              <a:defRPr kumimoji="1" sz="3200" b="1">
                <a:solidFill>
                  <a:schemeClr val="tx1"/>
                </a:solidFill>
                <a:latin typeface="Times New Roman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charset="0"/>
                <a:ea typeface="宋体" charset="0"/>
              </a:defRPr>
            </a:lvl9pPr>
          </a:lstStyle>
          <a:p>
            <a:pPr>
              <a:lnSpc>
                <a:spcPct val="140000"/>
              </a:lnSpc>
            </a:pPr>
            <a:r>
              <a:rPr lang="en-US" altLang="zh-CN" sz="2800" dirty="0">
                <a:solidFill>
                  <a:srgbClr val="0000FF"/>
                </a:solidFill>
              </a:rPr>
              <a:t>633</a:t>
            </a:r>
            <a:r>
              <a:rPr lang="zh-CN" altLang="en-US" sz="2800" dirty="0">
                <a:solidFill>
                  <a:srgbClr val="0000FF"/>
                </a:solidFill>
                <a:sym typeface="Symbol" charset="2"/>
              </a:rPr>
              <a:t> </a:t>
            </a:r>
            <a:r>
              <a:rPr lang="en-US" altLang="zh-CN" sz="2800" dirty="0">
                <a:solidFill>
                  <a:srgbClr val="0000FF"/>
                </a:solidFill>
                <a:sym typeface="Symbol" charset="2"/>
              </a:rPr>
              <a:t>nm</a:t>
            </a:r>
            <a:endParaRPr lang="en-US" altLang="zh-CN" sz="2800" dirty="0">
              <a:solidFill>
                <a:srgbClr val="0000FF"/>
              </a:solidFill>
            </a:endParaRPr>
          </a:p>
          <a:p>
            <a:pPr>
              <a:lnSpc>
                <a:spcPct val="110000"/>
              </a:lnSpc>
            </a:pPr>
            <a:r>
              <a:rPr lang="en-US" altLang="zh-CN" sz="2800" dirty="0">
                <a:solidFill>
                  <a:srgbClr val="0000FF"/>
                </a:solidFill>
              </a:rPr>
              <a:t>1.15 </a:t>
            </a:r>
            <a:r>
              <a:rPr lang="en-US" altLang="zh-CN" sz="2800" dirty="0">
                <a:solidFill>
                  <a:srgbClr val="0000FF"/>
                </a:solidFill>
                <a:sym typeface="Symbol" charset="2"/>
              </a:rPr>
              <a:t></a:t>
            </a:r>
            <a:r>
              <a:rPr lang="en-US" altLang="zh-CN" sz="2800" dirty="0">
                <a:solidFill>
                  <a:srgbClr val="0000FF"/>
                </a:solidFill>
              </a:rPr>
              <a:t>m</a:t>
            </a:r>
          </a:p>
          <a:p>
            <a:pPr>
              <a:lnSpc>
                <a:spcPct val="140000"/>
              </a:lnSpc>
            </a:pPr>
            <a:r>
              <a:rPr lang="en-US" altLang="zh-CN" sz="2800" dirty="0">
                <a:solidFill>
                  <a:srgbClr val="0000FF"/>
                </a:solidFill>
              </a:rPr>
              <a:t>3.39 </a:t>
            </a:r>
            <a:r>
              <a:rPr lang="en-US" altLang="zh-CN" sz="2800" dirty="0">
                <a:solidFill>
                  <a:srgbClr val="0000FF"/>
                </a:solidFill>
                <a:sym typeface="Symbol" charset="2"/>
              </a:rPr>
              <a:t></a:t>
            </a:r>
            <a:r>
              <a:rPr lang="en-US" altLang="zh-CN" sz="2800" dirty="0">
                <a:solidFill>
                  <a:srgbClr val="0000FF"/>
                </a:solidFill>
              </a:rPr>
              <a:t>m</a:t>
            </a:r>
            <a:endParaRPr lang="zh-CN" altLang="en-US" sz="2800" dirty="0">
              <a:solidFill>
                <a:srgbClr val="0000FF"/>
              </a:solidFill>
            </a:endParaRPr>
          </a:p>
        </p:txBody>
      </p:sp>
      <p:sp>
        <p:nvSpPr>
          <p:cNvPr id="197636" name="Text Box 4"/>
          <p:cNvSpPr txBox="1">
            <a:spLocks noChangeArrowheads="1"/>
          </p:cNvSpPr>
          <p:nvPr/>
        </p:nvSpPr>
        <p:spPr bwMode="auto">
          <a:xfrm>
            <a:off x="936625" y="4230688"/>
            <a:ext cx="7737475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800" dirty="0">
                <a:solidFill>
                  <a:schemeClr val="tx1"/>
                </a:solidFill>
                <a:latin typeface="STKaiti" charset="-122"/>
                <a:ea typeface="STKaiti" charset="-122"/>
                <a:cs typeface="STKaiti" charset="-122"/>
              </a:rPr>
              <a:t>它们都是从亚稳态到非亚稳态和非基态</a:t>
            </a:r>
            <a:endParaRPr lang="en-US" altLang="zh-CN" sz="2800" dirty="0">
              <a:solidFill>
                <a:schemeClr val="tx1"/>
              </a:solidFill>
              <a:latin typeface="STKaiti" charset="-122"/>
              <a:ea typeface="STKaiti" charset="-122"/>
              <a:cs typeface="STKaiti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800" dirty="0">
                <a:solidFill>
                  <a:schemeClr val="tx1"/>
                </a:solidFill>
                <a:latin typeface="STKaiti" charset="-122"/>
                <a:ea typeface="STKaiti" charset="-122"/>
                <a:cs typeface="STKaiti" charset="-122"/>
              </a:rPr>
              <a:t>之间发生的，</a:t>
            </a:r>
            <a:r>
              <a:rPr lang="zh-CN" altLang="en-US" sz="2800" dirty="0">
                <a:solidFill>
                  <a:srgbClr val="0000FF"/>
                </a:solidFill>
                <a:latin typeface="STKaiti" charset="-122"/>
                <a:ea typeface="STKaiti" charset="-122"/>
                <a:cs typeface="STKaiti" charset="-122"/>
              </a:rPr>
              <a:t>因此较易实现粒子数反转。</a:t>
            </a:r>
            <a:endParaRPr lang="zh-CN" altLang="en-US" sz="2800" dirty="0">
              <a:latin typeface="STKaiti" charset="-122"/>
              <a:ea typeface="STKaiti" charset="-122"/>
              <a:cs typeface="STKaiti" charset="-122"/>
            </a:endParaRPr>
          </a:p>
        </p:txBody>
      </p:sp>
      <p:grpSp>
        <p:nvGrpSpPr>
          <p:cNvPr id="197637" name="Group 5"/>
          <p:cNvGrpSpPr>
            <a:grpSpLocks/>
          </p:cNvGrpSpPr>
          <p:nvPr/>
        </p:nvGrpSpPr>
        <p:grpSpPr bwMode="auto">
          <a:xfrm>
            <a:off x="5062538" y="2347913"/>
            <a:ext cx="2116137" cy="523875"/>
            <a:chOff x="3189" y="1479"/>
            <a:chExt cx="1333" cy="330"/>
          </a:xfrm>
        </p:grpSpPr>
        <p:sp>
          <p:nvSpPr>
            <p:cNvPr id="197638" name="Text Box 6"/>
            <p:cNvSpPr txBox="1">
              <a:spLocks noChangeArrowheads="1"/>
            </p:cNvSpPr>
            <p:nvPr/>
          </p:nvSpPr>
          <p:spPr bwMode="auto">
            <a:xfrm>
              <a:off x="3511" y="1479"/>
              <a:ext cx="1011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zh-CN" altLang="en-US" sz="2800" dirty="0">
                  <a:solidFill>
                    <a:srgbClr val="FF5050"/>
                  </a:solidFill>
                  <a:latin typeface="STKaiti" charset="-122"/>
                  <a:ea typeface="STKaiti" charset="-122"/>
                  <a:cs typeface="STKaiti" charset="-122"/>
                </a:rPr>
                <a:t>红光</a:t>
              </a:r>
            </a:p>
          </p:txBody>
        </p:sp>
        <p:sp>
          <p:nvSpPr>
            <p:cNvPr id="197639" name="Line 7"/>
            <p:cNvSpPr>
              <a:spLocks noChangeShapeType="1"/>
            </p:cNvSpPr>
            <p:nvPr/>
          </p:nvSpPr>
          <p:spPr bwMode="auto">
            <a:xfrm flipV="1">
              <a:off x="3189" y="1700"/>
              <a:ext cx="256" cy="0"/>
            </a:xfrm>
            <a:prstGeom prst="line">
              <a:avLst/>
            </a:prstGeom>
            <a:noFill/>
            <a:ln w="28575">
              <a:solidFill>
                <a:srgbClr val="FF5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 sz="2800"/>
            </a:p>
          </p:txBody>
        </p:sp>
      </p:grpSp>
      <p:grpSp>
        <p:nvGrpSpPr>
          <p:cNvPr id="197640" name="Group 8"/>
          <p:cNvGrpSpPr>
            <a:grpSpLocks/>
          </p:cNvGrpSpPr>
          <p:nvPr/>
        </p:nvGrpSpPr>
        <p:grpSpPr bwMode="auto">
          <a:xfrm>
            <a:off x="4589463" y="3048000"/>
            <a:ext cx="2168525" cy="671512"/>
            <a:chOff x="2891" y="2055"/>
            <a:chExt cx="1366" cy="423"/>
          </a:xfrm>
        </p:grpSpPr>
        <p:sp>
          <p:nvSpPr>
            <p:cNvPr id="197641" name="AutoShape 9"/>
            <p:cNvSpPr>
              <a:spLocks/>
            </p:cNvSpPr>
            <p:nvPr/>
          </p:nvSpPr>
          <p:spPr bwMode="auto">
            <a:xfrm>
              <a:off x="2891" y="2055"/>
              <a:ext cx="75" cy="423"/>
            </a:xfrm>
            <a:prstGeom prst="rightBrace">
              <a:avLst>
                <a:gd name="adj1" fmla="val 47000"/>
                <a:gd name="adj2" fmla="val 50000"/>
              </a:avLst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 sz="2800"/>
            </a:p>
          </p:txBody>
        </p:sp>
        <p:sp>
          <p:nvSpPr>
            <p:cNvPr id="197642" name="Line 10"/>
            <p:cNvSpPr>
              <a:spLocks noChangeShapeType="1"/>
            </p:cNvSpPr>
            <p:nvPr/>
          </p:nvSpPr>
          <p:spPr bwMode="auto">
            <a:xfrm flipV="1">
              <a:off x="3189" y="2260"/>
              <a:ext cx="256" cy="0"/>
            </a:xfrm>
            <a:prstGeom prst="line">
              <a:avLst/>
            </a:prstGeom>
            <a:noFill/>
            <a:ln w="28575">
              <a:solidFill>
                <a:srgbClr val="FF5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 sz="2800"/>
            </a:p>
          </p:txBody>
        </p:sp>
        <p:sp>
          <p:nvSpPr>
            <p:cNvPr id="197643" name="Text Box 11"/>
            <p:cNvSpPr txBox="1">
              <a:spLocks noChangeArrowheads="1"/>
            </p:cNvSpPr>
            <p:nvPr/>
          </p:nvSpPr>
          <p:spPr bwMode="auto">
            <a:xfrm>
              <a:off x="3534" y="2067"/>
              <a:ext cx="723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zh-CN" altLang="en-US" sz="2800" dirty="0">
                  <a:solidFill>
                    <a:srgbClr val="FF3300"/>
                  </a:solidFill>
                  <a:latin typeface="STKaiti" charset="-122"/>
                  <a:ea typeface="STKaiti" charset="-122"/>
                  <a:cs typeface="STKaiti" charset="-122"/>
                </a:rPr>
                <a:t>红外</a:t>
              </a:r>
            </a:p>
          </p:txBody>
        </p:sp>
      </p:grpSp>
      <p:sp>
        <p:nvSpPr>
          <p:cNvPr id="3" name="幻灯片编号占位符 2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3200" b="1">
                <a:solidFill>
                  <a:schemeClr val="tx1"/>
                </a:solidFill>
                <a:latin typeface="Times New Roman" charset="0"/>
                <a:ea typeface="宋体" charset="0"/>
              </a:defRPr>
            </a:lvl1pPr>
            <a:lvl2pPr marL="742950" indent="-285750">
              <a:defRPr kumimoji="1" sz="3200" b="1">
                <a:solidFill>
                  <a:schemeClr val="tx1"/>
                </a:solidFill>
                <a:latin typeface="Times New Roman" charset="0"/>
                <a:ea typeface="宋体" charset="0"/>
              </a:defRPr>
            </a:lvl2pPr>
            <a:lvl3pPr marL="1143000" indent="-228600">
              <a:defRPr kumimoji="1" sz="3200" b="1">
                <a:solidFill>
                  <a:schemeClr val="tx1"/>
                </a:solidFill>
                <a:latin typeface="Times New Roman" charset="0"/>
                <a:ea typeface="宋体" charset="0"/>
              </a:defRPr>
            </a:lvl3pPr>
            <a:lvl4pPr marL="1600200" indent="-228600">
              <a:defRPr kumimoji="1" sz="3200" b="1">
                <a:solidFill>
                  <a:schemeClr val="tx1"/>
                </a:solidFill>
                <a:latin typeface="Times New Roman" charset="0"/>
                <a:ea typeface="宋体" charset="0"/>
              </a:defRPr>
            </a:lvl4pPr>
            <a:lvl5pPr marL="2057400" indent="-228600">
              <a:defRPr kumimoji="1" sz="3200" b="1">
                <a:solidFill>
                  <a:schemeClr val="tx1"/>
                </a:solidFill>
                <a:latin typeface="Times New Roman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charset="0"/>
                <a:ea typeface="宋体" charset="0"/>
              </a:defRPr>
            </a:lvl9pPr>
          </a:lstStyle>
          <a:p>
            <a:fld id="{0F096160-EB48-3749-A622-275B4ABA6B85}" type="slidenum">
              <a:rPr lang="en-US" altLang="zh-CN" sz="1400" b="0"/>
              <a:pPr/>
              <a:t>48</a:t>
            </a:fld>
            <a:endParaRPr lang="en-US" altLang="zh-CN" sz="1400" b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656B84C-8418-0444-B7CE-7FCCDE77A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原子物理学</a:t>
            </a:r>
            <a:r>
              <a:rPr lang="en-US" altLang="zh-CN" dirty="0"/>
              <a:t>2026</a:t>
            </a:r>
            <a:r>
              <a:rPr lang="zh-CN" altLang="en-US" dirty="0"/>
              <a:t>年春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67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7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7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7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7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"/>
                                        <p:tgtEl>
                                          <p:spTgt spid="197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34" grpId="0" build="p" autoUpdateAnimBg="0" advAuto="0"/>
      <p:bldP spid="197635" grpId="0" autoUpdateAnimBg="0"/>
      <p:bldP spid="197636" grpId="0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6" descr="未定标题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3733800"/>
            <a:ext cx="3581400" cy="2538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2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光学谐振腔</a:t>
            </a:r>
            <a:r>
              <a:rPr lang="en-US" altLang="zh-CN" sz="32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(optical harmonic oscillator)</a:t>
            </a:r>
            <a:r>
              <a:rPr lang="zh-CN" altLang="en-US" sz="32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的作用</a:t>
            </a:r>
            <a:endParaRPr lang="zh-CN" altLang="en-US" sz="32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BAC4F7-8877-4A8A-A428-06935D1FE728}" type="slidenum">
              <a:rPr lang="zh-CN" altLang="en-US" smtClean="0"/>
              <a:pPr>
                <a:defRPr/>
              </a:pPr>
              <a:t>49</a:t>
            </a:fld>
            <a:endParaRPr lang="en-US" altLang="zh-CN" dirty="0"/>
          </a:p>
        </p:txBody>
      </p:sp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39558" y="1326902"/>
            <a:ext cx="5523042" cy="5226298"/>
          </a:xfrm>
        </p:spPr>
        <p:txBody>
          <a:bodyPr/>
          <a:lstStyle/>
          <a:p>
            <a:r>
              <a:rPr lang="zh-CN" altLang="en-GB" sz="32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谐振腔的定向作用</a:t>
            </a:r>
            <a:endParaRPr lang="zh-CN" altLang="en-US" sz="32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lvl="1"/>
            <a:r>
              <a:rPr lang="zh-CN" altLang="en-US" sz="2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若无谐振腔，激活介质初始自发辐射的光是传播方向各向同性的非相干光</a:t>
            </a:r>
            <a:endParaRPr lang="en-US" altLang="zh-CN" sz="32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lvl="1"/>
            <a:r>
              <a:rPr lang="zh-CN" altLang="en-US" sz="2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抑制了传播方向与轴线不平行的光，放大了沿轴线方向传播的光。</a:t>
            </a:r>
            <a:endParaRPr lang="en-US" altLang="zh-CN" sz="32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r>
              <a:rPr lang="zh-CN" altLang="en-GB" sz="32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谐振腔的选频作用</a:t>
            </a:r>
            <a:endParaRPr lang="en-US" altLang="zh-CN" sz="32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lvl="1"/>
            <a:r>
              <a:rPr lang="zh-CN" altLang="en-US" sz="2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图示为氦氖激光器 </a:t>
            </a:r>
            <a:r>
              <a:rPr lang="en-US" altLang="zh-CN" sz="2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Ne </a:t>
            </a:r>
            <a:r>
              <a:rPr lang="zh-CN" altLang="en-US" sz="2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原子的</a:t>
            </a:r>
            <a:r>
              <a:rPr lang="en-US" altLang="zh-CN" sz="2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0.6328 </a:t>
            </a:r>
            <a:r>
              <a:rPr lang="en-US" altLang="zh-CN" sz="2400" dirty="0">
                <a:effectLst>
                  <a:outerShdw blurRad="38100" dist="38100" dir="2700000" algn="tl">
                    <a:srgbClr val="FFFFFF"/>
                  </a:outerShdw>
                </a:effectLst>
                <a:sym typeface="Symbol" panose="05050102010706020507" pitchFamily="18" charset="2"/>
              </a:rPr>
              <a:t></a:t>
            </a:r>
            <a:r>
              <a:rPr lang="en-US" altLang="zh-CN" sz="2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m</a:t>
            </a:r>
            <a:r>
              <a:rPr lang="zh-CN" altLang="en-US" sz="2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受激辐射光的</a:t>
            </a:r>
            <a:r>
              <a:rPr lang="zh-CN" alt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谱线自然展宽</a:t>
            </a:r>
            <a:r>
              <a:rPr lang="zh-CN" altLang="en-US" sz="2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示意图，</a:t>
            </a:r>
            <a:r>
              <a:rPr lang="zh-CN" alt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自然宽度</a:t>
            </a:r>
            <a:r>
              <a:rPr lang="zh-CN" altLang="en-US" sz="2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高达</a:t>
            </a:r>
            <a:endParaRPr lang="en-US" altLang="zh-CN" sz="24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lvl="1"/>
            <a:r>
              <a:rPr lang="zh-CN" altLang="en-US" sz="2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调节谐振腔 </a:t>
            </a:r>
            <a:r>
              <a:rPr lang="zh-CN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sym typeface="Symbol" panose="05050102010706020507" pitchFamily="18" charset="2"/>
              </a:rPr>
              <a:t> </a:t>
            </a:r>
            <a:r>
              <a:rPr lang="zh-CN" altLang="en-US" sz="2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沿轴向传播的光进一步</a:t>
            </a:r>
            <a:r>
              <a:rPr lang="zh-CN" alt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选频</a:t>
            </a:r>
            <a:r>
              <a:rPr lang="zh-CN" altLang="en-US" sz="2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，只让某几种满足共振条件的单色光得到放大（</a:t>
            </a:r>
            <a:r>
              <a:rPr lang="zh-CN" alt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见下页！</a:t>
            </a:r>
            <a:r>
              <a:rPr lang="zh-CN" altLang="en-US" sz="2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）</a:t>
            </a:r>
          </a:p>
          <a:p>
            <a:pPr lvl="1"/>
            <a:endParaRPr lang="zh-CN" altLang="en-US" sz="24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endParaRPr lang="zh-CN" altLang="en-US" sz="32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1200" y="1304287"/>
            <a:ext cx="2829992" cy="2277113"/>
          </a:xfrm>
          <a:prstGeom prst="rect">
            <a:avLst/>
          </a:prstGeom>
        </p:spPr>
      </p:pic>
      <p:sp>
        <p:nvSpPr>
          <p:cNvPr id="36" name="Text Box 8"/>
          <p:cNvSpPr txBox="1">
            <a:spLocks noChangeArrowheads="1"/>
          </p:cNvSpPr>
          <p:nvPr/>
        </p:nvSpPr>
        <p:spPr bwMode="auto">
          <a:xfrm>
            <a:off x="1792158" y="4467591"/>
            <a:ext cx="3733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en-US" altLang="zh-CN" sz="2400" i="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 </a:t>
            </a:r>
            <a:r>
              <a:rPr lang="en-US" altLang="zh-CN" sz="2400" i="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1.3</a:t>
            </a:r>
            <a:r>
              <a:rPr lang="en-US" altLang="zh-CN" sz="2400" i="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</a:t>
            </a:r>
            <a:r>
              <a:rPr lang="en-US" altLang="zh-CN" sz="2400" i="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altLang="zh-CN" sz="2400" i="0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en-US" altLang="zh-CN" sz="2400" i="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Hz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原子物理学</a:t>
            </a:r>
            <a:r>
              <a:rPr lang="en-US" altLang="zh-CN" dirty="0"/>
              <a:t>2026</a:t>
            </a:r>
            <a:r>
              <a:rPr lang="zh-CN" altLang="en-US" dirty="0"/>
              <a:t>年春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638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物质对光的吸收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原子物理学</a:t>
            </a:r>
            <a:r>
              <a:rPr lang="en-US" altLang="zh-CN" dirty="0"/>
              <a:t>2026</a:t>
            </a:r>
            <a:r>
              <a:rPr lang="zh-CN" altLang="en-US" dirty="0"/>
              <a:t>年春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BAC4F7-8877-4A8A-A428-06935D1FE728}" type="slidenum">
              <a:rPr lang="zh-CN" altLang="en-US" smtClean="0"/>
              <a:pPr>
                <a:defRPr/>
              </a:pPr>
              <a:t>5</a:t>
            </a:fld>
            <a:endParaRPr lang="en-US" altLang="zh-CN" dirty="0"/>
          </a:p>
        </p:txBody>
      </p:sp>
      <p:sp>
        <p:nvSpPr>
          <p:cNvPr id="5" name="Text Box 42"/>
          <p:cNvSpPr txBox="1">
            <a:spLocks noChangeArrowheads="1"/>
          </p:cNvSpPr>
          <p:nvPr/>
        </p:nvSpPr>
        <p:spPr bwMode="auto">
          <a:xfrm>
            <a:off x="256382" y="3356273"/>
            <a:ext cx="6626225" cy="46166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0"/>
                <a:cs typeface="Arial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0"/>
                <a:cs typeface="Arial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0"/>
                <a:cs typeface="Arial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0"/>
                <a:cs typeface="Arial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CN" altLang="en-US" sz="2400">
                <a:solidFill>
                  <a:prstClr val="black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积分后，由初始条件：</a:t>
            </a:r>
            <a:r>
              <a:rPr lang="en-US" altLang="zh-CN" sz="2400" i="1" dirty="0">
                <a:solidFill>
                  <a:prstClr val="black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x 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= 0 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时 </a:t>
            </a:r>
            <a:r>
              <a:rPr lang="en-US" altLang="zh-CN" sz="2400" i="1" dirty="0">
                <a:solidFill>
                  <a:prstClr val="black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I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= </a:t>
            </a:r>
            <a:r>
              <a:rPr lang="en-US" altLang="zh-CN" sz="2400" i="1" dirty="0">
                <a:solidFill>
                  <a:prstClr val="black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I</a:t>
            </a:r>
            <a:r>
              <a:rPr lang="en-US" altLang="zh-CN" sz="2400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0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，得</a:t>
            </a:r>
            <a:endParaRPr lang="en-US" altLang="zh-CN" sz="2400" baseline="-25000" dirty="0">
              <a:solidFill>
                <a:prstClr val="black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Text Box 29"/>
          <p:cNvSpPr txBox="1">
            <a:spLocks noChangeArrowheads="1"/>
          </p:cNvSpPr>
          <p:nvPr/>
        </p:nvSpPr>
        <p:spPr bwMode="auto">
          <a:xfrm>
            <a:off x="288925" y="1221419"/>
            <a:ext cx="8642350" cy="46166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0"/>
                <a:cs typeface="Arial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0"/>
                <a:cs typeface="Arial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0"/>
                <a:cs typeface="Arial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0"/>
                <a:cs typeface="Arial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一束强度为</a:t>
            </a:r>
            <a:r>
              <a:rPr lang="en-US" altLang="zh-CN" sz="2400" i="1" dirty="0">
                <a:solidFill>
                  <a:prstClr val="black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I</a:t>
            </a:r>
            <a:r>
              <a:rPr lang="en-US" altLang="zh-CN" sz="2400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0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的光，通过吸收物体后，强度减小。</a:t>
            </a:r>
            <a:endParaRPr lang="zh-CN" altLang="en-US" sz="2400" i="1" dirty="0">
              <a:solidFill>
                <a:prstClr val="black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Text Box 30"/>
          <p:cNvSpPr txBox="1">
            <a:spLocks noChangeArrowheads="1"/>
          </p:cNvSpPr>
          <p:nvPr/>
        </p:nvSpPr>
        <p:spPr bwMode="auto">
          <a:xfrm>
            <a:off x="232569" y="1781175"/>
            <a:ext cx="5257800" cy="1200329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0"/>
                <a:cs typeface="Arial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0"/>
                <a:cs typeface="Arial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0"/>
                <a:cs typeface="Arial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0"/>
                <a:cs typeface="Arial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0"/>
                <a:cs typeface="Arial" charset="0"/>
              </a:defRPr>
            </a:lvl9pPr>
          </a:lstStyle>
          <a:p>
            <a:pPr>
              <a:defRPr/>
            </a:pP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    在一段厚度 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d</a:t>
            </a:r>
            <a:r>
              <a:rPr lang="en-US" altLang="zh-CN" sz="2400" i="1" dirty="0">
                <a:solidFill>
                  <a:prstClr val="black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x 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的距离中，强度由</a:t>
            </a:r>
            <a:r>
              <a:rPr lang="en-US" altLang="zh-CN" sz="2400" i="1" dirty="0">
                <a:solidFill>
                  <a:prstClr val="black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I 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减少至 </a:t>
            </a:r>
            <a:r>
              <a:rPr lang="en-US" altLang="zh-CN" sz="2400" i="1" dirty="0">
                <a:solidFill>
                  <a:prstClr val="black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I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d</a:t>
            </a:r>
            <a:r>
              <a:rPr lang="en-US" altLang="zh-CN" sz="2400" i="1" dirty="0" err="1">
                <a:solidFill>
                  <a:prstClr val="black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I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d</a:t>
            </a:r>
            <a:r>
              <a:rPr lang="en-US" altLang="zh-CN" sz="2400" i="1" dirty="0" err="1">
                <a:solidFill>
                  <a:prstClr val="black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I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正比于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d</a:t>
            </a:r>
            <a:r>
              <a:rPr lang="en-US" altLang="zh-CN" sz="2400" i="1" dirty="0">
                <a:solidFill>
                  <a:prstClr val="black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x 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和 </a:t>
            </a:r>
            <a:r>
              <a:rPr lang="en-US" altLang="zh-CN" sz="2400" i="1" dirty="0">
                <a:solidFill>
                  <a:prstClr val="black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I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，比例系数为</a:t>
            </a:r>
            <a:r>
              <a:rPr lang="en-US" altLang="zh-CN" sz="2400" i="1" dirty="0">
                <a:solidFill>
                  <a:prstClr val="black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µ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，即</a:t>
            </a:r>
            <a:endParaRPr lang="zh-CN" altLang="en-US" sz="2400" i="1" dirty="0">
              <a:solidFill>
                <a:prstClr val="black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8" name="Group 48"/>
          <p:cNvGrpSpPr>
            <a:grpSpLocks/>
          </p:cNvGrpSpPr>
          <p:nvPr/>
        </p:nvGrpSpPr>
        <p:grpSpPr bwMode="auto">
          <a:xfrm>
            <a:off x="6236213" y="1541731"/>
            <a:ext cx="2703094" cy="2478086"/>
            <a:chOff x="3606" y="935"/>
            <a:chExt cx="2019" cy="1611"/>
          </a:xfrm>
          <a:noFill/>
        </p:grpSpPr>
        <p:sp>
          <p:nvSpPr>
            <p:cNvPr id="15" name="Text Box 31"/>
            <p:cNvSpPr txBox="1">
              <a:spLocks noChangeArrowheads="1"/>
            </p:cNvSpPr>
            <p:nvPr/>
          </p:nvSpPr>
          <p:spPr bwMode="auto">
            <a:xfrm>
              <a:off x="3833" y="1207"/>
              <a:ext cx="362" cy="288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0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0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0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0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0"/>
                  <a:cs typeface="Arial" charset="0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0"/>
                  <a:cs typeface="Arial" charset="0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0"/>
                  <a:cs typeface="Arial" charset="0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0"/>
                  <a:cs typeface="Arial" charset="0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altLang="zh-CN" sz="2400" i="1">
                  <a:solidFill>
                    <a:prstClr val="black"/>
                  </a:solidFill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rPr>
                <a:t>I</a:t>
              </a:r>
              <a:r>
                <a:rPr lang="en-US" altLang="zh-CN" sz="2400" baseline="-25000">
                  <a:solidFill>
                    <a:prstClr val="black"/>
                  </a:solidFill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16" name="Text Box 32"/>
            <p:cNvSpPr txBox="1">
              <a:spLocks noChangeArrowheads="1"/>
            </p:cNvSpPr>
            <p:nvPr/>
          </p:nvSpPr>
          <p:spPr bwMode="auto">
            <a:xfrm>
              <a:off x="4967" y="1207"/>
              <a:ext cx="362" cy="288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0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0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0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0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0"/>
                  <a:cs typeface="Arial" charset="0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0"/>
                  <a:cs typeface="Arial" charset="0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0"/>
                  <a:cs typeface="Arial" charset="0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0"/>
                  <a:cs typeface="Arial" charset="0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altLang="zh-CN" sz="2400" i="1">
                  <a:solidFill>
                    <a:prstClr val="black"/>
                  </a:solidFill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rPr>
                <a:t>I</a:t>
              </a:r>
              <a:endParaRPr lang="en-US" altLang="zh-CN" sz="2400" baseline="-25000">
                <a:solidFill>
                  <a:prstClr val="black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17" name="Group 47"/>
            <p:cNvGrpSpPr>
              <a:grpSpLocks/>
            </p:cNvGrpSpPr>
            <p:nvPr/>
          </p:nvGrpSpPr>
          <p:grpSpPr bwMode="auto">
            <a:xfrm>
              <a:off x="3606" y="935"/>
              <a:ext cx="2019" cy="1611"/>
              <a:chOff x="3606" y="935"/>
              <a:chExt cx="2019" cy="1611"/>
            </a:xfrm>
            <a:grpFill/>
          </p:grpSpPr>
          <p:sp>
            <p:nvSpPr>
              <p:cNvPr id="18" name="Line 3"/>
              <p:cNvSpPr>
                <a:spLocks noChangeShapeType="1"/>
              </p:cNvSpPr>
              <p:nvPr/>
            </p:nvSpPr>
            <p:spPr bwMode="auto">
              <a:xfrm flipV="1">
                <a:off x="3606" y="1559"/>
                <a:ext cx="771" cy="11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  <a:ext uri="{AF507438-7753-43e0-B8FC-AC1667EBCBE1}">
                  <a14:hiddenEffects xmlns="" xmlns:a14="http://schemas.microsoft.com/office/drawing/2010/main" xmlns:lc="http://schemas.openxmlformats.org/drawingml/2006/lockedCanvas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charset="0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charset="0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charset="0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charset="0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charset="0"/>
                    <a:cs typeface="Arial" charset="0"/>
                  </a:defRPr>
                </a:lvl5pPr>
                <a:lvl6pPr marL="22860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charset="0"/>
                    <a:cs typeface="Arial" charset="0"/>
                  </a:defRPr>
                </a:lvl6pPr>
                <a:lvl7pPr marL="27432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charset="0"/>
                    <a:cs typeface="Arial" charset="0"/>
                  </a:defRPr>
                </a:lvl7pPr>
                <a:lvl8pPr marL="32004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charset="0"/>
                    <a:cs typeface="Arial" charset="0"/>
                  </a:defRPr>
                </a:lvl8pPr>
                <a:lvl9pPr marL="36576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zh-CN" altLang="en-US">
                  <a:solidFill>
                    <a:prstClr val="black"/>
                  </a:solidFill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Rectangle 4"/>
              <p:cNvSpPr>
                <a:spLocks noChangeArrowheads="1"/>
              </p:cNvSpPr>
              <p:nvPr/>
            </p:nvSpPr>
            <p:spPr bwMode="auto">
              <a:xfrm>
                <a:off x="4377" y="935"/>
                <a:ext cx="477" cy="124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 xmlns:lc="http://schemas.openxmlformats.org/drawingml/2006/lockedCanvas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charset="0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charset="0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charset="0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charset="0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charset="0"/>
                    <a:cs typeface="Arial" charset="0"/>
                  </a:defRPr>
                </a:lvl5pPr>
                <a:lvl6pPr marL="22860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charset="0"/>
                    <a:cs typeface="Arial" charset="0"/>
                  </a:defRPr>
                </a:lvl6pPr>
                <a:lvl7pPr marL="27432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charset="0"/>
                    <a:cs typeface="Arial" charset="0"/>
                  </a:defRPr>
                </a:lvl7pPr>
                <a:lvl8pPr marL="32004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charset="0"/>
                    <a:cs typeface="Arial" charset="0"/>
                  </a:defRPr>
                </a:lvl8pPr>
                <a:lvl9pPr marL="36576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zh-CN" altLang="en-US">
                  <a:solidFill>
                    <a:prstClr val="black"/>
                  </a:solidFill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Line 5"/>
              <p:cNvSpPr>
                <a:spLocks noChangeShapeType="1"/>
              </p:cNvSpPr>
              <p:nvPr/>
            </p:nvSpPr>
            <p:spPr bwMode="auto">
              <a:xfrm>
                <a:off x="4854" y="1575"/>
                <a:ext cx="771" cy="0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  <a:ext uri="{AF507438-7753-43e0-B8FC-AC1667EBCBE1}">
                  <a14:hiddenEffects xmlns="" xmlns:a14="http://schemas.microsoft.com/office/drawing/2010/main" xmlns:lc="http://schemas.openxmlformats.org/drawingml/2006/lockedCanvas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charset="0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charset="0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charset="0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charset="0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charset="0"/>
                    <a:cs typeface="Arial" charset="0"/>
                  </a:defRPr>
                </a:lvl5pPr>
                <a:lvl6pPr marL="22860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charset="0"/>
                    <a:cs typeface="Arial" charset="0"/>
                  </a:defRPr>
                </a:lvl6pPr>
                <a:lvl7pPr marL="27432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charset="0"/>
                    <a:cs typeface="Arial" charset="0"/>
                  </a:defRPr>
                </a:lvl7pPr>
                <a:lvl8pPr marL="32004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charset="0"/>
                    <a:cs typeface="Arial" charset="0"/>
                  </a:defRPr>
                </a:lvl8pPr>
                <a:lvl9pPr marL="36576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zh-CN" altLang="en-US">
                  <a:solidFill>
                    <a:prstClr val="black"/>
                  </a:solidFill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Line 34"/>
              <p:cNvSpPr>
                <a:spLocks noChangeShapeType="1"/>
              </p:cNvSpPr>
              <p:nvPr/>
            </p:nvSpPr>
            <p:spPr bwMode="auto">
              <a:xfrm>
                <a:off x="4513" y="935"/>
                <a:ext cx="0" cy="1361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  <a:ext uri="{AF507438-7753-43e0-B8FC-AC1667EBCBE1}">
                  <a14:hiddenEffects xmlns="" xmlns:a14="http://schemas.microsoft.com/office/drawing/2010/main" xmlns:lc="http://schemas.openxmlformats.org/drawingml/2006/lockedCanvas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charset="0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charset="0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charset="0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charset="0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charset="0"/>
                    <a:cs typeface="Arial" charset="0"/>
                  </a:defRPr>
                </a:lvl5pPr>
                <a:lvl6pPr marL="22860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charset="0"/>
                    <a:cs typeface="Arial" charset="0"/>
                  </a:defRPr>
                </a:lvl6pPr>
                <a:lvl7pPr marL="27432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charset="0"/>
                    <a:cs typeface="Arial" charset="0"/>
                  </a:defRPr>
                </a:lvl7pPr>
                <a:lvl8pPr marL="32004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charset="0"/>
                    <a:cs typeface="Arial" charset="0"/>
                  </a:defRPr>
                </a:lvl8pPr>
                <a:lvl9pPr marL="36576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zh-CN" altLang="en-US">
                  <a:solidFill>
                    <a:prstClr val="black"/>
                  </a:solidFill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Line 35"/>
              <p:cNvSpPr>
                <a:spLocks noChangeShapeType="1"/>
              </p:cNvSpPr>
              <p:nvPr/>
            </p:nvSpPr>
            <p:spPr bwMode="auto">
              <a:xfrm>
                <a:off x="4649" y="935"/>
                <a:ext cx="0" cy="1406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  <a:ext uri="{AF507438-7753-43e0-B8FC-AC1667EBCBE1}">
                  <a14:hiddenEffects xmlns="" xmlns:a14="http://schemas.microsoft.com/office/drawing/2010/main" xmlns:lc="http://schemas.openxmlformats.org/drawingml/2006/lockedCanvas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charset="0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charset="0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charset="0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charset="0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charset="0"/>
                    <a:cs typeface="Arial" charset="0"/>
                  </a:defRPr>
                </a:lvl5pPr>
                <a:lvl6pPr marL="22860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charset="0"/>
                    <a:cs typeface="Arial" charset="0"/>
                  </a:defRPr>
                </a:lvl6pPr>
                <a:lvl7pPr marL="27432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charset="0"/>
                    <a:cs typeface="Arial" charset="0"/>
                  </a:defRPr>
                </a:lvl7pPr>
                <a:lvl8pPr marL="32004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charset="0"/>
                    <a:cs typeface="Arial" charset="0"/>
                  </a:defRPr>
                </a:lvl8pPr>
                <a:lvl9pPr marL="36576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zh-CN" altLang="en-US">
                  <a:solidFill>
                    <a:prstClr val="black"/>
                  </a:solidFill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" name="Line 36"/>
              <p:cNvSpPr>
                <a:spLocks noChangeShapeType="1"/>
              </p:cNvSpPr>
              <p:nvPr/>
            </p:nvSpPr>
            <p:spPr bwMode="auto">
              <a:xfrm>
                <a:off x="4241" y="2296"/>
                <a:ext cx="272" cy="0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  <a:ext uri="{AF507438-7753-43e0-B8FC-AC1667EBCBE1}">
                  <a14:hiddenEffects xmlns="" xmlns:a14="http://schemas.microsoft.com/office/drawing/2010/main" xmlns:lc="http://schemas.openxmlformats.org/drawingml/2006/lockedCanvas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charset="0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charset="0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charset="0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charset="0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charset="0"/>
                    <a:cs typeface="Arial" charset="0"/>
                  </a:defRPr>
                </a:lvl5pPr>
                <a:lvl6pPr marL="22860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charset="0"/>
                    <a:cs typeface="Arial" charset="0"/>
                  </a:defRPr>
                </a:lvl6pPr>
                <a:lvl7pPr marL="27432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charset="0"/>
                    <a:cs typeface="Arial" charset="0"/>
                  </a:defRPr>
                </a:lvl7pPr>
                <a:lvl8pPr marL="32004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charset="0"/>
                    <a:cs typeface="Arial" charset="0"/>
                  </a:defRPr>
                </a:lvl8pPr>
                <a:lvl9pPr marL="36576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zh-CN" altLang="en-US">
                  <a:solidFill>
                    <a:prstClr val="black"/>
                  </a:solidFill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" name="Line 37"/>
              <p:cNvSpPr>
                <a:spLocks noChangeShapeType="1"/>
              </p:cNvSpPr>
              <p:nvPr/>
            </p:nvSpPr>
            <p:spPr bwMode="auto">
              <a:xfrm flipH="1">
                <a:off x="4649" y="2296"/>
                <a:ext cx="363" cy="0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  <a:ext uri="{AF507438-7753-43e0-B8FC-AC1667EBCBE1}">
                  <a14:hiddenEffects xmlns="" xmlns:a14="http://schemas.microsoft.com/office/drawing/2010/main" xmlns:lc="http://schemas.openxmlformats.org/drawingml/2006/lockedCanvas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charset="0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charset="0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charset="0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charset="0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charset="0"/>
                    <a:cs typeface="Arial" charset="0"/>
                  </a:defRPr>
                </a:lvl5pPr>
                <a:lvl6pPr marL="22860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charset="0"/>
                    <a:cs typeface="Arial" charset="0"/>
                  </a:defRPr>
                </a:lvl6pPr>
                <a:lvl7pPr marL="27432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charset="0"/>
                    <a:cs typeface="Arial" charset="0"/>
                  </a:defRPr>
                </a:lvl7pPr>
                <a:lvl8pPr marL="32004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charset="0"/>
                    <a:cs typeface="Arial" charset="0"/>
                  </a:defRPr>
                </a:lvl8pPr>
                <a:lvl9pPr marL="36576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zh-CN" altLang="en-US">
                  <a:solidFill>
                    <a:prstClr val="black"/>
                  </a:solidFill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Text Box 38"/>
              <p:cNvSpPr txBox="1">
                <a:spLocks noChangeArrowheads="1"/>
              </p:cNvSpPr>
              <p:nvPr/>
            </p:nvSpPr>
            <p:spPr bwMode="auto">
              <a:xfrm>
                <a:off x="4468" y="2296"/>
                <a:ext cx="362" cy="25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xmlns:lc="http://schemas.openxmlformats.org/drawingml/2006/lockedCanvas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 xmlns:lc="http://schemas.openxmlformats.org/drawingml/2006/lockedCanvas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charset="0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charset="0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charset="0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charset="0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charset="0"/>
                    <a:cs typeface="Arial" charset="0"/>
                  </a:defRPr>
                </a:lvl5pPr>
                <a:lvl6pPr marL="22860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charset="0"/>
                    <a:cs typeface="Arial" charset="0"/>
                  </a:defRPr>
                </a:lvl6pPr>
                <a:lvl7pPr marL="27432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charset="0"/>
                    <a:cs typeface="Arial" charset="0"/>
                  </a:defRPr>
                </a:lvl7pPr>
                <a:lvl8pPr marL="32004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charset="0"/>
                    <a:cs typeface="Arial" charset="0"/>
                  </a:defRPr>
                </a:lvl8pPr>
                <a:lvl9pPr marL="36576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charset="0"/>
                    <a:cs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  <a:defRPr/>
                </a:pPr>
                <a:r>
                  <a:rPr lang="en-US" altLang="zh-CN" sz="2000">
                    <a:solidFill>
                      <a:prstClr val="black"/>
                    </a:solidFill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000" i="1">
                    <a:solidFill>
                      <a:prstClr val="black"/>
                    </a:solidFill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x</a:t>
                </a:r>
              </a:p>
            </p:txBody>
          </p:sp>
        </p:grpSp>
      </p:grpSp>
      <p:pic>
        <p:nvPicPr>
          <p:cNvPr id="9" name="图片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9214" y="4058824"/>
            <a:ext cx="1830850" cy="704173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图片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93516" y="2780774"/>
            <a:ext cx="2148681" cy="464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  <p:sp>
        <p:nvSpPr>
          <p:cNvPr id="11" name="Text Box 43"/>
          <p:cNvSpPr txBox="1">
            <a:spLocks noChangeArrowheads="1"/>
          </p:cNvSpPr>
          <p:nvPr/>
        </p:nvSpPr>
        <p:spPr bwMode="auto">
          <a:xfrm>
            <a:off x="3943726" y="4108064"/>
            <a:ext cx="4465637" cy="46166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0"/>
                <a:cs typeface="Arial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0"/>
                <a:cs typeface="Arial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0"/>
                <a:cs typeface="Arial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0"/>
                <a:cs typeface="Arial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zh-CN" sz="2400" b="1" i="1" dirty="0">
                <a:solidFill>
                  <a:srgbClr val="FF33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µ</a:t>
            </a:r>
            <a:r>
              <a:rPr lang="en-US" altLang="zh-CN" sz="2400" b="1" dirty="0">
                <a:solidFill>
                  <a:srgbClr val="FF33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---</a:t>
            </a:r>
            <a:r>
              <a:rPr lang="zh-CN" altLang="en-US" sz="2400" b="1" dirty="0">
                <a:solidFill>
                  <a:srgbClr val="FF33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吸收系数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，单位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cm</a:t>
            </a:r>
            <a:r>
              <a:rPr lang="en-US" altLang="zh-CN" sz="2400" baseline="30000" dirty="0">
                <a:solidFill>
                  <a:prstClr val="black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-1</a:t>
            </a:r>
            <a:endParaRPr lang="el-GR" altLang="zh-CN" sz="2400" baseline="-25000" dirty="0">
              <a:solidFill>
                <a:prstClr val="black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" name="Text Box 44"/>
          <p:cNvSpPr txBox="1">
            <a:spLocks noChangeArrowheads="1"/>
          </p:cNvSpPr>
          <p:nvPr/>
        </p:nvSpPr>
        <p:spPr bwMode="auto">
          <a:xfrm>
            <a:off x="151489" y="5098339"/>
            <a:ext cx="8391525" cy="46166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0"/>
                <a:cs typeface="Arial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0"/>
                <a:cs typeface="Arial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0"/>
                <a:cs typeface="Arial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0"/>
                <a:cs typeface="Arial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    也可以写</a:t>
            </a:r>
            <a:r>
              <a:rPr kumimoji="0" lang="zh-CN" altLang="en-US" sz="2400">
                <a:solidFill>
                  <a:prstClr val="black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成                                              </a:t>
            </a:r>
            <a:r>
              <a:rPr kumimoji="0" lang="el-GR" altLang="zh-CN" sz="2400" i="1" dirty="0">
                <a:solidFill>
                  <a:prstClr val="black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ρ</a:t>
            </a:r>
            <a:r>
              <a:rPr kumimoji="0" lang="zh-CN" altLang="el-GR" sz="2400" dirty="0">
                <a:solidFill>
                  <a:prstClr val="black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为吸收体密度</a:t>
            </a:r>
            <a:endParaRPr kumimoji="0" lang="el-GR" altLang="zh-CN" sz="2400" baseline="-25000" dirty="0">
              <a:solidFill>
                <a:prstClr val="black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TextBox 6"/>
          <p:cNvSpPr txBox="1">
            <a:spLocks noChangeArrowheads="1"/>
          </p:cNvSpPr>
          <p:nvPr/>
        </p:nvSpPr>
        <p:spPr bwMode="auto">
          <a:xfrm>
            <a:off x="457200" y="5866340"/>
            <a:ext cx="8569325" cy="46166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0"/>
                <a:cs typeface="Arial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0"/>
                <a:cs typeface="Arial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0"/>
                <a:cs typeface="Arial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0"/>
                <a:cs typeface="Arial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0"/>
                <a:cs typeface="Arial" charset="0"/>
              </a:defRPr>
            </a:lvl9pPr>
          </a:lstStyle>
          <a:p>
            <a:pPr>
              <a:buFont typeface="Arial" charset="0"/>
              <a:buNone/>
            </a:pPr>
            <a:r>
              <a:rPr kumimoji="0" lang="el-GR" altLang="zh-CN" sz="2400" i="1" dirty="0">
                <a:solidFill>
                  <a:srgbClr val="00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ρ</a:t>
            </a:r>
            <a:r>
              <a:rPr kumimoji="0" lang="en-US" altLang="zh-CN" sz="2400" i="1" dirty="0">
                <a:solidFill>
                  <a:srgbClr val="00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x </a:t>
            </a:r>
            <a:r>
              <a:rPr kumimoji="0"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称为质量厚度，</a:t>
            </a:r>
            <a:r>
              <a:rPr kumimoji="0" lang="en-US" altLang="zh-CN" sz="2400" i="1" dirty="0">
                <a:solidFill>
                  <a:srgbClr val="00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µ</a:t>
            </a:r>
            <a:r>
              <a:rPr kumimoji="0"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/</a:t>
            </a:r>
            <a:r>
              <a:rPr kumimoji="0" lang="el-GR" altLang="zh-CN" sz="2400" i="1" dirty="0">
                <a:solidFill>
                  <a:srgbClr val="00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ρ</a:t>
            </a:r>
            <a:r>
              <a:rPr kumimoji="0"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---</a:t>
            </a:r>
            <a:r>
              <a:rPr kumimoji="0"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质量吸收系数</a:t>
            </a:r>
            <a:r>
              <a:rPr kumimoji="0"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(</a:t>
            </a:r>
            <a:r>
              <a:rPr kumimoji="0"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单位</a:t>
            </a:r>
            <a:r>
              <a:rPr kumimoji="0"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cm</a:t>
            </a:r>
            <a:r>
              <a:rPr kumimoji="0" lang="en-US" altLang="zh-CN" sz="24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2</a:t>
            </a:r>
            <a:r>
              <a:rPr kumimoji="0"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/g)</a:t>
            </a:r>
          </a:p>
        </p:txBody>
      </p:sp>
      <p:pic>
        <p:nvPicPr>
          <p:cNvPr id="14" name="图片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0858" y="4876800"/>
            <a:ext cx="2031244" cy="885031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8"/>
          <p:cNvSpPr txBox="1"/>
          <p:nvPr/>
        </p:nvSpPr>
        <p:spPr>
          <a:xfrm>
            <a:off x="5625888" y="4419600"/>
            <a:ext cx="24513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hangingPunct="1"/>
            <a:r>
              <a:rPr kumimoji="0" lang="zh-CN" altLang="en-US" sz="2800" b="0" u="sng" dirty="0">
                <a:solidFill>
                  <a:prstClr val="black"/>
                </a:solidFill>
                <a:latin typeface="华文楷体"/>
                <a:ea typeface="华文楷体"/>
                <a:cs typeface="华文楷体"/>
              </a:rPr>
              <a:t>朗伯</a:t>
            </a:r>
            <a:r>
              <a:rPr kumimoji="0" lang="en-US" altLang="zh-CN" sz="2800" b="0" u="sng" dirty="0">
                <a:solidFill>
                  <a:prstClr val="black"/>
                </a:solidFill>
                <a:latin typeface="华文楷体"/>
                <a:ea typeface="华文楷体"/>
                <a:cs typeface="华文楷体"/>
              </a:rPr>
              <a:t>-</a:t>
            </a:r>
            <a:r>
              <a:rPr kumimoji="0" lang="zh-CN" altLang="en-US" sz="2800" b="0" u="sng" dirty="0">
                <a:solidFill>
                  <a:prstClr val="black"/>
                </a:solidFill>
                <a:latin typeface="华文楷体"/>
                <a:ea typeface="华文楷体"/>
                <a:cs typeface="华文楷体"/>
              </a:rPr>
              <a:t>比耳定律</a:t>
            </a:r>
          </a:p>
        </p:txBody>
      </p:sp>
    </p:spTree>
    <p:extLst>
      <p:ext uri="{BB962C8B-B14F-4D97-AF65-F5344CB8AC3E}">
        <p14:creationId xmlns:p14="http://schemas.microsoft.com/office/powerpoint/2010/main" val="1109435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STKaiti" charset="-122"/>
                <a:ea typeface="STKaiti" charset="-122"/>
                <a:cs typeface="STKaiti" charset="-122"/>
              </a:rPr>
              <a:t>Ne</a:t>
            </a:r>
            <a:r>
              <a:rPr lang="zh-CN" altLang="en-US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受激辐射光的</a:t>
            </a:r>
            <a:r>
              <a:rPr lang="zh-CN" alt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谱线自然展宽</a:t>
            </a:r>
            <a:endParaRPr lang="en-US" dirty="0"/>
          </a:p>
        </p:txBody>
      </p:sp>
      <p:sp>
        <p:nvSpPr>
          <p:cNvPr id="11" name="幻灯片编号占位符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3200" b="1">
                <a:solidFill>
                  <a:schemeClr val="tx1"/>
                </a:solidFill>
                <a:latin typeface="Times New Roman" charset="0"/>
                <a:ea typeface="宋体" charset="0"/>
              </a:defRPr>
            </a:lvl1pPr>
            <a:lvl2pPr marL="742950" indent="-285750">
              <a:defRPr kumimoji="1" sz="3200" b="1">
                <a:solidFill>
                  <a:schemeClr val="tx1"/>
                </a:solidFill>
                <a:latin typeface="Times New Roman" charset="0"/>
                <a:ea typeface="宋体" charset="0"/>
              </a:defRPr>
            </a:lvl2pPr>
            <a:lvl3pPr marL="1143000" indent="-228600">
              <a:defRPr kumimoji="1" sz="3200" b="1">
                <a:solidFill>
                  <a:schemeClr val="tx1"/>
                </a:solidFill>
                <a:latin typeface="Times New Roman" charset="0"/>
                <a:ea typeface="宋体" charset="0"/>
              </a:defRPr>
            </a:lvl3pPr>
            <a:lvl4pPr marL="1600200" indent="-228600">
              <a:defRPr kumimoji="1" sz="3200" b="1">
                <a:solidFill>
                  <a:schemeClr val="tx1"/>
                </a:solidFill>
                <a:latin typeface="Times New Roman" charset="0"/>
                <a:ea typeface="宋体" charset="0"/>
              </a:defRPr>
            </a:lvl4pPr>
            <a:lvl5pPr marL="2057400" indent="-228600">
              <a:defRPr kumimoji="1" sz="3200" b="1">
                <a:solidFill>
                  <a:schemeClr val="tx1"/>
                </a:solidFill>
                <a:latin typeface="Times New Roman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charset="0"/>
                <a:ea typeface="宋体" charset="0"/>
              </a:defRPr>
            </a:lvl9pPr>
          </a:lstStyle>
          <a:p>
            <a:fld id="{8B595D3E-9B8A-8D45-9E0D-274BD3AC1B30}" type="slidenum">
              <a:rPr lang="en-US" altLang="zh-CN" sz="1400" b="0"/>
              <a:pPr/>
              <a:t>50</a:t>
            </a:fld>
            <a:endParaRPr lang="en-US" altLang="zh-CN" sz="1400" b="0"/>
          </a:p>
        </p:txBody>
      </p:sp>
      <p:sp>
        <p:nvSpPr>
          <p:cNvPr id="200706" name="Rectangle 2"/>
          <p:cNvSpPr>
            <a:spLocks noChangeArrowheads="1"/>
          </p:cNvSpPr>
          <p:nvPr/>
        </p:nvSpPr>
        <p:spPr bwMode="auto">
          <a:xfrm>
            <a:off x="2228850" y="3727002"/>
            <a:ext cx="6686550" cy="1471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kumimoji="1" sz="3200" b="1">
                <a:solidFill>
                  <a:schemeClr val="tx1"/>
                </a:solidFill>
                <a:latin typeface="Times New Roman" charset="0"/>
                <a:ea typeface="宋体" charset="0"/>
              </a:defRPr>
            </a:lvl1pPr>
            <a:lvl2pPr marL="742950" indent="-285750">
              <a:defRPr kumimoji="1" sz="3200" b="1">
                <a:solidFill>
                  <a:schemeClr val="tx1"/>
                </a:solidFill>
                <a:latin typeface="Times New Roman" charset="0"/>
                <a:ea typeface="宋体" charset="0"/>
              </a:defRPr>
            </a:lvl2pPr>
            <a:lvl3pPr marL="1143000" indent="-228600">
              <a:defRPr kumimoji="1" sz="3200" b="1">
                <a:solidFill>
                  <a:schemeClr val="tx1"/>
                </a:solidFill>
                <a:latin typeface="Times New Roman" charset="0"/>
                <a:ea typeface="宋体" charset="0"/>
              </a:defRPr>
            </a:lvl3pPr>
            <a:lvl4pPr marL="1600200" indent="-228600">
              <a:defRPr kumimoji="1" sz="3200" b="1">
                <a:solidFill>
                  <a:schemeClr val="tx1"/>
                </a:solidFill>
                <a:latin typeface="Times New Roman" charset="0"/>
                <a:ea typeface="宋体" charset="0"/>
              </a:defRPr>
            </a:lvl4pPr>
            <a:lvl5pPr marL="2057400" indent="-228600">
              <a:defRPr kumimoji="1" sz="3200" b="1">
                <a:solidFill>
                  <a:schemeClr val="tx1"/>
                </a:solidFill>
                <a:latin typeface="Times New Roman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charset="0"/>
                <a:ea typeface="宋体" charset="0"/>
              </a:defRPr>
            </a:lvl9pPr>
          </a:lstStyle>
          <a:p>
            <a:pPr>
              <a:lnSpc>
                <a:spcPct val="140000"/>
              </a:lnSpc>
            </a:pPr>
            <a:r>
              <a:rPr lang="zh-CN" altLang="en-US" dirty="0">
                <a:solidFill>
                  <a:srgbClr val="FF0000"/>
                </a:solidFill>
                <a:latin typeface="STKaiti" charset="-122"/>
                <a:ea typeface="STKaiti" charset="-122"/>
                <a:cs typeface="STKaiti" charset="-122"/>
              </a:rPr>
              <a:t>而实际氦氖激光器输出激光的频率展宽可以达到</a:t>
            </a:r>
            <a:endParaRPr lang="zh-CN" altLang="en-US" dirty="0">
              <a:solidFill>
                <a:srgbClr val="FF0000"/>
              </a:solidFill>
              <a:latin typeface="STKaiti" charset="-122"/>
              <a:ea typeface="STKaiti" charset="-122"/>
              <a:cs typeface="STKaiti" charset="-122"/>
              <a:sym typeface="Symbol" charset="2"/>
            </a:endParaRPr>
          </a:p>
        </p:txBody>
      </p:sp>
      <p:graphicFrame>
        <p:nvGraphicFramePr>
          <p:cNvPr id="200707" name="Object 3"/>
          <p:cNvGraphicFramePr>
            <a:graphicFrameLocks noChangeAspect="1"/>
          </p:cNvGraphicFramePr>
          <p:nvPr/>
        </p:nvGraphicFramePr>
        <p:xfrm>
          <a:off x="757238" y="4000500"/>
          <a:ext cx="1052512" cy="226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剪辑" r:id="rId2" imgW="1854740" imgH="3988340" progId="MS_ClipArt_Gallery.2">
                  <p:embed/>
                </p:oleObj>
              </mc:Choice>
              <mc:Fallback>
                <p:oleObj name="剪辑" r:id="rId2" imgW="1854740" imgH="398834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7238" y="4000500"/>
                        <a:ext cx="1052512" cy="2263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0710" name="Group 6"/>
          <p:cNvGrpSpPr>
            <a:grpSpLocks/>
          </p:cNvGrpSpPr>
          <p:nvPr/>
        </p:nvGrpSpPr>
        <p:grpSpPr bwMode="auto">
          <a:xfrm>
            <a:off x="4358021" y="5045993"/>
            <a:ext cx="2306639" cy="1111250"/>
            <a:chOff x="1488" y="3264"/>
            <a:chExt cx="1453" cy="700"/>
          </a:xfrm>
        </p:grpSpPr>
        <p:sp>
          <p:nvSpPr>
            <p:cNvPr id="200711" name="Rectangle 7"/>
            <p:cNvSpPr>
              <a:spLocks noChangeArrowheads="1"/>
            </p:cNvSpPr>
            <p:nvPr/>
          </p:nvSpPr>
          <p:spPr bwMode="auto">
            <a:xfrm>
              <a:off x="1946" y="3420"/>
              <a:ext cx="995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3600" dirty="0">
                  <a:solidFill>
                    <a:srgbClr val="0000FF"/>
                  </a:solidFill>
                  <a:latin typeface="STKaiti" charset="-122"/>
                  <a:ea typeface="STKaiti" charset="-122"/>
                  <a:cs typeface="STKaiti" charset="-122"/>
                </a:rPr>
                <a:t>~</a:t>
              </a:r>
              <a:r>
                <a:rPr lang="en-US" altLang="zh-CN" sz="3600" dirty="0">
                  <a:solidFill>
                    <a:srgbClr val="0000FF"/>
                  </a:solidFill>
                  <a:latin typeface="STKaiti" charset="-122"/>
                  <a:ea typeface="STKaiti" charset="-122"/>
                  <a:cs typeface="STKaiti" charset="-122"/>
                  <a:sym typeface="Symbol" charset="0"/>
                </a:rPr>
                <a:t>10 </a:t>
              </a:r>
              <a:r>
                <a:rPr lang="en-US" altLang="zh-CN" sz="3600" baseline="30000" dirty="0">
                  <a:solidFill>
                    <a:srgbClr val="0000FF"/>
                  </a:solidFill>
                  <a:latin typeface="STKaiti" charset="-122"/>
                  <a:ea typeface="STKaiti" charset="-122"/>
                  <a:cs typeface="STKaiti" charset="-122"/>
                  <a:sym typeface="Symbol" charset="0"/>
                </a:rPr>
                <a:t>- 15 </a:t>
              </a:r>
              <a:endParaRPr lang="zh-CN" altLang="en-US" sz="3600" dirty="0">
                <a:solidFill>
                  <a:srgbClr val="0000FF"/>
                </a:solidFill>
                <a:latin typeface="STKaiti" charset="-122"/>
                <a:ea typeface="STKaiti" charset="-122"/>
                <a:cs typeface="STKaiti" charset="-122"/>
                <a:sym typeface="Symbol" charset="0"/>
              </a:endParaRPr>
            </a:p>
          </p:txBody>
        </p:sp>
        <p:graphicFrame>
          <p:nvGraphicFramePr>
            <p:cNvPr id="36873" name="Object 8"/>
            <p:cNvGraphicFramePr>
              <a:graphicFrameLocks noChangeAspect="1"/>
            </p:cNvGraphicFramePr>
            <p:nvPr/>
          </p:nvGraphicFramePr>
          <p:xfrm>
            <a:off x="1488" y="3264"/>
            <a:ext cx="458" cy="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公式" r:id="rId4" imgW="266469" imgH="406048" progId="Equation.3">
                    <p:embed/>
                  </p:oleObj>
                </mc:Choice>
                <mc:Fallback>
                  <p:oleObj name="公式" r:id="rId4" imgW="266469" imgH="406048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88" y="3264"/>
                          <a:ext cx="458" cy="7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687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2789633"/>
              </p:ext>
            </p:extLst>
          </p:nvPr>
        </p:nvGraphicFramePr>
        <p:xfrm>
          <a:off x="1476375" y="1133475"/>
          <a:ext cx="6376988" cy="1147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324100" imgH="419100" progId="Equation.DSMT4">
                  <p:embed/>
                </p:oleObj>
              </mc:Choice>
              <mc:Fallback>
                <p:oleObj name="Equation" r:id="rId6" imgW="23241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1133475"/>
                        <a:ext cx="6376988" cy="1147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362200" y="2667000"/>
                <a:ext cx="4907817" cy="10930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fPr>
                        <m:num>
                          <m:r>
                            <a:rPr lang="en-US" altLang="zh-CN" b="1" i="0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+mn-ea"/>
                            </a:rPr>
                            <m:t>𝚫</m:t>
                          </m:r>
                          <m:r>
                            <a:rPr lang="en-US" altLang="zh-CN" b="1" i="0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+mn-ea"/>
                            </a:rPr>
                            <m:t>𝐯</m:t>
                          </m:r>
                        </m:num>
                        <m:den>
                          <m:r>
                            <a:rPr lang="en-US" altLang="zh-CN" b="1" i="0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+mn-ea"/>
                            </a:rPr>
                            <m:t>𝐯</m:t>
                          </m:r>
                        </m:den>
                      </m:f>
                      <m:r>
                        <a:rPr lang="en-US" altLang="zh-CN" b="1" i="0" smtClean="0">
                          <a:solidFill>
                            <a:schemeClr val="tx1"/>
                          </a:solidFill>
                          <a:latin typeface="Cambria Math" charset="0"/>
                          <a:ea typeface="+mn-ea"/>
                        </a:rPr>
                        <m:t>=</m:t>
                      </m:r>
                      <m:f>
                        <m:fPr>
                          <m:ctrlP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𝟏</m:t>
                          </m:r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.</m:t>
                          </m:r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𝟑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×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𝟏</m:t>
                          </m:r>
                          <m:sSup>
                            <m:sSupPr>
                              <m:ctrlP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𝟎</m:t>
                              </m:r>
                            </m:e>
                            <m:sup>
                              <m:r>
                                <a:rPr lang="en-US" altLang="zh-CN" b="1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𝟗</m:t>
                              </m:r>
                            </m:sup>
                          </m:sSup>
                        </m:num>
                        <m:den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𝟓</m:t>
                          </m:r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×</m:t>
                          </m:r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𝟏</m:t>
                          </m:r>
                          <m:sSup>
                            <m:sSupPr>
                              <m:ctrlPr>
                                <a:rPr lang="en-US" altLang="zh-CN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1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𝟎</m:t>
                              </m:r>
                            </m:e>
                            <m:sup>
                              <m:r>
                                <a:rPr lang="en-US" altLang="zh-CN" b="1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𝟏𝟒</m:t>
                              </m:r>
                            </m:sup>
                          </m:sSup>
                        </m:den>
                      </m:f>
                      <m:r>
                        <a:rPr lang="en-US" altLang="zh-CN" b="1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∼</m:t>
                      </m:r>
                      <m:r>
                        <a:rPr lang="en-US" altLang="zh-CN" b="1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𝟑</m:t>
                      </m:r>
                      <m:r>
                        <a:rPr lang="en-US" altLang="zh-CN" b="1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×</m:t>
                      </m:r>
                      <m:r>
                        <a:rPr lang="en-US" altLang="zh-CN" b="1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𝟏</m:t>
                      </m:r>
                      <m:sSup>
                        <m:sSupPr>
                          <m:ctrlP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𝟎</m:t>
                          </m:r>
                        </m:e>
                        <m:sup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−</m:t>
                          </m:r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𝟔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  <a:latin typeface="+mn-ea"/>
                  <a:ea typeface="+mn-ea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2667000"/>
                <a:ext cx="4907817" cy="1093056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36CFC38-207C-5E40-9FBC-FB4E9E0EA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原子物理学</a:t>
            </a:r>
            <a:r>
              <a:rPr lang="en-US" altLang="zh-CN" dirty="0"/>
              <a:t>2026</a:t>
            </a:r>
            <a:r>
              <a:rPr lang="zh-CN" altLang="en-US" dirty="0"/>
              <a:t>年春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969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0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0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0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06" grpId="0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驻波条件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BAC4F7-8877-4A8A-A428-06935D1FE728}" type="slidenum">
              <a:rPr lang="zh-CN" altLang="en-US" smtClean="0"/>
              <a:pPr>
                <a:defRPr/>
              </a:pPr>
              <a:t>51</a:t>
            </a:fld>
            <a:endParaRPr lang="en-US" altLang="zh-CN" dirty="0"/>
          </a:p>
        </p:txBody>
      </p:sp>
      <p:graphicFrame>
        <p:nvGraphicFramePr>
          <p:cNvPr id="5" name="Object 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2607915"/>
              </p:ext>
            </p:extLst>
          </p:nvPr>
        </p:nvGraphicFramePr>
        <p:xfrm>
          <a:off x="1197761" y="1160303"/>
          <a:ext cx="1697839" cy="10494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34680" imgH="393480" progId="Equation.3">
                  <p:embed/>
                </p:oleObj>
              </mc:Choice>
              <mc:Fallback>
                <p:oleObj name="Equation" r:id="rId2" imgW="6346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7761" y="1160303"/>
                        <a:ext cx="1697839" cy="10494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066800" y="2057400"/>
            <a:ext cx="368883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i="0" dirty="0">
                <a:solidFill>
                  <a:srgbClr val="00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( </a:t>
            </a:r>
            <a:r>
              <a:rPr lang="en-US" altLang="zh-CN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k</a:t>
            </a:r>
            <a:r>
              <a:rPr lang="en-US" altLang="zh-CN" b="1" dirty="0">
                <a:solidFill>
                  <a:srgbClr val="00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b="1" i="0" dirty="0">
                <a:solidFill>
                  <a:srgbClr val="00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b="1" i="0" dirty="0">
                <a:solidFill>
                  <a:srgbClr val="00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b="1" i="0" dirty="0">
                <a:solidFill>
                  <a:srgbClr val="00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b="1" i="0" dirty="0">
                <a:solidFill>
                  <a:srgbClr val="00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b="1" i="0" dirty="0">
                <a:solidFill>
                  <a:srgbClr val="00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en-US" b="1" i="0" dirty="0">
                <a:solidFill>
                  <a:srgbClr val="00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b="1" i="0" dirty="0">
                <a:solidFill>
                  <a:srgbClr val="00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…</a:t>
            </a:r>
            <a:r>
              <a:rPr lang="zh-CN" altLang="en-US" b="1" i="0" dirty="0">
                <a:solidFill>
                  <a:srgbClr val="00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．</a:t>
            </a:r>
            <a:r>
              <a:rPr lang="en-US" altLang="zh-CN" b="1" i="0" dirty="0">
                <a:solidFill>
                  <a:srgbClr val="00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85775" y="2743200"/>
            <a:ext cx="469582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8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n</a:t>
            </a:r>
            <a:r>
              <a:rPr lang="en-US" altLang="zh-CN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i="0" dirty="0">
                <a:solidFill>
                  <a:srgbClr val="00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—</a:t>
            </a:r>
            <a:r>
              <a:rPr lang="zh-CN" altLang="en-US" sz="2800" b="1" i="0" dirty="0">
                <a:solidFill>
                  <a:srgbClr val="00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谐振腔内媒质的折射率</a:t>
            </a:r>
            <a:r>
              <a:rPr lang="zh-CN" altLang="en-US" sz="28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Symbol" pitchFamily="18" charset="2"/>
              </a:rPr>
              <a:t></a:t>
            </a:r>
            <a:r>
              <a:rPr lang="en-US" altLang="zh-CN" sz="2800" b="1" baseline="-25000" dirty="0">
                <a:solidFill>
                  <a:srgbClr val="00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k</a:t>
            </a:r>
            <a:r>
              <a:rPr lang="en-US" altLang="zh-CN" sz="2800" b="1" i="0" dirty="0">
                <a:solidFill>
                  <a:srgbClr val="00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—</a:t>
            </a:r>
            <a:r>
              <a:rPr lang="zh-CN" altLang="en-US" sz="2800" b="1" i="0" dirty="0">
                <a:solidFill>
                  <a:srgbClr val="00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真空中的波长</a:t>
            </a:r>
          </a:p>
        </p:txBody>
      </p:sp>
      <p:grpSp>
        <p:nvGrpSpPr>
          <p:cNvPr id="9" name="Group 48"/>
          <p:cNvGrpSpPr>
            <a:grpSpLocks/>
          </p:cNvGrpSpPr>
          <p:nvPr/>
        </p:nvGrpSpPr>
        <p:grpSpPr bwMode="auto">
          <a:xfrm>
            <a:off x="5102424" y="1345753"/>
            <a:ext cx="3812976" cy="3378647"/>
            <a:chOff x="3036" y="476"/>
            <a:chExt cx="2548" cy="2157"/>
          </a:xfrm>
        </p:grpSpPr>
        <p:sp>
          <p:nvSpPr>
            <p:cNvPr id="10" name="Line 8"/>
            <p:cNvSpPr>
              <a:spLocks noChangeShapeType="1"/>
            </p:cNvSpPr>
            <p:nvPr/>
          </p:nvSpPr>
          <p:spPr bwMode="auto">
            <a:xfrm>
              <a:off x="3084" y="573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>
              <a:off x="3084" y="669"/>
              <a:ext cx="18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>
              <a:off x="4908" y="573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3084" y="477"/>
              <a:ext cx="1824" cy="192"/>
            </a:xfrm>
            <a:custGeom>
              <a:avLst/>
              <a:gdLst>
                <a:gd name="T0" fmla="*/ 0 w 1824"/>
                <a:gd name="T1" fmla="*/ 192 h 192"/>
                <a:gd name="T2" fmla="*/ 912 w 1824"/>
                <a:gd name="T3" fmla="*/ 0 h 192"/>
                <a:gd name="T4" fmla="*/ 1824 w 1824"/>
                <a:gd name="T5" fmla="*/ 192 h 192"/>
                <a:gd name="T6" fmla="*/ 0 60000 65536"/>
                <a:gd name="T7" fmla="*/ 0 60000 65536"/>
                <a:gd name="T8" fmla="*/ 0 60000 65536"/>
                <a:gd name="T9" fmla="*/ 0 w 1824"/>
                <a:gd name="T10" fmla="*/ 0 h 192"/>
                <a:gd name="T11" fmla="*/ 1824 w 1824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24" h="192">
                  <a:moveTo>
                    <a:pt x="0" y="192"/>
                  </a:moveTo>
                  <a:cubicBezTo>
                    <a:pt x="304" y="96"/>
                    <a:pt x="608" y="0"/>
                    <a:pt x="912" y="0"/>
                  </a:cubicBezTo>
                  <a:cubicBezTo>
                    <a:pt x="1216" y="0"/>
                    <a:pt x="1672" y="160"/>
                    <a:pt x="1824" y="192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auto">
            <a:xfrm>
              <a:off x="3084" y="1245"/>
              <a:ext cx="0" cy="19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5" name="Line 13"/>
            <p:cNvSpPr>
              <a:spLocks noChangeShapeType="1"/>
            </p:cNvSpPr>
            <p:nvPr/>
          </p:nvSpPr>
          <p:spPr bwMode="auto">
            <a:xfrm>
              <a:off x="3084" y="1341"/>
              <a:ext cx="18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6" name="Line 14"/>
            <p:cNvSpPr>
              <a:spLocks noChangeShapeType="1"/>
            </p:cNvSpPr>
            <p:nvPr/>
          </p:nvSpPr>
          <p:spPr bwMode="auto">
            <a:xfrm>
              <a:off x="4908" y="1245"/>
              <a:ext cx="0" cy="19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3084" y="1197"/>
              <a:ext cx="912" cy="144"/>
            </a:xfrm>
            <a:custGeom>
              <a:avLst/>
              <a:gdLst>
                <a:gd name="T0" fmla="*/ 0 w 912"/>
                <a:gd name="T1" fmla="*/ 144 h 144"/>
                <a:gd name="T2" fmla="*/ 480 w 912"/>
                <a:gd name="T3" fmla="*/ 0 h 144"/>
                <a:gd name="T4" fmla="*/ 912 w 912"/>
                <a:gd name="T5" fmla="*/ 144 h 144"/>
                <a:gd name="T6" fmla="*/ 0 60000 65536"/>
                <a:gd name="T7" fmla="*/ 0 60000 65536"/>
                <a:gd name="T8" fmla="*/ 0 60000 65536"/>
                <a:gd name="T9" fmla="*/ 0 w 912"/>
                <a:gd name="T10" fmla="*/ 0 h 144"/>
                <a:gd name="T11" fmla="*/ 912 w 912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12" h="144">
                  <a:moveTo>
                    <a:pt x="0" y="144"/>
                  </a:moveTo>
                  <a:cubicBezTo>
                    <a:pt x="164" y="72"/>
                    <a:pt x="328" y="0"/>
                    <a:pt x="480" y="0"/>
                  </a:cubicBezTo>
                  <a:cubicBezTo>
                    <a:pt x="632" y="0"/>
                    <a:pt x="840" y="120"/>
                    <a:pt x="912" y="144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 flipH="1" flipV="1">
              <a:off x="3996" y="1341"/>
              <a:ext cx="912" cy="144"/>
            </a:xfrm>
            <a:custGeom>
              <a:avLst/>
              <a:gdLst>
                <a:gd name="T0" fmla="*/ 0 w 912"/>
                <a:gd name="T1" fmla="*/ 144 h 144"/>
                <a:gd name="T2" fmla="*/ 480 w 912"/>
                <a:gd name="T3" fmla="*/ 0 h 144"/>
                <a:gd name="T4" fmla="*/ 912 w 912"/>
                <a:gd name="T5" fmla="*/ 144 h 144"/>
                <a:gd name="T6" fmla="*/ 0 60000 65536"/>
                <a:gd name="T7" fmla="*/ 0 60000 65536"/>
                <a:gd name="T8" fmla="*/ 0 60000 65536"/>
                <a:gd name="T9" fmla="*/ 0 w 912"/>
                <a:gd name="T10" fmla="*/ 0 h 144"/>
                <a:gd name="T11" fmla="*/ 912 w 912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12" h="144">
                  <a:moveTo>
                    <a:pt x="0" y="144"/>
                  </a:moveTo>
                  <a:cubicBezTo>
                    <a:pt x="164" y="72"/>
                    <a:pt x="328" y="0"/>
                    <a:pt x="480" y="0"/>
                  </a:cubicBezTo>
                  <a:cubicBezTo>
                    <a:pt x="632" y="0"/>
                    <a:pt x="840" y="120"/>
                    <a:pt x="912" y="144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9" name="Line 17"/>
            <p:cNvSpPr>
              <a:spLocks noChangeShapeType="1"/>
            </p:cNvSpPr>
            <p:nvPr/>
          </p:nvSpPr>
          <p:spPr bwMode="auto">
            <a:xfrm>
              <a:off x="3036" y="1917"/>
              <a:ext cx="0" cy="19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>
              <a:off x="3036" y="2013"/>
              <a:ext cx="18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1" name="Line 19"/>
            <p:cNvSpPr>
              <a:spLocks noChangeShapeType="1"/>
            </p:cNvSpPr>
            <p:nvPr/>
          </p:nvSpPr>
          <p:spPr bwMode="auto">
            <a:xfrm>
              <a:off x="4908" y="1917"/>
              <a:ext cx="0" cy="19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3036" y="1917"/>
              <a:ext cx="624" cy="96"/>
            </a:xfrm>
            <a:custGeom>
              <a:avLst/>
              <a:gdLst>
                <a:gd name="T0" fmla="*/ 0 w 624"/>
                <a:gd name="T1" fmla="*/ 96 h 96"/>
                <a:gd name="T2" fmla="*/ 336 w 624"/>
                <a:gd name="T3" fmla="*/ 0 h 96"/>
                <a:gd name="T4" fmla="*/ 624 w 624"/>
                <a:gd name="T5" fmla="*/ 96 h 96"/>
                <a:gd name="T6" fmla="*/ 0 60000 65536"/>
                <a:gd name="T7" fmla="*/ 0 60000 65536"/>
                <a:gd name="T8" fmla="*/ 0 60000 65536"/>
                <a:gd name="T9" fmla="*/ 0 w 624"/>
                <a:gd name="T10" fmla="*/ 0 h 96"/>
                <a:gd name="T11" fmla="*/ 624 w 624"/>
                <a:gd name="T12" fmla="*/ 96 h 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24" h="96">
                  <a:moveTo>
                    <a:pt x="0" y="96"/>
                  </a:moveTo>
                  <a:cubicBezTo>
                    <a:pt x="116" y="48"/>
                    <a:pt x="232" y="0"/>
                    <a:pt x="336" y="0"/>
                  </a:cubicBezTo>
                  <a:cubicBezTo>
                    <a:pt x="440" y="0"/>
                    <a:pt x="576" y="80"/>
                    <a:pt x="624" y="96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4284" y="1917"/>
              <a:ext cx="624" cy="96"/>
            </a:xfrm>
            <a:custGeom>
              <a:avLst/>
              <a:gdLst>
                <a:gd name="T0" fmla="*/ 0 w 624"/>
                <a:gd name="T1" fmla="*/ 96 h 96"/>
                <a:gd name="T2" fmla="*/ 336 w 624"/>
                <a:gd name="T3" fmla="*/ 0 h 96"/>
                <a:gd name="T4" fmla="*/ 624 w 624"/>
                <a:gd name="T5" fmla="*/ 96 h 96"/>
                <a:gd name="T6" fmla="*/ 0 60000 65536"/>
                <a:gd name="T7" fmla="*/ 0 60000 65536"/>
                <a:gd name="T8" fmla="*/ 0 60000 65536"/>
                <a:gd name="T9" fmla="*/ 0 w 624"/>
                <a:gd name="T10" fmla="*/ 0 h 96"/>
                <a:gd name="T11" fmla="*/ 624 w 624"/>
                <a:gd name="T12" fmla="*/ 96 h 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24" h="96">
                  <a:moveTo>
                    <a:pt x="0" y="96"/>
                  </a:moveTo>
                  <a:cubicBezTo>
                    <a:pt x="116" y="48"/>
                    <a:pt x="232" y="0"/>
                    <a:pt x="336" y="0"/>
                  </a:cubicBezTo>
                  <a:cubicBezTo>
                    <a:pt x="440" y="0"/>
                    <a:pt x="576" y="80"/>
                    <a:pt x="624" y="96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 flipV="1">
              <a:off x="3660" y="2013"/>
              <a:ext cx="624" cy="96"/>
            </a:xfrm>
            <a:custGeom>
              <a:avLst/>
              <a:gdLst>
                <a:gd name="T0" fmla="*/ 0 w 624"/>
                <a:gd name="T1" fmla="*/ 96 h 96"/>
                <a:gd name="T2" fmla="*/ 336 w 624"/>
                <a:gd name="T3" fmla="*/ 0 h 96"/>
                <a:gd name="T4" fmla="*/ 624 w 624"/>
                <a:gd name="T5" fmla="*/ 96 h 96"/>
                <a:gd name="T6" fmla="*/ 0 60000 65536"/>
                <a:gd name="T7" fmla="*/ 0 60000 65536"/>
                <a:gd name="T8" fmla="*/ 0 60000 65536"/>
                <a:gd name="T9" fmla="*/ 0 w 624"/>
                <a:gd name="T10" fmla="*/ 0 h 96"/>
                <a:gd name="T11" fmla="*/ 624 w 624"/>
                <a:gd name="T12" fmla="*/ 96 h 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24" h="96">
                  <a:moveTo>
                    <a:pt x="0" y="96"/>
                  </a:moveTo>
                  <a:cubicBezTo>
                    <a:pt x="116" y="48"/>
                    <a:pt x="232" y="0"/>
                    <a:pt x="336" y="0"/>
                  </a:cubicBezTo>
                  <a:cubicBezTo>
                    <a:pt x="440" y="0"/>
                    <a:pt x="576" y="80"/>
                    <a:pt x="624" y="96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5" name="Line 23"/>
            <p:cNvSpPr>
              <a:spLocks noChangeShapeType="1"/>
            </p:cNvSpPr>
            <p:nvPr/>
          </p:nvSpPr>
          <p:spPr bwMode="auto">
            <a:xfrm>
              <a:off x="3084" y="2445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6" name="Line 24"/>
            <p:cNvSpPr>
              <a:spLocks noChangeShapeType="1"/>
            </p:cNvSpPr>
            <p:nvPr/>
          </p:nvSpPr>
          <p:spPr bwMode="auto">
            <a:xfrm>
              <a:off x="3084" y="2493"/>
              <a:ext cx="18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zh-CN" altLang="en-US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7" name="Line 25"/>
            <p:cNvSpPr>
              <a:spLocks noChangeShapeType="1"/>
            </p:cNvSpPr>
            <p:nvPr/>
          </p:nvSpPr>
          <p:spPr bwMode="auto">
            <a:xfrm>
              <a:off x="4908" y="2397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8" name="Text Box 26"/>
            <p:cNvSpPr txBox="1">
              <a:spLocks noChangeArrowheads="1"/>
            </p:cNvSpPr>
            <p:nvPr/>
          </p:nvSpPr>
          <p:spPr bwMode="auto">
            <a:xfrm>
              <a:off x="3887" y="2303"/>
              <a:ext cx="255" cy="330"/>
            </a:xfrm>
            <a:prstGeom prst="rect">
              <a:avLst/>
            </a:prstGeom>
            <a:solidFill>
              <a:schemeClr val="bg1"/>
            </a:solidFill>
            <a:ln w="381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zh-CN" sz="2800" b="1" i="1" dirty="0">
                  <a:solidFill>
                    <a:srgbClr val="000066"/>
                  </a:solidFill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rPr>
                <a:t>L</a:t>
              </a:r>
              <a:endParaRPr lang="en-US" altLang="zh-CN" sz="2800" i="1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9" name="Text Box 27"/>
            <p:cNvSpPr txBox="1">
              <a:spLocks noChangeArrowheads="1"/>
            </p:cNvSpPr>
            <p:nvPr/>
          </p:nvSpPr>
          <p:spPr bwMode="auto">
            <a:xfrm>
              <a:off x="5099" y="476"/>
              <a:ext cx="485" cy="33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zh-CN" sz="2800" b="1" i="1" dirty="0">
                  <a:solidFill>
                    <a:srgbClr val="000066"/>
                  </a:solidFill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rPr>
                <a:t>k</a:t>
              </a:r>
              <a:r>
                <a:rPr lang="en-US" altLang="zh-CN" sz="2800" b="1" i="0" dirty="0">
                  <a:solidFill>
                    <a:srgbClr val="000066"/>
                  </a:solidFill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rPr>
                <a:t>=1</a:t>
              </a:r>
              <a:endParaRPr lang="en-US" altLang="zh-CN" sz="2800" i="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0" name="Text Box 28"/>
            <p:cNvSpPr txBox="1">
              <a:spLocks noChangeArrowheads="1"/>
            </p:cNvSpPr>
            <p:nvPr/>
          </p:nvSpPr>
          <p:spPr bwMode="auto">
            <a:xfrm>
              <a:off x="5099" y="1148"/>
              <a:ext cx="485" cy="33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zh-CN" sz="2800" b="1" i="1" dirty="0">
                  <a:solidFill>
                    <a:srgbClr val="000066"/>
                  </a:solidFill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rPr>
                <a:t>k</a:t>
              </a:r>
              <a:r>
                <a:rPr lang="en-US" altLang="zh-CN" sz="2800" b="1" i="0" dirty="0">
                  <a:solidFill>
                    <a:srgbClr val="000066"/>
                  </a:solidFill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rPr>
                <a:t>=2</a:t>
              </a:r>
              <a:endParaRPr lang="en-US" altLang="zh-CN" sz="2800" i="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1" name="Text Box 29"/>
            <p:cNvSpPr txBox="1">
              <a:spLocks noChangeArrowheads="1"/>
            </p:cNvSpPr>
            <p:nvPr/>
          </p:nvSpPr>
          <p:spPr bwMode="auto">
            <a:xfrm>
              <a:off x="5099" y="1868"/>
              <a:ext cx="485" cy="33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zh-CN" sz="2800" b="1" i="1" dirty="0">
                  <a:solidFill>
                    <a:srgbClr val="000066"/>
                  </a:solidFill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rPr>
                <a:t>k</a:t>
              </a:r>
              <a:r>
                <a:rPr lang="en-US" altLang="zh-CN" sz="2800" b="1" i="0" dirty="0">
                  <a:solidFill>
                    <a:srgbClr val="000066"/>
                  </a:solidFill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rPr>
                <a:t>=3</a:t>
              </a:r>
              <a:endParaRPr lang="en-US" altLang="zh-CN" sz="2800" i="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3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713457"/>
              </p:ext>
            </p:extLst>
          </p:nvPr>
        </p:nvGraphicFramePr>
        <p:xfrm>
          <a:off x="1432935" y="3657600"/>
          <a:ext cx="1462665" cy="9450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09480" imgH="393480" progId="Equation.3">
                  <p:embed/>
                </p:oleObj>
              </mc:Choice>
              <mc:Fallback>
                <p:oleObj name="Equation" r:id="rId4" imgW="6094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2935" y="3657600"/>
                        <a:ext cx="1462665" cy="9450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 Box 32"/>
          <p:cNvSpPr txBox="1">
            <a:spLocks noChangeArrowheads="1"/>
          </p:cNvSpPr>
          <p:nvPr/>
        </p:nvSpPr>
        <p:spPr bwMode="auto">
          <a:xfrm>
            <a:off x="657225" y="4800600"/>
            <a:ext cx="7924800" cy="138499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defRPr/>
            </a:pPr>
            <a:r>
              <a:rPr lang="zh-CN" altLang="en-US" sz="2800" b="1" i="0" dirty="0">
                <a:solidFill>
                  <a:srgbClr val="00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因此，在光学谐振腔内只有某些确定波长的光才能形成</a:t>
            </a:r>
            <a:r>
              <a:rPr lang="zh-CN" altLang="en-US" sz="28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稳定的驻波</a:t>
            </a:r>
            <a:r>
              <a:rPr lang="en-US" altLang="zh-CN" sz="2800" b="1" i="0" dirty="0">
                <a:solidFill>
                  <a:srgbClr val="00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——</a:t>
            </a:r>
            <a:r>
              <a:rPr lang="zh-CN" altLang="en-US" sz="2800" b="1" i="0" dirty="0">
                <a:solidFill>
                  <a:srgbClr val="00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波长与腔的纵向长度有关</a:t>
            </a:r>
            <a:r>
              <a:rPr lang="en-US" altLang="zh-CN" sz="2800" b="1" i="0" dirty="0">
                <a:solidFill>
                  <a:srgbClr val="00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——</a:t>
            </a:r>
            <a:r>
              <a:rPr lang="zh-CN" altLang="en-US" sz="2800" b="1" i="0" dirty="0">
                <a:solidFill>
                  <a:srgbClr val="00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这样的每一个</a:t>
            </a:r>
            <a:r>
              <a:rPr lang="zh-CN" altLang="en-US" sz="28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振动模式</a:t>
            </a:r>
            <a:r>
              <a:rPr lang="zh-CN" altLang="en-US" sz="2800" b="1" i="0" dirty="0">
                <a:solidFill>
                  <a:srgbClr val="00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称为一个“</a:t>
            </a:r>
            <a:r>
              <a:rPr lang="zh-CN" altLang="en-US" sz="28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纵模</a:t>
            </a:r>
            <a:r>
              <a:rPr lang="zh-CN" altLang="en-US" sz="2800" b="1" i="0" dirty="0">
                <a:solidFill>
                  <a:srgbClr val="00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”。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原子物理学</a:t>
            </a:r>
            <a:r>
              <a:rPr lang="en-US" altLang="zh-CN" dirty="0"/>
              <a:t>2026</a:t>
            </a:r>
            <a:r>
              <a:rPr lang="zh-CN" altLang="en-US" dirty="0"/>
              <a:t>年春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7686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可以存在的纵模频率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BAC4F7-8877-4A8A-A428-06935D1FE728}" type="slidenum">
              <a:rPr lang="zh-CN" altLang="en-US" smtClean="0"/>
              <a:pPr>
                <a:defRPr/>
              </a:pPr>
              <a:t>52</a:t>
            </a:fld>
            <a:endParaRPr lang="en-US" altLang="zh-CN" dirty="0"/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431499"/>
              </p:ext>
            </p:extLst>
          </p:nvPr>
        </p:nvGraphicFramePr>
        <p:xfrm>
          <a:off x="1653870" y="1175065"/>
          <a:ext cx="2733750" cy="11426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28520" imgH="431640" progId="Equation.3">
                  <p:embed/>
                </p:oleObj>
              </mc:Choice>
              <mc:Fallback>
                <p:oleObj name="Equation" r:id="rId2" imgW="10285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3870" y="1175065"/>
                        <a:ext cx="2733750" cy="11426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13550" y="2341928"/>
            <a:ext cx="519885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 b="1" i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en-US" b="1" i="0" dirty="0">
                <a:solidFill>
                  <a:srgbClr val="00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相邻两个纵模频率的间隔为</a:t>
            </a:r>
          </a:p>
        </p:txBody>
      </p:sp>
      <p:graphicFrame>
        <p:nvGraphicFramePr>
          <p:cNvPr id="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6713800"/>
              </p:ext>
            </p:extLst>
          </p:nvPr>
        </p:nvGraphicFramePr>
        <p:xfrm>
          <a:off x="2205227" y="3046248"/>
          <a:ext cx="1833373" cy="9923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23600" imgH="393480" progId="Equation.3">
                  <p:embed/>
                </p:oleObj>
              </mc:Choice>
              <mc:Fallback>
                <p:oleObj name="Equation" r:id="rId4" imgW="7236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5227" y="3046248"/>
                        <a:ext cx="1833373" cy="9923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94513" y="4177605"/>
            <a:ext cx="82296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defRPr/>
            </a:pPr>
            <a:r>
              <a:rPr lang="zh-CN" altLang="en-GB" sz="2800" b="1" i="0" dirty="0">
                <a:solidFill>
                  <a:srgbClr val="00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例在</a:t>
            </a:r>
            <a:r>
              <a:rPr lang="zh-CN" altLang="en-US" sz="2800" b="1" i="0" dirty="0">
                <a:solidFill>
                  <a:srgbClr val="00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氦氖激光器</a:t>
            </a:r>
            <a:r>
              <a:rPr lang="en-US" altLang="zh-CN" sz="2800" b="1" i="0" dirty="0">
                <a:solidFill>
                  <a:srgbClr val="00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0.6328 </a:t>
            </a:r>
            <a:r>
              <a:rPr lang="en-US" altLang="zh-CN" sz="2800" b="1" i="0" dirty="0">
                <a:solidFill>
                  <a:srgbClr val="00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Symbol" pitchFamily="18" charset="2"/>
              </a:rPr>
              <a:t></a:t>
            </a:r>
            <a:r>
              <a:rPr lang="en-US" altLang="zh-CN" sz="2800" b="1" i="0" dirty="0">
                <a:solidFill>
                  <a:srgbClr val="00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m </a:t>
            </a:r>
            <a:r>
              <a:rPr lang="zh-CN" altLang="en-US" sz="2800" b="1" i="0" dirty="0">
                <a:solidFill>
                  <a:srgbClr val="00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谱线宽度</a:t>
            </a:r>
            <a:r>
              <a:rPr lang="zh-CN" altLang="en-US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Symbol" pitchFamily="18" charset="2"/>
              </a:rPr>
              <a:t> </a:t>
            </a:r>
            <a:r>
              <a:rPr lang="en-US" altLang="zh-CN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800" b="1" i="0" dirty="0">
                <a:solidFill>
                  <a:srgbClr val="00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1.3×10</a:t>
            </a:r>
            <a:r>
              <a:rPr lang="en-US" altLang="zh-CN" sz="2800" b="1" i="0" baseline="30000" dirty="0">
                <a:solidFill>
                  <a:srgbClr val="00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9</a:t>
            </a:r>
            <a:r>
              <a:rPr lang="en-US" altLang="zh-CN" sz="2800" b="1" baseline="30000" dirty="0">
                <a:solidFill>
                  <a:srgbClr val="00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i="0" dirty="0">
                <a:solidFill>
                  <a:srgbClr val="00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Hz</a:t>
            </a:r>
            <a:r>
              <a:rPr lang="zh-CN" altLang="en-US" sz="2800" b="1" i="0" dirty="0">
                <a:solidFill>
                  <a:srgbClr val="00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内可以存在的</a:t>
            </a:r>
            <a:r>
              <a:rPr lang="zh-CN" altLang="en-US" sz="28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纵模个数</a:t>
            </a:r>
            <a:r>
              <a:rPr lang="zh-CN" altLang="en-US" sz="2800" b="1" i="0" dirty="0">
                <a:solidFill>
                  <a:srgbClr val="00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为（设谐振腔长度</a:t>
            </a:r>
            <a:r>
              <a:rPr lang="en-US" altLang="zh-CN" sz="2800" b="1" i="0" dirty="0">
                <a:solidFill>
                  <a:srgbClr val="00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1m</a:t>
            </a:r>
            <a:r>
              <a:rPr lang="zh-CN" altLang="en-US" sz="2800" b="1" i="0" dirty="0">
                <a:solidFill>
                  <a:srgbClr val="00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，折射率</a:t>
            </a:r>
            <a:r>
              <a:rPr lang="en-US" altLang="zh-CN" sz="2800" b="1" i="0" dirty="0">
                <a:solidFill>
                  <a:srgbClr val="00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n=1</a:t>
            </a:r>
            <a:r>
              <a:rPr lang="zh-CN" altLang="en-US" sz="2800" b="1" i="0" dirty="0">
                <a:solidFill>
                  <a:srgbClr val="00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）</a:t>
            </a:r>
          </a:p>
        </p:txBody>
      </p:sp>
      <p:graphicFrame>
        <p:nvGraphicFramePr>
          <p:cNvPr id="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8249880"/>
              </p:ext>
            </p:extLst>
          </p:nvPr>
        </p:nvGraphicFramePr>
        <p:xfrm>
          <a:off x="2209800" y="5217992"/>
          <a:ext cx="1461300" cy="10338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09480" imgH="431640" progId="Equation.3">
                  <p:embed/>
                </p:oleObj>
              </mc:Choice>
              <mc:Fallback>
                <p:oleObj name="Equation" r:id="rId6" imgW="6094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5217992"/>
                        <a:ext cx="1461300" cy="10338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165896"/>
              </p:ext>
            </p:extLst>
          </p:nvPr>
        </p:nvGraphicFramePr>
        <p:xfrm>
          <a:off x="3749847" y="5181600"/>
          <a:ext cx="2117537" cy="9830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01440" imgH="419040" progId="Equation.3">
                  <p:embed/>
                </p:oleObj>
              </mc:Choice>
              <mc:Fallback>
                <p:oleObj name="Equation" r:id="rId8" imgW="90144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9847" y="5181600"/>
                        <a:ext cx="2117537" cy="9830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原子物理学</a:t>
            </a:r>
            <a:r>
              <a:rPr lang="en-US" altLang="zh-CN" dirty="0"/>
              <a:t>2026</a:t>
            </a:r>
            <a:r>
              <a:rPr lang="zh-CN" altLang="en-US" dirty="0"/>
              <a:t>年春</a:t>
            </a:r>
            <a:endParaRPr lang="en-US" dirty="0"/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6524262" y="3075101"/>
            <a:ext cx="2100255" cy="954107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3200" b="1">
                <a:solidFill>
                  <a:schemeClr val="tx1"/>
                </a:solidFill>
                <a:latin typeface="Times New Roman" charset="0"/>
                <a:ea typeface="宋体" charset="0"/>
              </a:defRPr>
            </a:lvl1pPr>
            <a:lvl2pPr marL="742950" indent="-285750">
              <a:defRPr kumimoji="1" sz="3200" b="1">
                <a:solidFill>
                  <a:schemeClr val="tx1"/>
                </a:solidFill>
                <a:latin typeface="Times New Roman" charset="0"/>
                <a:ea typeface="宋体" charset="0"/>
              </a:defRPr>
            </a:lvl2pPr>
            <a:lvl3pPr marL="1143000" indent="-228600">
              <a:defRPr kumimoji="1" sz="3200" b="1">
                <a:solidFill>
                  <a:schemeClr val="tx1"/>
                </a:solidFill>
                <a:latin typeface="Times New Roman" charset="0"/>
                <a:ea typeface="宋体" charset="0"/>
              </a:defRPr>
            </a:lvl3pPr>
            <a:lvl4pPr marL="1600200" indent="-228600">
              <a:defRPr kumimoji="1" sz="3200" b="1">
                <a:solidFill>
                  <a:schemeClr val="tx1"/>
                </a:solidFill>
                <a:latin typeface="Times New Roman" charset="0"/>
                <a:ea typeface="宋体" charset="0"/>
              </a:defRPr>
            </a:lvl4pPr>
            <a:lvl5pPr marL="2057400" indent="-228600">
              <a:defRPr kumimoji="1" sz="3200" b="1">
                <a:solidFill>
                  <a:schemeClr val="tx1"/>
                </a:solidFill>
                <a:latin typeface="Times New Roman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charset="0"/>
                <a:ea typeface="宋体" charset="0"/>
              </a:defRPr>
            </a:lvl9pPr>
          </a:lstStyle>
          <a:p>
            <a:r>
              <a:rPr lang="en-US" altLang="zh-CN" sz="2800" dirty="0"/>
              <a:t> </a:t>
            </a:r>
            <a:r>
              <a:rPr lang="zh-CN" altLang="en-US" sz="2800" i="1" dirty="0"/>
              <a:t>Ｌ</a:t>
            </a:r>
            <a:r>
              <a:rPr lang="en-US" altLang="zh-CN" sz="2800" i="1" dirty="0"/>
              <a:t> </a:t>
            </a:r>
            <a:r>
              <a:rPr lang="zh-CN" altLang="en-US" sz="2800" dirty="0"/>
              <a:t>～</a:t>
            </a:r>
            <a:r>
              <a:rPr lang="en-US" altLang="zh-CN" sz="2800" dirty="0"/>
              <a:t> 1m </a:t>
            </a:r>
            <a:r>
              <a:rPr lang="zh-CN" altLang="en-US" sz="2800" dirty="0"/>
              <a:t>；</a:t>
            </a:r>
            <a:endParaRPr lang="en-US" altLang="zh-CN" sz="2800" dirty="0"/>
          </a:p>
          <a:p>
            <a:r>
              <a:rPr lang="en-US" altLang="zh-CN" sz="2800" dirty="0"/>
              <a:t>  </a:t>
            </a:r>
            <a:r>
              <a:rPr lang="en-US" altLang="zh-CN" sz="2800" i="1" dirty="0"/>
              <a:t>n </a:t>
            </a:r>
            <a:r>
              <a:rPr lang="zh-CN" altLang="en-US" sz="2800" dirty="0"/>
              <a:t>～</a:t>
            </a:r>
            <a:r>
              <a:rPr lang="en-US" altLang="zh-CN" sz="2800" dirty="0"/>
              <a:t>  1.0 </a:t>
            </a:r>
            <a:r>
              <a:rPr lang="zh-CN" altLang="en-US" sz="2800" dirty="0"/>
              <a:t>；</a:t>
            </a:r>
            <a:endParaRPr lang="en-US" altLang="zh-CN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937431" y="3255649"/>
                <a:ext cx="2483116" cy="532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1" i="1" smtClean="0">
                          <a:solidFill>
                            <a:schemeClr val="tx1"/>
                          </a:solidFill>
                          <a:latin typeface="Cambria Math" charset="0"/>
                          <a:ea typeface="+mn-ea"/>
                        </a:rPr>
                        <m:t>=</m:t>
                      </m:r>
                      <m:r>
                        <a:rPr lang="en-US" altLang="zh-CN" sz="2800" b="1" i="1" smtClean="0">
                          <a:solidFill>
                            <a:schemeClr val="tx1"/>
                          </a:solidFill>
                          <a:latin typeface="Cambria Math" charset="0"/>
                          <a:ea typeface="+mn-ea"/>
                        </a:rPr>
                        <m:t>𝟏</m:t>
                      </m:r>
                      <m:r>
                        <a:rPr lang="en-US" altLang="zh-CN" sz="2800" b="1" i="1" smtClean="0">
                          <a:solidFill>
                            <a:schemeClr val="tx1"/>
                          </a:solidFill>
                          <a:latin typeface="Cambria Math" charset="0"/>
                          <a:ea typeface="+mn-ea"/>
                        </a:rPr>
                        <m:t>.</m:t>
                      </m:r>
                      <m:r>
                        <a:rPr lang="en-US" altLang="zh-CN" sz="2800" b="1" i="1" smtClean="0">
                          <a:solidFill>
                            <a:schemeClr val="tx1"/>
                          </a:solidFill>
                          <a:latin typeface="Cambria Math" charset="0"/>
                          <a:ea typeface="+mn-ea"/>
                        </a:rPr>
                        <m:t>𝟓</m:t>
                      </m:r>
                      <m:r>
                        <a:rPr lang="en-US" altLang="zh-CN" sz="2800" b="1" i="1" smtClean="0">
                          <a:solidFill>
                            <a:schemeClr val="tx1"/>
                          </a:solidFill>
                          <a:latin typeface="Cambria Math" charset="0"/>
                          <a:ea typeface="+mn-ea"/>
                        </a:rPr>
                        <m:t>×</m:t>
                      </m:r>
                      <m:r>
                        <a:rPr lang="en-US" altLang="zh-CN" sz="2800" b="1" i="1" smtClean="0">
                          <a:solidFill>
                            <a:schemeClr val="tx1"/>
                          </a:solidFill>
                          <a:latin typeface="Cambria Math" charset="0"/>
                          <a:ea typeface="+mn-ea"/>
                        </a:rPr>
                        <m:t>𝟏</m:t>
                      </m:r>
                      <m:sSup>
                        <m:sSupPr>
                          <m:ctrlPr>
                            <a:rPr lang="en-US" altLang="zh-CN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SupPr>
                        <m:e>
                          <m:r>
                            <a:rPr lang="en-US" altLang="zh-CN" sz="2800" b="1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+mn-ea"/>
                            </a:rPr>
                            <m:t>𝟎</m:t>
                          </m:r>
                        </m:e>
                        <m:sup>
                          <m:r>
                            <a:rPr lang="en-US" altLang="zh-CN" sz="2800" b="1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+mn-ea"/>
                            </a:rPr>
                            <m:t>𝟖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altLang="zh-CN" sz="2800" i="1" smtClean="0">
                          <a:solidFill>
                            <a:schemeClr val="tx1"/>
                          </a:solidFill>
                          <a:latin typeface="Cambria Math" charset="0"/>
                          <a:ea typeface="+mn-ea"/>
                        </a:rPr>
                        <m:t>Hz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latin typeface="+mn-ea"/>
                  <a:ea typeface="+mn-ea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7431" y="3255649"/>
                <a:ext cx="2483116" cy="532966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0783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26" descr="未定标题3"/>
          <p:cNvPicPr>
            <a:picLocks noChangeAspect="1" noChangeArrowheads="1"/>
          </p:cNvPicPr>
          <p:nvPr/>
        </p:nvPicPr>
        <p:blipFill>
          <a:blip r:embed="rId2" cstate="print">
            <a:lum bright="-48000" contrast="100000"/>
          </a:blip>
          <a:srcRect/>
          <a:stretch>
            <a:fillRect/>
          </a:stretch>
        </p:blipFill>
        <p:spPr bwMode="auto">
          <a:xfrm>
            <a:off x="4610100" y="1226675"/>
            <a:ext cx="3899545" cy="235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32" descr="未定标题18"/>
          <p:cNvPicPr>
            <a:picLocks noChangeAspect="1" noChangeArrowheads="1"/>
          </p:cNvPicPr>
          <p:nvPr/>
        </p:nvPicPr>
        <p:blipFill>
          <a:blip r:embed="rId3" cstate="print">
            <a:lum bright="-36000" contrast="72000"/>
          </a:blip>
          <a:srcRect/>
          <a:stretch>
            <a:fillRect/>
          </a:stretch>
        </p:blipFill>
        <p:spPr bwMode="auto">
          <a:xfrm>
            <a:off x="4724400" y="3420973"/>
            <a:ext cx="3776244" cy="254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可以存在的纵模频率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BAC4F7-8877-4A8A-A428-06935D1FE728}" type="slidenum">
              <a:rPr lang="zh-CN" altLang="en-US" smtClean="0"/>
              <a:pPr>
                <a:defRPr/>
              </a:pPr>
              <a:t>53</a:t>
            </a:fld>
            <a:endParaRPr lang="en-US" altLang="zh-CN" dirty="0"/>
          </a:p>
        </p:txBody>
      </p:sp>
      <p:sp>
        <p:nvSpPr>
          <p:cNvPr id="6" name="Text Box 1027"/>
          <p:cNvSpPr txBox="1">
            <a:spLocks noChangeArrowheads="1"/>
          </p:cNvSpPr>
          <p:nvPr/>
        </p:nvSpPr>
        <p:spPr bwMode="auto">
          <a:xfrm>
            <a:off x="304800" y="1155918"/>
            <a:ext cx="4419600" cy="138499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zh-CN" altLang="en-US" sz="2800" b="1" i="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利用加大纵模频率间隔</a:t>
            </a:r>
            <a:r>
              <a:rPr lang="zh-CN" altLang="en-US" sz="2800" b="1" i="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Symbol" pitchFamily="18" charset="2"/>
              </a:rPr>
              <a:t></a:t>
            </a:r>
            <a:r>
              <a:rPr lang="en-US" altLang="zh-CN" sz="2800" b="1" baseline="-2500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k</a:t>
            </a:r>
            <a:r>
              <a:rPr lang="zh-CN" altLang="en-US" sz="2800" b="1" i="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的方法，可以使</a:t>
            </a:r>
            <a:r>
              <a:rPr lang="zh-CN" altLang="en-US" sz="2800" b="1" i="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Symbol" pitchFamily="18" charset="2"/>
              </a:rPr>
              <a:t></a:t>
            </a:r>
            <a:r>
              <a:rPr lang="zh-CN" altLang="en-US" sz="2800" b="1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Symbol" pitchFamily="18" charset="2"/>
              </a:rPr>
              <a:t></a:t>
            </a:r>
            <a:r>
              <a:rPr lang="zh-CN" altLang="en-US" sz="2800" b="1" i="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Symbol" pitchFamily="18" charset="2"/>
              </a:rPr>
              <a:t> </a:t>
            </a:r>
            <a:r>
              <a:rPr lang="zh-CN" altLang="en-US" sz="2800" b="1" i="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区间中只存在一个纵模频率。</a:t>
            </a:r>
          </a:p>
        </p:txBody>
      </p:sp>
      <p:sp>
        <p:nvSpPr>
          <p:cNvPr id="7" name="Text Box 1028"/>
          <p:cNvSpPr txBox="1">
            <a:spLocks noChangeArrowheads="1"/>
          </p:cNvSpPr>
          <p:nvPr/>
        </p:nvSpPr>
        <p:spPr bwMode="auto">
          <a:xfrm>
            <a:off x="304799" y="2667000"/>
            <a:ext cx="4410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zh-CN" altLang="en-US" sz="2800" b="1" i="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比如</a:t>
            </a:r>
            <a:r>
              <a:rPr lang="zh-CN" altLang="en-US" sz="2800" b="1" i="0" dirty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缩短管长</a:t>
            </a:r>
            <a:r>
              <a:rPr lang="en-US" altLang="zh-CN" sz="2800" b="1" i="1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L</a:t>
            </a:r>
            <a:r>
              <a:rPr lang="zh-CN" altLang="en-US" sz="2800" b="1" i="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到</a:t>
            </a:r>
            <a:r>
              <a:rPr lang="en-US" altLang="zh-CN" sz="2800" b="1" i="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10 cm</a:t>
            </a:r>
            <a:r>
              <a:rPr lang="zh-CN" altLang="en-US" sz="2800" b="1" i="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，即</a:t>
            </a:r>
            <a:r>
              <a:rPr lang="en-US" altLang="zh-CN" sz="2800" b="1" i="1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L</a:t>
            </a:r>
            <a:r>
              <a:rPr lang="zh-CN" altLang="en-US" sz="2800" b="1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Symbol" pitchFamily="18" charset="2"/>
              </a:rPr>
              <a:t> </a:t>
            </a:r>
            <a:r>
              <a:rPr lang="en-US" altLang="zh-CN" sz="2800" b="1" i="1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L</a:t>
            </a:r>
            <a:r>
              <a:rPr lang="en-US" altLang="zh-CN" sz="2800" b="1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800" b="1" i="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10</a:t>
            </a:r>
            <a:r>
              <a:rPr lang="en-GB" altLang="zh-CN" sz="2800" b="1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en-US" sz="2800" b="1" i="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则</a:t>
            </a:r>
            <a:r>
              <a:rPr lang="zh-CN" altLang="en-US" sz="2800" b="1" i="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Symbol" pitchFamily="18" charset="2"/>
              </a:rPr>
              <a:t></a:t>
            </a:r>
            <a:r>
              <a:rPr lang="zh-CN" altLang="en-US" sz="2800" b="1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Symbol" pitchFamily="18" charset="2"/>
              </a:rPr>
              <a:t></a:t>
            </a:r>
            <a:r>
              <a:rPr lang="en-US" altLang="zh-CN" sz="2800" b="1" baseline="-2500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k</a:t>
            </a:r>
            <a:r>
              <a:rPr lang="en-US" altLang="zh-CN" sz="2800" b="1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Symbol" pitchFamily="18" charset="2"/>
              </a:rPr>
              <a:t> </a:t>
            </a:r>
            <a:r>
              <a:rPr lang="en-US" altLang="zh-CN" sz="2800" b="1" i="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10</a:t>
            </a:r>
            <a:r>
              <a:rPr lang="en-US" altLang="zh-CN" sz="2800" b="1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i="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Symbol" pitchFamily="18" charset="2"/>
              </a:rPr>
              <a:t></a:t>
            </a:r>
            <a:r>
              <a:rPr lang="en-US" altLang="zh-CN" sz="2800" b="1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Symbol" pitchFamily="18" charset="2"/>
              </a:rPr>
              <a:t></a:t>
            </a:r>
            <a:r>
              <a:rPr lang="en-US" altLang="zh-CN" sz="2800" b="1" baseline="-2500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k</a:t>
            </a:r>
            <a:endParaRPr lang="en-US" altLang="zh-CN" sz="2800" b="1" i="0" dirty="0">
              <a:solidFill>
                <a:srgbClr val="000066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Text Box 1031"/>
          <p:cNvSpPr txBox="1">
            <a:spLocks noChangeArrowheads="1"/>
          </p:cNvSpPr>
          <p:nvPr/>
        </p:nvSpPr>
        <p:spPr bwMode="auto">
          <a:xfrm>
            <a:off x="304800" y="3733800"/>
            <a:ext cx="44196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800" b="1" i="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在 </a:t>
            </a:r>
            <a:r>
              <a:rPr lang="zh-CN" altLang="en-US" sz="2800" b="1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Symbol" pitchFamily="18" charset="2"/>
              </a:rPr>
              <a:t></a:t>
            </a:r>
            <a:r>
              <a:rPr lang="zh-CN" altLang="en-US" sz="2800" b="1" i="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Symbol" pitchFamily="18" charset="2"/>
              </a:rPr>
              <a:t> </a:t>
            </a:r>
            <a:r>
              <a:rPr lang="zh-CN" altLang="en-US" sz="2800" b="1" i="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区间中，只可能存在的</a:t>
            </a:r>
            <a:r>
              <a:rPr lang="zh-CN" altLang="en-US" sz="2800" b="1" i="0" dirty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纵模个数</a:t>
            </a:r>
            <a:r>
              <a:rPr lang="zh-CN" altLang="en-US" sz="2800" b="1" i="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为 </a:t>
            </a:r>
            <a:r>
              <a:rPr lang="en-US" altLang="zh-CN" sz="2800" b="1" i="1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N</a:t>
            </a:r>
            <a:r>
              <a:rPr lang="en-US" altLang="zh-CN" sz="2800" b="1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= </a:t>
            </a:r>
            <a:r>
              <a:rPr lang="en-US" altLang="zh-CN" sz="2800" b="1" i="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800" b="1" i="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。</a:t>
            </a:r>
            <a:r>
              <a:rPr lang="zh-CN" altLang="en-US" sz="2800" dirty="0">
                <a:solidFill>
                  <a:srgbClr val="0000FF"/>
                </a:solidFill>
                <a:latin typeface="STKaiti" charset="-122"/>
                <a:ea typeface="STKaiti" charset="-122"/>
                <a:cs typeface="STKaiti" charset="-122"/>
              </a:rPr>
              <a:t>从而获得了线宽极窄的</a:t>
            </a:r>
            <a:r>
              <a:rPr lang="en-US" altLang="zh-CN" sz="2800" dirty="0">
                <a:solidFill>
                  <a:srgbClr val="FF0000"/>
                </a:solidFill>
                <a:latin typeface="STKaiti" charset="-122"/>
                <a:ea typeface="STKaiti" charset="-122"/>
                <a:cs typeface="STKaiti" charset="-122"/>
              </a:rPr>
              <a:t>0.6328 </a:t>
            </a:r>
            <a:r>
              <a:rPr lang="en-US" altLang="zh-CN" sz="2800" dirty="0">
                <a:solidFill>
                  <a:srgbClr val="FF0000"/>
                </a:solidFill>
                <a:latin typeface="STKaiti" charset="-122"/>
                <a:ea typeface="STKaiti" charset="-122"/>
                <a:cs typeface="STKaiti" charset="-122"/>
                <a:sym typeface="Symbol" charset="0"/>
              </a:rPr>
              <a:t></a:t>
            </a:r>
            <a:r>
              <a:rPr lang="en-US" altLang="zh-CN" sz="2800" dirty="0">
                <a:solidFill>
                  <a:srgbClr val="FF0000"/>
                </a:solidFill>
                <a:latin typeface="STKaiti" charset="-122"/>
                <a:ea typeface="STKaiti" charset="-122"/>
                <a:cs typeface="STKaiti" charset="-122"/>
              </a:rPr>
              <a:t>m</a:t>
            </a:r>
            <a:r>
              <a:rPr lang="zh-CN" altLang="en-US" sz="2800" dirty="0">
                <a:solidFill>
                  <a:srgbClr val="0000FF"/>
                </a:solidFill>
                <a:latin typeface="STKaiti" charset="-122"/>
                <a:ea typeface="STKaiti" charset="-122"/>
                <a:cs typeface="STKaiti" charset="-122"/>
              </a:rPr>
              <a:t>谱线激光输出！</a:t>
            </a:r>
            <a:endParaRPr lang="zh-CN" altLang="en-US" sz="2800" b="1" i="0" dirty="0">
              <a:solidFill>
                <a:srgbClr val="000066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Rectangle 1033"/>
          <p:cNvSpPr>
            <a:spLocks noChangeArrowheads="1"/>
          </p:cNvSpPr>
          <p:nvPr/>
        </p:nvSpPr>
        <p:spPr bwMode="auto">
          <a:xfrm>
            <a:off x="228600" y="5791200"/>
            <a:ext cx="6019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800" b="1" i="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使激光具有</a:t>
            </a:r>
            <a:r>
              <a:rPr lang="zh-CN" altLang="en-US" sz="2800" b="1" i="0" dirty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极好的单色性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！！！</a:t>
            </a:r>
            <a:endParaRPr lang="zh-CN" altLang="en-US" sz="2800" b="1" i="0" dirty="0">
              <a:solidFill>
                <a:srgbClr val="FF0000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原子物理学</a:t>
            </a:r>
            <a:r>
              <a:rPr lang="en-US" altLang="zh-CN" dirty="0"/>
              <a:t>2026</a:t>
            </a:r>
            <a:r>
              <a:rPr lang="zh-CN" altLang="en-US" dirty="0"/>
              <a:t>年春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06237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激光偏振的产生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BAC4F7-8877-4A8A-A428-06935D1FE728}" type="slidenum">
              <a:rPr lang="zh-CN" altLang="en-US" smtClean="0"/>
              <a:pPr>
                <a:defRPr/>
              </a:pPr>
              <a:t>54</a:t>
            </a:fld>
            <a:endParaRPr lang="en-US" altLang="zh-CN" dirty="0"/>
          </a:p>
        </p:txBody>
      </p:sp>
      <p:pic>
        <p:nvPicPr>
          <p:cNvPr id="5" name="Picture 2" descr="图21-30"/>
          <p:cNvPicPr>
            <a:picLocks noChangeAspect="1" noChangeArrowheads="1"/>
          </p:cNvPicPr>
          <p:nvPr/>
        </p:nvPicPr>
        <p:blipFill>
          <a:blip r:embed="rId3" cstate="print">
            <a:lum bright="-48000" contrast="72000"/>
          </a:blip>
          <a:srcRect b="17766"/>
          <a:stretch>
            <a:fillRect/>
          </a:stretch>
        </p:blipFill>
        <p:spPr bwMode="auto">
          <a:xfrm>
            <a:off x="933450" y="1295400"/>
            <a:ext cx="7391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28600" y="3547408"/>
            <a:ext cx="88011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•"/>
              <a:defRPr/>
            </a:pPr>
            <a:r>
              <a:rPr lang="zh-CN" altLang="en-US" sz="24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外腔式</a:t>
            </a:r>
            <a:r>
              <a:rPr lang="zh-CN" altLang="en-US" sz="2400" b="1" i="0" dirty="0">
                <a:solidFill>
                  <a:srgbClr val="00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激光器的</a:t>
            </a:r>
            <a:r>
              <a:rPr lang="zh-CN" altLang="en-US" sz="24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两个反射镜</a:t>
            </a:r>
            <a:r>
              <a:rPr lang="zh-CN" altLang="en-US" sz="2400" b="1" i="0" dirty="0">
                <a:solidFill>
                  <a:srgbClr val="00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安放在放电管的</a:t>
            </a:r>
            <a:r>
              <a:rPr lang="zh-CN" altLang="en-US" sz="24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外侧</a:t>
            </a:r>
            <a:r>
              <a:rPr lang="zh-CN" altLang="en-US" sz="2400" b="1" i="0" dirty="0">
                <a:solidFill>
                  <a:srgbClr val="00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。其优点是谐振腔长度可调节。但因为增加了两个放电管的封口，会增加激光器的反射损耗。但若每个封口倾斜角正好等于布儒斯</a:t>
            </a:r>
            <a:r>
              <a:rPr lang="zh-CN" altLang="en-US" sz="2400" b="1" i="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特角时，两个封口对于偏振方向平行于入射面的光是透明的，减少了反射损耗，这种偏振光可被放大而形成激光</a:t>
            </a:r>
            <a:r>
              <a:rPr lang="zh-CN" altLang="en-US" sz="2400" b="1" i="0" dirty="0">
                <a:solidFill>
                  <a:srgbClr val="00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33400" y="5638800"/>
            <a:ext cx="8763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zh-CN" altLang="en-US" sz="2800" b="1" i="0" dirty="0">
                <a:solidFill>
                  <a:srgbClr val="00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外腔式激光器：激光</a:t>
            </a:r>
            <a:r>
              <a:rPr lang="zh-CN" altLang="en-US" sz="28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频率是可调</a:t>
            </a:r>
            <a:r>
              <a:rPr lang="zh-CN" altLang="en-US" sz="2800" b="1" i="0" dirty="0">
                <a:solidFill>
                  <a:srgbClr val="00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的，而且是</a:t>
            </a:r>
            <a:r>
              <a:rPr lang="zh-CN" altLang="en-US" sz="28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偏振</a:t>
            </a:r>
            <a:r>
              <a:rPr lang="zh-CN" altLang="en-US" sz="2800" b="1" i="0" dirty="0">
                <a:solidFill>
                  <a:srgbClr val="00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的。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原子物理学</a:t>
            </a:r>
            <a:r>
              <a:rPr lang="en-US" altLang="zh-CN" dirty="0"/>
              <a:t>2026</a:t>
            </a:r>
            <a:r>
              <a:rPr lang="zh-CN" altLang="en-US" dirty="0"/>
              <a:t>年春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77909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502" y="3945847"/>
            <a:ext cx="3942736" cy="2256516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X</a:t>
            </a:r>
            <a:r>
              <a:rPr lang="zh-CN" altLang="en-US" dirty="0"/>
              <a:t>射线自由电子激光器（</a:t>
            </a:r>
            <a:r>
              <a:rPr lang="en-US" altLang="zh-CN" dirty="0"/>
              <a:t>XFEL</a:t>
            </a:r>
            <a:r>
              <a:rPr lang="zh-CN" altLang="en-US" dirty="0"/>
              <a:t>）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BAC4F7-8877-4A8A-A428-06935D1FE728}" type="slidenum">
              <a:rPr lang="zh-CN" altLang="en-US" smtClean="0"/>
              <a:pPr>
                <a:defRPr/>
              </a:pPr>
              <a:t>55</a:t>
            </a:fld>
            <a:endParaRPr lang="en-US" altLang="zh-CN" dirty="0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457201" y="1146989"/>
            <a:ext cx="8435974" cy="2739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just"/>
            <a:r>
              <a:rPr lang="en-US" altLang="zh-CN" sz="2400" b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    </a:t>
            </a:r>
            <a:r>
              <a:rPr lang="zh-CN" altLang="en-US" sz="2400" b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这是目前唯一一种不属于气体、液体或固体中任何一类的激光</a:t>
            </a:r>
            <a:r>
              <a:rPr lang="zh-CN" altLang="en-US" sz="24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装置。                 </a:t>
            </a:r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第四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代同步辐射光源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2800" dirty="0">
                <a:solidFill>
                  <a:srgbClr val="0000FF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X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射线自由电子激光器的原理</a:t>
            </a:r>
          </a:p>
          <a:p>
            <a:pPr algn="just"/>
            <a:r>
              <a:rPr lang="zh-CN" altLang="en-US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用加速器将电子加速到接近光速，然后使其通过一个极性交替变换的磁场结构。常用的磁场结构是波荡器</a:t>
            </a:r>
            <a:r>
              <a:rPr lang="en-US" altLang="zh-CN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(</a:t>
            </a:r>
            <a:r>
              <a:rPr lang="en-US" altLang="zh-CN" sz="2400" dirty="0" err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undulator</a:t>
            </a:r>
            <a:r>
              <a:rPr lang="en-US" altLang="zh-CN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en-US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，由若干组</a:t>
            </a:r>
            <a:r>
              <a:rPr lang="en-US" altLang="zh-CN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N</a:t>
            </a:r>
            <a:r>
              <a:rPr lang="zh-CN" altLang="en-US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极和</a:t>
            </a:r>
            <a:r>
              <a:rPr lang="en-US" altLang="zh-CN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S</a:t>
            </a:r>
            <a:r>
              <a:rPr lang="zh-CN" altLang="en-US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极的位置周期性地交替排列的磁铁组成，它产生一个在空间呈周期性变化的横向磁场。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961865"/>
            <a:ext cx="3817938" cy="22362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原子物理学</a:t>
            </a:r>
            <a:r>
              <a:rPr lang="en-US" altLang="zh-CN" dirty="0"/>
              <a:t>2026</a:t>
            </a:r>
            <a:r>
              <a:rPr lang="zh-CN" altLang="en-US" dirty="0"/>
              <a:t>年春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49570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XFEL</a:t>
            </a:r>
            <a:r>
              <a:rPr lang="zh-CN" altLang="en-US" dirty="0"/>
              <a:t>原理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23E557-D441-4357-A945-F2E1178F743A}" type="slidenum">
              <a:rPr lang="zh-CN" altLang="en-US" smtClean="0"/>
              <a:pPr>
                <a:defRPr/>
              </a:pPr>
              <a:t>56</a:t>
            </a:fld>
            <a:endParaRPr lang="en-US" altLang="zh-CN" dirty="0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81000" y="1143000"/>
            <a:ext cx="8153400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457200" indent="-457200" algn="just">
              <a:buFont typeface="Arial" charset="0"/>
              <a:buChar char="•"/>
            </a:pPr>
            <a:r>
              <a:rPr lang="zh-CN" altLang="en-US" sz="26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电子通过这个磁场时，运动轨道作周期性的扭摆前进，由磁轫致辐射效应产生光辐射。</a:t>
            </a:r>
            <a:endParaRPr lang="en-US" altLang="zh-CN" sz="2600" dirty="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marL="457200" indent="-457200" algn="just">
              <a:buFont typeface="Arial" charset="0"/>
              <a:buChar char="•"/>
            </a:pPr>
            <a:r>
              <a:rPr lang="zh-CN" altLang="en-US" sz="26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在波荡器的二端放置一对反射镜，构成一个光学谐振腔，使输出光束有高的光强和良好的准直性。</a:t>
            </a:r>
            <a:endParaRPr lang="zh-CN" altLang="en-US" sz="2600" b="1" dirty="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905844"/>
            <a:ext cx="5075705" cy="3266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原子物理学</a:t>
            </a:r>
            <a:r>
              <a:rPr lang="en-US" altLang="zh-CN" dirty="0"/>
              <a:t>2026</a:t>
            </a:r>
            <a:r>
              <a:rPr lang="zh-CN" altLang="en-US" dirty="0"/>
              <a:t>年春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71236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XFEL</a:t>
            </a:r>
            <a:r>
              <a:rPr lang="zh-CN" altLang="en-US" dirty="0"/>
              <a:t>原理和已建成装置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23E557-D441-4357-A945-F2E1178F743A}" type="slidenum">
              <a:rPr lang="zh-CN" altLang="en-US" smtClean="0"/>
              <a:pPr>
                <a:defRPr/>
              </a:pPr>
              <a:t>57</a:t>
            </a:fld>
            <a:endParaRPr lang="en-US" altLang="zh-CN" dirty="0"/>
          </a:p>
        </p:txBody>
      </p:sp>
      <p:sp>
        <p:nvSpPr>
          <p:cNvPr id="4" name="内容占位符 3"/>
          <p:cNvSpPr>
            <a:spLocks noGrp="1"/>
          </p:cNvSpPr>
          <p:nvPr>
            <p:ph idx="4294967295"/>
          </p:nvPr>
        </p:nvSpPr>
        <p:spPr>
          <a:xfrm>
            <a:off x="457200" y="1172388"/>
            <a:ext cx="8305800" cy="2586811"/>
          </a:xfrm>
        </p:spPr>
        <p:txBody>
          <a:bodyPr>
            <a:normAutofit fontScale="92500" lnSpcReduction="10000"/>
          </a:bodyPr>
          <a:lstStyle/>
          <a:p>
            <a:r>
              <a:rPr lang="zh-CN" altLang="en-US" sz="2800" dirty="0"/>
              <a:t>辐射光的波长可以通过改变电子的速度（动能）和磁场极性变换的周期进行调谐，调谐范围原则上可以从远紫外到毫米波段。</a:t>
            </a:r>
            <a:endParaRPr lang="en-US" altLang="zh-CN" sz="2800" dirty="0"/>
          </a:p>
          <a:p>
            <a:r>
              <a:rPr lang="zh-CN" altLang="en-US" sz="2800" dirty="0"/>
              <a:t>与传统激光器的不同：</a:t>
            </a:r>
          </a:p>
          <a:p>
            <a:pPr lvl="1"/>
            <a:r>
              <a:rPr lang="zh-CN" altLang="en-US" sz="2400" dirty="0"/>
              <a:t>从原理上，它不涉及原子内能级间的跃迁，不须要粒子数反转的条件。它完全由自由电子的运动产生，因此称为自由电子激光器。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457200" y="3759200"/>
            <a:ext cx="3529012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just"/>
            <a:r>
              <a:rPr lang="en-US" altLang="zh-CN" sz="240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   1998</a:t>
            </a:r>
            <a:r>
              <a:rPr lang="zh-CN" altLang="en-US" sz="240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年，美国</a:t>
            </a:r>
            <a:r>
              <a:rPr lang="en-US" altLang="zh-CN" sz="240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Stanford</a:t>
            </a:r>
            <a:r>
              <a:rPr lang="zh-CN" altLang="en-US" sz="240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直线加速器中心</a:t>
            </a:r>
            <a:r>
              <a:rPr lang="en-US" altLang="zh-CN" sz="240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(SLAC)</a:t>
            </a:r>
            <a:r>
              <a:rPr lang="zh-CN" altLang="en-US" sz="240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开始建造世界上第一台</a:t>
            </a:r>
            <a:r>
              <a:rPr lang="en-US" altLang="zh-CN" sz="240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X</a:t>
            </a:r>
            <a:r>
              <a:rPr lang="zh-CN" altLang="en-US" sz="240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射线激光器，称之为</a:t>
            </a:r>
            <a:r>
              <a:rPr lang="en-US" altLang="zh-CN" sz="240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LCLS (</a:t>
            </a:r>
            <a:r>
              <a:rPr lang="en-US" altLang="zh-CN" sz="2400" dirty="0" err="1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Linac</a:t>
            </a:r>
            <a:r>
              <a:rPr lang="en-US" altLang="zh-CN" sz="240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Coherent Light Source)</a:t>
            </a:r>
            <a:r>
              <a:rPr lang="zh-CN" altLang="en-US" sz="240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。</a:t>
            </a:r>
          </a:p>
        </p:txBody>
      </p:sp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922" y="3396171"/>
            <a:ext cx="4497778" cy="288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原子物理学</a:t>
            </a:r>
            <a:r>
              <a:rPr lang="en-US" altLang="zh-CN" dirty="0"/>
              <a:t>2026</a:t>
            </a:r>
            <a:r>
              <a:rPr lang="zh-CN" altLang="en-US" dirty="0"/>
              <a:t>年春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53878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XFEL</a:t>
            </a:r>
            <a:r>
              <a:rPr lang="zh-CN" altLang="en-US"/>
              <a:t>已建成或在建装置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BAC4F7-8877-4A8A-A428-06935D1FE728}" type="slidenum">
              <a:rPr lang="zh-CN" altLang="en-US" smtClean="0"/>
              <a:pPr>
                <a:defRPr/>
              </a:pPr>
              <a:t>58</a:t>
            </a:fld>
            <a:endParaRPr lang="en-US" altLang="zh-CN" dirty="0"/>
          </a:p>
        </p:txBody>
      </p:sp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381000" y="1371600"/>
            <a:ext cx="8534400" cy="4953000"/>
          </a:xfrm>
        </p:spPr>
        <p:txBody>
          <a:bodyPr>
            <a:normAutofit lnSpcReduction="10000"/>
          </a:bodyPr>
          <a:lstStyle/>
          <a:p>
            <a:r>
              <a:rPr lang="zh-CN" altLang="en-US" sz="3200" dirty="0"/>
              <a:t>德国汉堡的</a:t>
            </a:r>
            <a:r>
              <a:rPr lang="en-US" altLang="zh-CN" sz="3200" dirty="0"/>
              <a:t>DESY</a:t>
            </a:r>
            <a:r>
              <a:rPr lang="zh-CN" altLang="en-US" sz="3200" dirty="0"/>
              <a:t>电子同步回旋加速器研究中心正在建立欧洲</a:t>
            </a:r>
            <a:r>
              <a:rPr lang="en-US" altLang="zh-CN" sz="3200" dirty="0"/>
              <a:t>X</a:t>
            </a:r>
            <a:r>
              <a:rPr lang="zh-CN" altLang="en-US" sz="3200" dirty="0"/>
              <a:t>射线自由电子激光器</a:t>
            </a:r>
            <a:r>
              <a:rPr lang="en-US" altLang="zh-CN" sz="3200" dirty="0"/>
              <a:t>(European XFEL)</a:t>
            </a:r>
            <a:r>
              <a:rPr lang="zh-CN" altLang="en-US" sz="3200" dirty="0"/>
              <a:t>，它有一条</a:t>
            </a:r>
            <a:r>
              <a:rPr lang="en-US" altLang="zh-CN" sz="3200" dirty="0"/>
              <a:t>3.4 km</a:t>
            </a:r>
            <a:r>
              <a:rPr lang="zh-CN" altLang="en-US" sz="3200" dirty="0"/>
              <a:t>长的地下装置，</a:t>
            </a:r>
            <a:r>
              <a:rPr lang="en-US" altLang="zh-CN" sz="3200" dirty="0"/>
              <a:t> </a:t>
            </a:r>
            <a:r>
              <a:rPr lang="zh-CN" altLang="en-US" sz="3200" dirty="0"/>
              <a:t>位于德国的</a:t>
            </a:r>
            <a:r>
              <a:rPr lang="en-US" altLang="zh-CN" sz="3200" dirty="0"/>
              <a:t>Hamburg</a:t>
            </a:r>
            <a:r>
              <a:rPr lang="zh-CN" altLang="en-US" sz="3200" dirty="0"/>
              <a:t>和</a:t>
            </a:r>
            <a:r>
              <a:rPr lang="en-US" altLang="zh-CN" sz="3200" dirty="0"/>
              <a:t>Schleswig-Holstein</a:t>
            </a:r>
            <a:r>
              <a:rPr lang="zh-CN" altLang="en-US" sz="3200" dirty="0"/>
              <a:t>，</a:t>
            </a:r>
            <a:r>
              <a:rPr lang="en-US" altLang="zh-CN" sz="3200" dirty="0"/>
              <a:t>2017</a:t>
            </a:r>
            <a:r>
              <a:rPr lang="zh-CN" altLang="en-US" sz="3200" dirty="0"/>
              <a:t>年</a:t>
            </a:r>
            <a:r>
              <a:rPr lang="en-US" altLang="zh-CN" sz="3200" dirty="0"/>
              <a:t>5</a:t>
            </a:r>
            <a:r>
              <a:rPr lang="zh-CN" altLang="en-US" sz="3200" dirty="0"/>
              <a:t>月输出第一束光脉冲。</a:t>
            </a:r>
          </a:p>
          <a:p>
            <a:r>
              <a:rPr lang="zh-CN" altLang="en-US" sz="3200" dirty="0"/>
              <a:t>日本、意大利等国也在计划建造</a:t>
            </a:r>
            <a:r>
              <a:rPr lang="en-US" altLang="zh-CN" sz="3200" dirty="0"/>
              <a:t>XFEL</a:t>
            </a:r>
            <a:r>
              <a:rPr lang="zh-CN" altLang="en-US" sz="3200" dirty="0"/>
              <a:t>。</a:t>
            </a:r>
          </a:p>
          <a:p>
            <a:r>
              <a:rPr lang="zh-CN" altLang="en-US" sz="3200" dirty="0"/>
              <a:t>我国正在加强自由电子激光光源的研究，在上海光源北面建设一台软</a:t>
            </a:r>
            <a:r>
              <a:rPr lang="en-US" altLang="zh-CN" sz="3200" dirty="0"/>
              <a:t>X</a:t>
            </a:r>
            <a:r>
              <a:rPr lang="zh-CN" altLang="en-US" sz="3200" dirty="0"/>
              <a:t>射线自由电子激光试验装置，合肥开始建设 </a:t>
            </a:r>
            <a:r>
              <a:rPr lang="mr-IN" altLang="zh-CN" sz="3200" dirty="0"/>
              <a:t>…</a:t>
            </a:r>
            <a:endParaRPr lang="zh-CN" altLang="en-US" sz="3200" dirty="0"/>
          </a:p>
          <a:p>
            <a:r>
              <a:rPr lang="zh-CN" altLang="en-US" sz="3200" dirty="0"/>
              <a:t>在此之后，再向国家申请建设硬</a:t>
            </a:r>
            <a:r>
              <a:rPr lang="en-US" altLang="zh-CN" sz="3200" dirty="0"/>
              <a:t>X</a:t>
            </a:r>
            <a:r>
              <a:rPr lang="zh-CN" altLang="en-US" sz="3200" dirty="0"/>
              <a:t>射线的用户装置。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原子物理学</a:t>
            </a:r>
            <a:r>
              <a:rPr lang="en-US" altLang="zh-CN" dirty="0"/>
              <a:t>2026</a:t>
            </a:r>
            <a:r>
              <a:rPr lang="zh-CN" altLang="en-US" dirty="0"/>
              <a:t>年春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21226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强</a:t>
            </a:r>
            <a:r>
              <a:rPr lang="en-US" altLang="zh-CN" dirty="0"/>
              <a:t>X</a:t>
            </a:r>
            <a:r>
              <a:rPr lang="zh-CN" altLang="en-US" dirty="0"/>
              <a:t>射线激光与定向高能武器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BAC4F7-8877-4A8A-A428-06935D1FE728}" type="slidenum">
              <a:rPr lang="zh-CN" altLang="en-US" smtClean="0"/>
              <a:pPr>
                <a:defRPr/>
              </a:pPr>
              <a:t>59</a:t>
            </a:fld>
            <a:endParaRPr lang="en-US" altLang="zh-CN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336675"/>
            <a:ext cx="6911975" cy="468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原子物理学</a:t>
            </a:r>
            <a:r>
              <a:rPr lang="en-US" altLang="zh-CN" dirty="0"/>
              <a:t>2026</a:t>
            </a:r>
            <a:r>
              <a:rPr lang="zh-CN" altLang="en-US" dirty="0"/>
              <a:t>年春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926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BAC4F7-8877-4A8A-A428-06935D1FE728}" type="slidenum">
              <a:rPr lang="zh-CN" altLang="en-US" smtClean="0"/>
              <a:pPr>
                <a:defRPr/>
              </a:pPr>
              <a:t>6</a:t>
            </a:fld>
            <a:endParaRPr lang="en-US" altLang="zh-CN" dirty="0"/>
          </a:p>
        </p:txBody>
      </p:sp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629653" y="1447800"/>
            <a:ext cx="7980947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400" dirty="0">
                <a:solidFill>
                  <a:srgbClr val="090807"/>
                </a:solidFill>
                <a:latin typeface="华文楷体"/>
                <a:ea typeface="华文楷体"/>
                <a:cs typeface="华文楷体"/>
              </a:rPr>
              <a:t>莫塞莱定律</a:t>
            </a:r>
            <a:endParaRPr lang="en-US" altLang="zh-CN" sz="2400" dirty="0">
              <a:solidFill>
                <a:srgbClr val="090807"/>
              </a:solidFill>
              <a:latin typeface="华文楷体"/>
              <a:ea typeface="华文楷体"/>
              <a:cs typeface="华文楷体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400" dirty="0">
                <a:solidFill>
                  <a:srgbClr val="090807"/>
                </a:solidFill>
                <a:latin typeface="华文楷体"/>
                <a:ea typeface="华文楷体"/>
                <a:cs typeface="华文楷体"/>
              </a:rPr>
              <a:t>原子的激发和退激发</a:t>
            </a:r>
            <a:endParaRPr lang="en-US" altLang="zh-CN" sz="2400" dirty="0">
              <a:solidFill>
                <a:srgbClr val="090807"/>
              </a:solidFill>
              <a:latin typeface="华文楷体"/>
              <a:ea typeface="华文楷体"/>
              <a:cs typeface="华文楷体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090807"/>
                </a:solidFill>
                <a:latin typeface="华文楷体"/>
                <a:ea typeface="华文楷体"/>
                <a:cs typeface="华文楷体"/>
              </a:rPr>
              <a:t>X</a:t>
            </a:r>
            <a:r>
              <a:rPr lang="zh-CN" altLang="en-US" sz="2400" dirty="0">
                <a:solidFill>
                  <a:srgbClr val="090807"/>
                </a:solidFill>
                <a:latin typeface="华文楷体"/>
                <a:ea typeface="华文楷体"/>
                <a:cs typeface="华文楷体"/>
              </a:rPr>
              <a:t>射线的应用</a:t>
            </a:r>
            <a:endParaRPr lang="en-US" altLang="zh-CN" sz="2400" dirty="0">
              <a:solidFill>
                <a:srgbClr val="090807"/>
              </a:solidFill>
              <a:latin typeface="华文楷体"/>
              <a:ea typeface="华文楷体"/>
              <a:cs typeface="华文楷体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400" dirty="0">
                <a:solidFill>
                  <a:srgbClr val="090807"/>
                </a:solidFill>
                <a:latin typeface="华文楷体"/>
                <a:ea typeface="华文楷体"/>
                <a:cs typeface="华文楷体"/>
              </a:rPr>
              <a:t>同步辐射</a:t>
            </a:r>
            <a:endParaRPr lang="en-US" altLang="zh-CN" sz="2400" dirty="0">
              <a:solidFill>
                <a:srgbClr val="090807"/>
              </a:solidFill>
              <a:latin typeface="华文楷体"/>
              <a:ea typeface="华文楷体"/>
              <a:cs typeface="华文楷体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090807"/>
                </a:solidFill>
                <a:latin typeface="华文楷体"/>
                <a:ea typeface="华文楷体"/>
                <a:cs typeface="华文楷体"/>
              </a:rPr>
              <a:t>X</a:t>
            </a:r>
            <a:r>
              <a:rPr lang="zh-CN" altLang="en-US" sz="2400" dirty="0">
                <a:solidFill>
                  <a:srgbClr val="090807"/>
                </a:solidFill>
                <a:latin typeface="华文楷体"/>
                <a:ea typeface="华文楷体"/>
                <a:cs typeface="华文楷体"/>
              </a:rPr>
              <a:t>射线与物质的相互作用（相关散射、光电效应、康普顿散射、电子偶效应）</a:t>
            </a:r>
            <a:endParaRPr lang="en-US" altLang="zh-CN" sz="2400" dirty="0">
              <a:solidFill>
                <a:srgbClr val="090807"/>
              </a:solidFill>
              <a:latin typeface="华文楷体"/>
              <a:ea typeface="华文楷体"/>
              <a:cs typeface="华文楷体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400" dirty="0">
                <a:solidFill>
                  <a:srgbClr val="090807"/>
                </a:solidFill>
                <a:latin typeface="华文楷体"/>
                <a:ea typeface="华文楷体"/>
                <a:cs typeface="华文楷体"/>
              </a:rPr>
              <a:t>朗伯</a:t>
            </a:r>
            <a:r>
              <a:rPr lang="en-US" altLang="zh-CN" sz="2400" dirty="0">
                <a:solidFill>
                  <a:srgbClr val="090807"/>
                </a:solidFill>
                <a:latin typeface="华文楷体"/>
                <a:ea typeface="华文楷体"/>
                <a:cs typeface="华文楷体"/>
              </a:rPr>
              <a:t>-</a:t>
            </a:r>
            <a:r>
              <a:rPr lang="zh-CN" altLang="en-US" sz="2400" dirty="0">
                <a:solidFill>
                  <a:srgbClr val="090807"/>
                </a:solidFill>
                <a:latin typeface="华文楷体"/>
                <a:ea typeface="华文楷体"/>
                <a:cs typeface="华文楷体"/>
              </a:rPr>
              <a:t>比耳定律（吸收系数与质量吸收系数）</a:t>
            </a:r>
            <a:endParaRPr lang="en-US" altLang="zh-CN" sz="2400" dirty="0">
              <a:solidFill>
                <a:srgbClr val="090807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3200" dirty="0">
                <a:solidFill>
                  <a:srgbClr val="0000FF"/>
                </a:solidFill>
                <a:latin typeface="+mn-ea"/>
              </a:rPr>
              <a:t>上节课回顾</a:t>
            </a:r>
            <a:endParaRPr lang="en-US" sz="3200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F0C223A-35FD-5741-A2DD-C02556798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原子物理</a:t>
            </a:r>
            <a:r>
              <a:rPr lang="en-US" altLang="zh-CN" dirty="0"/>
              <a:t>2026</a:t>
            </a:r>
            <a:r>
              <a:rPr lang="zh-CN" altLang="en-US" dirty="0"/>
              <a:t>年春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929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Text Box 2"/>
          <p:cNvSpPr txBox="1">
            <a:spLocks noChangeArrowheads="1"/>
          </p:cNvSpPr>
          <p:nvPr/>
        </p:nvSpPr>
        <p:spPr bwMode="auto">
          <a:xfrm>
            <a:off x="394236" y="161077"/>
            <a:ext cx="485261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3200" b="1">
                <a:solidFill>
                  <a:schemeClr val="tx1"/>
                </a:solidFill>
                <a:latin typeface="Times New Roman" charset="0"/>
                <a:ea typeface="宋体" charset="0"/>
              </a:defRPr>
            </a:lvl1pPr>
            <a:lvl2pPr marL="742950" indent="-285750">
              <a:defRPr kumimoji="1" sz="3200" b="1">
                <a:solidFill>
                  <a:schemeClr val="tx1"/>
                </a:solidFill>
                <a:latin typeface="Times New Roman" charset="0"/>
                <a:ea typeface="宋体" charset="0"/>
              </a:defRPr>
            </a:lvl2pPr>
            <a:lvl3pPr marL="1143000" indent="-228600">
              <a:defRPr kumimoji="1" sz="3200" b="1">
                <a:solidFill>
                  <a:schemeClr val="tx1"/>
                </a:solidFill>
                <a:latin typeface="Times New Roman" charset="0"/>
                <a:ea typeface="宋体" charset="0"/>
              </a:defRPr>
            </a:lvl3pPr>
            <a:lvl4pPr marL="1600200" indent="-228600">
              <a:defRPr kumimoji="1" sz="3200" b="1">
                <a:solidFill>
                  <a:schemeClr val="tx1"/>
                </a:solidFill>
                <a:latin typeface="Times New Roman" charset="0"/>
                <a:ea typeface="宋体" charset="0"/>
              </a:defRPr>
            </a:lvl4pPr>
            <a:lvl5pPr marL="2057400" indent="-228600">
              <a:defRPr kumimoji="1" sz="3200" b="1">
                <a:solidFill>
                  <a:schemeClr val="tx1"/>
                </a:solidFill>
                <a:latin typeface="Times New Roman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charset="0"/>
                <a:ea typeface="宋体" charset="0"/>
              </a:defRPr>
            </a:lvl9pPr>
          </a:lstStyle>
          <a:p>
            <a:r>
              <a:rPr lang="zh-CN" altLang="en-US" sz="2800" dirty="0">
                <a:solidFill>
                  <a:srgbClr val="FF0000"/>
                </a:solidFill>
                <a:latin typeface="STKaiti" charset="-122"/>
                <a:ea typeface="STKaiti" charset="-122"/>
                <a:cs typeface="STKaiti" charset="-122"/>
              </a:rPr>
              <a:t>激光器的三个主要组成部分：</a:t>
            </a:r>
          </a:p>
        </p:txBody>
      </p:sp>
      <p:sp>
        <p:nvSpPr>
          <p:cNvPr id="207875" name="Text Box 3"/>
          <p:cNvSpPr txBox="1">
            <a:spLocks noChangeArrowheads="1"/>
          </p:cNvSpPr>
          <p:nvPr/>
        </p:nvSpPr>
        <p:spPr bwMode="auto">
          <a:xfrm>
            <a:off x="717550" y="1090613"/>
            <a:ext cx="2879725" cy="605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40000"/>
              </a:lnSpc>
              <a:defRPr/>
            </a:pPr>
            <a:r>
              <a:rPr lang="en-US" altLang="zh-CN" sz="2800" dirty="0">
                <a:solidFill>
                  <a:srgbClr val="0000FF"/>
                </a:solidFill>
                <a:latin typeface="STKaiti" charset="-122"/>
                <a:ea typeface="STKaiti" charset="-122"/>
                <a:cs typeface="STKaiti" charset="-122"/>
              </a:rPr>
              <a:t>1.</a:t>
            </a:r>
            <a:r>
              <a:rPr lang="zh-CN" altLang="en-US" sz="2800" dirty="0">
                <a:solidFill>
                  <a:srgbClr val="0000FF"/>
                </a:solidFill>
                <a:latin typeface="STKaiti" charset="-122"/>
                <a:ea typeface="STKaiti" charset="-122"/>
                <a:cs typeface="STKaiti" charset="-122"/>
              </a:rPr>
              <a:t>工作物质：</a:t>
            </a:r>
          </a:p>
        </p:txBody>
      </p:sp>
      <p:sp>
        <p:nvSpPr>
          <p:cNvPr id="207876" name="Text Box 4"/>
          <p:cNvSpPr txBox="1">
            <a:spLocks noChangeArrowheads="1"/>
          </p:cNvSpPr>
          <p:nvPr/>
        </p:nvSpPr>
        <p:spPr bwMode="auto">
          <a:xfrm>
            <a:off x="433388" y="2638425"/>
            <a:ext cx="3057525" cy="69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40000"/>
              </a:lnSpc>
              <a:defRPr/>
            </a:pPr>
            <a:r>
              <a:rPr lang="en-US" altLang="zh-CN" sz="2800" dirty="0">
                <a:solidFill>
                  <a:schemeClr val="accent2"/>
                </a:solidFill>
                <a:latin typeface="STKaiti" charset="-122"/>
                <a:ea typeface="STKaiti" charset="-122"/>
                <a:cs typeface="STKaiti" charset="-122"/>
              </a:rPr>
              <a:t>   </a:t>
            </a:r>
            <a:r>
              <a:rPr lang="en-US" altLang="zh-CN" sz="2800" dirty="0">
                <a:solidFill>
                  <a:srgbClr val="0000FF"/>
                </a:solidFill>
                <a:latin typeface="STKaiti" charset="-122"/>
                <a:ea typeface="STKaiti" charset="-122"/>
                <a:cs typeface="STKaiti" charset="-122"/>
              </a:rPr>
              <a:t>2.</a:t>
            </a:r>
            <a:r>
              <a:rPr lang="zh-CN" altLang="en-US" sz="2800" dirty="0">
                <a:solidFill>
                  <a:srgbClr val="0000FF"/>
                </a:solidFill>
                <a:latin typeface="STKaiti" charset="-122"/>
                <a:ea typeface="STKaiti" charset="-122"/>
                <a:cs typeface="STKaiti" charset="-122"/>
              </a:rPr>
              <a:t>激励能源：</a:t>
            </a:r>
            <a:r>
              <a:rPr lang="en-US" altLang="zh-CN" sz="2800" dirty="0">
                <a:latin typeface="STKaiti" charset="-122"/>
                <a:ea typeface="STKaiti" charset="-122"/>
                <a:cs typeface="STKaiti" charset="-122"/>
              </a:rPr>
              <a:t>                         </a:t>
            </a:r>
            <a:endParaRPr lang="en-US" altLang="zh-CN" sz="2800" dirty="0">
              <a:solidFill>
                <a:srgbClr val="0000FF"/>
              </a:solidFill>
              <a:latin typeface="STKaiti" charset="-122"/>
              <a:ea typeface="STKaiti" charset="-122"/>
              <a:cs typeface="STKaiti" charset="-122"/>
            </a:endParaRPr>
          </a:p>
        </p:txBody>
      </p:sp>
      <p:sp>
        <p:nvSpPr>
          <p:cNvPr id="207878" name="Rectangle 6"/>
          <p:cNvSpPr>
            <a:spLocks noChangeArrowheads="1"/>
          </p:cNvSpPr>
          <p:nvPr/>
        </p:nvSpPr>
        <p:spPr bwMode="auto">
          <a:xfrm>
            <a:off x="1009650" y="1962150"/>
            <a:ext cx="66484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800" dirty="0">
                <a:solidFill>
                  <a:schemeClr val="tx1"/>
                </a:solidFill>
                <a:latin typeface="STKaiti" charset="-122"/>
                <a:ea typeface="STKaiti" charset="-122"/>
                <a:cs typeface="STKaiti" charset="-122"/>
              </a:rPr>
              <a:t>有合适的能级结构，能实现粒子数反转。</a:t>
            </a:r>
          </a:p>
        </p:txBody>
      </p:sp>
      <p:sp>
        <p:nvSpPr>
          <p:cNvPr id="207880" name="Rectangle 8"/>
          <p:cNvSpPr>
            <a:spLocks noChangeArrowheads="1"/>
          </p:cNvSpPr>
          <p:nvPr/>
        </p:nvSpPr>
        <p:spPr bwMode="auto">
          <a:xfrm>
            <a:off x="750888" y="4310063"/>
            <a:ext cx="260826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 dirty="0">
                <a:solidFill>
                  <a:srgbClr val="0000FF"/>
                </a:solidFill>
                <a:latin typeface="STKaiti" charset="-122"/>
                <a:ea typeface="STKaiti" charset="-122"/>
                <a:cs typeface="STKaiti" charset="-122"/>
              </a:rPr>
              <a:t>3.</a:t>
            </a:r>
            <a:r>
              <a:rPr lang="zh-CN" altLang="en-US" sz="2800" dirty="0">
                <a:solidFill>
                  <a:srgbClr val="0000FF"/>
                </a:solidFill>
                <a:latin typeface="STKaiti" charset="-122"/>
                <a:ea typeface="STKaiti" charset="-122"/>
                <a:cs typeface="STKaiti" charset="-122"/>
              </a:rPr>
              <a:t>光学谐振腔：</a:t>
            </a:r>
          </a:p>
        </p:txBody>
      </p:sp>
      <p:sp>
        <p:nvSpPr>
          <p:cNvPr id="207881" name="Rectangle 9"/>
          <p:cNvSpPr>
            <a:spLocks noChangeArrowheads="1"/>
          </p:cNvSpPr>
          <p:nvPr/>
        </p:nvSpPr>
        <p:spPr bwMode="auto">
          <a:xfrm>
            <a:off x="1066800" y="4953000"/>
            <a:ext cx="2338388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800" dirty="0">
                <a:solidFill>
                  <a:schemeClr val="tx2"/>
                </a:solidFill>
                <a:latin typeface="STKaiti" charset="-122"/>
                <a:ea typeface="STKaiti" charset="-122"/>
                <a:cs typeface="STKaiti" charset="-122"/>
              </a:rPr>
              <a:t>保证光放大，</a:t>
            </a:r>
          </a:p>
        </p:txBody>
      </p:sp>
      <p:sp>
        <p:nvSpPr>
          <p:cNvPr id="207882" name="Rectangle 10"/>
          <p:cNvSpPr>
            <a:spLocks noChangeArrowheads="1"/>
          </p:cNvSpPr>
          <p:nvPr/>
        </p:nvSpPr>
        <p:spPr bwMode="auto">
          <a:xfrm>
            <a:off x="3429000" y="4972050"/>
            <a:ext cx="5570538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800" dirty="0">
                <a:solidFill>
                  <a:schemeClr val="tx1"/>
                </a:solidFill>
                <a:latin typeface="STKaiti" charset="-122"/>
                <a:ea typeface="STKaiti" charset="-122"/>
                <a:cs typeface="STKaiti" charset="-122"/>
              </a:rPr>
              <a:t>使激光有良好的方向性和单色性。</a:t>
            </a:r>
          </a:p>
        </p:txBody>
      </p:sp>
      <p:sp>
        <p:nvSpPr>
          <p:cNvPr id="207883" name="Rectangle 11"/>
          <p:cNvSpPr>
            <a:spLocks noChangeArrowheads="1"/>
          </p:cNvSpPr>
          <p:nvPr/>
        </p:nvSpPr>
        <p:spPr bwMode="auto">
          <a:xfrm>
            <a:off x="990600" y="3524250"/>
            <a:ext cx="521176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800" dirty="0">
                <a:solidFill>
                  <a:schemeClr val="tx1"/>
                </a:solidFill>
                <a:latin typeface="STKaiti" charset="-122"/>
                <a:ea typeface="STKaiti" charset="-122"/>
                <a:cs typeface="STKaiti" charset="-122"/>
              </a:rPr>
              <a:t>使原子激发，维持粒子数反转。</a:t>
            </a:r>
          </a:p>
        </p:txBody>
      </p:sp>
      <p:sp>
        <p:nvSpPr>
          <p:cNvPr id="3" name="幻灯片编号占位符 2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3200" b="1">
                <a:solidFill>
                  <a:schemeClr val="tx1"/>
                </a:solidFill>
                <a:latin typeface="Times New Roman" charset="0"/>
                <a:ea typeface="宋体" charset="0"/>
              </a:defRPr>
            </a:lvl1pPr>
            <a:lvl2pPr marL="742950" indent="-285750">
              <a:defRPr kumimoji="1" sz="3200" b="1">
                <a:solidFill>
                  <a:schemeClr val="tx1"/>
                </a:solidFill>
                <a:latin typeface="Times New Roman" charset="0"/>
                <a:ea typeface="宋体" charset="0"/>
              </a:defRPr>
            </a:lvl2pPr>
            <a:lvl3pPr marL="1143000" indent="-228600">
              <a:defRPr kumimoji="1" sz="3200" b="1">
                <a:solidFill>
                  <a:schemeClr val="tx1"/>
                </a:solidFill>
                <a:latin typeface="Times New Roman" charset="0"/>
                <a:ea typeface="宋体" charset="0"/>
              </a:defRPr>
            </a:lvl3pPr>
            <a:lvl4pPr marL="1600200" indent="-228600">
              <a:defRPr kumimoji="1" sz="3200" b="1">
                <a:solidFill>
                  <a:schemeClr val="tx1"/>
                </a:solidFill>
                <a:latin typeface="Times New Roman" charset="0"/>
                <a:ea typeface="宋体" charset="0"/>
              </a:defRPr>
            </a:lvl4pPr>
            <a:lvl5pPr marL="2057400" indent="-228600">
              <a:defRPr kumimoji="1" sz="3200" b="1">
                <a:solidFill>
                  <a:schemeClr val="tx1"/>
                </a:solidFill>
                <a:latin typeface="Times New Roman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charset="0"/>
                <a:ea typeface="宋体" charset="0"/>
              </a:defRPr>
            </a:lvl9pPr>
          </a:lstStyle>
          <a:p>
            <a:fld id="{BCCA041B-5FFE-7542-9348-C7F2C516ADEB}" type="slidenum">
              <a:rPr lang="en-US" altLang="zh-CN" sz="1400" b="0"/>
              <a:pPr/>
              <a:t>60</a:t>
            </a:fld>
            <a:endParaRPr lang="en-US" altLang="zh-CN" sz="1400" b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B85CE24-BBDF-434C-956A-B2B5C529E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原子物理学</a:t>
            </a:r>
            <a:r>
              <a:rPr lang="en-US" altLang="zh-CN" dirty="0"/>
              <a:t>2026</a:t>
            </a:r>
            <a:r>
              <a:rPr lang="zh-CN" altLang="en-US" dirty="0"/>
              <a:t>年春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506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207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"/>
                                        <p:tgtEl>
                                          <p:spTgt spid="207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"/>
                                        <p:tgtEl>
                                          <p:spTgt spid="207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"/>
                                        <p:tgtEl>
                                          <p:spTgt spid="207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"/>
                                        <p:tgtEl>
                                          <p:spTgt spid="207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"/>
                                        <p:tgtEl>
                                          <p:spTgt spid="207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300"/>
                                        <p:tgtEl>
                                          <p:spTgt spid="207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75" grpId="0" autoUpdateAnimBg="0"/>
      <p:bldP spid="207876" grpId="0" autoUpdateAnimBg="0"/>
      <p:bldP spid="207878" grpId="0" autoUpdateAnimBg="0"/>
      <p:bldP spid="207880" grpId="0" autoUpdateAnimBg="0"/>
      <p:bldP spid="207881" grpId="0" autoUpdateAnimBg="0"/>
      <p:bldP spid="207882" grpId="0" autoUpdateAnimBg="0"/>
      <p:bldP spid="207883" grpId="0" autoUpdateAnimBg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Text Box 2"/>
          <p:cNvSpPr txBox="1">
            <a:spLocks noChangeArrowheads="1"/>
          </p:cNvSpPr>
          <p:nvPr/>
        </p:nvSpPr>
        <p:spPr bwMode="auto">
          <a:xfrm>
            <a:off x="532984" y="195918"/>
            <a:ext cx="198002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3200" b="1">
                <a:solidFill>
                  <a:schemeClr val="tx1"/>
                </a:solidFill>
                <a:latin typeface="Times New Roman" charset="0"/>
                <a:ea typeface="宋体" charset="0"/>
              </a:defRPr>
            </a:lvl1pPr>
            <a:lvl2pPr marL="742950" indent="-285750">
              <a:defRPr kumimoji="1" sz="3200" b="1">
                <a:solidFill>
                  <a:schemeClr val="tx1"/>
                </a:solidFill>
                <a:latin typeface="Times New Roman" charset="0"/>
                <a:ea typeface="宋体" charset="0"/>
              </a:defRPr>
            </a:lvl2pPr>
            <a:lvl3pPr marL="1143000" indent="-228600">
              <a:defRPr kumimoji="1" sz="3200" b="1">
                <a:solidFill>
                  <a:schemeClr val="tx1"/>
                </a:solidFill>
                <a:latin typeface="Times New Roman" charset="0"/>
                <a:ea typeface="宋体" charset="0"/>
              </a:defRPr>
            </a:lvl3pPr>
            <a:lvl4pPr marL="1600200" indent="-228600">
              <a:defRPr kumimoji="1" sz="3200" b="1">
                <a:solidFill>
                  <a:schemeClr val="tx1"/>
                </a:solidFill>
                <a:latin typeface="Times New Roman" charset="0"/>
                <a:ea typeface="宋体" charset="0"/>
              </a:defRPr>
            </a:lvl4pPr>
            <a:lvl5pPr marL="2057400" indent="-228600">
              <a:defRPr kumimoji="1" sz="3200" b="1">
                <a:solidFill>
                  <a:schemeClr val="tx1"/>
                </a:solidFill>
                <a:latin typeface="Times New Roman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charset="0"/>
                <a:ea typeface="宋体" charset="0"/>
              </a:defRPr>
            </a:lvl9pPr>
          </a:lstStyle>
          <a:p>
            <a:r>
              <a:rPr lang="zh-CN" altLang="en-US" sz="2800" dirty="0">
                <a:solidFill>
                  <a:srgbClr val="0000FF"/>
                </a:solidFill>
                <a:latin typeface="STKaiti" charset="-122"/>
                <a:ea typeface="STKaiti" charset="-122"/>
                <a:cs typeface="STKaiti" charset="-122"/>
              </a:rPr>
              <a:t>激光的特点</a:t>
            </a:r>
            <a:endParaRPr lang="zh-CN" altLang="en-US" sz="2800" dirty="0">
              <a:latin typeface="STKaiti" charset="-122"/>
              <a:ea typeface="STKaiti" charset="-122"/>
              <a:cs typeface="STKaiti" charset="-122"/>
            </a:endParaRPr>
          </a:p>
        </p:txBody>
      </p:sp>
      <p:sp>
        <p:nvSpPr>
          <p:cNvPr id="208899" name="Text Box 3"/>
          <p:cNvSpPr txBox="1">
            <a:spLocks noChangeArrowheads="1"/>
          </p:cNvSpPr>
          <p:nvPr/>
        </p:nvSpPr>
        <p:spPr bwMode="auto">
          <a:xfrm>
            <a:off x="1042988" y="2276475"/>
            <a:ext cx="77200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800" dirty="0">
                <a:solidFill>
                  <a:schemeClr val="tx1"/>
                </a:solidFill>
                <a:latin typeface="STKaiti" charset="-122"/>
                <a:ea typeface="STKaiti" charset="-122"/>
                <a:cs typeface="STKaiti" charset="-122"/>
                <a:sym typeface="Symbol" charset="0"/>
              </a:rPr>
              <a:t></a:t>
            </a:r>
            <a:r>
              <a:rPr lang="zh-CN" altLang="en-US" sz="2800" dirty="0">
                <a:solidFill>
                  <a:schemeClr val="tx1"/>
                </a:solidFill>
                <a:latin typeface="STKaiti" charset="-122"/>
                <a:ea typeface="STKaiti" charset="-122"/>
                <a:cs typeface="STKaiti" charset="-122"/>
              </a:rPr>
              <a:t>空间相干性好，激光波面上各个点可以做到都</a:t>
            </a:r>
          </a:p>
        </p:txBody>
      </p:sp>
      <p:sp>
        <p:nvSpPr>
          <p:cNvPr id="208900" name="Text Box 4"/>
          <p:cNvSpPr txBox="1">
            <a:spLocks noChangeArrowheads="1"/>
          </p:cNvSpPr>
          <p:nvPr/>
        </p:nvSpPr>
        <p:spPr bwMode="auto">
          <a:xfrm>
            <a:off x="830263" y="963613"/>
            <a:ext cx="2249487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 dirty="0">
                <a:solidFill>
                  <a:srgbClr val="0000FF"/>
                </a:solidFill>
                <a:latin typeface="STKaiti" charset="-122"/>
                <a:ea typeface="STKaiti" charset="-122"/>
                <a:cs typeface="STKaiti" charset="-122"/>
              </a:rPr>
              <a:t>1.</a:t>
            </a:r>
            <a:r>
              <a:rPr lang="zh-CN" altLang="en-US" sz="2800" dirty="0">
                <a:solidFill>
                  <a:srgbClr val="0000FF"/>
                </a:solidFill>
                <a:latin typeface="STKaiti" charset="-122"/>
                <a:ea typeface="STKaiti" charset="-122"/>
                <a:cs typeface="STKaiti" charset="-122"/>
              </a:rPr>
              <a:t>相干性极好</a:t>
            </a:r>
          </a:p>
        </p:txBody>
      </p:sp>
      <p:sp>
        <p:nvSpPr>
          <p:cNvPr id="208901" name="Text Box 5"/>
          <p:cNvSpPr txBox="1">
            <a:spLocks noChangeArrowheads="1"/>
          </p:cNvSpPr>
          <p:nvPr/>
        </p:nvSpPr>
        <p:spPr bwMode="auto">
          <a:xfrm>
            <a:off x="1042988" y="1446213"/>
            <a:ext cx="2969083" cy="651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800" dirty="0">
                <a:solidFill>
                  <a:schemeClr val="tx1"/>
                </a:solidFill>
                <a:sym typeface="Symbol" charset="0"/>
              </a:rPr>
              <a:t></a:t>
            </a:r>
            <a:r>
              <a:rPr lang="zh-CN" altLang="en-US" sz="2800" dirty="0">
                <a:solidFill>
                  <a:schemeClr val="tx1"/>
                </a:solidFill>
                <a:latin typeface="STKaiti" charset="-122"/>
                <a:ea typeface="STKaiti" charset="-122"/>
                <a:cs typeface="STKaiti" charset="-122"/>
              </a:rPr>
              <a:t>时间相干性好，</a:t>
            </a:r>
          </a:p>
        </p:txBody>
      </p:sp>
      <p:sp>
        <p:nvSpPr>
          <p:cNvPr id="208902" name="Text Box 6"/>
          <p:cNvSpPr txBox="1">
            <a:spLocks noChangeArrowheads="1"/>
          </p:cNvSpPr>
          <p:nvPr/>
        </p:nvSpPr>
        <p:spPr bwMode="auto">
          <a:xfrm>
            <a:off x="827088" y="3573463"/>
            <a:ext cx="33718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dirty="0">
                <a:solidFill>
                  <a:srgbClr val="0000FF"/>
                </a:solidFill>
                <a:latin typeface="STKaiti" charset="-122"/>
                <a:ea typeface="STKaiti" charset="-122"/>
                <a:cs typeface="STKaiti" charset="-122"/>
              </a:rPr>
              <a:t>2.</a:t>
            </a:r>
            <a:r>
              <a:rPr lang="zh-CN" altLang="en-US" sz="2800" dirty="0">
                <a:solidFill>
                  <a:srgbClr val="0000FF"/>
                </a:solidFill>
                <a:latin typeface="STKaiti" charset="-122"/>
                <a:ea typeface="STKaiti" charset="-122"/>
                <a:cs typeface="STKaiti" charset="-122"/>
              </a:rPr>
              <a:t>方向性极好</a:t>
            </a:r>
          </a:p>
        </p:txBody>
      </p:sp>
      <p:sp>
        <p:nvSpPr>
          <p:cNvPr id="208903" name="Text Box 7"/>
          <p:cNvSpPr txBox="1">
            <a:spLocks noChangeArrowheads="1"/>
          </p:cNvSpPr>
          <p:nvPr/>
        </p:nvSpPr>
        <p:spPr bwMode="auto">
          <a:xfrm>
            <a:off x="1116013" y="5013325"/>
            <a:ext cx="7783512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800" dirty="0">
                <a:solidFill>
                  <a:schemeClr val="tx1"/>
                </a:solidFill>
                <a:latin typeface="STKaiti" charset="-122"/>
                <a:ea typeface="STKaiti" charset="-122"/>
                <a:cs typeface="STKaiti" charset="-122"/>
              </a:rPr>
              <a:t>投射到月球（</a:t>
            </a:r>
            <a:r>
              <a:rPr lang="en-US" altLang="zh-CN" sz="2800" dirty="0">
                <a:solidFill>
                  <a:schemeClr val="tx1"/>
                </a:solidFill>
                <a:latin typeface="STKaiti" charset="-122"/>
                <a:ea typeface="STKaiti" charset="-122"/>
                <a:cs typeface="STKaiti" charset="-122"/>
              </a:rPr>
              <a:t>38</a:t>
            </a:r>
            <a:r>
              <a:rPr lang="zh-CN" altLang="en-US" sz="2800" dirty="0">
                <a:solidFill>
                  <a:schemeClr val="tx1"/>
                </a:solidFill>
                <a:latin typeface="STKaiti" charset="-122"/>
                <a:ea typeface="STKaiti" charset="-122"/>
                <a:cs typeface="STKaiti" charset="-122"/>
              </a:rPr>
              <a:t>万公里）光斑直径仅约</a:t>
            </a:r>
            <a:r>
              <a:rPr lang="en-US" altLang="zh-CN" sz="2800" dirty="0">
                <a:solidFill>
                  <a:schemeClr val="tx1"/>
                </a:solidFill>
                <a:latin typeface="STKaiti" charset="-122"/>
                <a:ea typeface="STKaiti" charset="-122"/>
                <a:cs typeface="STKaiti" charset="-122"/>
              </a:rPr>
              <a:t>2</a:t>
            </a:r>
            <a:r>
              <a:rPr lang="zh-CN" altLang="en-US" sz="2800" dirty="0">
                <a:solidFill>
                  <a:schemeClr val="tx1"/>
                </a:solidFill>
                <a:latin typeface="STKaiti" charset="-122"/>
                <a:ea typeface="STKaiti" charset="-122"/>
                <a:cs typeface="STKaiti" charset="-122"/>
              </a:rPr>
              <a:t>公里，</a:t>
            </a:r>
          </a:p>
        </p:txBody>
      </p:sp>
      <p:sp>
        <p:nvSpPr>
          <p:cNvPr id="208904" name="Rectangle 8"/>
          <p:cNvSpPr>
            <a:spLocks noChangeArrowheads="1"/>
          </p:cNvSpPr>
          <p:nvPr/>
        </p:nvSpPr>
        <p:spPr bwMode="auto">
          <a:xfrm>
            <a:off x="4057650" y="1638300"/>
            <a:ext cx="41338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800" dirty="0">
                <a:latin typeface="STKaiti" charset="-122"/>
                <a:ea typeface="STKaiti" charset="-122"/>
                <a:cs typeface="STKaiti" charset="-122"/>
              </a:rPr>
              <a:t>相干长度可达几十公里。</a:t>
            </a:r>
          </a:p>
        </p:txBody>
      </p:sp>
      <p:sp>
        <p:nvSpPr>
          <p:cNvPr id="208905" name="Rectangle 9"/>
          <p:cNvSpPr>
            <a:spLocks noChangeArrowheads="1"/>
          </p:cNvSpPr>
          <p:nvPr/>
        </p:nvSpPr>
        <p:spPr bwMode="auto">
          <a:xfrm>
            <a:off x="1331913" y="2852738"/>
            <a:ext cx="19796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800" dirty="0">
                <a:solidFill>
                  <a:schemeClr val="tx1"/>
                </a:solidFill>
                <a:latin typeface="STKaiti" charset="-122"/>
                <a:ea typeface="STKaiti" charset="-122"/>
                <a:cs typeface="STKaiti" charset="-122"/>
              </a:rPr>
              <a:t>是相干的。</a:t>
            </a:r>
          </a:p>
        </p:txBody>
      </p:sp>
      <p:sp>
        <p:nvSpPr>
          <p:cNvPr id="208906" name="Rectangle 10"/>
          <p:cNvSpPr>
            <a:spLocks noChangeArrowheads="1"/>
          </p:cNvSpPr>
          <p:nvPr/>
        </p:nvSpPr>
        <p:spPr bwMode="auto">
          <a:xfrm>
            <a:off x="1187450" y="4292600"/>
            <a:ext cx="53142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800" dirty="0">
                <a:solidFill>
                  <a:schemeClr val="tx1"/>
                </a:solidFill>
                <a:latin typeface="STKaiti" charset="-122"/>
                <a:ea typeface="STKaiti" charset="-122"/>
                <a:cs typeface="STKaiti" charset="-122"/>
              </a:rPr>
              <a:t>发散角可小到</a:t>
            </a:r>
            <a:r>
              <a:rPr lang="en-US" altLang="zh-CN" sz="2800" dirty="0">
                <a:solidFill>
                  <a:schemeClr val="tx1"/>
                </a:solidFill>
                <a:latin typeface="STKaiti" charset="-122"/>
                <a:ea typeface="STKaiti" charset="-122"/>
                <a:cs typeface="STKaiti" charset="-122"/>
              </a:rPr>
              <a:t> </a:t>
            </a:r>
            <a:r>
              <a:rPr lang="en-US" altLang="zh-CN" sz="2800" dirty="0">
                <a:solidFill>
                  <a:schemeClr val="tx1"/>
                </a:solidFill>
                <a:latin typeface="STKaiti" charset="-122"/>
                <a:ea typeface="STKaiti" charset="-122"/>
                <a:cs typeface="STKaiti" charset="-122"/>
                <a:sym typeface="Symbol" charset="0"/>
              </a:rPr>
              <a:t></a:t>
            </a:r>
            <a:r>
              <a:rPr lang="en-US" altLang="zh-CN" sz="2800" dirty="0">
                <a:solidFill>
                  <a:schemeClr val="tx1"/>
                </a:solidFill>
                <a:latin typeface="STKaiti" charset="-122"/>
                <a:ea typeface="STKaiti" charset="-122"/>
                <a:cs typeface="STKaiti" charset="-122"/>
              </a:rPr>
              <a:t> 10 </a:t>
            </a:r>
            <a:r>
              <a:rPr lang="en-US" altLang="zh-CN" sz="2800" baseline="30000" dirty="0">
                <a:solidFill>
                  <a:schemeClr val="tx1"/>
                </a:solidFill>
                <a:latin typeface="STKaiti" charset="-122"/>
                <a:ea typeface="STKaiti" charset="-122"/>
                <a:cs typeface="STKaiti" charset="-122"/>
              </a:rPr>
              <a:t>-4</a:t>
            </a:r>
            <a:r>
              <a:rPr lang="zh-CN" altLang="en-US" sz="2800" baseline="30000" dirty="0">
                <a:solidFill>
                  <a:schemeClr val="tx1"/>
                </a:solidFill>
                <a:latin typeface="STKaiti" charset="-122"/>
                <a:ea typeface="STKaiti" charset="-122"/>
                <a:cs typeface="STKaiti" charset="-122"/>
              </a:rPr>
              <a:t> </a:t>
            </a:r>
            <a:r>
              <a:rPr lang="en-US" altLang="zh-CN" sz="2800" dirty="0">
                <a:solidFill>
                  <a:schemeClr val="tx1"/>
                </a:solidFill>
                <a:latin typeface="STKaiti" charset="-122"/>
                <a:ea typeface="STKaiti" charset="-122"/>
                <a:cs typeface="STKaiti" charset="-122"/>
              </a:rPr>
              <a:t>rad</a:t>
            </a:r>
            <a:r>
              <a:rPr lang="zh-CN" altLang="en-US" sz="2800" dirty="0">
                <a:solidFill>
                  <a:schemeClr val="tx1"/>
                </a:solidFill>
                <a:latin typeface="STKaiti" charset="-122"/>
                <a:ea typeface="STKaiti" charset="-122"/>
                <a:cs typeface="STKaiti" charset="-122"/>
              </a:rPr>
              <a:t>（</a:t>
            </a:r>
            <a:r>
              <a:rPr lang="en-US" altLang="zh-CN" sz="2800" dirty="0">
                <a:solidFill>
                  <a:schemeClr val="tx1"/>
                </a:solidFill>
                <a:latin typeface="STKaiti" charset="-122"/>
                <a:ea typeface="STKaiti" charset="-122"/>
                <a:cs typeface="STKaiti" charset="-122"/>
                <a:sym typeface="Symbol" charset="0"/>
              </a:rPr>
              <a:t></a:t>
            </a:r>
            <a:r>
              <a:rPr lang="en-US" altLang="zh-CN" sz="2800" dirty="0">
                <a:solidFill>
                  <a:schemeClr val="tx1"/>
                </a:solidFill>
                <a:latin typeface="STKaiti" charset="-122"/>
                <a:ea typeface="STKaiti" charset="-122"/>
                <a:cs typeface="STKaiti" charset="-122"/>
              </a:rPr>
              <a:t>0.1</a:t>
            </a:r>
            <a:r>
              <a:rPr lang="en-US" altLang="zh-CN" sz="2800" dirty="0">
                <a:solidFill>
                  <a:schemeClr val="tx1"/>
                </a:solidFill>
                <a:latin typeface="STKaiti" charset="-122"/>
                <a:ea typeface="STKaiti" charset="-122"/>
                <a:cs typeface="STKaiti" charset="-122"/>
                <a:sym typeface="Symbol" charset="0"/>
              </a:rPr>
              <a:t></a:t>
            </a:r>
            <a:r>
              <a:rPr lang="zh-CN" altLang="en-US" sz="2800" dirty="0">
                <a:solidFill>
                  <a:schemeClr val="tx1"/>
                </a:solidFill>
                <a:latin typeface="STKaiti" charset="-122"/>
                <a:ea typeface="STKaiti" charset="-122"/>
                <a:cs typeface="STKaiti" charset="-122"/>
                <a:sym typeface="Symbol" charset="0"/>
              </a:rPr>
              <a:t>）</a:t>
            </a:r>
          </a:p>
        </p:txBody>
      </p:sp>
      <p:sp>
        <p:nvSpPr>
          <p:cNvPr id="208907" name="Rectangle 11"/>
          <p:cNvSpPr>
            <a:spLocks noChangeArrowheads="1"/>
          </p:cNvSpPr>
          <p:nvPr/>
        </p:nvSpPr>
        <p:spPr bwMode="auto">
          <a:xfrm>
            <a:off x="898525" y="5905500"/>
            <a:ext cx="1841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zh-CN" altLang="en-US" sz="2800" dirty="0"/>
          </a:p>
        </p:txBody>
      </p:sp>
      <p:sp>
        <p:nvSpPr>
          <p:cNvPr id="208908" name="Text Box 12"/>
          <p:cNvSpPr txBox="1">
            <a:spLocks noChangeArrowheads="1"/>
          </p:cNvSpPr>
          <p:nvPr/>
        </p:nvSpPr>
        <p:spPr bwMode="auto">
          <a:xfrm>
            <a:off x="827088" y="5661025"/>
            <a:ext cx="62484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 b="1">
                <a:solidFill>
                  <a:schemeClr val="tx1"/>
                </a:solidFill>
                <a:latin typeface="Times New Roman" charset="0"/>
                <a:ea typeface="宋体" charset="0"/>
              </a:defRPr>
            </a:lvl1pPr>
            <a:lvl2pPr marL="742950" indent="-285750">
              <a:defRPr kumimoji="1" sz="3200" b="1">
                <a:solidFill>
                  <a:schemeClr val="tx1"/>
                </a:solidFill>
                <a:latin typeface="Times New Roman" charset="0"/>
                <a:ea typeface="宋体" charset="0"/>
              </a:defRPr>
            </a:lvl2pPr>
            <a:lvl3pPr marL="1143000" indent="-228600">
              <a:defRPr kumimoji="1" sz="3200" b="1">
                <a:solidFill>
                  <a:schemeClr val="tx1"/>
                </a:solidFill>
                <a:latin typeface="Times New Roman" charset="0"/>
                <a:ea typeface="宋体" charset="0"/>
              </a:defRPr>
            </a:lvl3pPr>
            <a:lvl4pPr marL="1600200" indent="-228600">
              <a:defRPr kumimoji="1" sz="3200" b="1">
                <a:solidFill>
                  <a:schemeClr val="tx1"/>
                </a:solidFill>
                <a:latin typeface="Times New Roman" charset="0"/>
                <a:ea typeface="宋体" charset="0"/>
              </a:defRPr>
            </a:lvl4pPr>
            <a:lvl5pPr marL="2057400" indent="-228600">
              <a:defRPr kumimoji="1" sz="3200" b="1">
                <a:solidFill>
                  <a:schemeClr val="tx1"/>
                </a:solidFill>
                <a:latin typeface="Times New Roman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charset="0"/>
                <a:ea typeface="宋体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800" dirty="0">
                <a:latin typeface="STKaiti" charset="-122"/>
                <a:ea typeface="STKaiti" charset="-122"/>
                <a:cs typeface="STKaiti" charset="-122"/>
              </a:rPr>
              <a:t>测地</a:t>
            </a:r>
            <a:r>
              <a:rPr lang="en-US" altLang="zh-CN" sz="2800" dirty="0">
                <a:latin typeface="STKaiti" charset="-122"/>
                <a:ea typeface="STKaiti" charset="-122"/>
                <a:cs typeface="STKaiti" charset="-122"/>
              </a:rPr>
              <a:t>—</a:t>
            </a:r>
            <a:r>
              <a:rPr lang="zh-CN" altLang="en-US" sz="2800" dirty="0">
                <a:latin typeface="STKaiti" charset="-122"/>
                <a:ea typeface="STKaiti" charset="-122"/>
                <a:cs typeface="STKaiti" charset="-122"/>
              </a:rPr>
              <a:t>月距离精度达几厘米。</a:t>
            </a:r>
          </a:p>
        </p:txBody>
      </p:sp>
      <p:sp>
        <p:nvSpPr>
          <p:cNvPr id="3" name="幻灯片编号占位符 2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3200" b="1">
                <a:solidFill>
                  <a:schemeClr val="tx1"/>
                </a:solidFill>
                <a:latin typeface="Times New Roman" charset="0"/>
                <a:ea typeface="宋体" charset="0"/>
              </a:defRPr>
            </a:lvl1pPr>
            <a:lvl2pPr marL="742950" indent="-285750">
              <a:defRPr kumimoji="1" sz="3200" b="1">
                <a:solidFill>
                  <a:schemeClr val="tx1"/>
                </a:solidFill>
                <a:latin typeface="Times New Roman" charset="0"/>
                <a:ea typeface="宋体" charset="0"/>
              </a:defRPr>
            </a:lvl2pPr>
            <a:lvl3pPr marL="1143000" indent="-228600">
              <a:defRPr kumimoji="1" sz="3200" b="1">
                <a:solidFill>
                  <a:schemeClr val="tx1"/>
                </a:solidFill>
                <a:latin typeface="Times New Roman" charset="0"/>
                <a:ea typeface="宋体" charset="0"/>
              </a:defRPr>
            </a:lvl3pPr>
            <a:lvl4pPr marL="1600200" indent="-228600">
              <a:defRPr kumimoji="1" sz="3200" b="1">
                <a:solidFill>
                  <a:schemeClr val="tx1"/>
                </a:solidFill>
                <a:latin typeface="Times New Roman" charset="0"/>
                <a:ea typeface="宋体" charset="0"/>
              </a:defRPr>
            </a:lvl4pPr>
            <a:lvl5pPr marL="2057400" indent="-228600">
              <a:defRPr kumimoji="1" sz="3200" b="1">
                <a:solidFill>
                  <a:schemeClr val="tx1"/>
                </a:solidFill>
                <a:latin typeface="Times New Roman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charset="0"/>
                <a:ea typeface="宋体" charset="0"/>
              </a:defRPr>
            </a:lvl9pPr>
          </a:lstStyle>
          <a:p>
            <a:fld id="{C548E577-CE0B-6349-AAAA-5670AACACB4B}" type="slidenum">
              <a:rPr lang="en-US" altLang="zh-CN" sz="1400" b="0"/>
              <a:pPr/>
              <a:t>61</a:t>
            </a:fld>
            <a:endParaRPr lang="en-US" altLang="zh-CN" sz="1400" b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D8649BC-0129-7949-BC39-F859F1C17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原子物理学</a:t>
            </a:r>
            <a:r>
              <a:rPr lang="en-US" altLang="zh-CN" dirty="0"/>
              <a:t>2026</a:t>
            </a:r>
            <a:r>
              <a:rPr lang="zh-CN" altLang="en-US" dirty="0"/>
              <a:t>年春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702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8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8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"/>
                                        <p:tgtEl>
                                          <p:spTgt spid="208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8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08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08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08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300"/>
                                        <p:tgtEl>
                                          <p:spTgt spid="208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43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3"/>
                                    </p:cond>
                                  </p:end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300"/>
                                        <p:tgtEl>
                                          <p:spTgt spid="208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300"/>
                                        <p:tgtEl>
                                          <p:spTgt spid="208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899" grpId="0" autoUpdateAnimBg="0"/>
      <p:bldP spid="208900" grpId="0" autoUpdateAnimBg="0"/>
      <p:bldP spid="208901" grpId="0" autoUpdateAnimBg="0"/>
      <p:bldP spid="208902" grpId="0" autoUpdateAnimBg="0"/>
      <p:bldP spid="208903" grpId="0" autoUpdateAnimBg="0"/>
      <p:bldP spid="208904" grpId="0" autoUpdateAnimBg="0"/>
      <p:bldP spid="208905" grpId="0" autoUpdateAnimBg="0"/>
      <p:bldP spid="208906" grpId="0" autoUpdateAnimBg="0"/>
      <p:bldP spid="208907" grpId="0" autoUpdateAnimBg="0"/>
      <p:bldP spid="208908" grpId="0" autoUpdateAnimBg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Text Box 2"/>
          <p:cNvSpPr txBox="1">
            <a:spLocks noChangeArrowheads="1"/>
          </p:cNvSpPr>
          <p:nvPr/>
        </p:nvSpPr>
        <p:spPr bwMode="auto">
          <a:xfrm>
            <a:off x="2291866" y="4883150"/>
            <a:ext cx="431560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800" dirty="0">
                <a:solidFill>
                  <a:schemeClr val="tx1"/>
                </a:solidFill>
                <a:latin typeface="+mn-ea"/>
                <a:ea typeface="+mn-ea"/>
              </a:rPr>
              <a:t>脉冲瞬时功率可达～</a:t>
            </a:r>
            <a:r>
              <a:rPr lang="en-US" altLang="zh-CN" sz="2800" dirty="0">
                <a:solidFill>
                  <a:schemeClr val="tx1"/>
                </a:solidFill>
                <a:latin typeface="+mn-ea"/>
                <a:ea typeface="+mn-ea"/>
              </a:rPr>
              <a:t>10</a:t>
            </a:r>
            <a:r>
              <a:rPr lang="en-US" altLang="zh-CN" sz="2800" baseline="30000" dirty="0">
                <a:solidFill>
                  <a:schemeClr val="tx1"/>
                </a:solidFill>
                <a:latin typeface="+mn-ea"/>
                <a:ea typeface="+mn-ea"/>
              </a:rPr>
              <a:t>14 </a:t>
            </a:r>
            <a:r>
              <a:rPr lang="en-US" altLang="zh-CN" sz="2800" dirty="0">
                <a:solidFill>
                  <a:schemeClr val="tx1"/>
                </a:solidFill>
                <a:latin typeface="+mn-ea"/>
                <a:ea typeface="+mn-ea"/>
              </a:rPr>
              <a:t>W</a:t>
            </a:r>
          </a:p>
        </p:txBody>
      </p:sp>
      <p:sp>
        <p:nvSpPr>
          <p:cNvPr id="209923" name="Text Box 3"/>
          <p:cNvSpPr txBox="1">
            <a:spLocks noChangeArrowheads="1"/>
          </p:cNvSpPr>
          <p:nvPr/>
        </p:nvSpPr>
        <p:spPr bwMode="auto">
          <a:xfrm>
            <a:off x="608439" y="105837"/>
            <a:ext cx="305724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800" dirty="0">
                <a:solidFill>
                  <a:srgbClr val="0000FF"/>
                </a:solidFill>
                <a:latin typeface="STKaiti" charset="-122"/>
                <a:ea typeface="STKaiti" charset="-122"/>
                <a:cs typeface="STKaiti" charset="-122"/>
              </a:rPr>
              <a:t>亮度和强度极高：</a:t>
            </a:r>
            <a:endParaRPr lang="zh-CN" altLang="en-US" sz="2800" i="1" dirty="0">
              <a:solidFill>
                <a:srgbClr val="000000"/>
              </a:solidFill>
              <a:latin typeface="STKaiti" charset="-122"/>
              <a:ea typeface="STKaiti" charset="-122"/>
              <a:cs typeface="STKaiti" charset="-122"/>
            </a:endParaRPr>
          </a:p>
        </p:txBody>
      </p:sp>
      <p:sp>
        <p:nvSpPr>
          <p:cNvPr id="209927" name="Text Box 7"/>
          <p:cNvSpPr txBox="1">
            <a:spLocks noChangeArrowheads="1"/>
          </p:cNvSpPr>
          <p:nvPr/>
        </p:nvSpPr>
        <p:spPr bwMode="auto">
          <a:xfrm>
            <a:off x="5164138" y="1916113"/>
            <a:ext cx="20574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800" dirty="0">
                <a:solidFill>
                  <a:srgbClr val="0000FF"/>
                </a:solidFill>
                <a:latin typeface="STKaiti" charset="-122"/>
                <a:ea typeface="STKaiti" charset="-122"/>
                <a:cs typeface="STKaiti" charset="-122"/>
              </a:rPr>
              <a:t>光源亮度：</a:t>
            </a:r>
          </a:p>
        </p:txBody>
      </p:sp>
      <p:graphicFrame>
        <p:nvGraphicFramePr>
          <p:cNvPr id="209928" name="Object 8"/>
          <p:cNvGraphicFramePr>
            <a:graphicFrameLocks noChangeAspect="1"/>
          </p:cNvGraphicFramePr>
          <p:nvPr/>
        </p:nvGraphicFramePr>
        <p:xfrm>
          <a:off x="5318125" y="2806700"/>
          <a:ext cx="2149475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公式" r:id="rId2" imgW="825142" imgH="406224" progId="Equation.3">
                  <p:embed/>
                </p:oleObj>
              </mc:Choice>
              <mc:Fallback>
                <p:oleObj name="公式" r:id="rId2" imgW="825142" imgH="4062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8125" y="2806700"/>
                        <a:ext cx="2149475" cy="1054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9929" name="Group 9"/>
          <p:cNvGrpSpPr>
            <a:grpSpLocks/>
          </p:cNvGrpSpPr>
          <p:nvPr/>
        </p:nvGrpSpPr>
        <p:grpSpPr bwMode="auto">
          <a:xfrm>
            <a:off x="2268538" y="4149725"/>
            <a:ext cx="6338887" cy="596900"/>
            <a:chOff x="1066" y="2704"/>
            <a:chExt cx="3993" cy="376"/>
          </a:xfrm>
        </p:grpSpPr>
        <p:sp>
          <p:nvSpPr>
            <p:cNvPr id="209930" name="Text Box 10"/>
            <p:cNvSpPr txBox="1">
              <a:spLocks noChangeArrowheads="1"/>
            </p:cNvSpPr>
            <p:nvPr/>
          </p:nvSpPr>
          <p:spPr bwMode="auto">
            <a:xfrm>
              <a:off x="1066" y="2750"/>
              <a:ext cx="3083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zh-CN" altLang="en-US" sz="2800" dirty="0">
                  <a:solidFill>
                    <a:srgbClr val="0000FF"/>
                  </a:solidFill>
                  <a:latin typeface="+mn-ea"/>
                  <a:ea typeface="+mn-ea"/>
                </a:rPr>
                <a:t>强度：</a:t>
              </a:r>
              <a:r>
                <a:rPr lang="zh-CN" altLang="en-US" sz="2800" dirty="0">
                  <a:solidFill>
                    <a:schemeClr val="tx1"/>
                  </a:solidFill>
                  <a:latin typeface="+mn-ea"/>
                  <a:ea typeface="+mn-ea"/>
                </a:rPr>
                <a:t>聚焦状态可达到</a:t>
              </a:r>
            </a:p>
          </p:txBody>
        </p:sp>
        <p:graphicFrame>
          <p:nvGraphicFramePr>
            <p:cNvPr id="44064" name="Object 11"/>
            <p:cNvGraphicFramePr>
              <a:graphicFrameLocks noChangeAspect="1"/>
            </p:cNvGraphicFramePr>
            <p:nvPr/>
          </p:nvGraphicFramePr>
          <p:xfrm>
            <a:off x="3515" y="2704"/>
            <a:ext cx="1544" cy="3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公式" r:id="rId4" imgW="965200" imgH="203200" progId="Equation.3">
                    <p:embed/>
                  </p:oleObj>
                </mc:Choice>
                <mc:Fallback>
                  <p:oleObj name="公式" r:id="rId4" imgW="965200" imgH="203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15" y="2704"/>
                          <a:ext cx="1544" cy="32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09935" name="Group 15"/>
          <p:cNvGrpSpPr>
            <a:grpSpLocks/>
          </p:cNvGrpSpPr>
          <p:nvPr/>
        </p:nvGrpSpPr>
        <p:grpSpPr bwMode="auto">
          <a:xfrm>
            <a:off x="581025" y="2024063"/>
            <a:ext cx="4003675" cy="2254250"/>
            <a:chOff x="377" y="1220"/>
            <a:chExt cx="2522" cy="1420"/>
          </a:xfrm>
        </p:grpSpPr>
        <p:sp>
          <p:nvSpPr>
            <p:cNvPr id="44044" name="Freeform 16"/>
            <p:cNvSpPr>
              <a:spLocks/>
            </p:cNvSpPr>
            <p:nvPr/>
          </p:nvSpPr>
          <p:spPr bwMode="auto">
            <a:xfrm>
              <a:off x="676" y="2130"/>
              <a:ext cx="226" cy="510"/>
            </a:xfrm>
            <a:custGeom>
              <a:avLst/>
              <a:gdLst>
                <a:gd name="T0" fmla="*/ 0 w 287"/>
                <a:gd name="T1" fmla="*/ 0 h 555"/>
                <a:gd name="T2" fmla="*/ 45 w 287"/>
                <a:gd name="T3" fmla="*/ 108 h 555"/>
                <a:gd name="T4" fmla="*/ 54 w 287"/>
                <a:gd name="T5" fmla="*/ 307 h 55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7" h="555">
                  <a:moveTo>
                    <a:pt x="0" y="0"/>
                  </a:moveTo>
                  <a:cubicBezTo>
                    <a:pt x="96" y="51"/>
                    <a:pt x="193" y="103"/>
                    <a:pt x="240" y="195"/>
                  </a:cubicBezTo>
                  <a:cubicBezTo>
                    <a:pt x="287" y="287"/>
                    <a:pt x="286" y="421"/>
                    <a:pt x="285" y="555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045" name="Line 17"/>
            <p:cNvSpPr>
              <a:spLocks noChangeShapeType="1"/>
            </p:cNvSpPr>
            <p:nvPr/>
          </p:nvSpPr>
          <p:spPr bwMode="auto">
            <a:xfrm flipH="1">
              <a:off x="676" y="2171"/>
              <a:ext cx="36" cy="69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046" name="Line 18"/>
            <p:cNvSpPr>
              <a:spLocks noChangeShapeType="1"/>
            </p:cNvSpPr>
            <p:nvPr/>
          </p:nvSpPr>
          <p:spPr bwMode="auto">
            <a:xfrm flipH="1">
              <a:off x="724" y="2212"/>
              <a:ext cx="35" cy="69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047" name="Line 19"/>
            <p:cNvSpPr>
              <a:spLocks noChangeShapeType="1"/>
            </p:cNvSpPr>
            <p:nvPr/>
          </p:nvSpPr>
          <p:spPr bwMode="auto">
            <a:xfrm flipH="1">
              <a:off x="771" y="2254"/>
              <a:ext cx="35" cy="69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048" name="Line 20"/>
            <p:cNvSpPr>
              <a:spLocks noChangeShapeType="1"/>
            </p:cNvSpPr>
            <p:nvPr/>
          </p:nvSpPr>
          <p:spPr bwMode="auto">
            <a:xfrm flipH="1">
              <a:off x="806" y="2323"/>
              <a:ext cx="35" cy="69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049" name="Line 21"/>
            <p:cNvSpPr>
              <a:spLocks noChangeShapeType="1"/>
            </p:cNvSpPr>
            <p:nvPr/>
          </p:nvSpPr>
          <p:spPr bwMode="auto">
            <a:xfrm flipH="1">
              <a:off x="829" y="2405"/>
              <a:ext cx="36" cy="69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050" name="Line 22"/>
            <p:cNvSpPr>
              <a:spLocks noChangeShapeType="1"/>
            </p:cNvSpPr>
            <p:nvPr/>
          </p:nvSpPr>
          <p:spPr bwMode="auto">
            <a:xfrm flipH="1">
              <a:off x="841" y="2488"/>
              <a:ext cx="36" cy="69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051" name="Line 23"/>
            <p:cNvSpPr>
              <a:spLocks noChangeShapeType="1"/>
            </p:cNvSpPr>
            <p:nvPr/>
          </p:nvSpPr>
          <p:spPr bwMode="auto">
            <a:xfrm flipV="1">
              <a:off x="865" y="1482"/>
              <a:ext cx="1271" cy="84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052" name="Oval 24"/>
            <p:cNvSpPr>
              <a:spLocks noChangeArrowheads="1"/>
            </p:cNvSpPr>
            <p:nvPr/>
          </p:nvSpPr>
          <p:spPr bwMode="auto">
            <a:xfrm rot="-1621567">
              <a:off x="2054" y="1289"/>
              <a:ext cx="164" cy="372"/>
            </a:xfrm>
            <a:prstGeom prst="ellipse">
              <a:avLst/>
            </a:prstGeom>
            <a:solidFill>
              <a:srgbClr val="FFCC00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kumimoji="1" sz="3200" b="1">
                  <a:solidFill>
                    <a:schemeClr val="tx1"/>
                  </a:solidFill>
                  <a:latin typeface="Times New Roman" charset="0"/>
                  <a:ea typeface="宋体" charset="0"/>
                </a:defRPr>
              </a:lvl1pPr>
              <a:lvl2pPr marL="742950" indent="-285750">
                <a:defRPr kumimoji="1" sz="3200" b="1">
                  <a:solidFill>
                    <a:schemeClr val="tx1"/>
                  </a:solidFill>
                  <a:latin typeface="Times New Roman" charset="0"/>
                  <a:ea typeface="宋体" charset="0"/>
                </a:defRPr>
              </a:lvl2pPr>
              <a:lvl3pPr marL="1143000" indent="-228600">
                <a:defRPr kumimoji="1" sz="3200" b="1">
                  <a:solidFill>
                    <a:schemeClr val="tx1"/>
                  </a:solidFill>
                  <a:latin typeface="Times New Roman" charset="0"/>
                  <a:ea typeface="宋体" charset="0"/>
                </a:defRPr>
              </a:lvl3pPr>
              <a:lvl4pPr marL="1600200" indent="-228600">
                <a:defRPr kumimoji="1" sz="3200" b="1">
                  <a:solidFill>
                    <a:schemeClr val="tx1"/>
                  </a:solidFill>
                  <a:latin typeface="Times New Roman" charset="0"/>
                  <a:ea typeface="宋体" charset="0"/>
                </a:defRPr>
              </a:lvl4pPr>
              <a:lvl5pPr marL="2057400" indent="-228600">
                <a:defRPr kumimoji="1" sz="3200" b="1">
                  <a:solidFill>
                    <a:schemeClr val="tx1"/>
                  </a:solidFill>
                  <a:latin typeface="Times New Roman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Times New Roman" charset="0"/>
                  <a:ea typeface="宋体" charset="0"/>
                </a:defRPr>
              </a:lvl9pPr>
            </a:lstStyle>
            <a:p>
              <a:endParaRPr lang="zh-CN" altLang="en-US" sz="2800"/>
            </a:p>
          </p:txBody>
        </p:sp>
        <p:sp>
          <p:nvSpPr>
            <p:cNvPr id="44053" name="Line 25"/>
            <p:cNvSpPr>
              <a:spLocks noChangeShapeType="1"/>
            </p:cNvSpPr>
            <p:nvPr/>
          </p:nvSpPr>
          <p:spPr bwMode="auto">
            <a:xfrm flipV="1">
              <a:off x="865" y="1316"/>
              <a:ext cx="1189" cy="100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054" name="Line 26"/>
            <p:cNvSpPr>
              <a:spLocks noChangeShapeType="1"/>
            </p:cNvSpPr>
            <p:nvPr/>
          </p:nvSpPr>
          <p:spPr bwMode="auto">
            <a:xfrm flipV="1">
              <a:off x="865" y="1647"/>
              <a:ext cx="1342" cy="67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055" name="Line 27"/>
            <p:cNvSpPr>
              <a:spLocks noChangeShapeType="1"/>
            </p:cNvSpPr>
            <p:nvPr/>
          </p:nvSpPr>
          <p:spPr bwMode="auto">
            <a:xfrm flipV="1">
              <a:off x="2148" y="1220"/>
              <a:ext cx="435" cy="26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056" name="Freeform 28"/>
            <p:cNvSpPr>
              <a:spLocks/>
            </p:cNvSpPr>
            <p:nvPr/>
          </p:nvSpPr>
          <p:spPr bwMode="auto">
            <a:xfrm>
              <a:off x="1636" y="1652"/>
              <a:ext cx="140" cy="221"/>
            </a:xfrm>
            <a:custGeom>
              <a:avLst/>
              <a:gdLst>
                <a:gd name="T0" fmla="*/ 0 w 105"/>
                <a:gd name="T1" fmla="*/ 0 h 165"/>
                <a:gd name="T2" fmla="*/ 673 w 105"/>
                <a:gd name="T3" fmla="*/ 576 h 165"/>
                <a:gd name="T4" fmla="*/ 673 w 105"/>
                <a:gd name="T5" fmla="*/ 1274 h 16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5" h="165">
                  <a:moveTo>
                    <a:pt x="0" y="0"/>
                  </a:moveTo>
                  <a:cubicBezTo>
                    <a:pt x="37" y="24"/>
                    <a:pt x="75" y="48"/>
                    <a:pt x="90" y="75"/>
                  </a:cubicBezTo>
                  <a:cubicBezTo>
                    <a:pt x="105" y="102"/>
                    <a:pt x="97" y="133"/>
                    <a:pt x="90" y="165"/>
                  </a:cubicBezTo>
                </a:path>
              </a:pathLst>
            </a:custGeom>
            <a:noFill/>
            <a:ln w="28575" cmpd="sng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057" name="Line 29"/>
            <p:cNvSpPr>
              <a:spLocks noChangeShapeType="1"/>
            </p:cNvSpPr>
            <p:nvPr/>
          </p:nvSpPr>
          <p:spPr bwMode="auto">
            <a:xfrm>
              <a:off x="1776" y="1767"/>
              <a:ext cx="518" cy="31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9950" name="Text Box 30"/>
            <p:cNvSpPr txBox="1">
              <a:spLocks noChangeArrowheads="1"/>
            </p:cNvSpPr>
            <p:nvPr/>
          </p:nvSpPr>
          <p:spPr bwMode="auto">
            <a:xfrm>
              <a:off x="377" y="2223"/>
              <a:ext cx="555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 sz="2800">
                  <a:solidFill>
                    <a:srgbClr val="FF3300"/>
                  </a:solidFill>
                  <a:sym typeface="Symbol" charset="0"/>
                </a:rPr>
                <a:t></a:t>
              </a:r>
              <a:r>
                <a:rPr lang="en-US" altLang="zh-CN" sz="2800" i="1">
                  <a:solidFill>
                    <a:srgbClr val="FF3300"/>
                  </a:solidFill>
                  <a:sym typeface="Symbol" charset="0"/>
                </a:rPr>
                <a:t>S</a:t>
              </a:r>
              <a:endParaRPr lang="en-US" altLang="zh-CN" sz="2800">
                <a:solidFill>
                  <a:srgbClr val="FF3300"/>
                </a:solidFill>
              </a:endParaRPr>
            </a:p>
          </p:txBody>
        </p:sp>
        <p:sp>
          <p:nvSpPr>
            <p:cNvPr id="209951" name="Text Box 31"/>
            <p:cNvSpPr txBox="1">
              <a:spLocks noChangeArrowheads="1"/>
            </p:cNvSpPr>
            <p:nvPr/>
          </p:nvSpPr>
          <p:spPr bwMode="auto">
            <a:xfrm>
              <a:off x="2344" y="1279"/>
              <a:ext cx="555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 sz="2800">
                  <a:solidFill>
                    <a:srgbClr val="FF3300"/>
                  </a:solidFill>
                  <a:sym typeface="Symbol" charset="0"/>
                </a:rPr>
                <a:t></a:t>
              </a:r>
              <a:r>
                <a:rPr lang="en-US" altLang="zh-CN" sz="2800" i="1">
                  <a:solidFill>
                    <a:srgbClr val="FF3300"/>
                  </a:solidFill>
                  <a:sym typeface="Symbol" charset="0"/>
                </a:rPr>
                <a:t>p</a:t>
              </a:r>
              <a:endParaRPr lang="en-US" altLang="zh-CN" sz="2800">
                <a:solidFill>
                  <a:srgbClr val="FF3300"/>
                </a:solidFill>
              </a:endParaRPr>
            </a:p>
          </p:txBody>
        </p:sp>
        <p:sp>
          <p:nvSpPr>
            <p:cNvPr id="209952" name="Text Box 32"/>
            <p:cNvSpPr txBox="1">
              <a:spLocks noChangeArrowheads="1"/>
            </p:cNvSpPr>
            <p:nvPr/>
          </p:nvSpPr>
          <p:spPr bwMode="auto">
            <a:xfrm>
              <a:off x="2222" y="1880"/>
              <a:ext cx="555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 sz="2800">
                  <a:solidFill>
                    <a:srgbClr val="008000"/>
                  </a:solidFill>
                  <a:sym typeface="Symbol" charset="0"/>
                </a:rPr>
                <a:t></a:t>
              </a:r>
              <a:r>
                <a:rPr lang="en-US" sz="2800" i="1">
                  <a:solidFill>
                    <a:srgbClr val="008000"/>
                  </a:solidFill>
                  <a:sym typeface="Symbol" charset="0"/>
                </a:rPr>
                <a:t></a:t>
              </a:r>
              <a:endParaRPr lang="en-US" altLang="zh-CN" sz="2800">
                <a:solidFill>
                  <a:srgbClr val="008000"/>
                </a:solidFill>
              </a:endParaRPr>
            </a:p>
          </p:txBody>
        </p:sp>
      </p:grpSp>
      <p:sp>
        <p:nvSpPr>
          <p:cNvPr id="209953" name="Text Box 33"/>
          <p:cNvSpPr txBox="1">
            <a:spLocks noChangeArrowheads="1"/>
          </p:cNvSpPr>
          <p:nvPr/>
        </p:nvSpPr>
        <p:spPr bwMode="auto">
          <a:xfrm>
            <a:off x="2268538" y="5516563"/>
            <a:ext cx="62674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800" dirty="0">
                <a:solidFill>
                  <a:schemeClr val="tx1"/>
                </a:solidFill>
                <a:latin typeface="+mn-ea"/>
                <a:ea typeface="+mn-ea"/>
              </a:rPr>
              <a:t>可产生</a:t>
            </a:r>
            <a:r>
              <a:rPr lang="en-US" altLang="zh-CN" sz="2800" dirty="0">
                <a:solidFill>
                  <a:schemeClr val="tx1"/>
                </a:solidFill>
                <a:latin typeface="+mn-ea"/>
                <a:ea typeface="+mn-ea"/>
              </a:rPr>
              <a:t>10</a:t>
            </a:r>
            <a:r>
              <a:rPr lang="en-US" altLang="zh-CN" sz="2800" baseline="30000" dirty="0">
                <a:solidFill>
                  <a:schemeClr val="tx1"/>
                </a:solidFill>
                <a:latin typeface="+mn-ea"/>
                <a:ea typeface="+mn-ea"/>
              </a:rPr>
              <a:t>8</a:t>
            </a:r>
            <a:r>
              <a:rPr lang="en-US" altLang="zh-CN" sz="2800" dirty="0">
                <a:solidFill>
                  <a:schemeClr val="tx1"/>
                </a:solidFill>
                <a:latin typeface="+mn-ea"/>
                <a:ea typeface="+mn-ea"/>
              </a:rPr>
              <a:t>K</a:t>
            </a:r>
            <a:r>
              <a:rPr lang="zh-CN" altLang="en-US" sz="2800" dirty="0">
                <a:solidFill>
                  <a:schemeClr val="tx1"/>
                </a:solidFill>
                <a:latin typeface="+mn-ea"/>
                <a:ea typeface="+mn-ea"/>
              </a:rPr>
              <a:t>的高温，引起核聚变</a:t>
            </a:r>
          </a:p>
        </p:txBody>
      </p:sp>
      <p:sp>
        <p:nvSpPr>
          <p:cNvPr id="3" name="幻灯片编号占位符 2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3200" b="1">
                <a:solidFill>
                  <a:schemeClr val="tx1"/>
                </a:solidFill>
                <a:latin typeface="Times New Roman" charset="0"/>
                <a:ea typeface="宋体" charset="0"/>
              </a:defRPr>
            </a:lvl1pPr>
            <a:lvl2pPr marL="742950" indent="-285750">
              <a:defRPr kumimoji="1" sz="3200" b="1">
                <a:solidFill>
                  <a:schemeClr val="tx1"/>
                </a:solidFill>
                <a:latin typeface="Times New Roman" charset="0"/>
                <a:ea typeface="宋体" charset="0"/>
              </a:defRPr>
            </a:lvl2pPr>
            <a:lvl3pPr marL="1143000" indent="-228600">
              <a:defRPr kumimoji="1" sz="3200" b="1">
                <a:solidFill>
                  <a:schemeClr val="tx1"/>
                </a:solidFill>
                <a:latin typeface="Times New Roman" charset="0"/>
                <a:ea typeface="宋体" charset="0"/>
              </a:defRPr>
            </a:lvl3pPr>
            <a:lvl4pPr marL="1600200" indent="-228600">
              <a:defRPr kumimoji="1" sz="3200" b="1">
                <a:solidFill>
                  <a:schemeClr val="tx1"/>
                </a:solidFill>
                <a:latin typeface="Times New Roman" charset="0"/>
                <a:ea typeface="宋体" charset="0"/>
              </a:defRPr>
            </a:lvl4pPr>
            <a:lvl5pPr marL="2057400" indent="-228600">
              <a:defRPr kumimoji="1" sz="3200" b="1">
                <a:solidFill>
                  <a:schemeClr val="tx1"/>
                </a:solidFill>
                <a:latin typeface="Times New Roman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charset="0"/>
                <a:ea typeface="宋体" charset="0"/>
              </a:defRPr>
            </a:lvl9pPr>
          </a:lstStyle>
          <a:p>
            <a:fld id="{A42FC342-E359-644F-A676-F2854ACF88BF}" type="slidenum">
              <a:rPr lang="en-US" altLang="zh-CN" sz="1400" b="0"/>
              <a:pPr/>
              <a:t>62</a:t>
            </a:fld>
            <a:endParaRPr lang="en-US" altLang="zh-CN" sz="1400" b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916AA6C-5064-7741-B4E2-10568EB6E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原子物理学</a:t>
            </a:r>
            <a:r>
              <a:rPr lang="en-US" altLang="zh-CN" dirty="0"/>
              <a:t>2026</a:t>
            </a:r>
            <a:r>
              <a:rPr lang="zh-CN" altLang="en-US" dirty="0"/>
              <a:t>年春</a:t>
            </a:r>
            <a:endParaRPr lang="en-US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372038FA-48F0-72AC-3011-8608ADEDEF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800" y="940609"/>
            <a:ext cx="7772400" cy="792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381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209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9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9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9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09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300"/>
                                        <p:tgtEl>
                                          <p:spTgt spid="209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2" grpId="0" autoUpdateAnimBg="0"/>
      <p:bldP spid="209927" grpId="0" autoUpdateAnimBg="0"/>
      <p:bldP spid="209953" grpId="0" autoUpdateAnimBg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Text Box 2"/>
          <p:cNvSpPr txBox="1">
            <a:spLocks noChangeArrowheads="1"/>
          </p:cNvSpPr>
          <p:nvPr/>
        </p:nvSpPr>
        <p:spPr bwMode="auto">
          <a:xfrm>
            <a:off x="301625" y="190500"/>
            <a:ext cx="1976438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 b="1">
                <a:solidFill>
                  <a:schemeClr val="tx1"/>
                </a:solidFill>
                <a:latin typeface="Times New Roman" charset="0"/>
                <a:ea typeface="宋体" charset="0"/>
              </a:defRPr>
            </a:lvl1pPr>
            <a:lvl2pPr marL="742950" indent="-285750">
              <a:defRPr kumimoji="1" sz="3200" b="1">
                <a:solidFill>
                  <a:schemeClr val="tx1"/>
                </a:solidFill>
                <a:latin typeface="Times New Roman" charset="0"/>
                <a:ea typeface="宋体" charset="0"/>
              </a:defRPr>
            </a:lvl2pPr>
            <a:lvl3pPr marL="1143000" indent="-228600">
              <a:defRPr kumimoji="1" sz="3200" b="1">
                <a:solidFill>
                  <a:schemeClr val="tx1"/>
                </a:solidFill>
                <a:latin typeface="Times New Roman" charset="0"/>
                <a:ea typeface="宋体" charset="0"/>
              </a:defRPr>
            </a:lvl3pPr>
            <a:lvl4pPr marL="1600200" indent="-228600">
              <a:defRPr kumimoji="1" sz="3200" b="1">
                <a:solidFill>
                  <a:schemeClr val="tx1"/>
                </a:solidFill>
                <a:latin typeface="Times New Roman" charset="0"/>
                <a:ea typeface="宋体" charset="0"/>
              </a:defRPr>
            </a:lvl4pPr>
            <a:lvl5pPr marL="2057400" indent="-228600">
              <a:defRPr kumimoji="1" sz="3200" b="1">
                <a:solidFill>
                  <a:schemeClr val="tx1"/>
                </a:solidFill>
                <a:latin typeface="Times New Roman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charset="0"/>
                <a:ea typeface="宋体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rgbClr val="0000FF"/>
                </a:solidFill>
                <a:latin typeface="STKaiti" charset="-122"/>
                <a:ea typeface="STKaiti" charset="-122"/>
                <a:cs typeface="STKaiti" charset="-122"/>
              </a:rPr>
              <a:t>应用</a:t>
            </a:r>
          </a:p>
        </p:txBody>
      </p:sp>
      <p:sp>
        <p:nvSpPr>
          <p:cNvPr id="210947" name="Text Box 3"/>
          <p:cNvSpPr txBox="1">
            <a:spLocks noChangeArrowheads="1"/>
          </p:cNvSpPr>
          <p:nvPr/>
        </p:nvSpPr>
        <p:spPr bwMode="auto">
          <a:xfrm>
            <a:off x="268288" y="2039938"/>
            <a:ext cx="8494712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defRPr/>
            </a:pPr>
            <a:r>
              <a:rPr lang="en-US" altLang="zh-CN" sz="2800" dirty="0">
                <a:solidFill>
                  <a:srgbClr val="FF0000"/>
                </a:solidFill>
                <a:latin typeface="宋体" charset="0"/>
              </a:rPr>
              <a:t>▲</a:t>
            </a:r>
            <a:r>
              <a:rPr lang="zh-CN" altLang="en-US" sz="2800" dirty="0">
                <a:solidFill>
                  <a:srgbClr val="0000FF"/>
                </a:solidFill>
              </a:rPr>
              <a:t>利用激光高强度、良好的聚焦性（平行性）：</a:t>
            </a:r>
            <a:r>
              <a:rPr lang="en-US" altLang="zh-CN" sz="2800" dirty="0">
                <a:solidFill>
                  <a:srgbClr val="FF0000"/>
                </a:solidFill>
                <a:latin typeface="宋体" charset="0"/>
              </a:rPr>
              <a:t> </a:t>
            </a:r>
            <a:endParaRPr lang="en-US" altLang="zh-CN" sz="2800" dirty="0"/>
          </a:p>
        </p:txBody>
      </p:sp>
      <p:sp>
        <p:nvSpPr>
          <p:cNvPr id="210949" name="Rectangle 5"/>
          <p:cNvSpPr>
            <a:spLocks noChangeArrowheads="1"/>
          </p:cNvSpPr>
          <p:nvPr/>
        </p:nvSpPr>
        <p:spPr bwMode="auto">
          <a:xfrm>
            <a:off x="3276600" y="5445125"/>
            <a:ext cx="521168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lvl="1">
              <a:defRPr/>
            </a:pPr>
            <a:r>
              <a:rPr lang="zh-CN" altLang="en-US" sz="2800" dirty="0">
                <a:solidFill>
                  <a:schemeClr val="tx1"/>
                </a:solidFill>
                <a:latin typeface="+mn-ea"/>
                <a:ea typeface="+mn-ea"/>
              </a:rPr>
              <a:t>绘制集成电路图，刻制光栅等。</a:t>
            </a:r>
          </a:p>
        </p:txBody>
      </p:sp>
      <p:sp>
        <p:nvSpPr>
          <p:cNvPr id="210950" name="Rectangle 6"/>
          <p:cNvSpPr>
            <a:spLocks noChangeArrowheads="1"/>
          </p:cNvSpPr>
          <p:nvPr/>
        </p:nvSpPr>
        <p:spPr bwMode="auto">
          <a:xfrm>
            <a:off x="3190875" y="4756150"/>
            <a:ext cx="4596130" cy="524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lvl="1">
              <a:lnSpc>
                <a:spcPct val="115000"/>
              </a:lnSpc>
              <a:defRPr/>
            </a:pPr>
            <a:r>
              <a:rPr lang="zh-CN" altLang="en-US" sz="2800">
                <a:solidFill>
                  <a:schemeClr val="tx1"/>
                </a:solidFill>
                <a:latin typeface="+mn-ea"/>
                <a:ea typeface="+mn-ea"/>
              </a:rPr>
              <a:t>如芯片电路的准确分割，</a:t>
            </a:r>
          </a:p>
        </p:txBody>
      </p:sp>
      <p:sp>
        <p:nvSpPr>
          <p:cNvPr id="210951" name="Rectangle 7"/>
          <p:cNvSpPr>
            <a:spLocks noChangeArrowheads="1"/>
          </p:cNvSpPr>
          <p:nvPr/>
        </p:nvSpPr>
        <p:spPr bwMode="auto">
          <a:xfrm>
            <a:off x="633413" y="4827588"/>
            <a:ext cx="29368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3200" b="1">
                <a:solidFill>
                  <a:schemeClr val="tx1"/>
                </a:solidFill>
                <a:latin typeface="Times New Roman" charset="0"/>
                <a:ea typeface="宋体" charset="0"/>
              </a:defRPr>
            </a:lvl1pPr>
            <a:lvl2pPr marL="742950" indent="-285750">
              <a:defRPr kumimoji="1" sz="3200" b="1">
                <a:solidFill>
                  <a:schemeClr val="tx1"/>
                </a:solidFill>
                <a:latin typeface="Times New Roman" charset="0"/>
                <a:ea typeface="宋体" charset="0"/>
              </a:defRPr>
            </a:lvl2pPr>
            <a:lvl3pPr marL="1143000" indent="-228600">
              <a:defRPr kumimoji="1" sz="3200" b="1">
                <a:solidFill>
                  <a:schemeClr val="tx1"/>
                </a:solidFill>
                <a:latin typeface="Times New Roman" charset="0"/>
                <a:ea typeface="宋体" charset="0"/>
              </a:defRPr>
            </a:lvl3pPr>
            <a:lvl4pPr marL="1600200" indent="-228600">
              <a:defRPr kumimoji="1" sz="3200" b="1">
                <a:solidFill>
                  <a:schemeClr val="tx1"/>
                </a:solidFill>
                <a:latin typeface="Times New Roman" charset="0"/>
                <a:ea typeface="宋体" charset="0"/>
              </a:defRPr>
            </a:lvl4pPr>
            <a:lvl5pPr marL="2057400" indent="-228600">
              <a:defRPr kumimoji="1" sz="3200" b="1">
                <a:solidFill>
                  <a:schemeClr val="tx1"/>
                </a:solidFill>
                <a:latin typeface="Times New Roman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charset="0"/>
                <a:ea typeface="宋体" charset="0"/>
              </a:defRPr>
            </a:lvl9pPr>
          </a:lstStyle>
          <a:p>
            <a:r>
              <a:rPr lang="zh-CN" altLang="en-US" sz="2800">
                <a:solidFill>
                  <a:srgbClr val="FF0000"/>
                </a:solidFill>
              </a:rPr>
              <a:t>切割</a:t>
            </a:r>
            <a:r>
              <a:rPr lang="en-US" altLang="zh-CN" sz="2800">
                <a:solidFill>
                  <a:srgbClr val="FF0000"/>
                </a:solidFill>
              </a:rPr>
              <a:t>(</a:t>
            </a:r>
            <a:r>
              <a:rPr lang="zh-CN" altLang="en-US" sz="2800">
                <a:solidFill>
                  <a:srgbClr val="FF0000"/>
                </a:solidFill>
              </a:rPr>
              <a:t>连续打孔</a:t>
            </a:r>
            <a:r>
              <a:rPr lang="en-US" altLang="zh-CN" sz="2800">
                <a:solidFill>
                  <a:srgbClr val="FF0000"/>
                </a:solidFill>
              </a:rPr>
              <a:t>)</a:t>
            </a:r>
            <a:r>
              <a:rPr lang="zh-CN" altLang="en-US" sz="2800">
                <a:solidFill>
                  <a:srgbClr val="FF0000"/>
                </a:solidFill>
              </a:rPr>
              <a:t>：</a:t>
            </a:r>
          </a:p>
        </p:txBody>
      </p:sp>
      <p:sp>
        <p:nvSpPr>
          <p:cNvPr id="210952" name="Rectangle 8"/>
          <p:cNvSpPr>
            <a:spLocks noChangeArrowheads="1"/>
          </p:cNvSpPr>
          <p:nvPr/>
        </p:nvSpPr>
        <p:spPr bwMode="auto">
          <a:xfrm>
            <a:off x="611188" y="5445125"/>
            <a:ext cx="26981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800" dirty="0">
                <a:solidFill>
                  <a:schemeClr val="tx1"/>
                </a:solidFill>
                <a:latin typeface="+mn-ea"/>
                <a:ea typeface="+mn-ea"/>
              </a:rPr>
              <a:t>调节精密电阻，</a:t>
            </a:r>
          </a:p>
        </p:txBody>
      </p:sp>
      <p:sp>
        <p:nvSpPr>
          <p:cNvPr id="210953" name="Rectangle 9"/>
          <p:cNvSpPr>
            <a:spLocks noChangeArrowheads="1"/>
          </p:cNvSpPr>
          <p:nvPr/>
        </p:nvSpPr>
        <p:spPr bwMode="auto">
          <a:xfrm>
            <a:off x="4932363" y="4005263"/>
            <a:ext cx="3518912" cy="524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lvl="1">
              <a:lnSpc>
                <a:spcPct val="115000"/>
              </a:lnSpc>
              <a:defRPr/>
            </a:pPr>
            <a:r>
              <a:rPr lang="zh-CN" altLang="en-US" sz="2800" dirty="0">
                <a:solidFill>
                  <a:schemeClr val="tx1"/>
                </a:solidFill>
                <a:latin typeface="+mn-ea"/>
                <a:ea typeface="+mn-ea"/>
              </a:rPr>
              <a:t>可在大气中进行。</a:t>
            </a:r>
          </a:p>
        </p:txBody>
      </p:sp>
      <p:sp>
        <p:nvSpPr>
          <p:cNvPr id="210954" name="Rectangle 10"/>
          <p:cNvSpPr>
            <a:spLocks noChangeArrowheads="1"/>
          </p:cNvSpPr>
          <p:nvPr/>
        </p:nvSpPr>
        <p:spPr bwMode="auto">
          <a:xfrm>
            <a:off x="2801938" y="4078288"/>
            <a:ext cx="26981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800">
                <a:solidFill>
                  <a:schemeClr val="tx1"/>
                </a:solidFill>
                <a:latin typeface="+mn-ea"/>
                <a:ea typeface="+mn-ea"/>
              </a:rPr>
              <a:t>迅速、非接触，</a:t>
            </a:r>
          </a:p>
        </p:txBody>
      </p:sp>
      <p:sp>
        <p:nvSpPr>
          <p:cNvPr id="210955" name="Rectangle 11"/>
          <p:cNvSpPr>
            <a:spLocks noChangeArrowheads="1"/>
          </p:cNvSpPr>
          <p:nvPr/>
        </p:nvSpPr>
        <p:spPr bwMode="auto">
          <a:xfrm>
            <a:off x="650875" y="4068763"/>
            <a:ext cx="2219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3200" b="1">
                <a:solidFill>
                  <a:schemeClr val="tx1"/>
                </a:solidFill>
                <a:latin typeface="Times New Roman" charset="0"/>
                <a:ea typeface="宋体" charset="0"/>
              </a:defRPr>
            </a:lvl1pPr>
            <a:lvl2pPr marL="742950" indent="-285750">
              <a:defRPr kumimoji="1" sz="3200" b="1">
                <a:solidFill>
                  <a:schemeClr val="tx1"/>
                </a:solidFill>
                <a:latin typeface="Times New Roman" charset="0"/>
                <a:ea typeface="宋体" charset="0"/>
              </a:defRPr>
            </a:lvl2pPr>
            <a:lvl3pPr marL="1143000" indent="-228600">
              <a:defRPr kumimoji="1" sz="3200" b="1">
                <a:solidFill>
                  <a:schemeClr val="tx1"/>
                </a:solidFill>
                <a:latin typeface="Times New Roman" charset="0"/>
                <a:ea typeface="宋体" charset="0"/>
              </a:defRPr>
            </a:lvl3pPr>
            <a:lvl4pPr marL="1600200" indent="-228600">
              <a:defRPr kumimoji="1" sz="3200" b="1">
                <a:solidFill>
                  <a:schemeClr val="tx1"/>
                </a:solidFill>
                <a:latin typeface="Times New Roman" charset="0"/>
                <a:ea typeface="宋体" charset="0"/>
              </a:defRPr>
            </a:lvl4pPr>
            <a:lvl5pPr marL="2057400" indent="-228600">
              <a:defRPr kumimoji="1" sz="3200" b="1">
                <a:solidFill>
                  <a:schemeClr val="tx1"/>
                </a:solidFill>
                <a:latin typeface="Times New Roman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charset="0"/>
                <a:ea typeface="宋体" charset="0"/>
              </a:defRPr>
            </a:lvl9pPr>
          </a:lstStyle>
          <a:p>
            <a:r>
              <a:rPr lang="zh-CN" altLang="en-US" sz="2800">
                <a:solidFill>
                  <a:srgbClr val="FF0000"/>
                </a:solidFill>
              </a:rPr>
              <a:t>焊接</a:t>
            </a:r>
            <a:r>
              <a:rPr lang="en-US" altLang="zh-CN" sz="2800">
                <a:solidFill>
                  <a:srgbClr val="FF0000"/>
                </a:solidFill>
              </a:rPr>
              <a:t>(</a:t>
            </a:r>
            <a:r>
              <a:rPr lang="zh-CN" altLang="en-US" sz="2800">
                <a:solidFill>
                  <a:srgbClr val="FF0000"/>
                </a:solidFill>
              </a:rPr>
              <a:t>烧熔</a:t>
            </a:r>
            <a:r>
              <a:rPr lang="en-US" altLang="zh-CN" sz="2800">
                <a:solidFill>
                  <a:srgbClr val="FF0000"/>
                </a:solidFill>
              </a:rPr>
              <a:t>)</a:t>
            </a:r>
            <a:r>
              <a:rPr lang="zh-CN" altLang="en-US" sz="2800">
                <a:solidFill>
                  <a:srgbClr val="FF0000"/>
                </a:solidFill>
              </a:rPr>
              <a:t>：</a:t>
            </a:r>
          </a:p>
        </p:txBody>
      </p:sp>
      <p:sp>
        <p:nvSpPr>
          <p:cNvPr id="210956" name="Rectangle 12"/>
          <p:cNvSpPr>
            <a:spLocks noChangeArrowheads="1"/>
          </p:cNvSpPr>
          <p:nvPr/>
        </p:nvSpPr>
        <p:spPr bwMode="auto">
          <a:xfrm>
            <a:off x="3825875" y="3306763"/>
            <a:ext cx="4596130" cy="524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lvl="1">
              <a:lnSpc>
                <a:spcPct val="115000"/>
              </a:lnSpc>
              <a:defRPr/>
            </a:pPr>
            <a:r>
              <a:rPr lang="zh-CN" altLang="en-US" sz="2800">
                <a:solidFill>
                  <a:schemeClr val="tx1"/>
                </a:solidFill>
                <a:latin typeface="+mn-ea"/>
                <a:ea typeface="+mn-ea"/>
              </a:rPr>
              <a:t>可加工硬质合金钻石等。</a:t>
            </a:r>
          </a:p>
        </p:txBody>
      </p:sp>
      <p:sp>
        <p:nvSpPr>
          <p:cNvPr id="210957" name="Rectangle 13"/>
          <p:cNvSpPr>
            <a:spLocks noChangeArrowheads="1"/>
          </p:cNvSpPr>
          <p:nvPr/>
        </p:nvSpPr>
        <p:spPr bwMode="auto">
          <a:xfrm>
            <a:off x="658813" y="3343275"/>
            <a:ext cx="2219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3200" b="1">
                <a:solidFill>
                  <a:schemeClr val="tx1"/>
                </a:solidFill>
                <a:latin typeface="Times New Roman" charset="0"/>
                <a:ea typeface="宋体" charset="0"/>
              </a:defRPr>
            </a:lvl1pPr>
            <a:lvl2pPr marL="742950" indent="-285750">
              <a:defRPr kumimoji="1" sz="3200" b="1">
                <a:solidFill>
                  <a:schemeClr val="tx1"/>
                </a:solidFill>
                <a:latin typeface="Times New Roman" charset="0"/>
                <a:ea typeface="宋体" charset="0"/>
              </a:defRPr>
            </a:lvl2pPr>
            <a:lvl3pPr marL="1143000" indent="-228600">
              <a:defRPr kumimoji="1" sz="3200" b="1">
                <a:solidFill>
                  <a:schemeClr val="tx1"/>
                </a:solidFill>
                <a:latin typeface="Times New Roman" charset="0"/>
                <a:ea typeface="宋体" charset="0"/>
              </a:defRPr>
            </a:lvl3pPr>
            <a:lvl4pPr marL="1600200" indent="-228600">
              <a:defRPr kumimoji="1" sz="3200" b="1">
                <a:solidFill>
                  <a:schemeClr val="tx1"/>
                </a:solidFill>
                <a:latin typeface="Times New Roman" charset="0"/>
                <a:ea typeface="宋体" charset="0"/>
              </a:defRPr>
            </a:lvl4pPr>
            <a:lvl5pPr marL="2057400" indent="-228600">
              <a:defRPr kumimoji="1" sz="3200" b="1">
                <a:solidFill>
                  <a:schemeClr val="tx1"/>
                </a:solidFill>
                <a:latin typeface="Times New Roman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charset="0"/>
                <a:ea typeface="宋体" charset="0"/>
              </a:defRPr>
            </a:lvl9pPr>
          </a:lstStyle>
          <a:p>
            <a:r>
              <a:rPr lang="zh-CN" altLang="en-US" sz="2800">
                <a:solidFill>
                  <a:srgbClr val="FF0000"/>
                </a:solidFill>
              </a:rPr>
              <a:t>钻孔</a:t>
            </a:r>
            <a:r>
              <a:rPr lang="en-US" altLang="zh-CN" sz="2800">
                <a:solidFill>
                  <a:srgbClr val="FF0000"/>
                </a:solidFill>
              </a:rPr>
              <a:t>(</a:t>
            </a:r>
            <a:r>
              <a:rPr lang="zh-CN" altLang="en-US" sz="2800">
                <a:solidFill>
                  <a:srgbClr val="FF0000"/>
                </a:solidFill>
              </a:rPr>
              <a:t>烧穿</a:t>
            </a:r>
            <a:r>
              <a:rPr lang="en-US" altLang="zh-CN" sz="2800">
                <a:solidFill>
                  <a:srgbClr val="FF0000"/>
                </a:solidFill>
              </a:rPr>
              <a:t>)</a:t>
            </a:r>
            <a:r>
              <a:rPr lang="zh-CN" altLang="en-US" sz="2800">
                <a:solidFill>
                  <a:srgbClr val="FF0000"/>
                </a:solidFill>
              </a:rPr>
              <a:t>：</a:t>
            </a:r>
            <a:endParaRPr lang="zh-CN" altLang="en-US" sz="2800"/>
          </a:p>
        </p:txBody>
      </p:sp>
      <p:sp>
        <p:nvSpPr>
          <p:cNvPr id="210958" name="Rectangle 14"/>
          <p:cNvSpPr>
            <a:spLocks noChangeArrowheads="1"/>
          </p:cNvSpPr>
          <p:nvPr/>
        </p:nvSpPr>
        <p:spPr bwMode="auto">
          <a:xfrm>
            <a:off x="520700" y="2662238"/>
            <a:ext cx="1800225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defRPr/>
            </a:pPr>
            <a:r>
              <a:rPr lang="en-US" altLang="zh-CN" sz="2800">
                <a:solidFill>
                  <a:srgbClr val="FF0000"/>
                </a:solidFill>
                <a:latin typeface="宋体" charset="0"/>
              </a:rPr>
              <a:t>★ </a:t>
            </a:r>
            <a:r>
              <a:rPr lang="zh-CN" altLang="en-US" sz="2800">
                <a:solidFill>
                  <a:srgbClr val="0000FF"/>
                </a:solidFill>
              </a:rPr>
              <a:t>加工：</a:t>
            </a:r>
          </a:p>
        </p:txBody>
      </p:sp>
      <p:sp>
        <p:nvSpPr>
          <p:cNvPr id="210959" name="Rectangle 15"/>
          <p:cNvSpPr>
            <a:spLocks noChangeArrowheads="1"/>
          </p:cNvSpPr>
          <p:nvPr/>
        </p:nvSpPr>
        <p:spPr bwMode="auto">
          <a:xfrm>
            <a:off x="2817813" y="3370263"/>
            <a:ext cx="162095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800" dirty="0">
                <a:solidFill>
                  <a:schemeClr val="tx1"/>
                </a:solidFill>
                <a:latin typeface="+mn-ea"/>
                <a:ea typeface="+mn-ea"/>
              </a:rPr>
              <a:t>效率高，</a:t>
            </a:r>
          </a:p>
        </p:txBody>
      </p:sp>
      <p:sp>
        <p:nvSpPr>
          <p:cNvPr id="210960" name="Text Box 16"/>
          <p:cNvSpPr txBox="1">
            <a:spLocks noChangeArrowheads="1"/>
          </p:cNvSpPr>
          <p:nvPr/>
        </p:nvSpPr>
        <p:spPr bwMode="auto">
          <a:xfrm>
            <a:off x="520700" y="800100"/>
            <a:ext cx="865981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800" dirty="0">
                <a:solidFill>
                  <a:schemeClr val="tx1"/>
                </a:solidFill>
                <a:latin typeface="+mn-ea"/>
                <a:ea typeface="+mn-ea"/>
              </a:rPr>
              <a:t>激光的应用已遍及科技、工农业、医疗、军事、生活</a:t>
            </a:r>
          </a:p>
        </p:txBody>
      </p:sp>
      <p:sp>
        <p:nvSpPr>
          <p:cNvPr id="210961" name="Rectangle 17"/>
          <p:cNvSpPr>
            <a:spLocks noChangeArrowheads="1"/>
          </p:cNvSpPr>
          <p:nvPr/>
        </p:nvSpPr>
        <p:spPr bwMode="auto">
          <a:xfrm>
            <a:off x="307975" y="1439863"/>
            <a:ext cx="592982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800" dirty="0">
                <a:solidFill>
                  <a:schemeClr val="tx1"/>
                </a:solidFill>
                <a:latin typeface="+mn-ea"/>
                <a:ea typeface="+mn-ea"/>
              </a:rPr>
              <a:t>等各个领域，这里只列举几个方面：</a:t>
            </a:r>
          </a:p>
        </p:txBody>
      </p:sp>
      <p:sp>
        <p:nvSpPr>
          <p:cNvPr id="3" name="幻灯片编号占位符 2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3200" b="1">
                <a:solidFill>
                  <a:schemeClr val="tx1"/>
                </a:solidFill>
                <a:latin typeface="Times New Roman" charset="0"/>
                <a:ea typeface="宋体" charset="0"/>
              </a:defRPr>
            </a:lvl1pPr>
            <a:lvl2pPr marL="742950" indent="-285750">
              <a:defRPr kumimoji="1" sz="3200" b="1">
                <a:solidFill>
                  <a:schemeClr val="tx1"/>
                </a:solidFill>
                <a:latin typeface="Times New Roman" charset="0"/>
                <a:ea typeface="宋体" charset="0"/>
              </a:defRPr>
            </a:lvl2pPr>
            <a:lvl3pPr marL="1143000" indent="-228600">
              <a:defRPr kumimoji="1" sz="3200" b="1">
                <a:solidFill>
                  <a:schemeClr val="tx1"/>
                </a:solidFill>
                <a:latin typeface="Times New Roman" charset="0"/>
                <a:ea typeface="宋体" charset="0"/>
              </a:defRPr>
            </a:lvl3pPr>
            <a:lvl4pPr marL="1600200" indent="-228600">
              <a:defRPr kumimoji="1" sz="3200" b="1">
                <a:solidFill>
                  <a:schemeClr val="tx1"/>
                </a:solidFill>
                <a:latin typeface="Times New Roman" charset="0"/>
                <a:ea typeface="宋体" charset="0"/>
              </a:defRPr>
            </a:lvl4pPr>
            <a:lvl5pPr marL="2057400" indent="-228600">
              <a:defRPr kumimoji="1" sz="3200" b="1">
                <a:solidFill>
                  <a:schemeClr val="tx1"/>
                </a:solidFill>
                <a:latin typeface="Times New Roman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charset="0"/>
                <a:ea typeface="宋体" charset="0"/>
              </a:defRPr>
            </a:lvl9pPr>
          </a:lstStyle>
          <a:p>
            <a:fld id="{708F2474-A8F5-9C4E-A235-73C1CE4CA829}" type="slidenum">
              <a:rPr lang="en-US" altLang="zh-CN" sz="1400" b="0"/>
              <a:pPr/>
              <a:t>63</a:t>
            </a:fld>
            <a:endParaRPr lang="en-US" altLang="zh-CN" sz="1400" b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9D89B5B-48F3-DC46-B4D1-8F388898E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原子物理学</a:t>
            </a:r>
            <a:r>
              <a:rPr lang="en-US" altLang="zh-CN" dirty="0"/>
              <a:t>2026</a:t>
            </a:r>
            <a:r>
              <a:rPr lang="zh-CN" altLang="en-US" dirty="0"/>
              <a:t>年春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25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210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"/>
                                        <p:tgtEl>
                                          <p:spTgt spid="210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00"/>
                                        <p:tgtEl>
                                          <p:spTgt spid="210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300"/>
                                        <p:tgtEl>
                                          <p:spTgt spid="210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300"/>
                                        <p:tgtEl>
                                          <p:spTgt spid="210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300"/>
                                        <p:tgtEl>
                                          <p:spTgt spid="210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300"/>
                                        <p:tgtEl>
                                          <p:spTgt spid="210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300"/>
                                        <p:tgtEl>
                                          <p:spTgt spid="210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300"/>
                                        <p:tgtEl>
                                          <p:spTgt spid="210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300"/>
                                        <p:tgtEl>
                                          <p:spTgt spid="210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300"/>
                                        <p:tgtEl>
                                          <p:spTgt spid="210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300"/>
                                        <p:tgtEl>
                                          <p:spTgt spid="210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300"/>
                                        <p:tgtEl>
                                          <p:spTgt spid="210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300"/>
                                        <p:tgtEl>
                                          <p:spTgt spid="210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47" grpId="0" build="p" bldLvl="2" autoUpdateAnimBg="0"/>
      <p:bldP spid="210949" grpId="0" autoUpdateAnimBg="0"/>
      <p:bldP spid="210950" grpId="0" autoUpdateAnimBg="0"/>
      <p:bldP spid="210951" grpId="0" autoUpdateAnimBg="0"/>
      <p:bldP spid="210952" grpId="0" autoUpdateAnimBg="0"/>
      <p:bldP spid="210953" grpId="0" autoUpdateAnimBg="0"/>
      <p:bldP spid="210954" grpId="0" autoUpdateAnimBg="0"/>
      <p:bldP spid="210955" grpId="0" autoUpdateAnimBg="0"/>
      <p:bldP spid="210956" grpId="0" autoUpdateAnimBg="0"/>
      <p:bldP spid="210957" grpId="0" autoUpdateAnimBg="0"/>
      <p:bldP spid="210958" grpId="0" autoUpdateAnimBg="0"/>
      <p:bldP spid="210959" grpId="0" autoUpdateAnimBg="0"/>
      <p:bldP spid="210960" grpId="0" autoUpdateAnimBg="0"/>
      <p:bldP spid="210961" grpId="0" autoUpdateAnimBg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Text Box 2"/>
          <p:cNvSpPr txBox="1">
            <a:spLocks noChangeArrowheads="1"/>
          </p:cNvSpPr>
          <p:nvPr/>
        </p:nvSpPr>
        <p:spPr bwMode="auto">
          <a:xfrm>
            <a:off x="483394" y="5673277"/>
            <a:ext cx="8229600" cy="540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 algn="just">
              <a:lnSpc>
                <a:spcPct val="120000"/>
              </a:lnSpc>
              <a:defRPr/>
            </a:pPr>
            <a:r>
              <a:rPr lang="zh-CN" altLang="en-US" sz="2800" dirty="0">
                <a:solidFill>
                  <a:schemeClr val="tx1"/>
                </a:solidFill>
                <a:latin typeface="STKaiti" charset="-122"/>
                <a:ea typeface="STKaiti" charset="-122"/>
                <a:cs typeface="STKaiti" charset="-122"/>
              </a:rPr>
              <a:t>激光雷达（分辨率高，可测云雾）等。</a:t>
            </a:r>
          </a:p>
        </p:txBody>
      </p:sp>
      <p:sp>
        <p:nvSpPr>
          <p:cNvPr id="211971" name="Text Box 3"/>
          <p:cNvSpPr txBox="1">
            <a:spLocks noChangeArrowheads="1"/>
          </p:cNvSpPr>
          <p:nvPr/>
        </p:nvSpPr>
        <p:spPr bwMode="auto">
          <a:xfrm>
            <a:off x="465547" y="493341"/>
            <a:ext cx="19399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800" dirty="0">
                <a:latin typeface="STKaiti" charset="-122"/>
                <a:ea typeface="STKaiti" charset="-122"/>
                <a:cs typeface="STKaiti" charset="-122"/>
              </a:rPr>
              <a:t> </a:t>
            </a:r>
            <a:r>
              <a:rPr lang="en-US" altLang="zh-CN" sz="2800" b="0" dirty="0">
                <a:solidFill>
                  <a:srgbClr val="FF0000"/>
                </a:solidFill>
                <a:latin typeface="STKaiti" charset="-122"/>
                <a:ea typeface="STKaiti" charset="-122"/>
                <a:cs typeface="STKaiti" charset="-122"/>
              </a:rPr>
              <a:t>★ </a:t>
            </a:r>
            <a:r>
              <a:rPr lang="zh-CN" altLang="en-US" sz="2800" dirty="0">
                <a:solidFill>
                  <a:srgbClr val="0000FF"/>
                </a:solidFill>
                <a:latin typeface="STKaiti" charset="-122"/>
                <a:ea typeface="STKaiti" charset="-122"/>
                <a:cs typeface="STKaiti" charset="-122"/>
              </a:rPr>
              <a:t>测量：</a:t>
            </a:r>
            <a:endParaRPr lang="zh-CN" altLang="en-US" sz="2800" dirty="0">
              <a:latin typeface="STKaiti" charset="-122"/>
              <a:ea typeface="STKaiti" charset="-122"/>
              <a:cs typeface="STKaiti" charset="-122"/>
            </a:endParaRPr>
          </a:p>
        </p:txBody>
      </p:sp>
      <p:sp>
        <p:nvSpPr>
          <p:cNvPr id="211972" name="Rectangle 4"/>
          <p:cNvSpPr>
            <a:spLocks noChangeArrowheads="1"/>
          </p:cNvSpPr>
          <p:nvPr/>
        </p:nvSpPr>
        <p:spPr bwMode="auto">
          <a:xfrm>
            <a:off x="2116162" y="457200"/>
            <a:ext cx="26987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800" dirty="0">
                <a:solidFill>
                  <a:schemeClr val="tx1"/>
                </a:solidFill>
                <a:latin typeface="STKaiti" charset="-122"/>
                <a:ea typeface="STKaiti" charset="-122"/>
                <a:cs typeface="STKaiti" charset="-122"/>
              </a:rPr>
              <a:t>准直、测距等。</a:t>
            </a:r>
          </a:p>
        </p:txBody>
      </p:sp>
      <p:sp>
        <p:nvSpPr>
          <p:cNvPr id="211973" name="Rectangle 5"/>
          <p:cNvSpPr>
            <a:spLocks noChangeArrowheads="1"/>
          </p:cNvSpPr>
          <p:nvPr/>
        </p:nvSpPr>
        <p:spPr bwMode="auto">
          <a:xfrm>
            <a:off x="579848" y="1040209"/>
            <a:ext cx="1711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 b="0" dirty="0">
                <a:solidFill>
                  <a:srgbClr val="FF0000"/>
                </a:solidFill>
                <a:latin typeface="STKaiti" charset="-122"/>
                <a:ea typeface="STKaiti" charset="-122"/>
                <a:cs typeface="STKaiti" charset="-122"/>
              </a:rPr>
              <a:t>★ </a:t>
            </a:r>
            <a:r>
              <a:rPr lang="zh-CN" altLang="en-US" sz="2800" dirty="0">
                <a:solidFill>
                  <a:srgbClr val="0000FF"/>
                </a:solidFill>
                <a:latin typeface="STKaiti" charset="-122"/>
                <a:ea typeface="STKaiti" charset="-122"/>
                <a:cs typeface="STKaiti" charset="-122"/>
              </a:rPr>
              <a:t>医疗：</a:t>
            </a:r>
          </a:p>
        </p:txBody>
      </p:sp>
      <p:sp>
        <p:nvSpPr>
          <p:cNvPr id="211974" name="Rectangle 6"/>
          <p:cNvSpPr>
            <a:spLocks noChangeArrowheads="1"/>
          </p:cNvSpPr>
          <p:nvPr/>
        </p:nvSpPr>
        <p:spPr bwMode="auto">
          <a:xfrm>
            <a:off x="2011363" y="996467"/>
            <a:ext cx="349726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800" dirty="0">
                <a:solidFill>
                  <a:srgbClr val="FF0000"/>
                </a:solidFill>
                <a:latin typeface="STKaiti" charset="-122"/>
                <a:ea typeface="STKaiti" charset="-122"/>
                <a:cs typeface="STKaiti" charset="-122"/>
              </a:rPr>
              <a:t>激光手术刀，</a:t>
            </a:r>
          </a:p>
        </p:txBody>
      </p:sp>
      <p:sp>
        <p:nvSpPr>
          <p:cNvPr id="211975" name="Rectangle 7"/>
          <p:cNvSpPr>
            <a:spLocks noChangeArrowheads="1"/>
          </p:cNvSpPr>
          <p:nvPr/>
        </p:nvSpPr>
        <p:spPr bwMode="auto">
          <a:xfrm>
            <a:off x="4234606" y="989361"/>
            <a:ext cx="37750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800" dirty="0">
                <a:solidFill>
                  <a:srgbClr val="000000"/>
                </a:solidFill>
                <a:latin typeface="STKaiti" charset="-122"/>
                <a:ea typeface="STKaiti" charset="-122"/>
                <a:cs typeface="STKaiti" charset="-122"/>
              </a:rPr>
              <a:t>血管内窥镜，治癌等。</a:t>
            </a:r>
          </a:p>
        </p:txBody>
      </p:sp>
      <p:sp>
        <p:nvSpPr>
          <p:cNvPr id="211977" name="Rectangle 9"/>
          <p:cNvSpPr>
            <a:spLocks noChangeArrowheads="1"/>
          </p:cNvSpPr>
          <p:nvPr/>
        </p:nvSpPr>
        <p:spPr bwMode="auto">
          <a:xfrm>
            <a:off x="566943" y="1608971"/>
            <a:ext cx="1711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 b="0" dirty="0">
                <a:solidFill>
                  <a:srgbClr val="FF0000"/>
                </a:solidFill>
                <a:latin typeface="STKaiti" charset="-122"/>
                <a:ea typeface="STKaiti" charset="-122"/>
                <a:cs typeface="STKaiti" charset="-122"/>
              </a:rPr>
              <a:t>★ </a:t>
            </a:r>
            <a:r>
              <a:rPr lang="zh-CN" altLang="en-US" sz="2800" dirty="0">
                <a:solidFill>
                  <a:srgbClr val="0000FF"/>
                </a:solidFill>
                <a:latin typeface="STKaiti" charset="-122"/>
                <a:ea typeface="STKaiti" charset="-122"/>
                <a:cs typeface="STKaiti" charset="-122"/>
              </a:rPr>
              <a:t>军事：</a:t>
            </a:r>
          </a:p>
        </p:txBody>
      </p:sp>
      <p:sp>
        <p:nvSpPr>
          <p:cNvPr id="211978" name="Rectangle 10"/>
          <p:cNvSpPr>
            <a:spLocks noChangeArrowheads="1"/>
          </p:cNvSpPr>
          <p:nvPr/>
        </p:nvSpPr>
        <p:spPr bwMode="auto">
          <a:xfrm>
            <a:off x="1944688" y="1612153"/>
            <a:ext cx="19796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800" dirty="0">
                <a:solidFill>
                  <a:srgbClr val="000000"/>
                </a:solidFill>
                <a:latin typeface="STKaiti" charset="-122"/>
                <a:ea typeface="STKaiti" charset="-122"/>
                <a:cs typeface="STKaiti" charset="-122"/>
              </a:rPr>
              <a:t>激光制导，</a:t>
            </a:r>
          </a:p>
        </p:txBody>
      </p:sp>
      <p:sp>
        <p:nvSpPr>
          <p:cNvPr id="211979" name="Rectangle 11"/>
          <p:cNvSpPr>
            <a:spLocks noChangeArrowheads="1"/>
          </p:cNvSpPr>
          <p:nvPr/>
        </p:nvSpPr>
        <p:spPr bwMode="auto">
          <a:xfrm>
            <a:off x="3801833" y="1607221"/>
            <a:ext cx="197961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800" dirty="0">
                <a:solidFill>
                  <a:srgbClr val="FF0000"/>
                </a:solidFill>
                <a:latin typeface="STKaiti" charset="-122"/>
                <a:ea typeface="STKaiti" charset="-122"/>
                <a:cs typeface="STKaiti" charset="-122"/>
              </a:rPr>
              <a:t>激光炮等。</a:t>
            </a:r>
          </a:p>
        </p:txBody>
      </p:sp>
      <p:sp>
        <p:nvSpPr>
          <p:cNvPr id="211980" name="Rectangle 12"/>
          <p:cNvSpPr>
            <a:spLocks noChangeArrowheads="1"/>
          </p:cNvSpPr>
          <p:nvPr/>
        </p:nvSpPr>
        <p:spPr bwMode="auto">
          <a:xfrm>
            <a:off x="566943" y="2144168"/>
            <a:ext cx="20701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 b="0" dirty="0">
                <a:solidFill>
                  <a:srgbClr val="FF0000"/>
                </a:solidFill>
                <a:latin typeface="STKaiti" charset="-122"/>
                <a:ea typeface="STKaiti" charset="-122"/>
                <a:cs typeface="STKaiti" charset="-122"/>
              </a:rPr>
              <a:t>★ </a:t>
            </a:r>
            <a:r>
              <a:rPr lang="zh-CN" altLang="en-US" sz="2800" dirty="0">
                <a:solidFill>
                  <a:srgbClr val="0000FF"/>
                </a:solidFill>
                <a:latin typeface="STKaiti" charset="-122"/>
                <a:ea typeface="STKaiti" charset="-122"/>
                <a:cs typeface="STKaiti" charset="-122"/>
              </a:rPr>
              <a:t>核技术：</a:t>
            </a:r>
          </a:p>
        </p:txBody>
      </p:sp>
      <p:sp>
        <p:nvSpPr>
          <p:cNvPr id="211981" name="Rectangle 13"/>
          <p:cNvSpPr>
            <a:spLocks noChangeArrowheads="1"/>
          </p:cNvSpPr>
          <p:nvPr/>
        </p:nvSpPr>
        <p:spPr bwMode="auto">
          <a:xfrm>
            <a:off x="2410619" y="2152306"/>
            <a:ext cx="26987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800" dirty="0">
                <a:solidFill>
                  <a:srgbClr val="000000"/>
                </a:solidFill>
                <a:latin typeface="STKaiti" charset="-122"/>
                <a:ea typeface="STKaiti" charset="-122"/>
                <a:cs typeface="STKaiti" charset="-122"/>
              </a:rPr>
              <a:t>激光分离同位素</a:t>
            </a:r>
          </a:p>
        </p:txBody>
      </p:sp>
      <p:sp>
        <p:nvSpPr>
          <p:cNvPr id="211982" name="Rectangle 14"/>
          <p:cNvSpPr>
            <a:spLocks noChangeArrowheads="1"/>
          </p:cNvSpPr>
          <p:nvPr/>
        </p:nvSpPr>
        <p:spPr bwMode="auto">
          <a:xfrm>
            <a:off x="4826973" y="2147374"/>
            <a:ext cx="37750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800" dirty="0">
                <a:solidFill>
                  <a:srgbClr val="000000"/>
                </a:solidFill>
                <a:latin typeface="STKaiti" charset="-122"/>
                <a:ea typeface="STKaiti" charset="-122"/>
                <a:cs typeface="STKaiti" charset="-122"/>
              </a:rPr>
              <a:t>（还利用了频率准确的</a:t>
            </a:r>
          </a:p>
        </p:txBody>
      </p:sp>
      <p:sp>
        <p:nvSpPr>
          <p:cNvPr id="211983" name="Rectangle 15"/>
          <p:cNvSpPr>
            <a:spLocks noChangeArrowheads="1"/>
          </p:cNvSpPr>
          <p:nvPr/>
        </p:nvSpPr>
        <p:spPr bwMode="auto">
          <a:xfrm>
            <a:off x="869874" y="2766355"/>
            <a:ext cx="132119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800" dirty="0">
                <a:solidFill>
                  <a:srgbClr val="000000"/>
                </a:solidFill>
                <a:latin typeface="STKaiti" charset="-122"/>
                <a:ea typeface="STKaiti" charset="-122"/>
                <a:cs typeface="STKaiti" charset="-122"/>
              </a:rPr>
              <a:t>特点</a:t>
            </a:r>
            <a:r>
              <a:rPr lang="zh-CN" altLang="en-US" sz="2800" dirty="0">
                <a:solidFill>
                  <a:srgbClr val="000000"/>
                </a:solidFill>
              </a:rPr>
              <a:t>），</a:t>
            </a:r>
          </a:p>
        </p:txBody>
      </p:sp>
      <p:sp>
        <p:nvSpPr>
          <p:cNvPr id="211984" name="Rectangle 16"/>
          <p:cNvSpPr>
            <a:spLocks noChangeArrowheads="1"/>
          </p:cNvSpPr>
          <p:nvPr/>
        </p:nvSpPr>
        <p:spPr bwMode="auto">
          <a:xfrm>
            <a:off x="2266592" y="2763060"/>
            <a:ext cx="717215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800" dirty="0">
                <a:solidFill>
                  <a:srgbClr val="FF0000"/>
                </a:solidFill>
                <a:latin typeface="STKaiti" charset="-122"/>
                <a:ea typeface="STKaiti" charset="-122"/>
                <a:cs typeface="STKaiti" charset="-122"/>
              </a:rPr>
              <a:t>激光核聚变</a:t>
            </a:r>
            <a:r>
              <a:rPr lang="zh-CN" altLang="en-US" sz="2800" dirty="0">
                <a:solidFill>
                  <a:srgbClr val="000000"/>
                </a:solidFill>
                <a:latin typeface="STKaiti" charset="-122"/>
                <a:ea typeface="STKaiti" charset="-122"/>
                <a:cs typeface="STKaiti" charset="-122"/>
              </a:rPr>
              <a:t>（</a:t>
            </a:r>
            <a:r>
              <a:rPr lang="en-US" altLang="zh-CN" sz="2800" dirty="0">
                <a:solidFill>
                  <a:srgbClr val="000000"/>
                </a:solidFill>
                <a:latin typeface="STKaiti" charset="-122"/>
                <a:ea typeface="STKaiti" charset="-122"/>
                <a:cs typeface="STKaiti" charset="-122"/>
              </a:rPr>
              <a:t>10</a:t>
            </a:r>
            <a:r>
              <a:rPr lang="en-US" altLang="zh-CN" sz="2800" baseline="30000" dirty="0">
                <a:solidFill>
                  <a:srgbClr val="000000"/>
                </a:solidFill>
                <a:latin typeface="STKaiti" charset="-122"/>
                <a:ea typeface="STKaiti" charset="-122"/>
                <a:cs typeface="STKaiti" charset="-122"/>
              </a:rPr>
              <a:t>7</a:t>
            </a:r>
            <a:r>
              <a:rPr lang="en-US" altLang="zh-CN" sz="2800" dirty="0">
                <a:solidFill>
                  <a:srgbClr val="000000"/>
                </a:solidFill>
                <a:latin typeface="STKaiti" charset="-122"/>
                <a:ea typeface="STKaiti" charset="-122"/>
                <a:cs typeface="STKaiti" charset="-122"/>
              </a:rPr>
              <a:t>─10</a:t>
            </a:r>
            <a:r>
              <a:rPr lang="en-US" altLang="zh-CN" sz="2800" baseline="30000" dirty="0">
                <a:solidFill>
                  <a:srgbClr val="000000"/>
                </a:solidFill>
                <a:latin typeface="STKaiti" charset="-122"/>
                <a:ea typeface="STKaiti" charset="-122"/>
                <a:cs typeface="STKaiti" charset="-122"/>
              </a:rPr>
              <a:t>9</a:t>
            </a:r>
            <a:r>
              <a:rPr lang="en-US" altLang="zh-CN" sz="2800" dirty="0">
                <a:solidFill>
                  <a:srgbClr val="000000"/>
                </a:solidFill>
                <a:latin typeface="STKaiti" charset="-122"/>
                <a:ea typeface="STKaiti" charset="-122"/>
                <a:cs typeface="STKaiti" charset="-122"/>
              </a:rPr>
              <a:t>K,</a:t>
            </a:r>
            <a:r>
              <a:rPr lang="zh-CN" altLang="en-US" sz="2800" dirty="0">
                <a:solidFill>
                  <a:srgbClr val="000000"/>
                </a:solidFill>
                <a:latin typeface="STKaiti" charset="-122"/>
                <a:ea typeface="STKaiti" charset="-122"/>
                <a:cs typeface="STKaiti" charset="-122"/>
              </a:rPr>
              <a:t>氘</a:t>
            </a:r>
            <a:r>
              <a:rPr lang="en-US" altLang="zh-CN" sz="2800" dirty="0">
                <a:solidFill>
                  <a:srgbClr val="000000"/>
                </a:solidFill>
                <a:latin typeface="STKaiti" charset="-122"/>
                <a:ea typeface="STKaiti" charset="-122"/>
                <a:cs typeface="STKaiti" charset="-122"/>
              </a:rPr>
              <a:t>─</a:t>
            </a:r>
            <a:r>
              <a:rPr lang="zh-CN" altLang="en-US" sz="2800" dirty="0">
                <a:solidFill>
                  <a:srgbClr val="000000"/>
                </a:solidFill>
                <a:latin typeface="STKaiti" charset="-122"/>
                <a:ea typeface="STKaiti" charset="-122"/>
                <a:cs typeface="STKaiti" charset="-122"/>
              </a:rPr>
              <a:t>氚小弹丸）等。</a:t>
            </a:r>
          </a:p>
        </p:txBody>
      </p:sp>
      <p:sp>
        <p:nvSpPr>
          <p:cNvPr id="211986" name="Rectangle 18"/>
          <p:cNvSpPr>
            <a:spLocks noChangeArrowheads="1"/>
          </p:cNvSpPr>
          <p:nvPr/>
        </p:nvSpPr>
        <p:spPr bwMode="auto">
          <a:xfrm>
            <a:off x="234974" y="3337644"/>
            <a:ext cx="4579938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 dirty="0">
                <a:solidFill>
                  <a:srgbClr val="FF0000"/>
                </a:solidFill>
                <a:latin typeface="STKaiti" charset="-122"/>
                <a:ea typeface="STKaiti" charset="-122"/>
                <a:cs typeface="STKaiti" charset="-122"/>
              </a:rPr>
              <a:t>▲ </a:t>
            </a:r>
            <a:r>
              <a:rPr lang="zh-CN" altLang="en-US" sz="2800" dirty="0">
                <a:solidFill>
                  <a:srgbClr val="0000FF"/>
                </a:solidFill>
                <a:latin typeface="STKaiti" charset="-122"/>
                <a:ea typeface="STKaiti" charset="-122"/>
                <a:cs typeface="STKaiti" charset="-122"/>
              </a:rPr>
              <a:t>利用激光极好的相干性：</a:t>
            </a:r>
          </a:p>
        </p:txBody>
      </p:sp>
      <p:sp>
        <p:nvSpPr>
          <p:cNvPr id="211987" name="Rectangle 19"/>
          <p:cNvSpPr>
            <a:spLocks noChangeArrowheads="1"/>
          </p:cNvSpPr>
          <p:nvPr/>
        </p:nvSpPr>
        <p:spPr bwMode="auto">
          <a:xfrm>
            <a:off x="555267" y="3966294"/>
            <a:ext cx="1711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 dirty="0">
                <a:solidFill>
                  <a:srgbClr val="FF0000"/>
                </a:solidFill>
                <a:latin typeface="STKaiti" charset="-122"/>
                <a:ea typeface="STKaiti" charset="-122"/>
                <a:cs typeface="STKaiti" charset="-122"/>
              </a:rPr>
              <a:t>★ </a:t>
            </a:r>
            <a:r>
              <a:rPr lang="zh-CN" altLang="en-US" sz="2800" dirty="0">
                <a:solidFill>
                  <a:srgbClr val="0000FF"/>
                </a:solidFill>
                <a:latin typeface="STKaiti" charset="-122"/>
                <a:ea typeface="STKaiti" charset="-122"/>
                <a:cs typeface="STKaiti" charset="-122"/>
              </a:rPr>
              <a:t>测量：</a:t>
            </a:r>
          </a:p>
        </p:txBody>
      </p:sp>
      <p:sp>
        <p:nvSpPr>
          <p:cNvPr id="211988" name="Rectangle 20"/>
          <p:cNvSpPr>
            <a:spLocks noChangeArrowheads="1"/>
          </p:cNvSpPr>
          <p:nvPr/>
        </p:nvSpPr>
        <p:spPr bwMode="auto">
          <a:xfrm>
            <a:off x="2045135" y="3970238"/>
            <a:ext cx="197961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800" dirty="0">
                <a:solidFill>
                  <a:schemeClr val="tx1"/>
                </a:solidFill>
                <a:latin typeface="STKaiti" charset="-122"/>
                <a:ea typeface="STKaiti" charset="-122"/>
                <a:cs typeface="STKaiti" charset="-122"/>
              </a:rPr>
              <a:t>精密测长、</a:t>
            </a:r>
          </a:p>
        </p:txBody>
      </p:sp>
      <p:sp>
        <p:nvSpPr>
          <p:cNvPr id="211989" name="Rectangle 21"/>
          <p:cNvSpPr>
            <a:spLocks noChangeArrowheads="1"/>
          </p:cNvSpPr>
          <p:nvPr/>
        </p:nvSpPr>
        <p:spPr bwMode="auto">
          <a:xfrm>
            <a:off x="3924300" y="3930549"/>
            <a:ext cx="126206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800" dirty="0">
                <a:solidFill>
                  <a:schemeClr val="tx1"/>
                </a:solidFill>
                <a:latin typeface="STKaiti" charset="-122"/>
                <a:ea typeface="STKaiti" charset="-122"/>
                <a:cs typeface="STKaiti" charset="-122"/>
              </a:rPr>
              <a:t>测角，</a:t>
            </a:r>
          </a:p>
        </p:txBody>
      </p:sp>
      <p:sp>
        <p:nvSpPr>
          <p:cNvPr id="211990" name="Rectangle 22"/>
          <p:cNvSpPr>
            <a:spLocks noChangeArrowheads="1"/>
          </p:cNvSpPr>
          <p:nvPr/>
        </p:nvSpPr>
        <p:spPr bwMode="auto">
          <a:xfrm>
            <a:off x="5020135" y="3966293"/>
            <a:ext cx="126206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800" dirty="0">
                <a:solidFill>
                  <a:schemeClr val="tx1"/>
                </a:solidFill>
                <a:latin typeface="STKaiti" charset="-122"/>
                <a:ea typeface="STKaiti" charset="-122"/>
                <a:cs typeface="STKaiti" charset="-122"/>
              </a:rPr>
              <a:t>测流速</a:t>
            </a:r>
          </a:p>
        </p:txBody>
      </p:sp>
      <p:sp>
        <p:nvSpPr>
          <p:cNvPr id="211991" name="Rectangle 23"/>
          <p:cNvSpPr>
            <a:spLocks noChangeArrowheads="1"/>
          </p:cNvSpPr>
          <p:nvPr/>
        </p:nvSpPr>
        <p:spPr bwMode="auto">
          <a:xfrm>
            <a:off x="6218852" y="3964827"/>
            <a:ext cx="27178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3200" b="1">
                <a:solidFill>
                  <a:schemeClr val="tx1"/>
                </a:solidFill>
                <a:latin typeface="Times New Roman" charset="0"/>
                <a:ea typeface="宋体" charset="0"/>
              </a:defRPr>
            </a:lvl1pPr>
            <a:lvl2pPr marL="742950" indent="-285750">
              <a:defRPr kumimoji="1" sz="3200" b="1">
                <a:solidFill>
                  <a:schemeClr val="tx1"/>
                </a:solidFill>
                <a:latin typeface="Times New Roman" charset="0"/>
                <a:ea typeface="宋体" charset="0"/>
              </a:defRPr>
            </a:lvl2pPr>
            <a:lvl3pPr marL="1143000" indent="-228600">
              <a:defRPr kumimoji="1" sz="3200" b="1">
                <a:solidFill>
                  <a:schemeClr val="tx1"/>
                </a:solidFill>
                <a:latin typeface="Times New Roman" charset="0"/>
                <a:ea typeface="宋体" charset="0"/>
              </a:defRPr>
            </a:lvl3pPr>
            <a:lvl4pPr marL="1600200" indent="-228600">
              <a:defRPr kumimoji="1" sz="3200" b="1">
                <a:solidFill>
                  <a:schemeClr val="tx1"/>
                </a:solidFill>
                <a:latin typeface="Times New Roman" charset="0"/>
                <a:ea typeface="宋体" charset="0"/>
              </a:defRPr>
            </a:lvl4pPr>
            <a:lvl5pPr marL="2057400" indent="-228600">
              <a:defRPr kumimoji="1" sz="3200" b="1">
                <a:solidFill>
                  <a:schemeClr val="tx1"/>
                </a:solidFill>
                <a:latin typeface="Times New Roman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charset="0"/>
                <a:ea typeface="宋体" charset="0"/>
              </a:defRPr>
            </a:lvl9pPr>
          </a:lstStyle>
          <a:p>
            <a:r>
              <a:rPr lang="en-US" altLang="zh-CN" sz="2800" dirty="0">
                <a:latin typeface="STKaiti" charset="-122"/>
                <a:ea typeface="STKaiti" charset="-122"/>
                <a:cs typeface="STKaiti" charset="-122"/>
              </a:rPr>
              <a:t>(10</a:t>
            </a:r>
            <a:r>
              <a:rPr lang="en-US" altLang="zh-CN" sz="2800" baseline="30000" dirty="0">
                <a:latin typeface="STKaiti" charset="-122"/>
                <a:ea typeface="STKaiti" charset="-122"/>
                <a:cs typeface="STKaiti" charset="-122"/>
              </a:rPr>
              <a:t>-5</a:t>
            </a:r>
            <a:r>
              <a:rPr lang="en-US" altLang="zh-CN" sz="2800" dirty="0">
                <a:latin typeface="STKaiti" charset="-122"/>
                <a:ea typeface="STKaiti" charset="-122"/>
                <a:cs typeface="STKaiti" charset="-122"/>
              </a:rPr>
              <a:t>—10</a:t>
            </a:r>
            <a:r>
              <a:rPr lang="en-US" altLang="zh-CN" sz="2800" baseline="30000" dirty="0">
                <a:latin typeface="STKaiti" charset="-122"/>
                <a:ea typeface="STKaiti" charset="-122"/>
                <a:cs typeface="STKaiti" charset="-122"/>
              </a:rPr>
              <a:t>4</a:t>
            </a:r>
            <a:r>
              <a:rPr lang="en-US" altLang="zh-CN" sz="2800" dirty="0">
                <a:latin typeface="STKaiti" charset="-122"/>
                <a:ea typeface="STKaiti" charset="-122"/>
                <a:cs typeface="STKaiti" charset="-122"/>
              </a:rPr>
              <a:t>m/s)</a:t>
            </a:r>
            <a:r>
              <a:rPr lang="zh-CN" altLang="en-US" sz="2800" dirty="0">
                <a:latin typeface="STKaiti" charset="-122"/>
                <a:ea typeface="STKaiti" charset="-122"/>
                <a:cs typeface="STKaiti" charset="-122"/>
              </a:rPr>
              <a:t>，</a:t>
            </a:r>
          </a:p>
        </p:txBody>
      </p:sp>
      <p:sp>
        <p:nvSpPr>
          <p:cNvPr id="211992" name="Rectangle 24"/>
          <p:cNvSpPr>
            <a:spLocks noChangeArrowheads="1"/>
          </p:cNvSpPr>
          <p:nvPr/>
        </p:nvSpPr>
        <p:spPr bwMode="auto">
          <a:xfrm>
            <a:off x="864958" y="5109714"/>
            <a:ext cx="29368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3200" b="1">
                <a:solidFill>
                  <a:schemeClr val="tx1"/>
                </a:solidFill>
                <a:latin typeface="Times New Roman" charset="0"/>
                <a:ea typeface="宋体" charset="0"/>
              </a:defRPr>
            </a:lvl1pPr>
            <a:lvl2pPr marL="742950" indent="-285750">
              <a:defRPr kumimoji="1" sz="3200" b="1">
                <a:solidFill>
                  <a:schemeClr val="tx1"/>
                </a:solidFill>
                <a:latin typeface="Times New Roman" charset="0"/>
                <a:ea typeface="宋体" charset="0"/>
              </a:defRPr>
            </a:lvl2pPr>
            <a:lvl3pPr marL="1143000" indent="-228600">
              <a:defRPr kumimoji="1" sz="3200" b="1">
                <a:solidFill>
                  <a:schemeClr val="tx1"/>
                </a:solidFill>
                <a:latin typeface="Times New Roman" charset="0"/>
                <a:ea typeface="宋体" charset="0"/>
              </a:defRPr>
            </a:lvl3pPr>
            <a:lvl4pPr marL="1600200" indent="-228600">
              <a:defRPr kumimoji="1" sz="3200" b="1">
                <a:solidFill>
                  <a:schemeClr val="tx1"/>
                </a:solidFill>
                <a:latin typeface="Times New Roman" charset="0"/>
                <a:ea typeface="宋体" charset="0"/>
              </a:defRPr>
            </a:lvl4pPr>
            <a:lvl5pPr marL="2057400" indent="-228600">
              <a:defRPr kumimoji="1" sz="3200" b="1">
                <a:solidFill>
                  <a:schemeClr val="tx1"/>
                </a:solidFill>
                <a:latin typeface="Times New Roman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charset="0"/>
                <a:ea typeface="宋体" charset="0"/>
              </a:defRPr>
            </a:lvl9pPr>
          </a:lstStyle>
          <a:p>
            <a:r>
              <a:rPr lang="zh-CN" altLang="en-US" sz="2800" dirty="0">
                <a:latin typeface="STKaiti" charset="-122"/>
                <a:ea typeface="STKaiti" charset="-122"/>
                <a:cs typeface="STKaiti" charset="-122"/>
              </a:rPr>
              <a:t>定向</a:t>
            </a:r>
            <a:r>
              <a:rPr lang="en-US" altLang="zh-CN" sz="2800" dirty="0">
                <a:latin typeface="STKaiti" charset="-122"/>
                <a:ea typeface="STKaiti" charset="-122"/>
                <a:cs typeface="STKaiti" charset="-122"/>
              </a:rPr>
              <a:t>(</a:t>
            </a:r>
            <a:r>
              <a:rPr lang="zh-CN" altLang="en-US" sz="2800" dirty="0">
                <a:latin typeface="STKaiti" charset="-122"/>
                <a:ea typeface="STKaiti" charset="-122"/>
                <a:cs typeface="STKaiti" charset="-122"/>
              </a:rPr>
              <a:t>激光陀螺</a:t>
            </a:r>
            <a:r>
              <a:rPr lang="en-US" altLang="zh-CN" sz="2800" dirty="0">
                <a:latin typeface="STKaiti" charset="-122"/>
                <a:ea typeface="STKaiti" charset="-122"/>
                <a:cs typeface="STKaiti" charset="-122"/>
              </a:rPr>
              <a:t>)</a:t>
            </a:r>
            <a:r>
              <a:rPr lang="zh-CN" altLang="en-US" sz="2800" dirty="0">
                <a:latin typeface="STKaiti" charset="-122"/>
                <a:ea typeface="STKaiti" charset="-122"/>
                <a:cs typeface="STKaiti" charset="-122"/>
              </a:rPr>
              <a:t>，</a:t>
            </a:r>
          </a:p>
        </p:txBody>
      </p:sp>
      <p:sp>
        <p:nvSpPr>
          <p:cNvPr id="211993" name="Rectangle 25"/>
          <p:cNvSpPr>
            <a:spLocks noChangeArrowheads="1"/>
          </p:cNvSpPr>
          <p:nvPr/>
        </p:nvSpPr>
        <p:spPr bwMode="auto">
          <a:xfrm>
            <a:off x="3725914" y="5109713"/>
            <a:ext cx="44942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800" dirty="0">
                <a:solidFill>
                  <a:schemeClr val="tx1"/>
                </a:solidFill>
                <a:latin typeface="STKaiti" charset="-122"/>
                <a:ea typeface="STKaiti" charset="-122"/>
                <a:cs typeface="STKaiti" charset="-122"/>
              </a:rPr>
              <a:t>测电流电压（磁光效应），</a:t>
            </a:r>
          </a:p>
        </p:txBody>
      </p:sp>
      <p:sp>
        <p:nvSpPr>
          <p:cNvPr id="211994" name="Rectangle 26"/>
          <p:cNvSpPr>
            <a:spLocks noChangeArrowheads="1"/>
          </p:cNvSpPr>
          <p:nvPr/>
        </p:nvSpPr>
        <p:spPr bwMode="auto">
          <a:xfrm>
            <a:off x="917575" y="4569561"/>
            <a:ext cx="71215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800" dirty="0">
                <a:solidFill>
                  <a:schemeClr val="tx1"/>
                </a:solidFill>
                <a:latin typeface="STKaiti" charset="-122"/>
                <a:ea typeface="STKaiti" charset="-122"/>
                <a:cs typeface="STKaiti" charset="-122"/>
              </a:rPr>
              <a:t>准确测定光速</a:t>
            </a:r>
            <a:r>
              <a:rPr lang="en-US" altLang="zh-CN" sz="2800" dirty="0">
                <a:solidFill>
                  <a:schemeClr val="tx1"/>
                </a:solidFill>
                <a:latin typeface="STKaiti" charset="-122"/>
                <a:ea typeface="STKaiti" charset="-122"/>
                <a:cs typeface="STKaiti" charset="-122"/>
              </a:rPr>
              <a:t> </a:t>
            </a:r>
            <a:r>
              <a:rPr lang="en-US" altLang="zh-CN" sz="2800" i="1" dirty="0">
                <a:solidFill>
                  <a:schemeClr val="tx1"/>
                </a:solidFill>
                <a:latin typeface="STKaiti" charset="-122"/>
                <a:ea typeface="STKaiti" charset="-122"/>
                <a:cs typeface="STKaiti" charset="-122"/>
              </a:rPr>
              <a:t>c</a:t>
            </a:r>
            <a:r>
              <a:rPr lang="zh-CN" altLang="en-US" sz="2800" dirty="0">
                <a:solidFill>
                  <a:schemeClr val="tx1"/>
                </a:solidFill>
                <a:latin typeface="STKaiti" charset="-122"/>
                <a:ea typeface="STKaiti" charset="-122"/>
                <a:cs typeface="STKaiti" charset="-122"/>
              </a:rPr>
              <a:t>（定义</a:t>
            </a:r>
            <a:r>
              <a:rPr lang="en-US" altLang="zh-CN" sz="2800" dirty="0">
                <a:solidFill>
                  <a:schemeClr val="tx1"/>
                </a:solidFill>
                <a:latin typeface="STKaiti" charset="-122"/>
                <a:ea typeface="STKaiti" charset="-122"/>
                <a:cs typeface="STKaiti" charset="-122"/>
              </a:rPr>
              <a:t>1m=</a:t>
            </a:r>
            <a:r>
              <a:rPr lang="en-US" altLang="zh-CN" sz="2800" i="1" dirty="0">
                <a:solidFill>
                  <a:schemeClr val="tx1"/>
                </a:solidFill>
                <a:latin typeface="STKaiti" charset="-122"/>
                <a:ea typeface="STKaiti" charset="-122"/>
                <a:cs typeface="STKaiti" charset="-122"/>
              </a:rPr>
              <a:t>c</a:t>
            </a:r>
            <a:r>
              <a:rPr lang="en-US" altLang="zh-CN" sz="2800" dirty="0">
                <a:solidFill>
                  <a:schemeClr val="tx1"/>
                </a:solidFill>
                <a:latin typeface="STKaiti" charset="-122"/>
                <a:ea typeface="STKaiti" charset="-122"/>
                <a:cs typeface="STKaiti" charset="-122"/>
              </a:rPr>
              <a:t> /299752458</a:t>
            </a:r>
            <a:r>
              <a:rPr lang="zh-CN" altLang="en-US" sz="2800" dirty="0">
                <a:solidFill>
                  <a:schemeClr val="tx1"/>
                </a:solidFill>
                <a:latin typeface="STKaiti" charset="-122"/>
                <a:ea typeface="STKaiti" charset="-122"/>
                <a:cs typeface="STKaiti" charset="-122"/>
              </a:rPr>
              <a:t>），</a:t>
            </a:r>
          </a:p>
        </p:txBody>
      </p:sp>
      <p:sp>
        <p:nvSpPr>
          <p:cNvPr id="3" name="幻灯片编号占位符 2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3200" b="1">
                <a:solidFill>
                  <a:schemeClr val="tx1"/>
                </a:solidFill>
                <a:latin typeface="Times New Roman" charset="0"/>
                <a:ea typeface="宋体" charset="0"/>
              </a:defRPr>
            </a:lvl1pPr>
            <a:lvl2pPr marL="742950" indent="-285750">
              <a:defRPr kumimoji="1" sz="3200" b="1">
                <a:solidFill>
                  <a:schemeClr val="tx1"/>
                </a:solidFill>
                <a:latin typeface="Times New Roman" charset="0"/>
                <a:ea typeface="宋体" charset="0"/>
              </a:defRPr>
            </a:lvl2pPr>
            <a:lvl3pPr marL="1143000" indent="-228600">
              <a:defRPr kumimoji="1" sz="3200" b="1">
                <a:solidFill>
                  <a:schemeClr val="tx1"/>
                </a:solidFill>
                <a:latin typeface="Times New Roman" charset="0"/>
                <a:ea typeface="宋体" charset="0"/>
              </a:defRPr>
            </a:lvl3pPr>
            <a:lvl4pPr marL="1600200" indent="-228600">
              <a:defRPr kumimoji="1" sz="3200" b="1">
                <a:solidFill>
                  <a:schemeClr val="tx1"/>
                </a:solidFill>
                <a:latin typeface="Times New Roman" charset="0"/>
                <a:ea typeface="宋体" charset="0"/>
              </a:defRPr>
            </a:lvl4pPr>
            <a:lvl5pPr marL="2057400" indent="-228600">
              <a:defRPr kumimoji="1" sz="3200" b="1">
                <a:solidFill>
                  <a:schemeClr val="tx1"/>
                </a:solidFill>
                <a:latin typeface="Times New Roman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charset="0"/>
                <a:ea typeface="宋体" charset="0"/>
              </a:defRPr>
            </a:lvl9pPr>
          </a:lstStyle>
          <a:p>
            <a:fld id="{541E3033-4DBB-3347-9B75-BC2A8816EA82}" type="slidenum">
              <a:rPr lang="en-US" altLang="zh-CN" sz="1400" b="0"/>
              <a:pPr/>
              <a:t>64</a:t>
            </a:fld>
            <a:endParaRPr lang="en-US" altLang="zh-CN" sz="1400" b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125FBD9-8627-F84C-8D89-F41FD72C5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原子物理学</a:t>
            </a:r>
            <a:r>
              <a:rPr lang="en-US" altLang="zh-CN" dirty="0"/>
              <a:t>2026</a:t>
            </a:r>
            <a:r>
              <a:rPr lang="zh-CN" altLang="en-US" dirty="0"/>
              <a:t>年春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981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211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"/>
                                        <p:tgtEl>
                                          <p:spTgt spid="211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"/>
                                        <p:tgtEl>
                                          <p:spTgt spid="211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"/>
                                        <p:tgtEl>
                                          <p:spTgt spid="211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"/>
                                        <p:tgtEl>
                                          <p:spTgt spid="211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"/>
                                        <p:tgtEl>
                                          <p:spTgt spid="211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300"/>
                                        <p:tgtEl>
                                          <p:spTgt spid="211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300"/>
                                        <p:tgtEl>
                                          <p:spTgt spid="211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300"/>
                                        <p:tgtEl>
                                          <p:spTgt spid="211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300"/>
                                        <p:tgtEl>
                                          <p:spTgt spid="211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300"/>
                                        <p:tgtEl>
                                          <p:spTgt spid="211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300"/>
                                        <p:tgtEl>
                                          <p:spTgt spid="211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300"/>
                                        <p:tgtEl>
                                          <p:spTgt spid="21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300"/>
                                        <p:tgtEl>
                                          <p:spTgt spid="21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300"/>
                                        <p:tgtEl>
                                          <p:spTgt spid="21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300"/>
                                        <p:tgtEl>
                                          <p:spTgt spid="21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300"/>
                                        <p:tgtEl>
                                          <p:spTgt spid="21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300"/>
                                        <p:tgtEl>
                                          <p:spTgt spid="21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11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300"/>
                                        <p:tgtEl>
                                          <p:spTgt spid="21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300"/>
                                        <p:tgtEl>
                                          <p:spTgt spid="211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300"/>
                                        <p:tgtEl>
                                          <p:spTgt spid="211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970" grpId="0" autoUpdateAnimBg="0"/>
      <p:bldP spid="211972" grpId="0" autoUpdateAnimBg="0"/>
      <p:bldP spid="211973" grpId="0" autoUpdateAnimBg="0"/>
      <p:bldP spid="211974" grpId="0" autoUpdateAnimBg="0"/>
      <p:bldP spid="211975" grpId="0" autoUpdateAnimBg="0"/>
      <p:bldP spid="211977" grpId="0" autoUpdateAnimBg="0"/>
      <p:bldP spid="211978" grpId="0" autoUpdateAnimBg="0"/>
      <p:bldP spid="211979" grpId="0" autoUpdateAnimBg="0"/>
      <p:bldP spid="211980" grpId="0" autoUpdateAnimBg="0"/>
      <p:bldP spid="211981" grpId="0" autoUpdateAnimBg="0"/>
      <p:bldP spid="211982" grpId="0" autoUpdateAnimBg="0"/>
      <p:bldP spid="211983" grpId="0" autoUpdateAnimBg="0"/>
      <p:bldP spid="211984" grpId="0" autoUpdateAnimBg="0"/>
      <p:bldP spid="211986" grpId="0" autoUpdateAnimBg="0"/>
      <p:bldP spid="211987" grpId="0" autoUpdateAnimBg="0"/>
      <p:bldP spid="211988" grpId="0" autoUpdateAnimBg="0"/>
      <p:bldP spid="211989" grpId="0" autoUpdateAnimBg="0"/>
      <p:bldP spid="211990" grpId="0" autoUpdateAnimBg="0"/>
      <p:bldP spid="211991" grpId="0" autoUpdateAnimBg="0"/>
      <p:bldP spid="211992" grpId="0" autoUpdateAnimBg="0"/>
      <p:bldP spid="211993" grpId="0" autoUpdateAnimBg="0"/>
      <p:bldP spid="211994" grpId="0" autoUpdateAnimBg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5" name="Rectangle 3"/>
          <p:cNvSpPr>
            <a:spLocks noChangeArrowheads="1"/>
          </p:cNvSpPr>
          <p:nvPr/>
        </p:nvSpPr>
        <p:spPr bwMode="auto">
          <a:xfrm>
            <a:off x="266700" y="839839"/>
            <a:ext cx="1711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 dirty="0">
                <a:solidFill>
                  <a:srgbClr val="FF0000"/>
                </a:solidFill>
                <a:latin typeface="STKaiti" charset="-122"/>
                <a:ea typeface="STKaiti" charset="-122"/>
                <a:cs typeface="STKaiti" charset="-122"/>
              </a:rPr>
              <a:t>★ </a:t>
            </a:r>
            <a:r>
              <a:rPr lang="zh-CN" altLang="en-US" sz="2800" dirty="0">
                <a:solidFill>
                  <a:srgbClr val="0000FF"/>
                </a:solidFill>
                <a:latin typeface="STKaiti" charset="-122"/>
                <a:ea typeface="STKaiti" charset="-122"/>
                <a:cs typeface="STKaiti" charset="-122"/>
              </a:rPr>
              <a:t>探测：</a:t>
            </a:r>
          </a:p>
        </p:txBody>
      </p:sp>
      <p:sp>
        <p:nvSpPr>
          <p:cNvPr id="212996" name="Rectangle 4"/>
          <p:cNvSpPr>
            <a:spLocks noChangeArrowheads="1"/>
          </p:cNvSpPr>
          <p:nvPr/>
        </p:nvSpPr>
        <p:spPr bwMode="auto">
          <a:xfrm>
            <a:off x="1784350" y="850319"/>
            <a:ext cx="34163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800" dirty="0">
                <a:solidFill>
                  <a:srgbClr val="000000"/>
                </a:solidFill>
                <a:latin typeface="STKaiti" charset="-122"/>
                <a:ea typeface="STKaiti" charset="-122"/>
                <a:cs typeface="STKaiti" charset="-122"/>
              </a:rPr>
              <a:t>微电子器件表面探测</a:t>
            </a:r>
          </a:p>
        </p:txBody>
      </p:sp>
      <p:sp>
        <p:nvSpPr>
          <p:cNvPr id="212997" name="Rectangle 5"/>
          <p:cNvSpPr>
            <a:spLocks noChangeArrowheads="1"/>
          </p:cNvSpPr>
          <p:nvPr/>
        </p:nvSpPr>
        <p:spPr bwMode="auto">
          <a:xfrm>
            <a:off x="4845040" y="853062"/>
            <a:ext cx="341632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800" dirty="0">
                <a:solidFill>
                  <a:srgbClr val="000000"/>
                </a:solidFill>
                <a:latin typeface="STKaiti" charset="-122"/>
                <a:ea typeface="STKaiti" charset="-122"/>
                <a:cs typeface="STKaiti" charset="-122"/>
              </a:rPr>
              <a:t>（激光</a:t>
            </a:r>
            <a:r>
              <a:rPr lang="en-US" altLang="zh-CN" sz="2800" dirty="0">
                <a:solidFill>
                  <a:srgbClr val="000000"/>
                </a:solidFill>
                <a:latin typeface="STKaiti" charset="-122"/>
                <a:ea typeface="STKaiti" charset="-122"/>
                <a:cs typeface="STKaiti" charset="-122"/>
              </a:rPr>
              <a:t>─</a:t>
            </a:r>
            <a:r>
              <a:rPr lang="zh-CN" altLang="en-US" sz="2800" dirty="0">
                <a:solidFill>
                  <a:srgbClr val="000000"/>
                </a:solidFill>
                <a:latin typeface="STKaiti" charset="-122"/>
                <a:ea typeface="STKaiti" charset="-122"/>
                <a:cs typeface="STKaiti" charset="-122"/>
              </a:rPr>
              <a:t>原子力显微</a:t>
            </a:r>
          </a:p>
        </p:txBody>
      </p:sp>
      <p:sp>
        <p:nvSpPr>
          <p:cNvPr id="212998" name="Rectangle 6"/>
          <p:cNvSpPr>
            <a:spLocks noChangeArrowheads="1"/>
          </p:cNvSpPr>
          <p:nvPr/>
        </p:nvSpPr>
        <p:spPr bwMode="auto">
          <a:xfrm>
            <a:off x="555625" y="1397392"/>
            <a:ext cx="5689600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3200" b="1">
                <a:solidFill>
                  <a:schemeClr val="tx1"/>
                </a:solidFill>
                <a:latin typeface="Times New Roman" charset="0"/>
                <a:ea typeface="宋体" charset="0"/>
              </a:defRPr>
            </a:lvl1pPr>
            <a:lvl2pPr marL="742950" indent="-285750">
              <a:defRPr kumimoji="1" sz="3200" b="1">
                <a:solidFill>
                  <a:schemeClr val="tx1"/>
                </a:solidFill>
                <a:latin typeface="Times New Roman" charset="0"/>
                <a:ea typeface="宋体" charset="0"/>
              </a:defRPr>
            </a:lvl2pPr>
            <a:lvl3pPr marL="1143000" indent="-228600">
              <a:defRPr kumimoji="1" sz="3200" b="1">
                <a:solidFill>
                  <a:schemeClr val="tx1"/>
                </a:solidFill>
                <a:latin typeface="Times New Roman" charset="0"/>
                <a:ea typeface="宋体" charset="0"/>
              </a:defRPr>
            </a:lvl3pPr>
            <a:lvl4pPr marL="1600200" indent="-228600">
              <a:defRPr kumimoji="1" sz="3200" b="1">
                <a:solidFill>
                  <a:schemeClr val="tx1"/>
                </a:solidFill>
                <a:latin typeface="Times New Roman" charset="0"/>
                <a:ea typeface="宋体" charset="0"/>
              </a:defRPr>
            </a:lvl4pPr>
            <a:lvl5pPr marL="2057400" indent="-228600">
              <a:defRPr kumimoji="1" sz="3200" b="1">
                <a:solidFill>
                  <a:schemeClr val="tx1"/>
                </a:solidFill>
                <a:latin typeface="Times New Roman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charset="0"/>
                <a:ea typeface="宋体" charset="0"/>
              </a:defRPr>
            </a:lvl9pPr>
          </a:lstStyle>
          <a:p>
            <a:r>
              <a:rPr lang="zh-CN" altLang="en-US" sz="2800" dirty="0">
                <a:solidFill>
                  <a:srgbClr val="000000"/>
                </a:solidFill>
                <a:latin typeface="STKaiti" charset="-122"/>
                <a:ea typeface="STKaiti" charset="-122"/>
                <a:cs typeface="STKaiti" charset="-122"/>
              </a:rPr>
              <a:t>镜可测</a:t>
            </a:r>
            <a:r>
              <a:rPr lang="en-US" altLang="zh-CN" sz="2800" dirty="0">
                <a:solidFill>
                  <a:srgbClr val="000000"/>
                </a:solidFill>
                <a:latin typeface="STKaiti" charset="-122"/>
                <a:ea typeface="STKaiti" charset="-122"/>
                <a:cs typeface="STKaiti" charset="-122"/>
              </a:rPr>
              <a:t>25</a:t>
            </a:r>
            <a:r>
              <a:rPr lang="zh-CN" altLang="en-US" sz="2800" dirty="0">
                <a:solidFill>
                  <a:srgbClr val="000000"/>
                </a:solidFill>
                <a:latin typeface="STKaiti" charset="-122"/>
                <a:ea typeface="STKaiti" charset="-122"/>
                <a:cs typeface="STKaiti" charset="-122"/>
              </a:rPr>
              <a:t>个原子厚度的起伏变化</a:t>
            </a:r>
            <a:r>
              <a:rPr lang="en-US" altLang="zh-CN" sz="2800" b="0" dirty="0">
                <a:solidFill>
                  <a:srgbClr val="000000"/>
                </a:solidFill>
                <a:latin typeface="STKaiti" charset="-122"/>
                <a:ea typeface="STKaiti" charset="-122"/>
                <a:cs typeface="STKaiti" charset="-122"/>
              </a:rPr>
              <a:t>)</a:t>
            </a:r>
            <a:r>
              <a:rPr lang="zh-CN" altLang="en-US" sz="2800" dirty="0">
                <a:solidFill>
                  <a:srgbClr val="000000"/>
                </a:solidFill>
                <a:latin typeface="STKaiti" charset="-122"/>
                <a:ea typeface="STKaiti" charset="-122"/>
                <a:cs typeface="STKaiti" charset="-122"/>
              </a:rPr>
              <a:t>，</a:t>
            </a:r>
          </a:p>
        </p:txBody>
      </p:sp>
      <p:sp>
        <p:nvSpPr>
          <p:cNvPr id="212999" name="Rectangle 7"/>
          <p:cNvSpPr>
            <a:spLocks noChangeArrowheads="1"/>
          </p:cNvSpPr>
          <p:nvPr/>
        </p:nvSpPr>
        <p:spPr bwMode="auto">
          <a:xfrm>
            <a:off x="5976144" y="1375487"/>
            <a:ext cx="1981200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800" dirty="0">
                <a:solidFill>
                  <a:srgbClr val="000000"/>
                </a:solidFill>
                <a:latin typeface="STKaiti" charset="-122"/>
                <a:ea typeface="STKaiti" charset="-122"/>
                <a:cs typeface="STKaiti" charset="-122"/>
              </a:rPr>
              <a:t>单原子探测</a:t>
            </a:r>
          </a:p>
        </p:txBody>
      </p:sp>
      <p:sp>
        <p:nvSpPr>
          <p:cNvPr id="213000" name="Rectangle 8"/>
          <p:cNvSpPr>
            <a:spLocks noChangeArrowheads="1"/>
          </p:cNvSpPr>
          <p:nvPr/>
        </p:nvSpPr>
        <p:spPr bwMode="auto">
          <a:xfrm>
            <a:off x="393700" y="1865872"/>
            <a:ext cx="8389938" cy="810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800" dirty="0">
                <a:solidFill>
                  <a:srgbClr val="000000"/>
                </a:solidFill>
                <a:latin typeface="STKaiti" charset="-122"/>
                <a:ea typeface="STKaiti" charset="-122"/>
                <a:cs typeface="STKaiti" charset="-122"/>
              </a:rPr>
              <a:t>（利用光谱分析能测出</a:t>
            </a:r>
            <a:r>
              <a:rPr lang="en-US" altLang="zh-CN" sz="2800" dirty="0">
                <a:solidFill>
                  <a:srgbClr val="000000"/>
                </a:solidFill>
                <a:latin typeface="STKaiti" charset="-122"/>
                <a:ea typeface="STKaiti" charset="-122"/>
                <a:cs typeface="STKaiti" charset="-122"/>
              </a:rPr>
              <a:t>10</a:t>
            </a:r>
            <a:r>
              <a:rPr lang="en-US" altLang="zh-CN" sz="2800" baseline="30000" dirty="0">
                <a:solidFill>
                  <a:srgbClr val="000000"/>
                </a:solidFill>
                <a:latin typeface="STKaiti" charset="-122"/>
                <a:ea typeface="STKaiti" charset="-122"/>
                <a:cs typeface="STKaiti" charset="-122"/>
              </a:rPr>
              <a:t>20</a:t>
            </a:r>
            <a:r>
              <a:rPr lang="zh-CN" altLang="en-US" sz="2800" dirty="0">
                <a:solidFill>
                  <a:srgbClr val="000000"/>
                </a:solidFill>
                <a:latin typeface="STKaiti" charset="-122"/>
                <a:ea typeface="STKaiti" charset="-122"/>
                <a:cs typeface="STKaiti" charset="-122"/>
              </a:rPr>
              <a:t>个原子中的一个原子），</a:t>
            </a:r>
          </a:p>
          <a:p>
            <a:pPr>
              <a:defRPr/>
            </a:pPr>
            <a:endParaRPr lang="en-US" altLang="zh-CN" sz="2800" baseline="30000" dirty="0">
              <a:solidFill>
                <a:srgbClr val="000000"/>
              </a:solidFill>
            </a:endParaRPr>
          </a:p>
        </p:txBody>
      </p:sp>
      <p:sp>
        <p:nvSpPr>
          <p:cNvPr id="213002" name="Rectangle 10"/>
          <p:cNvSpPr>
            <a:spLocks noChangeArrowheads="1"/>
          </p:cNvSpPr>
          <p:nvPr/>
        </p:nvSpPr>
        <p:spPr bwMode="auto">
          <a:xfrm>
            <a:off x="306694" y="3284538"/>
            <a:ext cx="24288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 dirty="0">
                <a:solidFill>
                  <a:srgbClr val="FF0000"/>
                </a:solidFill>
                <a:latin typeface="STKaiti" charset="-122"/>
                <a:ea typeface="STKaiti" charset="-122"/>
                <a:cs typeface="STKaiti" charset="-122"/>
              </a:rPr>
              <a:t>★ </a:t>
            </a:r>
            <a:r>
              <a:rPr lang="zh-CN" altLang="en-US" sz="2800" dirty="0">
                <a:solidFill>
                  <a:srgbClr val="0000FF"/>
                </a:solidFill>
                <a:latin typeface="STKaiti" charset="-122"/>
                <a:ea typeface="STKaiti" charset="-122"/>
                <a:cs typeface="STKaiti" charset="-122"/>
              </a:rPr>
              <a:t>全息技术：</a:t>
            </a:r>
          </a:p>
        </p:txBody>
      </p:sp>
      <p:sp>
        <p:nvSpPr>
          <p:cNvPr id="213003" name="Rectangle 11"/>
          <p:cNvSpPr>
            <a:spLocks noChangeArrowheads="1"/>
          </p:cNvSpPr>
          <p:nvPr/>
        </p:nvSpPr>
        <p:spPr bwMode="auto">
          <a:xfrm>
            <a:off x="2916238" y="3284538"/>
            <a:ext cx="19796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800" dirty="0">
                <a:solidFill>
                  <a:srgbClr val="000000"/>
                </a:solidFill>
                <a:latin typeface="STKaiti" charset="-122"/>
                <a:ea typeface="STKaiti" charset="-122"/>
                <a:cs typeface="STKaiti" charset="-122"/>
              </a:rPr>
              <a:t>全息存储，</a:t>
            </a:r>
          </a:p>
        </p:txBody>
      </p:sp>
      <p:sp>
        <p:nvSpPr>
          <p:cNvPr id="213004" name="Rectangle 12"/>
          <p:cNvSpPr>
            <a:spLocks noChangeArrowheads="1"/>
          </p:cNvSpPr>
          <p:nvPr/>
        </p:nvSpPr>
        <p:spPr bwMode="auto">
          <a:xfrm>
            <a:off x="4787900" y="3284538"/>
            <a:ext cx="197961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800" dirty="0">
                <a:solidFill>
                  <a:srgbClr val="000000"/>
                </a:solidFill>
                <a:latin typeface="STKaiti" charset="-122"/>
                <a:ea typeface="STKaiti" charset="-122"/>
                <a:cs typeface="STKaiti" charset="-122"/>
              </a:rPr>
              <a:t>全息测量，</a:t>
            </a:r>
          </a:p>
        </p:txBody>
      </p:sp>
      <p:sp>
        <p:nvSpPr>
          <p:cNvPr id="213005" name="Rectangle 13"/>
          <p:cNvSpPr>
            <a:spLocks noChangeArrowheads="1"/>
          </p:cNvSpPr>
          <p:nvPr/>
        </p:nvSpPr>
        <p:spPr bwMode="auto">
          <a:xfrm>
            <a:off x="6804025" y="3284538"/>
            <a:ext cx="197961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800" dirty="0">
                <a:solidFill>
                  <a:srgbClr val="000000"/>
                </a:solidFill>
                <a:latin typeface="STKaiti" charset="-122"/>
                <a:ea typeface="STKaiti" charset="-122"/>
                <a:cs typeface="STKaiti" charset="-122"/>
              </a:rPr>
              <a:t>全息电影，</a:t>
            </a:r>
          </a:p>
        </p:txBody>
      </p:sp>
      <p:sp>
        <p:nvSpPr>
          <p:cNvPr id="213006" name="Rectangle 14"/>
          <p:cNvSpPr>
            <a:spLocks noChangeArrowheads="1"/>
          </p:cNvSpPr>
          <p:nvPr/>
        </p:nvSpPr>
        <p:spPr bwMode="auto">
          <a:xfrm>
            <a:off x="2771775" y="4005263"/>
            <a:ext cx="2338388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800" dirty="0">
                <a:solidFill>
                  <a:srgbClr val="000000"/>
                </a:solidFill>
                <a:latin typeface="STKaiti" charset="-122"/>
                <a:ea typeface="STKaiti" charset="-122"/>
                <a:cs typeface="STKaiti" charset="-122"/>
              </a:rPr>
              <a:t>全息摄影等。</a:t>
            </a:r>
          </a:p>
        </p:txBody>
      </p:sp>
      <p:sp>
        <p:nvSpPr>
          <p:cNvPr id="213007" name="Rectangle 15"/>
          <p:cNvSpPr>
            <a:spLocks noChangeArrowheads="1"/>
          </p:cNvSpPr>
          <p:nvPr/>
        </p:nvSpPr>
        <p:spPr bwMode="auto">
          <a:xfrm>
            <a:off x="315041" y="4652963"/>
            <a:ext cx="31464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 dirty="0">
                <a:solidFill>
                  <a:srgbClr val="FF0000"/>
                </a:solidFill>
                <a:latin typeface="STKaiti" charset="-122"/>
                <a:ea typeface="STKaiti" charset="-122"/>
                <a:cs typeface="STKaiti" charset="-122"/>
              </a:rPr>
              <a:t>★ </a:t>
            </a:r>
            <a:r>
              <a:rPr lang="zh-CN" altLang="en-US" sz="2800" dirty="0">
                <a:solidFill>
                  <a:srgbClr val="0000FF"/>
                </a:solidFill>
                <a:latin typeface="STKaiti" charset="-122"/>
                <a:ea typeface="STKaiti" charset="-122"/>
                <a:cs typeface="STKaiti" charset="-122"/>
              </a:rPr>
              <a:t>激光光纤通讯：</a:t>
            </a:r>
          </a:p>
        </p:txBody>
      </p:sp>
      <p:sp>
        <p:nvSpPr>
          <p:cNvPr id="213008" name="Rectangle 16"/>
          <p:cNvSpPr>
            <a:spLocks noChangeArrowheads="1"/>
          </p:cNvSpPr>
          <p:nvPr/>
        </p:nvSpPr>
        <p:spPr bwMode="auto">
          <a:xfrm>
            <a:off x="3492500" y="4652963"/>
            <a:ext cx="5291138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800" dirty="0">
                <a:solidFill>
                  <a:srgbClr val="000000"/>
                </a:solidFill>
                <a:latin typeface="STKaiti" charset="-122"/>
                <a:ea typeface="STKaiti" charset="-122"/>
                <a:cs typeface="STKaiti" charset="-122"/>
              </a:rPr>
              <a:t>载波频率高（</a:t>
            </a:r>
            <a:r>
              <a:rPr lang="en-US" altLang="zh-CN" sz="2800" dirty="0">
                <a:solidFill>
                  <a:srgbClr val="000000"/>
                </a:solidFill>
                <a:latin typeface="STKaiti" charset="-122"/>
                <a:ea typeface="STKaiti" charset="-122"/>
                <a:cs typeface="STKaiti" charset="-122"/>
              </a:rPr>
              <a:t>10</a:t>
            </a:r>
            <a:r>
              <a:rPr lang="en-US" altLang="zh-CN" sz="2800" baseline="30000" dirty="0">
                <a:solidFill>
                  <a:srgbClr val="000000"/>
                </a:solidFill>
                <a:latin typeface="STKaiti" charset="-122"/>
                <a:ea typeface="STKaiti" charset="-122"/>
                <a:cs typeface="STKaiti" charset="-122"/>
              </a:rPr>
              <a:t>11</a:t>
            </a:r>
            <a:r>
              <a:rPr lang="en-US" altLang="zh-CN" sz="2800" dirty="0">
                <a:solidFill>
                  <a:srgbClr val="000000"/>
                </a:solidFill>
                <a:latin typeface="STKaiti" charset="-122"/>
                <a:ea typeface="STKaiti" charset="-122"/>
                <a:cs typeface="STKaiti" charset="-122"/>
              </a:rPr>
              <a:t>─10</a:t>
            </a:r>
            <a:r>
              <a:rPr lang="en-US" altLang="zh-CN" sz="2800" baseline="30000" dirty="0">
                <a:solidFill>
                  <a:srgbClr val="000000"/>
                </a:solidFill>
                <a:latin typeface="STKaiti" charset="-122"/>
                <a:ea typeface="STKaiti" charset="-122"/>
                <a:cs typeface="STKaiti" charset="-122"/>
              </a:rPr>
              <a:t>15</a:t>
            </a:r>
            <a:r>
              <a:rPr lang="en-US" altLang="zh-CN" sz="2800" dirty="0">
                <a:solidFill>
                  <a:srgbClr val="000000"/>
                </a:solidFill>
                <a:latin typeface="STKaiti" charset="-122"/>
                <a:ea typeface="STKaiti" charset="-122"/>
                <a:cs typeface="STKaiti" charset="-122"/>
              </a:rPr>
              <a:t>Hz</a:t>
            </a:r>
            <a:r>
              <a:rPr lang="zh-CN" altLang="en-US" sz="2800" dirty="0">
                <a:solidFill>
                  <a:srgbClr val="000000"/>
                </a:solidFill>
                <a:latin typeface="STKaiti" charset="-122"/>
                <a:ea typeface="STKaiti" charset="-122"/>
                <a:cs typeface="STKaiti" charset="-122"/>
              </a:rPr>
              <a:t>），</a:t>
            </a:r>
          </a:p>
        </p:txBody>
      </p:sp>
      <p:sp>
        <p:nvSpPr>
          <p:cNvPr id="213009" name="Rectangle 17"/>
          <p:cNvSpPr>
            <a:spLocks noChangeArrowheads="1"/>
          </p:cNvSpPr>
          <p:nvPr/>
        </p:nvSpPr>
        <p:spPr bwMode="auto">
          <a:xfrm>
            <a:off x="1692275" y="5373688"/>
            <a:ext cx="3416300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800" dirty="0">
                <a:solidFill>
                  <a:srgbClr val="000000"/>
                </a:solidFill>
                <a:latin typeface="STKaiti" charset="-122"/>
                <a:ea typeface="STKaiti" charset="-122"/>
                <a:cs typeface="STKaiti" charset="-122"/>
              </a:rPr>
              <a:t>信息容量大，清晰，</a:t>
            </a:r>
          </a:p>
        </p:txBody>
      </p:sp>
      <p:sp>
        <p:nvSpPr>
          <p:cNvPr id="213011" name="Rectangle 19"/>
          <p:cNvSpPr>
            <a:spLocks noChangeArrowheads="1"/>
          </p:cNvSpPr>
          <p:nvPr/>
        </p:nvSpPr>
        <p:spPr bwMode="auto">
          <a:xfrm>
            <a:off x="4859338" y="5373688"/>
            <a:ext cx="3776662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800" dirty="0">
                <a:solidFill>
                  <a:srgbClr val="000000"/>
                </a:solidFill>
                <a:latin typeface="STKaiti" charset="-122"/>
                <a:ea typeface="STKaiti" charset="-122"/>
                <a:cs typeface="STKaiti" charset="-122"/>
              </a:rPr>
              <a:t>功耗小，抗干扰性强。</a:t>
            </a:r>
            <a:endParaRPr lang="zh-CN" altLang="en-US" sz="2800" dirty="0">
              <a:latin typeface="STKaiti" charset="-122"/>
              <a:ea typeface="STKaiti" charset="-122"/>
              <a:cs typeface="STKaiti" charset="-122"/>
            </a:endParaRPr>
          </a:p>
        </p:txBody>
      </p:sp>
      <p:sp>
        <p:nvSpPr>
          <p:cNvPr id="213012" name="Text Box 20"/>
          <p:cNvSpPr txBox="1">
            <a:spLocks noChangeArrowheads="1"/>
          </p:cNvSpPr>
          <p:nvPr/>
        </p:nvSpPr>
        <p:spPr bwMode="auto">
          <a:xfrm>
            <a:off x="614363" y="2363283"/>
            <a:ext cx="7920037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800" dirty="0">
                <a:solidFill>
                  <a:srgbClr val="FF0000"/>
                </a:solidFill>
                <a:latin typeface="STKaiti" charset="-122"/>
                <a:ea typeface="STKaiti" charset="-122"/>
                <a:cs typeface="STKaiti" charset="-122"/>
              </a:rPr>
              <a:t>分子雷达</a:t>
            </a:r>
            <a:r>
              <a:rPr lang="zh-CN" altLang="en-US" sz="2800" dirty="0">
                <a:solidFill>
                  <a:srgbClr val="0000FF"/>
                </a:solidFill>
                <a:latin typeface="STKaiti" charset="-122"/>
                <a:ea typeface="STKaiti" charset="-122"/>
                <a:cs typeface="STKaiti" charset="-122"/>
              </a:rPr>
              <a:t>（可探测活细胞内的新陈代谢过程）。</a:t>
            </a:r>
          </a:p>
        </p:txBody>
      </p:sp>
      <p:sp>
        <p:nvSpPr>
          <p:cNvPr id="3" name="幻灯片编号占位符 2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3200" b="1">
                <a:solidFill>
                  <a:schemeClr val="tx1"/>
                </a:solidFill>
                <a:latin typeface="Times New Roman" charset="0"/>
                <a:ea typeface="宋体" charset="0"/>
              </a:defRPr>
            </a:lvl1pPr>
            <a:lvl2pPr marL="742950" indent="-285750">
              <a:defRPr kumimoji="1" sz="3200" b="1">
                <a:solidFill>
                  <a:schemeClr val="tx1"/>
                </a:solidFill>
                <a:latin typeface="Times New Roman" charset="0"/>
                <a:ea typeface="宋体" charset="0"/>
              </a:defRPr>
            </a:lvl2pPr>
            <a:lvl3pPr marL="1143000" indent="-228600">
              <a:defRPr kumimoji="1" sz="3200" b="1">
                <a:solidFill>
                  <a:schemeClr val="tx1"/>
                </a:solidFill>
                <a:latin typeface="Times New Roman" charset="0"/>
                <a:ea typeface="宋体" charset="0"/>
              </a:defRPr>
            </a:lvl3pPr>
            <a:lvl4pPr marL="1600200" indent="-228600">
              <a:defRPr kumimoji="1" sz="3200" b="1">
                <a:solidFill>
                  <a:schemeClr val="tx1"/>
                </a:solidFill>
                <a:latin typeface="Times New Roman" charset="0"/>
                <a:ea typeface="宋体" charset="0"/>
              </a:defRPr>
            </a:lvl4pPr>
            <a:lvl5pPr marL="2057400" indent="-228600">
              <a:defRPr kumimoji="1" sz="3200" b="1">
                <a:solidFill>
                  <a:schemeClr val="tx1"/>
                </a:solidFill>
                <a:latin typeface="Times New Roman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charset="0"/>
                <a:ea typeface="宋体" charset="0"/>
              </a:defRPr>
            </a:lvl9pPr>
          </a:lstStyle>
          <a:p>
            <a:fld id="{43FA5951-F6D3-134A-B450-E5A3C500DA09}" type="slidenum">
              <a:rPr lang="en-US" altLang="zh-CN" sz="1400" b="0"/>
              <a:pPr/>
              <a:t>65</a:t>
            </a:fld>
            <a:endParaRPr lang="en-US" altLang="zh-CN" sz="1400" b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E6DCDF7-80DB-4848-B6A8-F976990AB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原子物理学</a:t>
            </a:r>
            <a:r>
              <a:rPr lang="en-US" altLang="zh-CN" dirty="0"/>
              <a:t>2026</a:t>
            </a:r>
            <a:r>
              <a:rPr lang="zh-CN" altLang="en-US" dirty="0"/>
              <a:t>年春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21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212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"/>
                                        <p:tgtEl>
                                          <p:spTgt spid="212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00"/>
                                        <p:tgtEl>
                                          <p:spTgt spid="212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300"/>
                                        <p:tgtEl>
                                          <p:spTgt spid="212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300"/>
                                        <p:tgtEl>
                                          <p:spTgt spid="213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300"/>
                                        <p:tgtEl>
                                          <p:spTgt spid="21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300"/>
                                        <p:tgtEl>
                                          <p:spTgt spid="213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300"/>
                                        <p:tgtEl>
                                          <p:spTgt spid="213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300"/>
                                        <p:tgtEl>
                                          <p:spTgt spid="213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300"/>
                                        <p:tgtEl>
                                          <p:spTgt spid="213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300"/>
                                        <p:tgtEl>
                                          <p:spTgt spid="213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300"/>
                                        <p:tgtEl>
                                          <p:spTgt spid="213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300"/>
                                        <p:tgtEl>
                                          <p:spTgt spid="213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300"/>
                                        <p:tgtEl>
                                          <p:spTgt spid="213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300"/>
                                        <p:tgtEl>
                                          <p:spTgt spid="21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996" grpId="0" autoUpdateAnimBg="0"/>
      <p:bldP spid="212997" grpId="0" autoUpdateAnimBg="0"/>
      <p:bldP spid="212998" grpId="0" autoUpdateAnimBg="0"/>
      <p:bldP spid="212999" grpId="0" autoUpdateAnimBg="0"/>
      <p:bldP spid="213000" grpId="0" autoUpdateAnimBg="0"/>
      <p:bldP spid="213002" grpId="0" autoUpdateAnimBg="0"/>
      <p:bldP spid="213003" grpId="0" autoUpdateAnimBg="0"/>
      <p:bldP spid="213004" grpId="0" autoUpdateAnimBg="0"/>
      <p:bldP spid="213005" grpId="0" autoUpdateAnimBg="0"/>
      <p:bldP spid="213006" grpId="0" autoUpdateAnimBg="0"/>
      <p:bldP spid="213007" grpId="0" autoUpdateAnimBg="0"/>
      <p:bldP spid="213008" grpId="0" autoUpdateAnimBg="0"/>
      <p:bldP spid="213009" grpId="0" autoUpdateAnimBg="0"/>
      <p:bldP spid="213011" grpId="0" autoUpdateAnimBg="0"/>
      <p:bldP spid="213012" grpId="0" autoUpdateAnimBg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激光原理小结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BAC4F7-8877-4A8A-A428-06935D1FE728}" type="slidenum">
              <a:rPr lang="zh-CN" altLang="en-US" smtClean="0"/>
              <a:pPr>
                <a:defRPr/>
              </a:pPr>
              <a:t>66</a:t>
            </a:fld>
            <a:endParaRPr lang="en-US" altLang="zh-CN" dirty="0"/>
          </a:p>
        </p:txBody>
      </p:sp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457200" y="1219200"/>
            <a:ext cx="8153400" cy="5181600"/>
          </a:xfrm>
        </p:spPr>
        <p:txBody>
          <a:bodyPr>
            <a:normAutofit fontScale="92500" lnSpcReduction="10000"/>
          </a:bodyPr>
          <a:lstStyle/>
          <a:p>
            <a:r>
              <a:rPr lang="zh-CN" altLang="en-US" sz="3200" dirty="0"/>
              <a:t>原子两能级间存在着</a:t>
            </a:r>
            <a:r>
              <a:rPr lang="zh-CN" altLang="en-US" sz="3200" dirty="0">
                <a:solidFill>
                  <a:srgbClr val="0000FF"/>
                </a:solidFill>
              </a:rPr>
              <a:t>自发辐射</a:t>
            </a:r>
            <a:r>
              <a:rPr lang="zh-CN" altLang="en-US" sz="3200" dirty="0"/>
              <a:t>、</a:t>
            </a:r>
            <a:r>
              <a:rPr lang="zh-CN" altLang="en-US" sz="3200" dirty="0">
                <a:solidFill>
                  <a:srgbClr val="0000FF"/>
                </a:solidFill>
              </a:rPr>
              <a:t>受激辐射</a:t>
            </a:r>
            <a:r>
              <a:rPr lang="zh-CN" altLang="en-US" sz="3200" dirty="0"/>
              <a:t>和</a:t>
            </a:r>
            <a:r>
              <a:rPr lang="zh-CN" altLang="en-US" sz="3200" dirty="0">
                <a:solidFill>
                  <a:srgbClr val="0000FF"/>
                </a:solidFill>
              </a:rPr>
              <a:t>受激吸收</a:t>
            </a:r>
            <a:r>
              <a:rPr lang="zh-CN" altLang="en-US" sz="3200" dirty="0"/>
              <a:t>等三种过程</a:t>
            </a:r>
          </a:p>
          <a:p>
            <a:r>
              <a:rPr lang="zh-CN" altLang="en-US" sz="3200" dirty="0"/>
              <a:t>原理：能级粒子数 </a:t>
            </a:r>
            <a:r>
              <a:rPr lang="en-US" altLang="zh-CN" sz="3200" i="1" dirty="0"/>
              <a:t>N</a:t>
            </a:r>
            <a:r>
              <a:rPr lang="en-US" altLang="zh-CN" sz="3200" baseline="-25000" dirty="0"/>
              <a:t>2</a:t>
            </a:r>
            <a:r>
              <a:rPr lang="en-US" altLang="zh-CN" sz="3200" dirty="0"/>
              <a:t> &gt; </a:t>
            </a:r>
            <a:r>
              <a:rPr lang="en-US" altLang="zh-CN" sz="3200" i="1" dirty="0"/>
              <a:t>N</a:t>
            </a:r>
            <a:r>
              <a:rPr lang="en-US" altLang="zh-CN" sz="3200" baseline="-25000" dirty="0"/>
              <a:t>1</a:t>
            </a:r>
            <a:r>
              <a:rPr lang="en-US" altLang="zh-CN" sz="3200" dirty="0"/>
              <a:t> + </a:t>
            </a:r>
            <a:r>
              <a:rPr lang="zh-CN" altLang="en-US" sz="3200" dirty="0"/>
              <a:t>受激发射 </a:t>
            </a:r>
            <a:br>
              <a:rPr lang="en-US" altLang="zh-CN" sz="3200" dirty="0"/>
            </a:br>
            <a:r>
              <a:rPr lang="zh-CN" altLang="en-US" sz="3200" dirty="0">
                <a:sym typeface="Symbol" panose="05050102010706020507" pitchFamily="18" charset="2"/>
              </a:rPr>
              <a:t> 光放大</a:t>
            </a:r>
            <a:endParaRPr lang="en-US" altLang="zh-CN" sz="3200" dirty="0">
              <a:sym typeface="Symbol" panose="05050102010706020507" pitchFamily="18" charset="2"/>
            </a:endParaRPr>
          </a:p>
          <a:p>
            <a:r>
              <a:rPr lang="zh-CN" altLang="en-US" sz="3200" dirty="0">
                <a:sym typeface="Symbol" panose="05050102010706020507" pitchFamily="18" charset="2"/>
              </a:rPr>
              <a:t>激光器关键部件：光学</a:t>
            </a:r>
            <a:r>
              <a:rPr lang="zh-CN" altLang="en-US" sz="3200" dirty="0">
                <a:solidFill>
                  <a:srgbClr val="FF0000"/>
                </a:solidFill>
                <a:sym typeface="Symbol" panose="05050102010706020507" pitchFamily="18" charset="2"/>
              </a:rPr>
              <a:t>谐振腔</a:t>
            </a:r>
            <a:r>
              <a:rPr lang="zh-CN" altLang="en-US" sz="3200" dirty="0">
                <a:sym typeface="Symbol" panose="05050102010706020507" pitchFamily="18" charset="2"/>
              </a:rPr>
              <a:t>（三个作用）</a:t>
            </a:r>
            <a:endParaRPr lang="en-US" altLang="zh-CN" sz="3200" dirty="0">
              <a:sym typeface="Symbol" panose="05050102010706020507" pitchFamily="18" charset="2"/>
            </a:endParaRPr>
          </a:p>
          <a:p>
            <a:pPr lvl="1"/>
            <a:r>
              <a:rPr lang="zh-CN" altLang="en-US" dirty="0">
                <a:sym typeface="Symbol" panose="05050102010706020507" pitchFamily="18" charset="2"/>
              </a:rPr>
              <a:t>使激光具有极好的</a:t>
            </a:r>
            <a:r>
              <a:rPr lang="zh-CN" altLang="en-US" dirty="0">
                <a:solidFill>
                  <a:srgbClr val="FF0000"/>
                </a:solidFill>
                <a:sym typeface="Symbol" panose="05050102010706020507" pitchFamily="18" charset="2"/>
              </a:rPr>
              <a:t>方向性</a:t>
            </a:r>
            <a:r>
              <a:rPr lang="zh-CN" altLang="en-US" dirty="0">
                <a:sym typeface="Symbol" panose="05050102010706020507" pitchFamily="18" charset="2"/>
              </a:rPr>
              <a:t>（沿轴线）；</a:t>
            </a:r>
          </a:p>
          <a:p>
            <a:pPr lvl="1"/>
            <a:r>
              <a:rPr lang="zh-CN" altLang="en-US" dirty="0">
                <a:sym typeface="Symbol" panose="05050102010706020507" pitchFamily="18" charset="2"/>
              </a:rPr>
              <a:t>增强</a:t>
            </a:r>
            <a:r>
              <a:rPr lang="zh-CN" altLang="en-US" dirty="0">
                <a:solidFill>
                  <a:srgbClr val="FF0000"/>
                </a:solidFill>
                <a:sym typeface="Symbol" panose="05050102010706020507" pitchFamily="18" charset="2"/>
              </a:rPr>
              <a:t>光放大</a:t>
            </a:r>
            <a:r>
              <a:rPr lang="zh-CN" altLang="en-US" dirty="0">
                <a:sym typeface="Symbol" panose="05050102010706020507" pitchFamily="18" charset="2"/>
              </a:rPr>
              <a:t>作用（“延长”了工作物质）；</a:t>
            </a:r>
          </a:p>
          <a:p>
            <a:pPr lvl="1"/>
            <a:r>
              <a:rPr lang="en-US" altLang="zh-CN" dirty="0">
                <a:sym typeface="Symbol" panose="05050102010706020507" pitchFamily="18" charset="2"/>
              </a:rPr>
              <a:t> </a:t>
            </a:r>
            <a:r>
              <a:rPr lang="zh-CN" altLang="en-US" dirty="0">
                <a:sym typeface="Symbol" panose="05050102010706020507" pitchFamily="18" charset="2"/>
              </a:rPr>
              <a:t>使激光具有极好的</a:t>
            </a:r>
            <a:r>
              <a:rPr lang="zh-CN" altLang="en-US" dirty="0">
                <a:solidFill>
                  <a:srgbClr val="FF0000"/>
                </a:solidFill>
                <a:sym typeface="Symbol" panose="05050102010706020507" pitchFamily="18" charset="2"/>
              </a:rPr>
              <a:t>单色性</a:t>
            </a:r>
            <a:r>
              <a:rPr lang="zh-CN" altLang="en-US" dirty="0">
                <a:sym typeface="Symbol" panose="05050102010706020507" pitchFamily="18" charset="2"/>
              </a:rPr>
              <a:t>（选频）。</a:t>
            </a:r>
            <a:endParaRPr lang="en-US" altLang="zh-CN" sz="3200" dirty="0">
              <a:sym typeface="Symbol" panose="05050102010706020507" pitchFamily="18" charset="2"/>
            </a:endParaRPr>
          </a:p>
          <a:p>
            <a:r>
              <a:rPr lang="zh-CN" altLang="en-US" sz="3200" dirty="0">
                <a:latin typeface="Symbol" pitchFamily="18" charset="2"/>
              </a:rPr>
              <a:t>激光的特性及其应用</a:t>
            </a:r>
            <a:endParaRPr lang="en-US" altLang="zh-CN" sz="3200" dirty="0">
              <a:latin typeface="Symbol" pitchFamily="18" charset="2"/>
            </a:endParaRPr>
          </a:p>
          <a:p>
            <a:pPr lvl="1"/>
            <a:r>
              <a:rPr lang="zh-CN" altLang="en-US" dirty="0"/>
              <a:t>三个特点：发光强度高、方向性好和相干性好。</a:t>
            </a:r>
            <a:endParaRPr lang="en-US" altLang="zh-CN" dirty="0"/>
          </a:p>
          <a:p>
            <a:pPr lvl="1"/>
            <a:r>
              <a:rPr lang="zh-CN" altLang="en-US" dirty="0"/>
              <a:t>应用范围很广：焊接、钻孔、切割；测距、准直、定向；全息存储</a:t>
            </a:r>
            <a:r>
              <a:rPr lang="en-US" altLang="zh-CN" dirty="0"/>
              <a:t>…</a:t>
            </a:r>
            <a:endParaRPr lang="zh-CN" altLang="en-US" dirty="0"/>
          </a:p>
          <a:p>
            <a:endParaRPr lang="en-US" altLang="zh-CN" sz="32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原子物理学</a:t>
            </a:r>
            <a:r>
              <a:rPr lang="en-US" altLang="zh-CN" dirty="0"/>
              <a:t>2026</a:t>
            </a:r>
            <a:r>
              <a:rPr lang="zh-CN" altLang="en-US" dirty="0"/>
              <a:t>年春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52828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原子物理学</a:t>
            </a:r>
            <a:r>
              <a:rPr lang="en-US" altLang="zh-CN" dirty="0"/>
              <a:t>2026</a:t>
            </a:r>
            <a:r>
              <a:rPr lang="zh-CN" altLang="en-US" dirty="0"/>
              <a:t>年春</a:t>
            </a:r>
            <a:endParaRPr lang="en-US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BAC4F7-8877-4A8A-A428-06935D1FE728}" type="slidenum">
              <a:rPr lang="zh-CN" altLang="en-US" smtClean="0"/>
              <a:pPr>
                <a:defRPr/>
              </a:pPr>
              <a:t>67</a:t>
            </a:fld>
            <a:endParaRPr lang="en-US" altLang="zh-CN" dirty="0"/>
          </a:p>
        </p:txBody>
      </p:sp>
      <p:sp>
        <p:nvSpPr>
          <p:cNvPr id="4" name="内容占位符 3"/>
          <p:cNvSpPr>
            <a:spLocks noGrp="1"/>
          </p:cNvSpPr>
          <p:nvPr>
            <p:ph idx="4294967295"/>
          </p:nvPr>
        </p:nvSpPr>
        <p:spPr>
          <a:xfrm>
            <a:off x="953690" y="2277393"/>
            <a:ext cx="7239000" cy="2895600"/>
          </a:xfrm>
        </p:spPr>
        <p:txBody>
          <a:bodyPr/>
          <a:lstStyle/>
          <a:p>
            <a:r>
              <a:rPr lang="en-US" altLang="zh-CN" dirty="0"/>
              <a:t>298</a:t>
            </a:r>
            <a:r>
              <a:rPr lang="zh-CN" altLang="en-US" dirty="0"/>
              <a:t>页：</a:t>
            </a:r>
            <a:r>
              <a:rPr lang="en-US" altLang="zh-CN" dirty="0"/>
              <a:t>5, 6, 13 </a:t>
            </a: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 idx="4294967295"/>
          </p:nvPr>
        </p:nvSpPr>
        <p:spPr>
          <a:xfrm>
            <a:off x="838200" y="53975"/>
            <a:ext cx="8305800" cy="936625"/>
          </a:xfrm>
        </p:spPr>
        <p:txBody>
          <a:bodyPr/>
          <a:lstStyle/>
          <a:p>
            <a:r>
              <a:rPr lang="zh-CN" altLang="en-US" dirty="0"/>
              <a:t>作业</a:t>
            </a:r>
          </a:p>
        </p:txBody>
      </p:sp>
    </p:spTree>
    <p:extLst>
      <p:ext uri="{BB962C8B-B14F-4D97-AF65-F5344CB8AC3E}">
        <p14:creationId xmlns:p14="http://schemas.microsoft.com/office/powerpoint/2010/main" val="3816760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01000000000000119081597221529_s"/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42817" y="1219200"/>
            <a:ext cx="3667783" cy="2238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X</a:t>
            </a:r>
            <a:r>
              <a:rPr lang="zh-CN" altLang="en-US" dirty="0"/>
              <a:t>射线吸收谱和吸收限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原子物理学</a:t>
            </a:r>
            <a:r>
              <a:rPr lang="en-US" altLang="zh-CN" dirty="0"/>
              <a:t>2026</a:t>
            </a:r>
            <a:r>
              <a:rPr lang="zh-CN" altLang="en-US" dirty="0"/>
              <a:t>年春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BAC4F7-8877-4A8A-A428-06935D1FE728}" type="slidenum">
              <a:rPr lang="zh-CN" altLang="en-US" smtClean="0"/>
              <a:pPr>
                <a:defRPr/>
              </a:pPr>
              <a:t>7</a:t>
            </a:fld>
            <a:endParaRPr lang="en-US" altLang="zh-CN" dirty="0"/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243294" y="4172363"/>
            <a:ext cx="4724308" cy="1815882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0"/>
                <a:cs typeface="Arial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0"/>
                <a:cs typeface="Arial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0"/>
                <a:cs typeface="Arial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0"/>
                <a:cs typeface="Arial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0"/>
                <a:cs typeface="Arial" charset="0"/>
              </a:defRPr>
            </a:lvl9pPr>
          </a:lstStyle>
          <a:p>
            <a:pPr algn="just">
              <a:defRPr/>
            </a:pPr>
            <a:r>
              <a:rPr lang="zh-CN" altLang="en-US" sz="280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这些波长位置称为吸收限或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吸收边缘</a:t>
            </a:r>
            <a:r>
              <a:rPr lang="en-US" altLang="zh-CN" sz="280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(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absorption edge</a:t>
            </a:r>
            <a:r>
              <a:rPr lang="en-US" altLang="zh-CN" sz="280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en-US" sz="280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，并用壳层的记号表示，如</a:t>
            </a:r>
            <a:r>
              <a:rPr lang="en-US" altLang="zh-CN" sz="280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K</a:t>
            </a:r>
            <a:r>
              <a:rPr lang="zh-CN" altLang="en-US" sz="280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边、</a:t>
            </a:r>
            <a:r>
              <a:rPr lang="en-US" altLang="zh-CN" sz="280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L</a:t>
            </a:r>
            <a:r>
              <a:rPr lang="en-US" altLang="zh-CN" sz="2800" baseline="-2500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I</a:t>
            </a:r>
            <a:r>
              <a:rPr lang="zh-CN" altLang="en-US" sz="280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边、</a:t>
            </a:r>
            <a:r>
              <a:rPr lang="en-US" altLang="zh-CN" sz="280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L</a:t>
            </a:r>
            <a:r>
              <a:rPr lang="en-US" altLang="zh-CN" sz="2800" baseline="-2500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II</a:t>
            </a:r>
            <a:r>
              <a:rPr lang="zh-CN" altLang="en-US" sz="280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边、</a:t>
            </a:r>
            <a:r>
              <a:rPr lang="en-US" altLang="zh-CN" sz="280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L</a:t>
            </a:r>
            <a:r>
              <a:rPr lang="en-US" altLang="zh-CN" sz="2800" baseline="-2500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III</a:t>
            </a:r>
            <a:r>
              <a:rPr lang="zh-CN" altLang="en-US" sz="280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边等。</a:t>
            </a:r>
            <a:endParaRPr lang="en-US" altLang="zh-CN" sz="2800" dirty="0">
              <a:solidFill>
                <a:srgbClr val="000066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255963" y="2246477"/>
            <a:ext cx="4177496" cy="1815882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0"/>
                <a:cs typeface="Arial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0"/>
                <a:cs typeface="Arial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0"/>
                <a:cs typeface="Arial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0"/>
                <a:cs typeface="Arial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0"/>
                <a:cs typeface="Arial" charset="0"/>
              </a:defRPr>
            </a:lvl9pPr>
          </a:lstStyle>
          <a:p>
            <a:pPr algn="just">
              <a:spcBef>
                <a:spcPct val="50000"/>
              </a:spcBef>
              <a:defRPr/>
            </a:pPr>
            <a:r>
              <a:rPr lang="zh-CN" altLang="en-US" sz="280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实验测得：物质的吸收系数</a:t>
            </a:r>
            <a:r>
              <a:rPr lang="el-GR" altLang="zh-CN" sz="2800" i="1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μ</a:t>
            </a:r>
            <a:r>
              <a:rPr lang="zh-CN" altLang="el-GR" sz="280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随</a:t>
            </a:r>
            <a:r>
              <a:rPr lang="el-GR" altLang="zh-CN" sz="280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X</a:t>
            </a:r>
            <a:r>
              <a:rPr lang="zh-CN" altLang="el-GR" sz="280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射线波长</a:t>
            </a:r>
            <a:r>
              <a:rPr lang="el-GR" altLang="zh-CN" sz="280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λ</a:t>
            </a:r>
            <a:r>
              <a:rPr lang="zh-CN" altLang="el-GR" sz="280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呈现单调上升的趋势，但在某些波长处会有</a:t>
            </a:r>
            <a:r>
              <a:rPr lang="zh-CN" altLang="el-GR" sz="2800" dirty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突变</a:t>
            </a:r>
            <a:r>
              <a:rPr lang="zh-CN" altLang="el-GR" sz="280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。</a:t>
            </a:r>
            <a:endParaRPr lang="el-GR" altLang="zh-CN" sz="2800" dirty="0">
              <a:solidFill>
                <a:srgbClr val="000066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3449012"/>
            <a:ext cx="2910202" cy="287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12"/>
          <p:cNvSpPr txBox="1">
            <a:spLocks noChangeArrowheads="1"/>
          </p:cNvSpPr>
          <p:nvPr/>
        </p:nvSpPr>
        <p:spPr bwMode="auto">
          <a:xfrm>
            <a:off x="207380" y="1178042"/>
            <a:ext cx="439254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0"/>
                <a:cs typeface="Arial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0"/>
                <a:cs typeface="Arial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0"/>
                <a:cs typeface="Arial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0"/>
                <a:cs typeface="Arial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0"/>
                <a:cs typeface="Arial" charset="0"/>
              </a:defRPr>
            </a:lvl9pPr>
          </a:lstStyle>
          <a:p>
            <a:r>
              <a:rPr lang="zh-CN" altLang="en-US" sz="280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低能</a:t>
            </a:r>
            <a:r>
              <a:rPr lang="en-US" altLang="zh-CN" sz="280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x</a:t>
            </a:r>
            <a:r>
              <a:rPr lang="zh-CN" altLang="en-US" sz="280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射线：</a:t>
            </a:r>
            <a:endParaRPr lang="en-US" altLang="zh-CN" sz="2800" dirty="0">
              <a:solidFill>
                <a:srgbClr val="000066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280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 </a:t>
            </a:r>
            <a:r>
              <a:rPr lang="zh-CN" altLang="en-US" sz="280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光电</a:t>
            </a:r>
            <a:r>
              <a:rPr lang="en-US" altLang="zh-CN" sz="280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+Compton Scattering</a:t>
            </a:r>
          </a:p>
        </p:txBody>
      </p:sp>
    </p:spTree>
    <p:extLst>
      <p:ext uri="{BB962C8B-B14F-4D97-AF65-F5344CB8AC3E}">
        <p14:creationId xmlns:p14="http://schemas.microsoft.com/office/powerpoint/2010/main" val="18254251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吸收限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原子物理学</a:t>
            </a:r>
            <a:r>
              <a:rPr lang="en-US" altLang="zh-CN" dirty="0"/>
              <a:t>2026</a:t>
            </a:r>
            <a:r>
              <a:rPr lang="zh-CN" altLang="en-US" dirty="0"/>
              <a:t>年春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BAC4F7-8877-4A8A-A428-06935D1FE728}" type="slidenum">
              <a:rPr lang="zh-CN" altLang="en-US" smtClean="0"/>
              <a:pPr>
                <a:defRPr/>
              </a:pPr>
              <a:t>8</a:t>
            </a:fld>
            <a:endParaRPr lang="en-US" altLang="zh-CN" dirty="0"/>
          </a:p>
        </p:txBody>
      </p:sp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380999" y="1371600"/>
            <a:ext cx="8028363" cy="4724400"/>
          </a:xfrm>
        </p:spPr>
        <p:txBody>
          <a:bodyPr>
            <a:normAutofit/>
          </a:bodyPr>
          <a:lstStyle/>
          <a:p>
            <a:r>
              <a:rPr lang="zh-CN" altLang="en-US" sz="3200" dirty="0"/>
              <a:t>吸收限主要是由光电效应引起的：当</a:t>
            </a:r>
            <a:r>
              <a:rPr lang="en-US" altLang="zh-CN" sz="3200" dirty="0"/>
              <a:t>X</a:t>
            </a:r>
            <a:r>
              <a:rPr lang="zh-CN" altLang="en-US" sz="3200" dirty="0"/>
              <a:t>射线的光子能量正好等于原子中某一壳层的能量，就激发出一个该壳层的电子，</a:t>
            </a:r>
            <a:r>
              <a:rPr lang="en-US" altLang="zh-CN" sz="3200" dirty="0"/>
              <a:t>X</a:t>
            </a:r>
            <a:r>
              <a:rPr lang="zh-CN" altLang="en-US" sz="3200" dirty="0"/>
              <a:t>射线被吸收，产生光电效应。使吸收系数</a:t>
            </a:r>
            <a:r>
              <a:rPr lang="en-US" altLang="zh-CN" sz="3200" dirty="0"/>
              <a:t>μ</a:t>
            </a:r>
            <a:r>
              <a:rPr lang="zh-CN" altLang="en-US" sz="3200" dirty="0"/>
              <a:t>突变性增大。</a:t>
            </a:r>
          </a:p>
          <a:p>
            <a:r>
              <a:rPr lang="zh-CN" altLang="en-US" sz="3200" dirty="0"/>
              <a:t> 吸收限与原子能级的精细结构对应。如</a:t>
            </a:r>
            <a:r>
              <a:rPr lang="en-US" altLang="zh-CN" sz="3200" dirty="0"/>
              <a:t>K</a:t>
            </a:r>
            <a:r>
              <a:rPr lang="zh-CN" altLang="en-US" sz="3200" dirty="0"/>
              <a:t>只有一个壳层，</a:t>
            </a:r>
            <a:r>
              <a:rPr lang="en-US" altLang="zh-CN" sz="3200" dirty="0"/>
              <a:t>L</a:t>
            </a:r>
            <a:r>
              <a:rPr lang="zh-CN" altLang="en-US" sz="3200" dirty="0"/>
              <a:t>系有三个副层，前者只有一个吸收边，后者有三个吸收边。</a:t>
            </a:r>
          </a:p>
          <a:p>
            <a:r>
              <a:rPr lang="en-US" altLang="zh-CN" sz="3200" dirty="0"/>
              <a:t>K, L</a:t>
            </a:r>
            <a:r>
              <a:rPr lang="en-US" altLang="zh-CN" sz="3200" baseline="-25000" dirty="0"/>
              <a:t>I</a:t>
            </a:r>
            <a:r>
              <a:rPr lang="en-US" altLang="zh-CN" sz="3200" dirty="0"/>
              <a:t>, L</a:t>
            </a:r>
            <a:r>
              <a:rPr lang="en-US" altLang="zh-CN" sz="3200" baseline="-25000" dirty="0"/>
              <a:t>II</a:t>
            </a:r>
            <a:r>
              <a:rPr lang="en-US" altLang="zh-CN" sz="3200" dirty="0"/>
              <a:t>, L</a:t>
            </a:r>
            <a:r>
              <a:rPr lang="en-US" altLang="zh-CN" sz="3200" baseline="-25000" dirty="0"/>
              <a:t>III</a:t>
            </a:r>
            <a:r>
              <a:rPr lang="en-US" altLang="zh-CN" sz="3200" dirty="0"/>
              <a:t> </a:t>
            </a:r>
            <a:r>
              <a:rPr lang="zh-CN" altLang="en-US" sz="3200" dirty="0"/>
              <a:t>分别代表光子激发</a:t>
            </a:r>
            <a:r>
              <a:rPr lang="en-US" altLang="zh-CN" sz="3200" dirty="0"/>
              <a:t>1S, 2S, 2P</a:t>
            </a:r>
            <a:r>
              <a:rPr lang="en-US" altLang="zh-CN" sz="3200" baseline="-25000" dirty="0"/>
              <a:t>1/2</a:t>
            </a:r>
            <a:r>
              <a:rPr lang="en-US" altLang="zh-CN" sz="3200" dirty="0"/>
              <a:t>, 2P</a:t>
            </a:r>
            <a:r>
              <a:rPr lang="en-US" altLang="zh-CN" sz="3200" baseline="-25000" dirty="0"/>
              <a:t>3/2</a:t>
            </a:r>
            <a:r>
              <a:rPr lang="en-US" altLang="zh-CN" sz="3200" dirty="0"/>
              <a:t> </a:t>
            </a:r>
            <a:r>
              <a:rPr lang="zh-CN" altLang="en-US" sz="3200" dirty="0"/>
              <a:t>能级上的电子。</a:t>
            </a:r>
          </a:p>
          <a:p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9696192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由吸收限求标识谱的波数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原子物理学</a:t>
            </a:r>
            <a:r>
              <a:rPr lang="en-US" altLang="zh-CN" dirty="0"/>
              <a:t>2026</a:t>
            </a:r>
            <a:r>
              <a:rPr lang="zh-CN" altLang="en-US" dirty="0"/>
              <a:t>年春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690805-D7D2-4AB9-A191-0BC729846278}" type="slidenum">
              <a:rPr lang="zh-CN" altLang="en-US" smtClean="0"/>
              <a:pPr>
                <a:defRPr/>
              </a:pPr>
              <a:t>9</a:t>
            </a:fld>
            <a:endParaRPr lang="en-US" altLang="zh-CN" dirty="0"/>
          </a:p>
        </p:txBody>
      </p:sp>
      <p:graphicFrame>
        <p:nvGraphicFramePr>
          <p:cNvPr id="6" name="Object 6"/>
          <p:cNvGraphicFramePr>
            <a:graphicFrameLocks noChangeAspect="1"/>
          </p:cNvGraphicFramePr>
          <p:nvPr/>
        </p:nvGraphicFramePr>
        <p:xfrm>
          <a:off x="496887" y="2304669"/>
          <a:ext cx="7351713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公式" r:id="rId3" imgW="7191450" imgH="923835" progId="Equation.3">
                  <p:embed/>
                </p:oleObj>
              </mc:Choice>
              <mc:Fallback>
                <p:oleObj name="公式" r:id="rId3" imgW="7191450" imgH="92383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496887" y="2304669"/>
                        <a:ext cx="7351713" cy="1133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103187" y="3642932"/>
            <a:ext cx="858361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eaLnBrk="1" hangingPunct="1"/>
            <a:r>
              <a:rPr lang="zh-CN" altLang="en-US" b="1" dirty="0">
                <a:solidFill>
                  <a:schemeClr val="tx1"/>
                </a:solidFill>
                <a:latin typeface="华文楷体"/>
                <a:ea typeface="华文楷体"/>
                <a:cs typeface="华文楷体"/>
              </a:rPr>
              <a:t>　吸收限的存在，再一次有力地证实了原子中电子壳层结构的实在性。</a:t>
            </a:r>
          </a:p>
        </p:txBody>
      </p:sp>
    </p:spTree>
    <p:extLst>
      <p:ext uri="{BB962C8B-B14F-4D97-AF65-F5344CB8AC3E}">
        <p14:creationId xmlns:p14="http://schemas.microsoft.com/office/powerpoint/2010/main" val="1284283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1_zyh-teaching">
  <a:themeElements>
    <a:clrScheme name="1_zyh-uh 2">
      <a:dk1>
        <a:srgbClr val="000000"/>
      </a:dk1>
      <a:lt1>
        <a:srgbClr val="FFFFFF"/>
      </a:lt1>
      <a:dk2>
        <a:srgbClr val="000000"/>
      </a:dk2>
      <a:lt2>
        <a:srgbClr val="868686"/>
      </a:lt2>
      <a:accent1>
        <a:srgbClr val="3366FF"/>
      </a:accent1>
      <a:accent2>
        <a:srgbClr val="009900"/>
      </a:accent2>
      <a:accent3>
        <a:srgbClr val="FFFFFF"/>
      </a:accent3>
      <a:accent4>
        <a:srgbClr val="000000"/>
      </a:accent4>
      <a:accent5>
        <a:srgbClr val="ADB8FF"/>
      </a:accent5>
      <a:accent6>
        <a:srgbClr val="008A00"/>
      </a:accent6>
      <a:hlink>
        <a:srgbClr val="FF0033"/>
      </a:hlink>
      <a:folHlink>
        <a:srgbClr val="CCCCCC"/>
      </a:folHlink>
    </a:clrScheme>
    <a:fontScheme name="1_zyh-uh">
      <a:majorFont>
        <a:latin typeface="华文行楷"/>
        <a:ea typeface="宋体"/>
        <a:cs typeface=""/>
      </a:majorFont>
      <a:minorFont>
        <a:latin typeface="华文新魏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342900" marR="0" indent="-342900" algn="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3399"/>
          </a:buClr>
          <a:buSzTx/>
          <a:buFont typeface="Wingdings 2" pitchFamily="18" charset="2"/>
          <a:buChar char="è"/>
          <a:tabLst/>
          <a:defRPr kumimoji="1" lang="en-US" sz="3200" b="1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Arial" charset="0"/>
            <a:ea typeface="MS PGothic" pitchFamily="34" charset="-128"/>
            <a:sym typeface="Symbol" pitchFamily="18" charset="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342900" marR="0" indent="-342900" algn="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3399"/>
          </a:buClr>
          <a:buSzTx/>
          <a:buFont typeface="Wingdings 2" pitchFamily="18" charset="2"/>
          <a:buChar char="è"/>
          <a:tabLst/>
          <a:defRPr kumimoji="1" lang="en-US" sz="3200" b="1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Arial" charset="0"/>
            <a:ea typeface="MS PGothic" pitchFamily="34" charset="-128"/>
            <a:sym typeface="Symbol" pitchFamily="18" charset="2"/>
          </a:defRPr>
        </a:defPPr>
      </a:lstStyle>
    </a:lnDef>
  </a:objectDefaults>
  <a:extraClrSchemeLst>
    <a:extraClrScheme>
      <a:clrScheme name="1_zyh-uh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zyh-uh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zyh-uh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课件">
  <a:themeElements>
    <a:clrScheme name="1_zyh-uh 2">
      <a:dk1>
        <a:srgbClr val="000000"/>
      </a:dk1>
      <a:lt1>
        <a:srgbClr val="FFFFFF"/>
      </a:lt1>
      <a:dk2>
        <a:srgbClr val="000000"/>
      </a:dk2>
      <a:lt2>
        <a:srgbClr val="868686"/>
      </a:lt2>
      <a:accent1>
        <a:srgbClr val="3366FF"/>
      </a:accent1>
      <a:accent2>
        <a:srgbClr val="009900"/>
      </a:accent2>
      <a:accent3>
        <a:srgbClr val="FFFFFF"/>
      </a:accent3>
      <a:accent4>
        <a:srgbClr val="000000"/>
      </a:accent4>
      <a:accent5>
        <a:srgbClr val="ADB8FF"/>
      </a:accent5>
      <a:accent6>
        <a:srgbClr val="008A00"/>
      </a:accent6>
      <a:hlink>
        <a:srgbClr val="FF0033"/>
      </a:hlink>
      <a:folHlink>
        <a:srgbClr val="CCCCCC"/>
      </a:folHlink>
    </a:clrScheme>
    <a:fontScheme name="1_zyh-uh">
      <a:majorFont>
        <a:latin typeface="华文行楷"/>
        <a:ea typeface="宋体"/>
        <a:cs typeface=""/>
      </a:majorFont>
      <a:minorFont>
        <a:latin typeface="华文新魏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342900" marR="0" indent="-342900" algn="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3399"/>
          </a:buClr>
          <a:buSzTx/>
          <a:buFont typeface="Wingdings 2" pitchFamily="18" charset="2"/>
          <a:buChar char="è"/>
          <a:tabLst/>
          <a:defRPr kumimoji="1" lang="en-US" sz="3200" b="1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Arial" charset="0"/>
            <a:ea typeface="MS PGothic" pitchFamily="34" charset="-128"/>
            <a:sym typeface="Symbol" pitchFamily="18" charset="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342900" marR="0" indent="-342900" algn="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3399"/>
          </a:buClr>
          <a:buSzTx/>
          <a:buFont typeface="Wingdings 2" pitchFamily="18" charset="2"/>
          <a:buChar char="è"/>
          <a:tabLst/>
          <a:defRPr kumimoji="1" lang="en-US" sz="3200" b="1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Arial" charset="0"/>
            <a:ea typeface="MS PGothic" pitchFamily="34" charset="-128"/>
            <a:sym typeface="Symbol" pitchFamily="18" charset="2"/>
          </a:defRPr>
        </a:defPPr>
      </a:lstStyle>
    </a:lnDef>
  </a:objectDefaults>
  <a:extraClrSchemeLst>
    <a:extraClrScheme>
      <a:clrScheme name="1_zyh-uh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zyh-uh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zyh-uh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课件" id="{94646739-E8A0-45F1-81F7-ED06C22A1634}" vid="{0AD4CF1F-1607-443E-8EAC-ED3FDDCB2836}"/>
    </a:ext>
  </a:extLst>
</a:theme>
</file>

<file path=ppt/theme/theme3.xml><?xml version="1.0" encoding="utf-8"?>
<a:theme xmlns:a="http://schemas.openxmlformats.org/drawingml/2006/main" name="Xiaorui-l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dirty="0" smtClean="0">
            <a:solidFill>
              <a:schemeClr val="tx1"/>
            </a:solidFill>
            <a:latin typeface="+mn-ea"/>
            <a:ea typeface="+mn-e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4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46648</TotalTime>
  <Words>6743</Words>
  <Application>Microsoft Macintosh PowerPoint</Application>
  <PresentationFormat>全屏显示(4:3)</PresentationFormat>
  <Paragraphs>597</Paragraphs>
  <Slides>67</Slides>
  <Notes>12</Notes>
  <HiddenSlides>0</HiddenSlides>
  <MMClips>0</MMClips>
  <ScaleCrop>false</ScaleCrop>
  <HeadingPairs>
    <vt:vector size="8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3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67</vt:i4>
      </vt:variant>
    </vt:vector>
  </HeadingPairs>
  <TitlesOfParts>
    <vt:vector size="90" baseType="lpstr">
      <vt:lpstr>黑体</vt:lpstr>
      <vt:lpstr>华文楷体</vt:lpstr>
      <vt:lpstr>华文楷体</vt:lpstr>
      <vt:lpstr>华文新魏</vt:lpstr>
      <vt:lpstr>华文行楷</vt:lpstr>
      <vt:lpstr>楷体_GB2312</vt:lpstr>
      <vt:lpstr>宋体</vt:lpstr>
      <vt:lpstr>Arial Unicode MS</vt:lpstr>
      <vt:lpstr>Arial</vt:lpstr>
      <vt:lpstr>Calibri</vt:lpstr>
      <vt:lpstr>Calibri Light</vt:lpstr>
      <vt:lpstr>Cambria Math</vt:lpstr>
      <vt:lpstr>Courier New</vt:lpstr>
      <vt:lpstr>Symbol</vt:lpstr>
      <vt:lpstr>Times New Roman</vt:lpstr>
      <vt:lpstr>Wingdings</vt:lpstr>
      <vt:lpstr>Wingdings 2</vt:lpstr>
      <vt:lpstr>1_zyh-teaching</vt:lpstr>
      <vt:lpstr>课件</vt:lpstr>
      <vt:lpstr>Xiaorui-lect</vt:lpstr>
      <vt:lpstr>公式</vt:lpstr>
      <vt:lpstr>Equation</vt:lpstr>
      <vt:lpstr>剪辑</vt:lpstr>
      <vt:lpstr>第六章 X射线和激光</vt:lpstr>
      <vt:lpstr>PowerPoint 演示文稿</vt:lpstr>
      <vt:lpstr>X射线与物质的相互作用</vt:lpstr>
      <vt:lpstr>三类相互作用</vt:lpstr>
      <vt:lpstr>物质对光的吸收</vt:lpstr>
      <vt:lpstr>上节课回顾</vt:lpstr>
      <vt:lpstr>X射线吸收谱和吸收限</vt:lpstr>
      <vt:lpstr>吸收限</vt:lpstr>
      <vt:lpstr>由吸收限求标识谱的波数</vt:lpstr>
      <vt:lpstr> =  (photoelectric) +  (Compton) +  (Rayleigh)</vt:lpstr>
      <vt:lpstr>X射线的吸收</vt:lpstr>
      <vt:lpstr>PowerPoint 演示文稿</vt:lpstr>
      <vt:lpstr>X射线防护体</vt:lpstr>
      <vt:lpstr>吸收限的应用(1)</vt:lpstr>
      <vt:lpstr>厚度127微米的钼过滤片的穿透率和X射线能量的关系</vt:lpstr>
      <vt:lpstr>应用2：黄铜(铜和锌的混合物）</vt:lpstr>
      <vt:lpstr>EXAFS</vt:lpstr>
      <vt:lpstr>X射线影像学</vt:lpstr>
      <vt:lpstr>X射线断层摄影术</vt:lpstr>
      <vt:lpstr>PowerPoint 演示文稿</vt:lpstr>
      <vt:lpstr>PowerPoint 演示文稿</vt:lpstr>
      <vt:lpstr>宇宙X射线源</vt:lpstr>
      <vt:lpstr>宇宙X射线的来源</vt:lpstr>
      <vt:lpstr>宇宙X射线的来源</vt:lpstr>
      <vt:lpstr>2002年诺贝尔物理学奖</vt:lpstr>
      <vt:lpstr>类星体(quasar, quasi-stellar object)</vt:lpstr>
      <vt:lpstr>X射线天文学(Cosmic astronomy)</vt:lpstr>
      <vt:lpstr>X射线小结</vt:lpstr>
      <vt:lpstr>原子的激发和退激：激光产生机制</vt:lpstr>
      <vt:lpstr>改变原子状态的三种过程</vt:lpstr>
      <vt:lpstr>自发辐射(spontaneous radiation)</vt:lpstr>
      <vt:lpstr>是原子在 E2 能级的平均停留时间</vt:lpstr>
      <vt:lpstr>受激辐射 (stimulated radiation)</vt:lpstr>
      <vt:lpstr>受激吸收(stimulated absorption)</vt:lpstr>
      <vt:lpstr>原子在能级上的统计分布</vt:lpstr>
      <vt:lpstr>粒子数（布居）反转</vt:lpstr>
      <vt:lpstr>光放大</vt:lpstr>
      <vt:lpstr>激光器原理</vt:lpstr>
      <vt:lpstr>激光概述</vt:lpstr>
      <vt:lpstr>激光大事年表</vt:lpstr>
      <vt:lpstr>激光大事年表</vt:lpstr>
      <vt:lpstr>激光器的种类</vt:lpstr>
      <vt:lpstr>激光器的结构</vt:lpstr>
      <vt:lpstr>He-Ne气体激光器</vt:lpstr>
      <vt:lpstr>氦-氖激光器中粒子数反转的实现</vt:lpstr>
      <vt:lpstr>PowerPoint 演示文稿</vt:lpstr>
      <vt:lpstr>Ne亚稳态</vt:lpstr>
      <vt:lpstr>PowerPoint 演示文稿</vt:lpstr>
      <vt:lpstr>光学谐振腔(optical harmonic oscillator)的作用</vt:lpstr>
      <vt:lpstr>Ne受激辐射光的谱线自然展宽</vt:lpstr>
      <vt:lpstr>驻波条件</vt:lpstr>
      <vt:lpstr>可以存在的纵模频率</vt:lpstr>
      <vt:lpstr>可以存在的纵模频率</vt:lpstr>
      <vt:lpstr>激光偏振的产生</vt:lpstr>
      <vt:lpstr>X射线自由电子激光器（XFEL）</vt:lpstr>
      <vt:lpstr>XFEL原理</vt:lpstr>
      <vt:lpstr>XFEL原理和已建成装置</vt:lpstr>
      <vt:lpstr>XFEL已建成或在建装置</vt:lpstr>
      <vt:lpstr>强X射线激光与定向高能武器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激光原理小结</vt:lpstr>
      <vt:lpstr>作业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课件</dc:title>
  <dc:creator>Yangheng Zheng</dc:creator>
  <cp:lastModifiedBy>WB Q</cp:lastModifiedBy>
  <cp:revision>2811</cp:revision>
  <cp:lastPrinted>2022-05-04T02:59:02Z</cp:lastPrinted>
  <dcterms:created xsi:type="dcterms:W3CDTF">2003-04-28T21:37:29Z</dcterms:created>
  <dcterms:modified xsi:type="dcterms:W3CDTF">2026-05-06T07:07:35Z</dcterms:modified>
</cp:coreProperties>
</file>