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emf" ContentType="image/x-emf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sldIdLst>
    <p:sldId id="641" r:id="rId3"/>
    <p:sldId id="892" r:id="rId5"/>
    <p:sldId id="803" r:id="rId6"/>
    <p:sldId id="890" r:id="rId7"/>
    <p:sldId id="891" r:id="rId8"/>
    <p:sldId id="893" r:id="rId9"/>
    <p:sldId id="853" r:id="rId10"/>
    <p:sldId id="804" r:id="rId11"/>
    <p:sldId id="805" r:id="rId12"/>
    <p:sldId id="806" r:id="rId13"/>
    <p:sldId id="807" r:id="rId14"/>
    <p:sldId id="808" r:id="rId15"/>
    <p:sldId id="895" r:id="rId16"/>
    <p:sldId id="894" r:id="rId17"/>
    <p:sldId id="896" r:id="rId18"/>
    <p:sldId id="809" r:id="rId19"/>
    <p:sldId id="904" r:id="rId20"/>
    <p:sldId id="898" r:id="rId21"/>
    <p:sldId id="899" r:id="rId22"/>
    <p:sldId id="900" r:id="rId23"/>
    <p:sldId id="901" r:id="rId24"/>
    <p:sldId id="902" r:id="rId25"/>
    <p:sldId id="903" r:id="rId26"/>
    <p:sldId id="905" r:id="rId27"/>
    <p:sldId id="813" r:id="rId28"/>
    <p:sldId id="814" r:id="rId29"/>
    <p:sldId id="815" r:id="rId30"/>
    <p:sldId id="816" r:id="rId31"/>
    <p:sldId id="817" r:id="rId32"/>
    <p:sldId id="818" r:id="rId33"/>
    <p:sldId id="819" r:id="rId34"/>
    <p:sldId id="820" r:id="rId35"/>
    <p:sldId id="821" r:id="rId36"/>
    <p:sldId id="822" r:id="rId37"/>
    <p:sldId id="919" r:id="rId38"/>
    <p:sldId id="906" r:id="rId39"/>
    <p:sldId id="907" r:id="rId40"/>
    <p:sldId id="823" r:id="rId41"/>
    <p:sldId id="824" r:id="rId42"/>
    <p:sldId id="825" r:id="rId43"/>
    <p:sldId id="826" r:id="rId44"/>
    <p:sldId id="827" r:id="rId45"/>
    <p:sldId id="908" r:id="rId46"/>
    <p:sldId id="909" r:id="rId47"/>
    <p:sldId id="910" r:id="rId48"/>
    <p:sldId id="911" r:id="rId49"/>
    <p:sldId id="912" r:id="rId50"/>
    <p:sldId id="913" r:id="rId51"/>
    <p:sldId id="915" r:id="rId52"/>
    <p:sldId id="916" r:id="rId53"/>
    <p:sldId id="918" r:id="rId54"/>
    <p:sldId id="917" r:id="rId55"/>
    <p:sldId id="889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5pPr>
    <a:lvl6pPr marL="2286000" algn="l" defTabSz="914400" rtl="0" eaLnBrk="1" latinLnBrk="0" hangingPunct="1"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6pPr>
    <a:lvl7pPr marL="2743200" algn="l" defTabSz="914400" rtl="0" eaLnBrk="1" latinLnBrk="0" hangingPunct="1"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7pPr>
    <a:lvl8pPr marL="3200400" algn="l" defTabSz="914400" rtl="0" eaLnBrk="1" latinLnBrk="0" hangingPunct="1"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8pPr>
    <a:lvl9pPr marL="3657600" algn="l" defTabSz="914400" rtl="0" eaLnBrk="1" latinLnBrk="0" hangingPunct="1">
      <a:defRPr kumimoji="1" sz="3200" b="1" kern="1200">
        <a:solidFill>
          <a:schemeClr val="hlink"/>
        </a:solidFill>
        <a:latin typeface="Arial" panose="020B0604020202020204" pitchFamily="34" charset="0"/>
        <a:ea typeface="MS PGothic" panose="020B0600070205080204" pitchFamily="34" charset="-128"/>
        <a:cs typeface="+mn-cs"/>
        <a:sym typeface="Symbol" panose="05050102010706020507" pitchFamily="18" charset="2"/>
      </a:defRPr>
    </a:lvl9pPr>
  </p:defaultTextStyle>
  <p:extLst>
    <p:ext uri="{521415D9-36F7-43E2-AB2F-B90AF26B5E84}">
      <p14:sectionLst xmlns:p14="http://schemas.microsoft.com/office/powerpoint/2010/main">
        <p14:section name="Default Section" id="{0B86CA6C-8536-5942-9473-B42DC731B750}">
          <p14:sldIdLst>
            <p14:sldId id="641"/>
            <p14:sldId id="892"/>
            <p14:sldId id="803"/>
            <p14:sldId id="890"/>
            <p14:sldId id="891"/>
            <p14:sldId id="893"/>
            <p14:sldId id="853"/>
          </p14:sldIdLst>
        </p14:section>
        <p14:section name="电子轨道运动的磁矩" id="{89CFE2EB-BAE4-0145-82FA-C267D44DA87B}">
          <p14:sldIdLst>
            <p14:sldId id="804"/>
            <p14:sldId id="805"/>
            <p14:sldId id="806"/>
            <p14:sldId id="807"/>
            <p14:sldId id="808"/>
            <p14:sldId id="895"/>
            <p14:sldId id="894"/>
            <p14:sldId id="896"/>
          </p14:sldIdLst>
        </p14:section>
        <p14:section name="施特恩－盖拉赫实验" id="{70CB5925-DAF7-724B-962B-4EDB3789A568}">
          <p14:sldIdLst>
            <p14:sldId id="809"/>
            <p14:sldId id="904"/>
            <p14:sldId id="898"/>
            <p14:sldId id="899"/>
            <p14:sldId id="900"/>
            <p14:sldId id="901"/>
            <p14:sldId id="902"/>
            <p14:sldId id="903"/>
            <p14:sldId id="905"/>
            <p14:sldId id="813"/>
          </p14:sldIdLst>
        </p14:section>
        <p14:section name="电子的自旋假设" id="{CA2E523F-C847-8D42-8D29-682C1DE6D680}">
          <p14:sldIdLst>
            <p14:sldId id="814"/>
            <p14:sldId id="815"/>
            <p14:sldId id="816"/>
            <p14:sldId id="817"/>
            <p14:sldId id="818"/>
            <p14:sldId id="819"/>
            <p14:sldId id="820"/>
            <p14:sldId id="821"/>
            <p14:sldId id="822"/>
            <p14:sldId id="919"/>
            <p14:sldId id="906"/>
            <p14:sldId id="907"/>
            <p14:sldId id="823"/>
            <p14:sldId id="824"/>
            <p14:sldId id="825"/>
            <p14:sldId id="826"/>
            <p14:sldId id="827"/>
            <p14:sldId id="908"/>
            <p14:sldId id="909"/>
            <p14:sldId id="910"/>
            <p14:sldId id="911"/>
            <p14:sldId id="912"/>
            <p14:sldId id="913"/>
            <p14:sldId id="915"/>
            <p14:sldId id="916"/>
            <p14:sldId id="918"/>
            <p14:sldId id="917"/>
            <p14:sldId id="8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FF0000"/>
    <a:srgbClr val="000066"/>
    <a:srgbClr val="FF0066"/>
    <a:srgbClr val="BA0023"/>
    <a:srgbClr val="CC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3197" autoAdjust="0"/>
  </p:normalViewPr>
  <p:slideViewPr>
    <p:cSldViewPr showGuides="1">
      <p:cViewPr varScale="1">
        <p:scale>
          <a:sx n="104" d="100"/>
          <a:sy n="104" d="100"/>
        </p:scale>
        <p:origin x="216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61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7" Type="http://schemas.openxmlformats.org/officeDocument/2006/relationships/image" Target="../media/image7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92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drawings/_rels/vmlDrawing16.v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wmf"/><Relationship Id="rId8" Type="http://schemas.openxmlformats.org/officeDocument/2006/relationships/image" Target="../media/image106.wmf"/><Relationship Id="rId7" Type="http://schemas.openxmlformats.org/officeDocument/2006/relationships/image" Target="../media/image105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3" Type="http://schemas.openxmlformats.org/officeDocument/2006/relationships/image" Target="../media/image111.wmf"/><Relationship Id="rId12" Type="http://schemas.openxmlformats.org/officeDocument/2006/relationships/image" Target="../media/image110.wmf"/><Relationship Id="rId11" Type="http://schemas.openxmlformats.org/officeDocument/2006/relationships/image" Target="../media/image109.wmf"/><Relationship Id="rId10" Type="http://schemas.openxmlformats.org/officeDocument/2006/relationships/image" Target="../media/image108.wmf"/><Relationship Id="rId1" Type="http://schemas.openxmlformats.org/officeDocument/2006/relationships/image" Target="../media/image99.wmf"/></Relationships>
</file>

<file path=ppt/drawings/_rels/vmlDrawing17.v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wmf"/><Relationship Id="rId8" Type="http://schemas.openxmlformats.org/officeDocument/2006/relationships/image" Target="../media/image120.wmf"/><Relationship Id="rId7" Type="http://schemas.openxmlformats.org/officeDocument/2006/relationships/image" Target="../media/image119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8" Type="http://schemas.openxmlformats.org/officeDocument/2006/relationships/image" Target="../media/image130.wmf"/><Relationship Id="rId17" Type="http://schemas.openxmlformats.org/officeDocument/2006/relationships/image" Target="../media/image129.wmf"/><Relationship Id="rId16" Type="http://schemas.openxmlformats.org/officeDocument/2006/relationships/image" Target="../media/image128.wmf"/><Relationship Id="rId15" Type="http://schemas.openxmlformats.org/officeDocument/2006/relationships/image" Target="../media/image127.wmf"/><Relationship Id="rId14" Type="http://schemas.openxmlformats.org/officeDocument/2006/relationships/image" Target="../media/image126.wmf"/><Relationship Id="rId13" Type="http://schemas.openxmlformats.org/officeDocument/2006/relationships/image" Target="../media/image125.wmf"/><Relationship Id="rId12" Type="http://schemas.openxmlformats.org/officeDocument/2006/relationships/image" Target="../media/image124.wmf"/><Relationship Id="rId11" Type="http://schemas.openxmlformats.org/officeDocument/2006/relationships/image" Target="../media/image123.wmf"/><Relationship Id="rId10" Type="http://schemas.openxmlformats.org/officeDocument/2006/relationships/image" Target="../media/image122.wmf"/><Relationship Id="rId1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wmf"/><Relationship Id="rId8" Type="http://schemas.openxmlformats.org/officeDocument/2006/relationships/image" Target="../media/image139.wmf"/><Relationship Id="rId7" Type="http://schemas.openxmlformats.org/officeDocument/2006/relationships/image" Target="../media/image138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0" Type="http://schemas.openxmlformats.org/officeDocument/2006/relationships/image" Target="../media/image141.wmf"/><Relationship Id="rId1" Type="http://schemas.openxmlformats.org/officeDocument/2006/relationships/image" Target="../media/image132.wmf"/></Relationships>
</file>

<file path=ppt/drawings/_rels/vmlDrawing19.vml.rels><?xml version="1.0" encoding="UTF-8" standalone="yes"?>
<Relationships xmlns="http://schemas.openxmlformats.org/package/2006/relationships"><Relationship Id="rId5" Type="http://schemas.openxmlformats.org/officeDocument/2006/relationships/image" Target="../media/image132.wmf"/><Relationship Id="rId4" Type="http://schemas.openxmlformats.org/officeDocument/2006/relationships/image" Target="../media/image148.wmf"/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2.vml.rels><?xml version="1.0" encoding="UTF-8" standalone="yes"?>
<Relationships xmlns="http://schemas.openxmlformats.org/package/2006/relationships"><Relationship Id="rId9" Type="http://schemas.openxmlformats.org/officeDocument/2006/relationships/image" Target="../media/image17.wmf"/><Relationship Id="rId8" Type="http://schemas.openxmlformats.org/officeDocument/2006/relationships/image" Target="../media/image16.wmf"/><Relationship Id="rId7" Type="http://schemas.openxmlformats.org/officeDocument/2006/relationships/image" Target="../media/image15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2" Type="http://schemas.openxmlformats.org/officeDocument/2006/relationships/image" Target="../media/image20.wmf"/><Relationship Id="rId11" Type="http://schemas.openxmlformats.org/officeDocument/2006/relationships/image" Target="../media/image19.wmf"/><Relationship Id="rId10" Type="http://schemas.openxmlformats.org/officeDocument/2006/relationships/image" Target="../media/image18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image" Target="../media/image152.wmf"/></Relationships>
</file>

<file path=ppt/drawings/_rels/vmlDrawing21.vml.rels><?xml version="1.0" encoding="UTF-8" standalone="yes"?>
<Relationships xmlns="http://schemas.openxmlformats.org/package/2006/relationships"><Relationship Id="rId7" Type="http://schemas.openxmlformats.org/officeDocument/2006/relationships/image" Target="../media/image162.wmf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9.wmf"/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drawings/_rels/vmlDrawing22.vml.rels><?xml version="1.0" encoding="UTF-8" standalone="yes"?>
<Relationships xmlns="http://schemas.openxmlformats.org/package/2006/relationships"><Relationship Id="rId9" Type="http://schemas.openxmlformats.org/officeDocument/2006/relationships/image" Target="../media/image171.wmf"/><Relationship Id="rId8" Type="http://schemas.openxmlformats.org/officeDocument/2006/relationships/image" Target="../media/image170.wmf"/><Relationship Id="rId7" Type="http://schemas.openxmlformats.org/officeDocument/2006/relationships/image" Target="../media/image169.wmf"/><Relationship Id="rId6" Type="http://schemas.openxmlformats.org/officeDocument/2006/relationships/image" Target="../media/image168.wmf"/><Relationship Id="rId5" Type="http://schemas.openxmlformats.org/officeDocument/2006/relationships/image" Target="../media/image167.wmf"/><Relationship Id="rId4" Type="http://schemas.openxmlformats.org/officeDocument/2006/relationships/image" Target="../media/image166.wmf"/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6" Type="http://schemas.openxmlformats.org/officeDocument/2006/relationships/image" Target="../media/image178.wmf"/><Relationship Id="rId15" Type="http://schemas.openxmlformats.org/officeDocument/2006/relationships/image" Target="../media/image177.wmf"/><Relationship Id="rId14" Type="http://schemas.openxmlformats.org/officeDocument/2006/relationships/image" Target="../media/image176.wmf"/><Relationship Id="rId13" Type="http://schemas.openxmlformats.org/officeDocument/2006/relationships/image" Target="../media/image175.wmf"/><Relationship Id="rId12" Type="http://schemas.openxmlformats.org/officeDocument/2006/relationships/image" Target="../media/image174.wmf"/><Relationship Id="rId11" Type="http://schemas.openxmlformats.org/officeDocument/2006/relationships/image" Target="../media/image173.wmf"/><Relationship Id="rId10" Type="http://schemas.openxmlformats.org/officeDocument/2006/relationships/image" Target="../media/image172.wmf"/><Relationship Id="rId1" Type="http://schemas.openxmlformats.org/officeDocument/2006/relationships/image" Target="../media/image163.wmf"/></Relationships>
</file>

<file path=ppt/drawings/_rels/vmlDrawing2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84.wmf"/><Relationship Id="rId4" Type="http://schemas.openxmlformats.org/officeDocument/2006/relationships/image" Target="../media/image183.wmf"/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image" Target="../media/image18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1.e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7" Type="http://schemas.openxmlformats.org/officeDocument/2006/relationships/image" Target="../media/image51.wmf"/><Relationship Id="rId6" Type="http://schemas.openxmlformats.org/officeDocument/2006/relationships/image" Target="../media/image50.emf"/><Relationship Id="rId5" Type="http://schemas.openxmlformats.org/officeDocument/2006/relationships/image" Target="../media/image43.wmf"/><Relationship Id="rId4" Type="http://schemas.openxmlformats.org/officeDocument/2006/relationships/image" Target="../media/image49.wmf"/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59.wmf"/><Relationship Id="rId4" Type="http://schemas.openxmlformats.org/officeDocument/2006/relationships/image" Target="../media/image58.wmf"/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3" Type="http://schemas.openxmlformats.org/officeDocument/2006/relationships/image" Target="../media/image65.wmf"/><Relationship Id="rId2" Type="http://schemas.openxmlformats.org/officeDocument/2006/relationships/image" Target="../media/image64.e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  <a:endParaRPr lang="en-US" altLang="zh-CN" noProof="0"/>
          </a:p>
          <a:p>
            <a:pPr lvl="1"/>
            <a:r>
              <a:rPr lang="en-US" altLang="zh-CN" noProof="0"/>
              <a:t>Second level</a:t>
            </a:r>
            <a:endParaRPr lang="en-US" altLang="zh-CN" noProof="0"/>
          </a:p>
          <a:p>
            <a:pPr lvl="2"/>
            <a:r>
              <a:rPr lang="en-US" altLang="zh-CN" noProof="0"/>
              <a:t>Third level</a:t>
            </a:r>
            <a:endParaRPr lang="en-US" altLang="zh-CN" noProof="0"/>
          </a:p>
          <a:p>
            <a:pPr lvl="3"/>
            <a:r>
              <a:rPr lang="en-US" altLang="zh-CN" noProof="0"/>
              <a:t>Fourth level</a:t>
            </a:r>
            <a:endParaRPr lang="en-US" altLang="zh-CN" noProof="0"/>
          </a:p>
          <a:p>
            <a:pPr lvl="4"/>
            <a:r>
              <a:rPr lang="en-US" altLang="zh-CN" noProof="0"/>
              <a:t>Fifth level</a:t>
            </a:r>
            <a:endParaRPr lang="en-US" altLang="zh-CN" noProof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spcBef>
                <a:spcPct val="0"/>
              </a:spcBef>
              <a:buClrTx/>
              <a:buFontTx/>
              <a:buNone/>
              <a:defRPr kumimoji="0" sz="1200" b="0">
                <a:solidFill>
                  <a:srgbClr val="0000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8CF476E-78EB-4515-A009-F1CB868C9A38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F476E-78EB-4515-A009-F1CB868C9A38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4740-39C7-CB46-A55F-E709D9B895E3}" type="datetime1">
              <a:rPr lang="zh-CN" alt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E7824-5E5B-7A49-AB05-37B9B2061F79}" type="datetime1">
              <a:rPr lang="zh-CN" alt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AA982-1E58-534F-BA6F-1633C215BE37}" type="datetime1">
              <a:rPr lang="zh-CN" alt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D34A-8D0B-2545-AE27-579710A98F87}" type="datetime1">
              <a:rPr lang="zh-CN" alt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000066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</a:rPr>
              <a:t>单击此处编辑母版标题样式</a:t>
            </a:r>
            <a:endParaRPr sz="4400">
              <a:solidFill>
                <a:srgbClr val="000066"/>
              </a:solidFill>
              <a:effectLst>
                <a:outerShdw blurRad="38100" dist="38100" dir="2700000" rotWithShape="0">
                  <a:srgbClr val="C0C0C0"/>
                </a:outerShdw>
              </a:effectLst>
            </a:endParaRP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0066"/>
                </a:solidFill>
              </a:rPr>
              <a:t>单击此处编辑母版文本样式</a:t>
            </a:r>
            <a:endParaRPr sz="3600" dirty="0">
              <a:solidFill>
                <a:srgbClr val="00006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0066"/>
                </a:solidFill>
              </a:rPr>
              <a:t>第二级</a:t>
            </a:r>
            <a:endParaRPr sz="3600" dirty="0">
              <a:solidFill>
                <a:srgbClr val="00006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0066"/>
                </a:solidFill>
              </a:rPr>
              <a:t>第三级</a:t>
            </a:r>
            <a:endParaRPr sz="3600" dirty="0">
              <a:solidFill>
                <a:srgbClr val="00006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0066"/>
                </a:solidFill>
              </a:rPr>
              <a:t>第四级</a:t>
            </a:r>
            <a:endParaRPr sz="3600" dirty="0">
              <a:solidFill>
                <a:srgbClr val="00006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0066"/>
                </a:solidFill>
              </a:rPr>
              <a:t>第五级</a:t>
            </a:r>
            <a:endParaRPr sz="3600" dirty="0">
              <a:solidFill>
                <a:srgbClr val="000066"/>
              </a:solidFill>
            </a:endParaRP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、文本和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EE128-EA67-8640-AFAE-E50496062E4D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altLang="zh-CN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0331-1667-8644-890F-F2174E81536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477"/>
            <a:ext cx="8305800" cy="9361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1904"/>
            <a:ext cx="8381999" cy="4774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4DAC394-2200-9B40-BB20-487D0AC180C3}" type="datetime1">
              <a:rPr lang="zh-CN" alt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cap="all" baseline="0"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14300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9875" indent="-254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92125" indent="-254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Courier New" panose="02070309020205020404" charset="0"/>
        <a:buChar char="o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v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7125" indent="-3175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q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76375" indent="-3175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wmf"/><Relationship Id="rId8" Type="http://schemas.openxmlformats.org/officeDocument/2006/relationships/oleObject" Target="../embeddings/oleObject23.bin"/><Relationship Id="rId7" Type="http://schemas.openxmlformats.org/officeDocument/2006/relationships/image" Target="../media/image24.wmf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1.bin"/><Relationship Id="rId3" Type="http://schemas.openxmlformats.org/officeDocument/2006/relationships/image" Target="../media/image22.wmf"/><Relationship Id="rId2" Type="http://schemas.openxmlformats.org/officeDocument/2006/relationships/oleObject" Target="../embeddings/oleObject20.bin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7.png"/><Relationship Id="rId11" Type="http://schemas.openxmlformats.org/officeDocument/2006/relationships/image" Target="../media/image26.wmf"/><Relationship Id="rId10" Type="http://schemas.openxmlformats.org/officeDocument/2006/relationships/oleObject" Target="../embeddings/oleObject24.bin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hyperlink" Target="https://www.youtube.com/watch?v=p3WnFYBnghU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7.bin"/><Relationship Id="rId8" Type="http://schemas.openxmlformats.org/officeDocument/2006/relationships/image" Target="../media/image42.emf"/><Relationship Id="rId7" Type="http://schemas.openxmlformats.org/officeDocument/2006/relationships/image" Target="../media/image41.emf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5.bin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2" Type="http://schemas.openxmlformats.org/officeDocument/2006/relationships/vmlDrawing" Target="../drawings/vmlDrawing4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3.wmf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3.bin"/><Relationship Id="rId8" Type="http://schemas.openxmlformats.org/officeDocument/2006/relationships/image" Target="../media/image49.wmf"/><Relationship Id="rId7" Type="http://schemas.openxmlformats.org/officeDocument/2006/relationships/oleObject" Target="../embeddings/oleObject32.bin"/><Relationship Id="rId6" Type="http://schemas.openxmlformats.org/officeDocument/2006/relationships/image" Target="../media/image48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7.e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46.emf"/><Relationship Id="rId17" Type="http://schemas.openxmlformats.org/officeDocument/2006/relationships/vmlDrawing" Target="../drawings/vmlDrawing6.vml"/><Relationship Id="rId16" Type="http://schemas.openxmlformats.org/officeDocument/2006/relationships/slideLayout" Target="../slideLayouts/slideLayout3.xml"/><Relationship Id="rId15" Type="http://schemas.openxmlformats.org/officeDocument/2006/relationships/image" Target="../media/image52.emf"/><Relationship Id="rId14" Type="http://schemas.openxmlformats.org/officeDocument/2006/relationships/image" Target="../media/image51.wmf"/><Relationship Id="rId13" Type="http://schemas.openxmlformats.org/officeDocument/2006/relationships/oleObject" Target="../embeddings/oleObject35.bin"/><Relationship Id="rId12" Type="http://schemas.openxmlformats.org/officeDocument/2006/relationships/image" Target="../media/image50.emf"/><Relationship Id="rId11" Type="http://schemas.openxmlformats.org/officeDocument/2006/relationships/oleObject" Target="../embeddings/oleObject34.bin"/><Relationship Id="rId10" Type="http://schemas.openxmlformats.org/officeDocument/2006/relationships/image" Target="../media/image43.wmf"/><Relationship Id="rId1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hyperlink" Target="https://www.youtube.com/watch?v=cd2Ua9dKEl8" TargetMode="External"/><Relationship Id="rId1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wmf"/><Relationship Id="rId8" Type="http://schemas.openxmlformats.org/officeDocument/2006/relationships/oleObject" Target="../embeddings/oleObject39.bin"/><Relationship Id="rId7" Type="http://schemas.openxmlformats.org/officeDocument/2006/relationships/image" Target="../media/image57.wmf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7.bin"/><Relationship Id="rId3" Type="http://schemas.openxmlformats.org/officeDocument/2006/relationships/image" Target="../media/image55.wmf"/><Relationship Id="rId2" Type="http://schemas.openxmlformats.org/officeDocument/2006/relationships/oleObject" Target="../embeddings/oleObject36.bin"/><Relationship Id="rId14" Type="http://schemas.openxmlformats.org/officeDocument/2006/relationships/vmlDrawing" Target="../drawings/vmlDrawing7.v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60.emf"/><Relationship Id="rId11" Type="http://schemas.openxmlformats.org/officeDocument/2006/relationships/image" Target="../media/image59.wmf"/><Relationship Id="rId10" Type="http://schemas.openxmlformats.org/officeDocument/2006/relationships/oleObject" Target="../embeddings/oleObject40.bin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2.wmf"/><Relationship Id="rId3" Type="http://schemas.openxmlformats.org/officeDocument/2006/relationships/oleObject" Target="../embeddings/oleObject41.bin"/><Relationship Id="rId2" Type="http://schemas.openxmlformats.org/officeDocument/2006/relationships/image" Target="../media/image61.emf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4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.wmf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7.wmf"/><Relationship Id="rId13" Type="http://schemas.openxmlformats.org/officeDocument/2006/relationships/oleObject" Target="../embeddings/oleObject7.bin"/><Relationship Id="rId12" Type="http://schemas.openxmlformats.org/officeDocument/2006/relationships/image" Target="../media/image6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5.w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6.bin"/><Relationship Id="rId8" Type="http://schemas.openxmlformats.org/officeDocument/2006/relationships/image" Target="../media/image66.wmf"/><Relationship Id="rId7" Type="http://schemas.openxmlformats.org/officeDocument/2006/relationships/oleObject" Target="../embeddings/oleObject45.bin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4.emf"/><Relationship Id="rId3" Type="http://schemas.openxmlformats.org/officeDocument/2006/relationships/oleObject" Target="../embeddings/oleObject43.bin"/><Relationship Id="rId2" Type="http://schemas.openxmlformats.org/officeDocument/2006/relationships/image" Target="../media/image63.wmf"/><Relationship Id="rId13" Type="http://schemas.openxmlformats.org/officeDocument/2006/relationships/vmlDrawing" Target="../drawings/vmlDrawing9.v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8.png"/><Relationship Id="rId10" Type="http://schemas.openxmlformats.org/officeDocument/2006/relationships/image" Target="../media/image67.wmf"/><Relationship Id="rId1" Type="http://schemas.openxmlformats.org/officeDocument/2006/relationships/oleObject" Target="../embeddings/oleObject4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0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1.emf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8.bin"/><Relationship Id="rId3" Type="http://schemas.openxmlformats.org/officeDocument/2006/relationships/image" Target="../media/image69.wmf"/><Relationship Id="rId2" Type="http://schemas.openxmlformats.org/officeDocument/2006/relationships/oleObject" Target="../embeddings/oleObject47.bin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wmf"/><Relationship Id="rId3" Type="http://schemas.openxmlformats.org/officeDocument/2006/relationships/oleObject" Target="../embeddings/oleObject49.bin"/><Relationship Id="rId2" Type="http://schemas.openxmlformats.org/officeDocument/2006/relationships/image" Target="../media/image54.png"/><Relationship Id="rId11" Type="http://schemas.openxmlformats.org/officeDocument/2006/relationships/vmlDrawing" Target="../drawings/vmlDrawing11.v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1.jpeg"/><Relationship Id="rId1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2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3.wmf"/><Relationship Id="rId3" Type="http://schemas.openxmlformats.org/officeDocument/2006/relationships/oleObject" Target="../embeddings/oleObject51.bin"/><Relationship Id="rId2" Type="http://schemas.openxmlformats.org/officeDocument/2006/relationships/image" Target="../media/image82.wmf"/><Relationship Id="rId1" Type="http://schemas.openxmlformats.org/officeDocument/2006/relationships/oleObject" Target="../embeddings/oleObject50.bin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oleObject" Target="../embeddings/oleObject5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4.v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94.png"/><Relationship Id="rId6" Type="http://schemas.openxmlformats.org/officeDocument/2006/relationships/image" Target="../media/image93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92.emf"/><Relationship Id="rId3" Type="http://schemas.openxmlformats.org/officeDocument/2006/relationships/oleObject" Target="../embeddings/oleObject53.bin"/><Relationship Id="rId2" Type="http://schemas.openxmlformats.org/officeDocument/2006/relationships/hyperlink" Target="https://www.youtube.com/watch?v=cd2Ua9dKEl8" TargetMode="External"/><Relationship Id="rId1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5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56.bin"/><Relationship Id="rId3" Type="http://schemas.openxmlformats.org/officeDocument/2006/relationships/image" Target="../media/image97.emf"/><Relationship Id="rId2" Type="http://schemas.openxmlformats.org/officeDocument/2006/relationships/oleObject" Target="../embeddings/oleObject55.bin"/><Relationship Id="rId1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1.bin"/><Relationship Id="rId8" Type="http://schemas.openxmlformats.org/officeDocument/2006/relationships/image" Target="../media/image102.wmf"/><Relationship Id="rId7" Type="http://schemas.openxmlformats.org/officeDocument/2006/relationships/oleObject" Target="../embeddings/oleObject60.bin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00.wmf"/><Relationship Id="rId3" Type="http://schemas.openxmlformats.org/officeDocument/2006/relationships/oleObject" Target="../embeddings/oleObject58.bin"/><Relationship Id="rId29" Type="http://schemas.openxmlformats.org/officeDocument/2006/relationships/vmlDrawing" Target="../drawings/vmlDrawing16.vml"/><Relationship Id="rId28" Type="http://schemas.openxmlformats.org/officeDocument/2006/relationships/slideLayout" Target="../slideLayouts/slideLayout3.xml"/><Relationship Id="rId27" Type="http://schemas.openxmlformats.org/officeDocument/2006/relationships/image" Target="../media/image112.png"/><Relationship Id="rId26" Type="http://schemas.openxmlformats.org/officeDocument/2006/relationships/image" Target="../media/image111.wmf"/><Relationship Id="rId25" Type="http://schemas.openxmlformats.org/officeDocument/2006/relationships/oleObject" Target="../embeddings/oleObject69.bin"/><Relationship Id="rId24" Type="http://schemas.openxmlformats.org/officeDocument/2006/relationships/image" Target="../media/image110.wmf"/><Relationship Id="rId23" Type="http://schemas.openxmlformats.org/officeDocument/2006/relationships/oleObject" Target="../embeddings/oleObject68.bin"/><Relationship Id="rId22" Type="http://schemas.openxmlformats.org/officeDocument/2006/relationships/image" Target="../media/image109.wmf"/><Relationship Id="rId21" Type="http://schemas.openxmlformats.org/officeDocument/2006/relationships/oleObject" Target="../embeddings/oleObject67.bin"/><Relationship Id="rId20" Type="http://schemas.openxmlformats.org/officeDocument/2006/relationships/image" Target="../media/image108.wmf"/><Relationship Id="rId2" Type="http://schemas.openxmlformats.org/officeDocument/2006/relationships/image" Target="../media/image99.wmf"/><Relationship Id="rId19" Type="http://schemas.openxmlformats.org/officeDocument/2006/relationships/oleObject" Target="../embeddings/oleObject66.bin"/><Relationship Id="rId18" Type="http://schemas.openxmlformats.org/officeDocument/2006/relationships/image" Target="../media/image107.wmf"/><Relationship Id="rId17" Type="http://schemas.openxmlformats.org/officeDocument/2006/relationships/oleObject" Target="../embeddings/oleObject65.bin"/><Relationship Id="rId16" Type="http://schemas.openxmlformats.org/officeDocument/2006/relationships/image" Target="../media/image106.wmf"/><Relationship Id="rId15" Type="http://schemas.openxmlformats.org/officeDocument/2006/relationships/oleObject" Target="../embeddings/oleObject64.bin"/><Relationship Id="rId14" Type="http://schemas.openxmlformats.org/officeDocument/2006/relationships/image" Target="../media/image105.wmf"/><Relationship Id="rId13" Type="http://schemas.openxmlformats.org/officeDocument/2006/relationships/oleObject" Target="../embeddings/oleObject63.bin"/><Relationship Id="rId12" Type="http://schemas.openxmlformats.org/officeDocument/2006/relationships/image" Target="../media/image104.wmf"/><Relationship Id="rId11" Type="http://schemas.openxmlformats.org/officeDocument/2006/relationships/oleObject" Target="../embeddings/oleObject62.bin"/><Relationship Id="rId10" Type="http://schemas.openxmlformats.org/officeDocument/2006/relationships/image" Target="../media/image103.wmf"/><Relationship Id="rId1" Type="http://schemas.openxmlformats.org/officeDocument/2006/relationships/oleObject" Target="../embeddings/oleObject57.bin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4.bin"/><Relationship Id="rId8" Type="http://schemas.openxmlformats.org/officeDocument/2006/relationships/image" Target="../media/image116.wmf"/><Relationship Id="rId7" Type="http://schemas.openxmlformats.org/officeDocument/2006/relationships/oleObject" Target="../embeddings/oleObject73.bin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14.wmf"/><Relationship Id="rId39" Type="http://schemas.openxmlformats.org/officeDocument/2006/relationships/vmlDrawing" Target="../drawings/vmlDrawing17.vml"/><Relationship Id="rId38" Type="http://schemas.openxmlformats.org/officeDocument/2006/relationships/slideLayout" Target="../slideLayouts/slideLayout3.xml"/><Relationship Id="rId37" Type="http://schemas.openxmlformats.org/officeDocument/2006/relationships/image" Target="../media/image131.png"/><Relationship Id="rId36" Type="http://schemas.openxmlformats.org/officeDocument/2006/relationships/image" Target="../media/image130.wmf"/><Relationship Id="rId35" Type="http://schemas.openxmlformats.org/officeDocument/2006/relationships/oleObject" Target="../embeddings/oleObject87.bin"/><Relationship Id="rId34" Type="http://schemas.openxmlformats.org/officeDocument/2006/relationships/image" Target="../media/image129.wmf"/><Relationship Id="rId33" Type="http://schemas.openxmlformats.org/officeDocument/2006/relationships/oleObject" Target="../embeddings/oleObject86.bin"/><Relationship Id="rId32" Type="http://schemas.openxmlformats.org/officeDocument/2006/relationships/image" Target="../media/image128.wmf"/><Relationship Id="rId31" Type="http://schemas.openxmlformats.org/officeDocument/2006/relationships/oleObject" Target="../embeddings/oleObject85.bin"/><Relationship Id="rId30" Type="http://schemas.openxmlformats.org/officeDocument/2006/relationships/image" Target="../media/image127.wmf"/><Relationship Id="rId3" Type="http://schemas.openxmlformats.org/officeDocument/2006/relationships/oleObject" Target="../embeddings/oleObject71.bin"/><Relationship Id="rId29" Type="http://schemas.openxmlformats.org/officeDocument/2006/relationships/oleObject" Target="../embeddings/oleObject84.bin"/><Relationship Id="rId28" Type="http://schemas.openxmlformats.org/officeDocument/2006/relationships/image" Target="../media/image126.wmf"/><Relationship Id="rId27" Type="http://schemas.openxmlformats.org/officeDocument/2006/relationships/oleObject" Target="../embeddings/oleObject83.bin"/><Relationship Id="rId26" Type="http://schemas.openxmlformats.org/officeDocument/2006/relationships/image" Target="../media/image125.wmf"/><Relationship Id="rId25" Type="http://schemas.openxmlformats.org/officeDocument/2006/relationships/oleObject" Target="../embeddings/oleObject82.bin"/><Relationship Id="rId24" Type="http://schemas.openxmlformats.org/officeDocument/2006/relationships/image" Target="../media/image124.wmf"/><Relationship Id="rId23" Type="http://schemas.openxmlformats.org/officeDocument/2006/relationships/oleObject" Target="../embeddings/oleObject81.bin"/><Relationship Id="rId22" Type="http://schemas.openxmlformats.org/officeDocument/2006/relationships/image" Target="../media/image123.wmf"/><Relationship Id="rId21" Type="http://schemas.openxmlformats.org/officeDocument/2006/relationships/oleObject" Target="../embeddings/oleObject80.bin"/><Relationship Id="rId20" Type="http://schemas.openxmlformats.org/officeDocument/2006/relationships/image" Target="../media/image122.wmf"/><Relationship Id="rId2" Type="http://schemas.openxmlformats.org/officeDocument/2006/relationships/image" Target="../media/image113.wmf"/><Relationship Id="rId19" Type="http://schemas.openxmlformats.org/officeDocument/2006/relationships/oleObject" Target="../embeddings/oleObject79.bin"/><Relationship Id="rId18" Type="http://schemas.openxmlformats.org/officeDocument/2006/relationships/image" Target="../media/image121.wmf"/><Relationship Id="rId17" Type="http://schemas.openxmlformats.org/officeDocument/2006/relationships/oleObject" Target="../embeddings/oleObject78.bin"/><Relationship Id="rId16" Type="http://schemas.openxmlformats.org/officeDocument/2006/relationships/image" Target="../media/image120.wmf"/><Relationship Id="rId15" Type="http://schemas.openxmlformats.org/officeDocument/2006/relationships/oleObject" Target="../embeddings/oleObject77.bin"/><Relationship Id="rId14" Type="http://schemas.openxmlformats.org/officeDocument/2006/relationships/image" Target="../media/image119.wmf"/><Relationship Id="rId13" Type="http://schemas.openxmlformats.org/officeDocument/2006/relationships/oleObject" Target="../embeddings/oleObject76.bin"/><Relationship Id="rId12" Type="http://schemas.openxmlformats.org/officeDocument/2006/relationships/image" Target="../media/image118.wmf"/><Relationship Id="rId11" Type="http://schemas.openxmlformats.org/officeDocument/2006/relationships/oleObject" Target="../embeddings/oleObject75.bin"/><Relationship Id="rId10" Type="http://schemas.openxmlformats.org/officeDocument/2006/relationships/image" Target="../media/image117.wmf"/><Relationship Id="rId1" Type="http://schemas.openxmlformats.org/officeDocument/2006/relationships/oleObject" Target="../embeddings/oleObject70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2.bin"/><Relationship Id="rId8" Type="http://schemas.openxmlformats.org/officeDocument/2006/relationships/image" Target="../media/image135.wmf"/><Relationship Id="rId7" Type="http://schemas.openxmlformats.org/officeDocument/2006/relationships/oleObject" Target="../embeddings/oleObject91.bin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33.wmf"/><Relationship Id="rId3" Type="http://schemas.openxmlformats.org/officeDocument/2006/relationships/oleObject" Target="../embeddings/oleObject89.bin"/><Relationship Id="rId25" Type="http://schemas.openxmlformats.org/officeDocument/2006/relationships/vmlDrawing" Target="../drawings/vmlDrawing18.vml"/><Relationship Id="rId24" Type="http://schemas.openxmlformats.org/officeDocument/2006/relationships/slideLayout" Target="../slideLayouts/slideLayout3.xml"/><Relationship Id="rId23" Type="http://schemas.openxmlformats.org/officeDocument/2006/relationships/image" Target="../media/image144.png"/><Relationship Id="rId22" Type="http://schemas.openxmlformats.org/officeDocument/2006/relationships/image" Target="../media/image143.emf"/><Relationship Id="rId21" Type="http://schemas.openxmlformats.org/officeDocument/2006/relationships/image" Target="../media/image142.emf"/><Relationship Id="rId20" Type="http://schemas.openxmlformats.org/officeDocument/2006/relationships/image" Target="../media/image141.wmf"/><Relationship Id="rId2" Type="http://schemas.openxmlformats.org/officeDocument/2006/relationships/image" Target="../media/image132.wmf"/><Relationship Id="rId19" Type="http://schemas.openxmlformats.org/officeDocument/2006/relationships/oleObject" Target="../embeddings/oleObject97.bin"/><Relationship Id="rId18" Type="http://schemas.openxmlformats.org/officeDocument/2006/relationships/image" Target="../media/image140.wmf"/><Relationship Id="rId17" Type="http://schemas.openxmlformats.org/officeDocument/2006/relationships/oleObject" Target="../embeddings/oleObject96.bin"/><Relationship Id="rId16" Type="http://schemas.openxmlformats.org/officeDocument/2006/relationships/image" Target="../media/image139.wmf"/><Relationship Id="rId15" Type="http://schemas.openxmlformats.org/officeDocument/2006/relationships/oleObject" Target="../embeddings/oleObject95.bin"/><Relationship Id="rId14" Type="http://schemas.openxmlformats.org/officeDocument/2006/relationships/image" Target="../media/image138.wmf"/><Relationship Id="rId13" Type="http://schemas.openxmlformats.org/officeDocument/2006/relationships/oleObject" Target="../embeddings/oleObject94.bin"/><Relationship Id="rId12" Type="http://schemas.openxmlformats.org/officeDocument/2006/relationships/image" Target="../media/image137.wmf"/><Relationship Id="rId11" Type="http://schemas.openxmlformats.org/officeDocument/2006/relationships/oleObject" Target="../embeddings/oleObject93.bin"/><Relationship Id="rId10" Type="http://schemas.openxmlformats.org/officeDocument/2006/relationships/image" Target="../media/image136.wmf"/><Relationship Id="rId1" Type="http://schemas.openxmlformats.org/officeDocument/2006/relationships/oleObject" Target="../embeddings/oleObject88.bin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2.bin"/><Relationship Id="rId8" Type="http://schemas.openxmlformats.org/officeDocument/2006/relationships/image" Target="../media/image148.wmf"/><Relationship Id="rId7" Type="http://schemas.openxmlformats.org/officeDocument/2006/relationships/oleObject" Target="../embeddings/oleObject101.bin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146.wmf"/><Relationship Id="rId3" Type="http://schemas.openxmlformats.org/officeDocument/2006/relationships/oleObject" Target="../embeddings/oleObject99.bin"/><Relationship Id="rId2" Type="http://schemas.openxmlformats.org/officeDocument/2006/relationships/image" Target="../media/image145.wmf"/><Relationship Id="rId13" Type="http://schemas.openxmlformats.org/officeDocument/2006/relationships/vmlDrawing" Target="../drawings/vmlDrawing19.v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43.emf"/><Relationship Id="rId10" Type="http://schemas.openxmlformats.org/officeDocument/2006/relationships/image" Target="../media/image132.wmf"/><Relationship Id="rId1" Type="http://schemas.openxmlformats.org/officeDocument/2006/relationships/oleObject" Target="../embeddings/oleObject9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0.v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wmf"/><Relationship Id="rId4" Type="http://schemas.openxmlformats.org/officeDocument/2006/relationships/oleObject" Target="../embeddings/oleObject104.bin"/><Relationship Id="rId3" Type="http://schemas.openxmlformats.org/officeDocument/2006/relationships/image" Target="../media/image152.wmf"/><Relationship Id="rId2" Type="http://schemas.openxmlformats.org/officeDocument/2006/relationships/oleObject" Target="../embeddings/oleObject103.bin"/><Relationship Id="rId1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9.bin"/><Relationship Id="rId8" Type="http://schemas.openxmlformats.org/officeDocument/2006/relationships/image" Target="../media/image159.wmf"/><Relationship Id="rId7" Type="http://schemas.openxmlformats.org/officeDocument/2006/relationships/oleObject" Target="../embeddings/oleObject108.bin"/><Relationship Id="rId6" Type="http://schemas.openxmlformats.org/officeDocument/2006/relationships/image" Target="../media/image158.w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57.wmf"/><Relationship Id="rId3" Type="http://schemas.openxmlformats.org/officeDocument/2006/relationships/oleObject" Target="../embeddings/oleObject106.bin"/><Relationship Id="rId2" Type="http://schemas.openxmlformats.org/officeDocument/2006/relationships/image" Target="../media/image156.wmf"/><Relationship Id="rId16" Type="http://schemas.openxmlformats.org/officeDocument/2006/relationships/vmlDrawing" Target="../drawings/vmlDrawing21.v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62.wmf"/><Relationship Id="rId13" Type="http://schemas.openxmlformats.org/officeDocument/2006/relationships/oleObject" Target="../embeddings/oleObject111.bin"/><Relationship Id="rId12" Type="http://schemas.openxmlformats.org/officeDocument/2006/relationships/image" Target="../media/image161.wmf"/><Relationship Id="rId11" Type="http://schemas.openxmlformats.org/officeDocument/2006/relationships/oleObject" Target="../embeddings/oleObject110.bin"/><Relationship Id="rId10" Type="http://schemas.openxmlformats.org/officeDocument/2006/relationships/image" Target="../media/image160.wmf"/><Relationship Id="rId1" Type="http://schemas.openxmlformats.org/officeDocument/2006/relationships/oleObject" Target="../embeddings/oleObject105.bin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6.bin"/><Relationship Id="rId8" Type="http://schemas.openxmlformats.org/officeDocument/2006/relationships/image" Target="../media/image166.wmf"/><Relationship Id="rId7" Type="http://schemas.openxmlformats.org/officeDocument/2006/relationships/oleObject" Target="../embeddings/oleObject115.bin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64.wmf"/><Relationship Id="rId37" Type="http://schemas.openxmlformats.org/officeDocument/2006/relationships/vmlDrawing" Target="../drawings/vmlDrawing22.vml"/><Relationship Id="rId36" Type="http://schemas.openxmlformats.org/officeDocument/2006/relationships/slideLayout" Target="../slideLayouts/slideLayout3.xml"/><Relationship Id="rId35" Type="http://schemas.openxmlformats.org/officeDocument/2006/relationships/image" Target="../media/image178.wmf"/><Relationship Id="rId34" Type="http://schemas.openxmlformats.org/officeDocument/2006/relationships/oleObject" Target="../embeddings/oleObject130.bin"/><Relationship Id="rId33" Type="http://schemas.openxmlformats.org/officeDocument/2006/relationships/image" Target="../media/image177.wmf"/><Relationship Id="rId32" Type="http://schemas.openxmlformats.org/officeDocument/2006/relationships/oleObject" Target="../embeddings/oleObject129.bin"/><Relationship Id="rId31" Type="http://schemas.openxmlformats.org/officeDocument/2006/relationships/image" Target="../media/image176.wmf"/><Relationship Id="rId30" Type="http://schemas.openxmlformats.org/officeDocument/2006/relationships/oleObject" Target="../embeddings/oleObject128.bin"/><Relationship Id="rId3" Type="http://schemas.openxmlformats.org/officeDocument/2006/relationships/oleObject" Target="../embeddings/oleObject113.bin"/><Relationship Id="rId29" Type="http://schemas.openxmlformats.org/officeDocument/2006/relationships/image" Target="../media/image175.wmf"/><Relationship Id="rId28" Type="http://schemas.openxmlformats.org/officeDocument/2006/relationships/oleObject" Target="../embeddings/oleObject127.bin"/><Relationship Id="rId27" Type="http://schemas.openxmlformats.org/officeDocument/2006/relationships/oleObject" Target="../embeddings/oleObject126.bin"/><Relationship Id="rId26" Type="http://schemas.openxmlformats.org/officeDocument/2006/relationships/image" Target="../media/image174.wmf"/><Relationship Id="rId25" Type="http://schemas.openxmlformats.org/officeDocument/2006/relationships/oleObject" Target="../embeddings/oleObject125.bin"/><Relationship Id="rId24" Type="http://schemas.openxmlformats.org/officeDocument/2006/relationships/image" Target="../media/image173.wmf"/><Relationship Id="rId23" Type="http://schemas.openxmlformats.org/officeDocument/2006/relationships/oleObject" Target="../embeddings/oleObject124.bin"/><Relationship Id="rId22" Type="http://schemas.openxmlformats.org/officeDocument/2006/relationships/image" Target="../media/image172.wmf"/><Relationship Id="rId21" Type="http://schemas.openxmlformats.org/officeDocument/2006/relationships/oleObject" Target="../embeddings/oleObject123.bin"/><Relationship Id="rId20" Type="http://schemas.openxmlformats.org/officeDocument/2006/relationships/image" Target="../media/image171.wmf"/><Relationship Id="rId2" Type="http://schemas.openxmlformats.org/officeDocument/2006/relationships/image" Target="../media/image163.wmf"/><Relationship Id="rId19" Type="http://schemas.openxmlformats.org/officeDocument/2006/relationships/oleObject" Target="../embeddings/oleObject122.bin"/><Relationship Id="rId18" Type="http://schemas.openxmlformats.org/officeDocument/2006/relationships/oleObject" Target="../embeddings/oleObject121.bin"/><Relationship Id="rId17" Type="http://schemas.openxmlformats.org/officeDocument/2006/relationships/image" Target="../media/image170.wmf"/><Relationship Id="rId16" Type="http://schemas.openxmlformats.org/officeDocument/2006/relationships/oleObject" Target="../embeddings/oleObject120.bin"/><Relationship Id="rId15" Type="http://schemas.openxmlformats.org/officeDocument/2006/relationships/image" Target="../media/image169.wmf"/><Relationship Id="rId14" Type="http://schemas.openxmlformats.org/officeDocument/2006/relationships/oleObject" Target="../embeddings/oleObject119.bin"/><Relationship Id="rId13" Type="http://schemas.openxmlformats.org/officeDocument/2006/relationships/image" Target="../media/image168.wmf"/><Relationship Id="rId12" Type="http://schemas.openxmlformats.org/officeDocument/2006/relationships/oleObject" Target="../embeddings/oleObject118.bin"/><Relationship Id="rId11" Type="http://schemas.openxmlformats.org/officeDocument/2006/relationships/image" Target="../media/image167.wmf"/><Relationship Id="rId10" Type="http://schemas.openxmlformats.org/officeDocument/2006/relationships/oleObject" Target="../embeddings/oleObject117.bin"/><Relationship Id="rId1" Type="http://schemas.openxmlformats.org/officeDocument/2006/relationships/oleObject" Target="../embeddings/oleObject112.bin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3.wmf"/><Relationship Id="rId8" Type="http://schemas.openxmlformats.org/officeDocument/2006/relationships/oleObject" Target="../embeddings/oleObject134.bin"/><Relationship Id="rId7" Type="http://schemas.openxmlformats.org/officeDocument/2006/relationships/image" Target="../media/image182.wmf"/><Relationship Id="rId6" Type="http://schemas.openxmlformats.org/officeDocument/2006/relationships/oleObject" Target="../embeddings/oleObject133.bin"/><Relationship Id="rId5" Type="http://schemas.openxmlformats.org/officeDocument/2006/relationships/image" Target="../media/image181.wmf"/><Relationship Id="rId4" Type="http://schemas.openxmlformats.org/officeDocument/2006/relationships/oleObject" Target="../embeddings/oleObject132.bin"/><Relationship Id="rId3" Type="http://schemas.openxmlformats.org/officeDocument/2006/relationships/image" Target="../media/image180.wmf"/><Relationship Id="rId2" Type="http://schemas.openxmlformats.org/officeDocument/2006/relationships/oleObject" Target="../embeddings/oleObject131.bin"/><Relationship Id="rId14" Type="http://schemas.openxmlformats.org/officeDocument/2006/relationships/vmlDrawing" Target="../drawings/vmlDrawing23.v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185.png"/><Relationship Id="rId11" Type="http://schemas.openxmlformats.org/officeDocument/2006/relationships/image" Target="../media/image184.wmf"/><Relationship Id="rId10" Type="http://schemas.openxmlformats.org/officeDocument/2006/relationships/oleObject" Target="../embeddings/oleObject135.bin"/><Relationship Id="rId1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4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8.wmf"/><Relationship Id="rId4" Type="http://schemas.openxmlformats.org/officeDocument/2006/relationships/image" Target="../media/image187.wmf"/><Relationship Id="rId3" Type="http://schemas.openxmlformats.org/officeDocument/2006/relationships/oleObject" Target="../embeddings/oleObject137.bin"/><Relationship Id="rId2" Type="http://schemas.openxmlformats.org/officeDocument/2006/relationships/image" Target="../media/image186.wmf"/><Relationship Id="rId1" Type="http://schemas.openxmlformats.org/officeDocument/2006/relationships/oleObject" Target="../embeddings/oleObject136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1.tiff"/><Relationship Id="rId1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2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7.emf"/><Relationship Id="rId4" Type="http://schemas.openxmlformats.org/officeDocument/2006/relationships/image" Target="../media/image196.emf"/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image" Target="../media/image19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1.png"/><Relationship Id="rId1" Type="http://schemas.openxmlformats.org/officeDocument/2006/relationships/image" Target="../media/image200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5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4.png"/><Relationship Id="rId3" Type="http://schemas.openxmlformats.org/officeDocument/2006/relationships/image" Target="../media/image203.png"/><Relationship Id="rId2" Type="http://schemas.openxmlformats.org/officeDocument/2006/relationships/image" Target="../media/image202.wmf"/><Relationship Id="rId1" Type="http://schemas.openxmlformats.org/officeDocument/2006/relationships/oleObject" Target="../embeddings/oleObject138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wmf"/><Relationship Id="rId8" Type="http://schemas.openxmlformats.org/officeDocument/2006/relationships/oleObject" Target="../embeddings/oleObject11.bin"/><Relationship Id="rId7" Type="http://schemas.openxmlformats.org/officeDocument/2006/relationships/image" Target="../media/image11.wmf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9.bin"/><Relationship Id="rId3" Type="http://schemas.openxmlformats.org/officeDocument/2006/relationships/image" Target="../media/image9.wmf"/><Relationship Id="rId28" Type="http://schemas.openxmlformats.org/officeDocument/2006/relationships/notesSlide" Target="../notesSlides/notesSlide4.xml"/><Relationship Id="rId27" Type="http://schemas.openxmlformats.org/officeDocument/2006/relationships/vmlDrawing" Target="../drawings/vmlDrawing2.vml"/><Relationship Id="rId26" Type="http://schemas.openxmlformats.org/officeDocument/2006/relationships/slideLayout" Target="../slideLayouts/slideLayout3.xml"/><Relationship Id="rId25" Type="http://schemas.openxmlformats.org/officeDocument/2006/relationships/image" Target="../media/image20.wmf"/><Relationship Id="rId24" Type="http://schemas.openxmlformats.org/officeDocument/2006/relationships/oleObject" Target="../embeddings/oleObject19.bin"/><Relationship Id="rId23" Type="http://schemas.openxmlformats.org/officeDocument/2006/relationships/image" Target="../media/image19.wmf"/><Relationship Id="rId22" Type="http://schemas.openxmlformats.org/officeDocument/2006/relationships/oleObject" Target="../embeddings/oleObject18.bin"/><Relationship Id="rId21" Type="http://schemas.openxmlformats.org/officeDocument/2006/relationships/image" Target="../media/image18.wmf"/><Relationship Id="rId20" Type="http://schemas.openxmlformats.org/officeDocument/2006/relationships/oleObject" Target="../embeddings/oleObject17.bin"/><Relationship Id="rId2" Type="http://schemas.openxmlformats.org/officeDocument/2006/relationships/oleObject" Target="../embeddings/oleObject8.bin"/><Relationship Id="rId19" Type="http://schemas.openxmlformats.org/officeDocument/2006/relationships/image" Target="../media/image17.wmf"/><Relationship Id="rId18" Type="http://schemas.openxmlformats.org/officeDocument/2006/relationships/oleObject" Target="../embeddings/oleObject16.bin"/><Relationship Id="rId17" Type="http://schemas.openxmlformats.org/officeDocument/2006/relationships/image" Target="../media/image16.wmf"/><Relationship Id="rId16" Type="http://schemas.openxmlformats.org/officeDocument/2006/relationships/oleObject" Target="../embeddings/oleObject15.bin"/><Relationship Id="rId15" Type="http://schemas.openxmlformats.org/officeDocument/2006/relationships/image" Target="../media/image15.wmf"/><Relationship Id="rId14" Type="http://schemas.openxmlformats.org/officeDocument/2006/relationships/oleObject" Target="../embeddings/oleObject14.bin"/><Relationship Id="rId13" Type="http://schemas.openxmlformats.org/officeDocument/2006/relationships/image" Target="../media/image14.wmf"/><Relationship Id="rId12" Type="http://schemas.openxmlformats.org/officeDocument/2006/relationships/oleObject" Target="../embeddings/oleObject13.bin"/><Relationship Id="rId11" Type="http://schemas.openxmlformats.org/officeDocument/2006/relationships/image" Target="../media/image13.wmf"/><Relationship Id="rId10" Type="http://schemas.openxmlformats.org/officeDocument/2006/relationships/oleObject" Target="../embeddings/oleObject12.bin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29625" y="2949575"/>
            <a:ext cx="8305800" cy="9366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CN" altLang="en-US" sz="5400" dirty="0"/>
              <a:t>第四章   </a:t>
            </a:r>
            <a:r>
              <a:rPr lang="zh-CN" altLang="zh-CN" sz="5400" dirty="0"/>
              <a:t>原子中电子的自旋</a:t>
            </a:r>
            <a:endParaRPr lang="zh-CN" altLang="en-US" sz="5400" dirty="0"/>
          </a:p>
        </p:txBody>
      </p:sp>
      <p:sp>
        <p:nvSpPr>
          <p:cNvPr id="3" name="标题 1"/>
          <p:cNvSpPr txBox="1"/>
          <p:nvPr/>
        </p:nvSpPr>
        <p:spPr>
          <a:xfrm>
            <a:off x="796325" y="1062707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kumimoji="0" lang="en-US" altLang="zh-CN" sz="6600" b="0"/>
              <a:t>《</a:t>
            </a:r>
            <a:r>
              <a:rPr kumimoji="0" lang="zh-CN" altLang="en-US" sz="6600" b="0" dirty="0"/>
              <a:t>原子物理学</a:t>
            </a:r>
            <a:r>
              <a:rPr kumimoji="0" lang="en-US" altLang="zh-CN" sz="6600" b="0" dirty="0"/>
              <a:t>》</a:t>
            </a:r>
            <a:endParaRPr kumimoji="0" lang="zh-CN" altLang="en-US" sz="5400" b="0" dirty="0">
              <a:solidFill>
                <a:schemeClr val="accen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4777740" y="283464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经典理论给出的轨道磁矩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1"/>
              <p:cNvSpPr txBox="1">
                <a:spLocks noChangeArrowheads="1"/>
              </p:cNvSpPr>
              <p:nvPr/>
            </p:nvSpPr>
            <p:spPr bwMode="auto">
              <a:xfrm>
                <a:off x="2903033" y="1314262"/>
                <a:ext cx="6070302" cy="3369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运动的电子会产生相应的磁场</a:t>
                </a:r>
                <a:br>
                  <a:rPr lang="en-US" altLang="zh-CN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</a:br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从玻尔模型出发，根据经典电磁理论：</a:t>
                </a:r>
                <a:endPara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电流：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𝑰</m:t>
                    </m:r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𝒓</m:t>
                        </m:r>
                      </m:den>
                    </m:f>
                  </m:oMath>
                </a14:m>
                <a:endParaRPr lang="en-US" altLang="zh-CN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磁距：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</m:acc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𝑰𝑺</m:t>
                    </m:r>
                    <m:acc>
                      <m:accPr>
                        <m:chr m:val="⃗"/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𝒆𝒗</m:t>
                        </m:r>
                      </m:num>
                      <m:den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𝒓</m:t>
                        </m:r>
                      </m:den>
                    </m:f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𝒗𝒓</m:t>
                    </m:r>
                    <m:acc>
                      <m:accPr>
                        <m:chr m:val="⃗"/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acc>
                  </m:oMath>
                </a14:m>
                <a:br>
                  <a:rPr lang="en-US" altLang="zh-CN" sz="2800" b="1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</a:br>
                <a:r>
                  <a:rPr lang="zh-CN" altLang="en-US" sz="2800" b="1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altLang="zh-CN" sz="28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</m:acc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altLang="zh-CN" sz="2800" b="1" i="1" dirty="0">
                  <a:solidFill>
                    <a:srgbClr val="000066"/>
                  </a:solidFill>
                  <a:latin typeface="Cambria Math" panose="020405030504060302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n-US" altLang="zh-CN" sz="2800" b="1" dirty="0">
                    <a:solidFill>
                      <a:srgbClr val="000066"/>
                    </a:solidFill>
                    <a:ea typeface="华文楷体" panose="02010600040101010101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en-US" sz="2800" b="1" dirty="0">
                    <a:solidFill>
                      <a:srgbClr val="000066"/>
                    </a:solidFill>
                    <a:ea typeface="华文楷体" panose="02010600040101010101" charset="-122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altLang="zh-CN" sz="2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acc>
                      <m:accPr>
                        <m:chr m:val="⃗"/>
                        <m:ctrlP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</m:acc>
                  </m:oMath>
                </a14:m>
                <a:endParaRPr lang="en-US" altLang="zh-CN" sz="2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3033" y="1314262"/>
                <a:ext cx="6070302" cy="3369897"/>
              </a:xfrm>
              <a:prstGeom prst="rect">
                <a:avLst/>
              </a:prstGeom>
              <a:blipFill rotWithShape="1">
                <a:blip r:embed="rId1"/>
                <a:stretch>
                  <a:fillRect l="-7" t="-13" r="-1263" b="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38125" y="4015709"/>
            <a:ext cx="33364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轨道角动量和轨道磁矩 </a:t>
            </a:r>
            <a:endParaRPr lang="zh-CN" altLang="en-US" sz="2400" dirty="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3787760" y="4648200"/>
          <a:ext cx="1371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Microsoft 公式 3.0" r:id="rId2" imgW="685800" imgH="241300" progId="Equation.3">
                  <p:embed/>
                </p:oleObj>
              </mc:Choice>
              <mc:Fallback>
                <p:oleObj name="Microsoft 公式 3.0" r:id="rId2" imgW="685800" imgH="2413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760" y="4648200"/>
                        <a:ext cx="13716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67866" y="4686700"/>
            <a:ext cx="7690334" cy="1494765"/>
            <a:chOff x="767866" y="4686700"/>
            <a:chExt cx="7690334" cy="1494765"/>
          </a:xfrm>
        </p:grpSpPr>
        <p:graphicFrame>
          <p:nvGraphicFramePr>
            <p:cNvPr id="18" name="Object 3"/>
            <p:cNvGraphicFramePr>
              <a:graphicFrameLocks noChangeAspect="1"/>
            </p:cNvGraphicFramePr>
            <p:nvPr/>
          </p:nvGraphicFramePr>
          <p:xfrm>
            <a:off x="2835260" y="4708405"/>
            <a:ext cx="766349" cy="4160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" name="Microsoft 公式 3.0" r:id="rId4" imgW="558800" imgH="254000" progId="Equation.3">
                    <p:embed/>
                  </p:oleObj>
                </mc:Choice>
                <mc:Fallback>
                  <p:oleObj name="Microsoft 公式 3.0" r:id="rId4" imgW="558800" imgH="254000" progId="Equation.3">
                    <p:embed/>
                    <p:pic>
                      <p:nvPicPr>
                        <p:cNvPr id="0" name="图片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60" y="4708405"/>
                          <a:ext cx="766349" cy="4160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777860" y="4686700"/>
              <a:ext cx="203132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均匀磁场中：</a:t>
              </a:r>
              <a:endParaRPr lang="zh-CN" altLang="en-US" sz="24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767866" y="5090082"/>
              <a:ext cx="2428870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非均匀磁场中：</a:t>
              </a:r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35"/>
            <p:cNvGrpSpPr/>
            <p:nvPr/>
          </p:nvGrpSpPr>
          <p:grpSpPr bwMode="auto">
            <a:xfrm>
              <a:off x="2809185" y="5029036"/>
              <a:ext cx="3471863" cy="673100"/>
              <a:chOff x="144" y="2454"/>
              <a:chExt cx="2187" cy="424"/>
            </a:xfrm>
          </p:grpSpPr>
          <p:graphicFrame>
            <p:nvGraphicFramePr>
              <p:cNvPr id="33" name="Object 7"/>
              <p:cNvGraphicFramePr>
                <a:graphicFrameLocks noChangeAspect="1"/>
              </p:cNvGraphicFramePr>
              <p:nvPr/>
            </p:nvGraphicFramePr>
            <p:xfrm>
              <a:off x="678" y="2454"/>
              <a:ext cx="1653" cy="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" name="Microsoft 公式 3.0" r:id="rId6" imgW="1524635" imgH="393700" progId="Equation.3">
                      <p:embed/>
                    </p:oleObj>
                  </mc:Choice>
                  <mc:Fallback>
                    <p:oleObj name="Microsoft 公式 3.0" r:id="rId6" imgW="1524635" imgH="393700" progId="Equation.3">
                      <p:embed/>
                      <p:pic>
                        <p:nvPicPr>
                          <p:cNvPr id="0" name="图片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8" y="2454"/>
                            <a:ext cx="1653" cy="4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Rectangle 37"/>
              <p:cNvSpPr>
                <a:spLocks noChangeArrowheads="1"/>
              </p:cNvSpPr>
              <p:nvPr/>
            </p:nvSpPr>
            <p:spPr bwMode="auto">
              <a:xfrm>
                <a:off x="144" y="2523"/>
                <a:ext cx="504" cy="2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240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合力</a:t>
                </a:r>
                <a:endParaRPr lang="zh-CN" altLang="en-US" sz="240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up 39"/>
            <p:cNvGrpSpPr/>
            <p:nvPr/>
          </p:nvGrpSpPr>
          <p:grpSpPr bwMode="auto">
            <a:xfrm>
              <a:off x="3833812" y="5708389"/>
              <a:ext cx="4624388" cy="473076"/>
              <a:chOff x="784" y="2814"/>
              <a:chExt cx="2913" cy="298"/>
            </a:xfrm>
          </p:grpSpPr>
          <p:grpSp>
            <p:nvGrpSpPr>
              <p:cNvPr id="36" name="Group 40"/>
              <p:cNvGrpSpPr/>
              <p:nvPr/>
            </p:nvGrpSpPr>
            <p:grpSpPr bwMode="auto">
              <a:xfrm>
                <a:off x="784" y="2814"/>
                <a:ext cx="1174" cy="291"/>
                <a:chOff x="880" y="2771"/>
                <a:chExt cx="1174" cy="291"/>
              </a:xfrm>
            </p:grpSpPr>
            <p:graphicFrame>
              <p:nvGraphicFramePr>
                <p:cNvPr id="40" name="Object 6"/>
                <p:cNvGraphicFramePr>
                  <a:graphicFrameLocks noChangeAspect="1"/>
                </p:cNvGraphicFramePr>
                <p:nvPr/>
              </p:nvGraphicFramePr>
              <p:xfrm>
                <a:off x="880" y="2796"/>
                <a:ext cx="864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" name="Microsoft 公式 3.0" r:id="rId8" imgW="786765" imgH="215900" progId="Equation.3">
                        <p:embed/>
                      </p:oleObj>
                    </mc:Choice>
                    <mc:Fallback>
                      <p:oleObj name="Microsoft 公式 3.0" r:id="rId8" imgW="786765" imgH="215900" progId="Equation.3">
                        <p:embed/>
                        <p:pic>
                          <p:nvPicPr>
                            <p:cNvPr id="0" name="图片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80" y="2796"/>
                              <a:ext cx="864" cy="24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1" name="Rectangle 42"/>
                <p:cNvSpPr>
                  <a:spLocks noChangeArrowheads="1"/>
                </p:cNvSpPr>
                <p:nvPr/>
              </p:nvSpPr>
              <p:spPr bwMode="auto">
                <a:xfrm>
                  <a:off x="1744" y="2771"/>
                  <a:ext cx="310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：</a:t>
                  </a:r>
                  <a:endParaRPr lang="zh-CN" altLang="en-US" sz="24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7" name="Group 43"/>
              <p:cNvGrpSpPr/>
              <p:nvPr/>
            </p:nvGrpSpPr>
            <p:grpSpPr bwMode="auto">
              <a:xfrm>
                <a:off x="1856" y="2821"/>
                <a:ext cx="1841" cy="291"/>
                <a:chOff x="2000" y="2821"/>
                <a:chExt cx="1841" cy="291"/>
              </a:xfrm>
            </p:grpSpPr>
            <p:graphicFrame>
              <p:nvGraphicFramePr>
                <p:cNvPr id="38" name="Object 5"/>
                <p:cNvGraphicFramePr>
                  <a:graphicFrameLocks noChangeAspect="1"/>
                </p:cNvGraphicFramePr>
                <p:nvPr/>
              </p:nvGraphicFramePr>
              <p:xfrm>
                <a:off x="2000" y="2839"/>
                <a:ext cx="201" cy="26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" name="Microsoft 公式 3.0" r:id="rId10" imgW="151765" imgH="203200" progId="Equation.3">
                        <p:embed/>
                      </p:oleObj>
                    </mc:Choice>
                    <mc:Fallback>
                      <p:oleObj name="Microsoft 公式 3.0" r:id="rId10" imgW="151765" imgH="203200" progId="Equation.3">
                        <p:embed/>
                        <p:pic>
                          <p:nvPicPr>
                            <p:cNvPr id="0" name="图片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0" y="2839"/>
                              <a:ext cx="201" cy="26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9" name="Rectangle 45"/>
                <p:cNvSpPr>
                  <a:spLocks noChangeArrowheads="1"/>
                </p:cNvSpPr>
                <p:nvPr/>
              </p:nvSpPr>
              <p:spPr bwMode="auto">
                <a:xfrm>
                  <a:off x="2125" y="2821"/>
                  <a:ext cx="1716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zh-CN" altLang="en-US" sz="240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在外场方向的投影 </a:t>
                  </a:r>
                  <a:endParaRPr lang="zh-CN" altLang="en-US" sz="240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877" y="1371600"/>
            <a:ext cx="2489123" cy="2467939"/>
          </a:xfrm>
          <a:prstGeom prst="rect">
            <a:avLst/>
          </a:prstGeom>
        </p:spPr>
      </p:pic>
      <p:sp>
        <p:nvSpPr>
          <p:cNvPr id="23" name="文本框 2"/>
          <p:cNvSpPr txBox="1"/>
          <p:nvPr/>
        </p:nvSpPr>
        <p:spPr>
          <a:xfrm>
            <a:off x="6096000" y="3893403"/>
            <a:ext cx="307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电子轨道运动的磁矩与轨道角动量反向</a:t>
            </a:r>
            <a:endParaRPr kumimoji="1"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1"/>
              </a:rPr>
              <a:t>拉莫尔进动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57200" y="1143000"/>
                <a:ext cx="5791199" cy="4392612"/>
              </a:xfrm>
            </p:spPr>
            <p:txBody>
              <a:bodyPr>
                <a:noAutofit/>
              </a:bodyPr>
              <a:lstStyle/>
              <a:p>
                <a:r>
                  <a:rPr lang="zh-CN" altLang="en-US" sz="2400" dirty="0"/>
                  <a:t>在均匀磁场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zh-CN" altLang="en-US" sz="2400" dirty="0"/>
                  <a:t>中，磁矩不受力，但受到一个力矩的作用。而力矩的存在引起角动量的变化：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acc>
                          <m:accPr>
                            <m:chr m:val="⃗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acc>
                      </m:num>
                      <m:den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US" altLang="zh-CN" sz="2400" dirty="0"/>
              </a:p>
              <a:p>
                <a:pPr marL="0" indent="0">
                  <a:buNone/>
                </a:pPr>
                <a:r>
                  <a:rPr lang="en-US" altLang="zh-CN" sz="2400" dirty="0"/>
                  <a:t>   </a:t>
                </a:r>
                <a:r>
                  <a:rPr lang="en-US" altLang="zh-CN" sz="2400" dirty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𝒅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</m:acc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</m:acc>
                  </m:oMath>
                </a14:m>
                <a:r>
                  <a:rPr lang="en-US" altLang="zh-CN" sz="2400" dirty="0"/>
                  <a:t> 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acc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acc>
                      <m:accPr>
                        <m:chr m:val="⃗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US" altLang="zh-CN" sz="240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acc>
                  </m:oMath>
                </a14:m>
                <a:r>
                  <a:rPr lang="zh-CN" altLang="en-US" sz="2400" dirty="0"/>
                  <a:t> 绕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zh-CN" altLang="en-US" sz="2400" dirty="0"/>
                  <a:t> 的方向作进动，进动频率（又称为拉莫尔频率）为：</a:t>
                </a:r>
                <a:r>
                  <a:rPr lang="zh-CN" altLang="en-US" sz="2400" dirty="0">
                    <a:sym typeface="Symbol" panose="05050102010706020507" pitchFamily="18" charset="2"/>
                  </a:rPr>
                  <a:t></a:t>
                </a:r>
                <a:r>
                  <a:rPr lang="en-US" altLang="zh-CN" sz="2400" dirty="0">
                    <a:sym typeface="Symbol" panose="05050102010706020507" pitchFamily="18" charset="2"/>
                  </a:rPr>
                  <a:t>/2</a:t>
                </a:r>
                <a:endParaRPr lang="en-US" altLang="zh-CN" sz="2400" dirty="0">
                  <a:sym typeface="Symbol" panose="05050102010706020507" pitchFamily="18" charset="2"/>
                </a:endParaRPr>
              </a:p>
              <a:p>
                <a:r>
                  <a:rPr lang="zh-CN" altLang="en-US" sz="2400" dirty="0">
                    <a:sym typeface="Symbol" panose="05050102010706020507" pitchFamily="18" charset="2"/>
                  </a:rPr>
                  <a:t>想象一下陀罗的进动</a:t>
                </a:r>
                <a:endParaRPr lang="zh-CN" altLang="en-US" sz="2400" dirty="0"/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57200" y="1143000"/>
                <a:ext cx="5791199" cy="4392612"/>
              </a:xfrm>
              <a:blipFill rotWithShape="1">
                <a:blip r:embed="rId2"/>
                <a:stretch>
                  <a:fillRect r="1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2" descr="spinro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64" y="4524891"/>
            <a:ext cx="1645919" cy="1632752"/>
          </a:xfrm>
          <a:prstGeom prst="rect">
            <a:avLst/>
          </a:prstGeom>
          <a:noFill/>
        </p:spPr>
      </p:pic>
      <p:pic>
        <p:nvPicPr>
          <p:cNvPr id="7" name="Picture 5" descr="b7"/>
          <p:cNvPicPr>
            <a:picLocks noChangeAspect="1" noChangeArrowheads="1"/>
          </p:cNvPicPr>
          <p:nvPr/>
        </p:nvPicPr>
        <p:blipFill>
          <a:blip r:embed="rId4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5038" r="57971" b="17705"/>
          <a:stretch>
            <a:fillRect/>
          </a:stretch>
        </p:blipFill>
        <p:spPr bwMode="auto">
          <a:xfrm>
            <a:off x="6443949" y="1485900"/>
            <a:ext cx="2460625" cy="4191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0842" y="3989595"/>
            <a:ext cx="4662582" cy="2335005"/>
            <a:chOff x="560842" y="3989595"/>
            <a:chExt cx="4662582" cy="2335005"/>
          </a:xfrm>
        </p:grpSpPr>
        <p:pic>
          <p:nvPicPr>
            <p:cNvPr id="8" name="内容占位符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27"/>
            <a:stretch>
              <a:fillRect/>
            </a:stretch>
          </p:blipFill>
          <p:spPr>
            <a:xfrm>
              <a:off x="560842" y="4265850"/>
              <a:ext cx="2894917" cy="2058750"/>
            </a:xfrm>
            <a:prstGeom prst="rect">
              <a:avLst/>
            </a:prstGeom>
          </p:spPr>
        </p:pic>
        <p:sp>
          <p:nvSpPr>
            <p:cNvPr id="9" name="文本框 4"/>
            <p:cNvSpPr txBox="1"/>
            <p:nvPr/>
          </p:nvSpPr>
          <p:spPr>
            <a:xfrm>
              <a:off x="3543302" y="398959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力矩为：</a:t>
              </a:r>
              <a:endParaRPr lang="zh-CN" altLang="en-US" sz="20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cxnSp>
          <p:nvCxnSpPr>
            <p:cNvPr id="10" name="直接箭头连接符 6"/>
            <p:cNvCxnSpPr>
              <a:stCxn id="9" idx="2"/>
            </p:cNvCxnSpPr>
            <p:nvPr/>
          </p:nvCxnSpPr>
          <p:spPr>
            <a:xfrm flipH="1">
              <a:off x="2878210" y="4389705"/>
              <a:ext cx="1270386" cy="114590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069583"/>
              <a:ext cx="613324" cy="2512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量子理论给出的轨道磁矩</a:t>
            </a:r>
            <a:endParaRPr lang="zh-CN" alt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30188" y="1219200"/>
            <a:ext cx="692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量子理论给出的结果与玻尔模型给出的结果相同：</a:t>
            </a:r>
            <a:endParaRPr lang="zh-CN" altLang="en-US" sz="240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2"/>
              <p:cNvSpPr txBox="1">
                <a:spLocks noChangeArrowheads="1"/>
              </p:cNvSpPr>
              <p:nvPr/>
            </p:nvSpPr>
            <p:spPr bwMode="auto">
              <a:xfrm>
                <a:off x="3548931" y="3810000"/>
                <a:ext cx="5366469" cy="579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zh-CN" altLang="en-US" sz="20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玻尔磁子：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𝑩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𝒆</m:t>
                        </m:r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𝟓𝟕𝟖𝟖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altLang="zh-CN" sz="2000" b="1" i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𝐞𝐕</m:t>
                    </m:r>
                    <m:r>
                      <a:rPr lang="en-US" altLang="zh-CN" sz="20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𝐓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en-US" sz="20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8931" y="3810000"/>
                <a:ext cx="5366469" cy="579389"/>
              </a:xfrm>
              <a:prstGeom prst="rect">
                <a:avLst/>
              </a:prstGeom>
              <a:blipFill rotWithShape="1">
                <a:blip r:embed="rId1"/>
                <a:stretch>
                  <a:fillRect l="-10" r="-438" b="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533012" y="4537315"/>
            <a:ext cx="3955226" cy="1787285"/>
          </a:xfrm>
          <a:prstGeom prst="rect">
            <a:avLst/>
          </a:prstGeom>
          <a:solidFill>
            <a:srgbClr val="993366">
              <a:alpha val="3098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讨论：</a:t>
            </a:r>
            <a:endParaRPr lang="en-US" altLang="zh-CN" sz="2200" dirty="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轨道磁矩也是量子化的 </a:t>
            </a:r>
            <a:r>
              <a:rPr lang="en-US" altLang="zh-CN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!</a:t>
            </a:r>
            <a:endParaRPr lang="en-US" altLang="zh-CN" sz="2200" dirty="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空间取向量子化：共</a:t>
            </a:r>
            <a:r>
              <a:rPr lang="en-US" altLang="zh-CN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200" i="1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l</a:t>
            </a:r>
            <a:r>
              <a:rPr lang="en-US" altLang="zh-CN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+1</a:t>
            </a: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个！</a:t>
            </a:r>
            <a:endParaRPr lang="en-US" altLang="zh-CN" sz="2200" dirty="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对于</a:t>
            </a:r>
            <a:r>
              <a:rPr lang="en-US" altLang="zh-CN" sz="2200" i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 </a:t>
            </a:r>
            <a:r>
              <a:rPr lang="en-US" altLang="zh-CN" sz="220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 0</a:t>
            </a: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200" i="1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z</a:t>
            </a:r>
            <a:r>
              <a:rPr lang="zh-CN" altLang="en-US" sz="22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方向任意，原子处在能级简并态！</a:t>
            </a:r>
            <a:endParaRPr lang="en-US" altLang="zh-CN" sz="2200" dirty="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5" y="1752600"/>
            <a:ext cx="2744173" cy="27208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138" y="1642092"/>
            <a:ext cx="2939444" cy="20898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938" y="5611054"/>
            <a:ext cx="2755900" cy="520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138" y="4572000"/>
            <a:ext cx="3403600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角动量取向量子化</a:t>
            </a:r>
            <a:endParaRPr lang="en-US" dirty="0"/>
          </a:p>
        </p:txBody>
      </p:sp>
      <p:pic>
        <p:nvPicPr>
          <p:cNvPr id="3" name="Picture 3" descr="b8"/>
          <p:cNvPicPr>
            <a:picLocks noChangeAspect="1" noChangeArrowheads="1"/>
          </p:cNvPicPr>
          <p:nvPr/>
        </p:nvPicPr>
        <p:blipFill>
          <a:blip r:embed="rId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4279"/>
          <a:stretch>
            <a:fillRect/>
          </a:stretch>
        </p:blipFill>
        <p:spPr bwMode="auto">
          <a:xfrm>
            <a:off x="4724400" y="2316746"/>
            <a:ext cx="3943350" cy="314325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23" y="2307386"/>
            <a:ext cx="2393156" cy="2078831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"/>
              <p:cNvSpPr txBox="1"/>
              <p:nvPr/>
            </p:nvSpPr>
            <p:spPr>
              <a:xfrm>
                <a:off x="852828" y="1228356"/>
                <a:ext cx="4826962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acc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𝝁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𝑳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在外磁场方向有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2</a:t>
                </a:r>
                <a:r>
                  <a:rPr lang="en-US" altLang="zh-CN" sz="2400" i="1" dirty="0">
                    <a:solidFill>
                      <a:srgbClr val="0000FF"/>
                    </a:solidFill>
                    <a:cs typeface="华文楷体" panose="02010600040101010101" charset="-122"/>
                  </a:rPr>
                  <a:t>l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+1</a:t>
                </a:r>
                <a:r>
                  <a:rPr lang="zh-CN" altLang="en-US" sz="2400" dirty="0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个投影值</a:t>
                </a:r>
                <a:endParaRPr lang="zh-CN" altLang="en-US" sz="2400" dirty="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mc:Choice>
        <mc:Fallback>
          <p:sp>
            <p:nvSpPr>
              <p:cNvPr id="6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28" y="1228356"/>
                <a:ext cx="4826962" cy="506421"/>
              </a:xfrm>
              <a:prstGeom prst="rect">
                <a:avLst/>
              </a:prstGeom>
              <a:blipFill rotWithShape="1">
                <a:blip r:embed="rId3"/>
                <a:stretch>
                  <a:fillRect t="-53" r="-230" b="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488033" y="4480351"/>
          <a:ext cx="15430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Microsoft 公式 3.0" r:id="rId4" imgW="1016000" imgH="393700" progId="Equation.3">
                  <p:embed/>
                </p:oleObj>
              </mc:Choice>
              <mc:Fallback>
                <p:oleObj name="Microsoft 公式 3.0" r:id="rId4" imgW="1016000" imgH="3937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033" y="4480351"/>
                        <a:ext cx="1543050" cy="590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815456" y="5128794"/>
          <a:ext cx="1213247" cy="67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公式" r:id="rId6" imgW="694690" imgH="393065" progId="Equation.3">
                  <p:embed/>
                </p:oleObj>
              </mc:Choice>
              <mc:Fallback>
                <p:oleObj name="公式" r:id="rId6" imgW="694690" imgH="393065" progId="Equation.3">
                  <p:embed/>
                  <p:pic>
                    <p:nvPicPr>
                      <p:cNvPr id="0" name="图片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456" y="5128794"/>
                        <a:ext cx="1213247" cy="678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98" y="4610005"/>
            <a:ext cx="2092262" cy="313840"/>
          </a:xfrm>
          <a:prstGeom prst="rect">
            <a:avLst/>
          </a:prstGeom>
        </p:spPr>
      </p:pic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2349724" y="5245894"/>
          <a:ext cx="1600200" cy="469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公式" r:id="rId9" imgW="19812000" imgH="5791200" progId="Equation.3">
                  <p:embed/>
                </p:oleObj>
              </mc:Choice>
              <mc:Fallback>
                <p:oleObj name="公式" r:id="rId9" imgW="19812000" imgH="5791200" progId="Equation.3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724" y="5245894"/>
                        <a:ext cx="1600200" cy="469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259558" y="5715000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在外磁场中轨道角动量是空间取向量子化的！</a:t>
            </a:r>
            <a:endParaRPr lang="zh-CN" altLang="en-US" sz="2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玻尔磁子的量级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graphicFrame>
        <p:nvGraphicFramePr>
          <p:cNvPr id="11" name="Object 1028"/>
          <p:cNvGraphicFramePr>
            <a:graphicFrameLocks noChangeAspect="1"/>
          </p:cNvGraphicFramePr>
          <p:nvPr/>
        </p:nvGraphicFramePr>
        <p:xfrm>
          <a:off x="466504" y="2424512"/>
          <a:ext cx="2886296" cy="268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1" imgW="1409700" imgH="1308100" progId="Equation.DSMT4">
                  <p:embed/>
                </p:oleObj>
              </mc:Choice>
              <mc:Fallback>
                <p:oleObj name="Equation" r:id="rId1" imgW="1409700" imgH="1308100" progId="Equation.DSMT4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04" y="2424512"/>
                        <a:ext cx="2886296" cy="2680888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5"/>
              <p:cNvSpPr txBox="1"/>
              <p:nvPr/>
            </p:nvSpPr>
            <p:spPr>
              <a:xfrm>
                <a:off x="3355553" y="1419285"/>
                <a:ext cx="525504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0"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𝒆</m:t>
                    </m:r>
                    <m:sSub>
                      <m:sSubPr>
                        <m:ctrlP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是原子的电偶极矩的量度，而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b>
                        <m:r>
                          <a:rPr kumimoji="0"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是原子磁偶极矩的量度；</a:t>
                </a:r>
                <a:endParaRPr kumimoji="0" lang="en-US" altLang="zh-CN" dirty="0">
                  <a:solidFill>
                    <a:prstClr val="black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457200" indent="-4572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电磁波与物质中的原子作用时，电场振幅</a:t>
                </a:r>
                <a:r>
                  <a:rPr kumimoji="0" lang="en-US" altLang="zh-CN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E</a:t>
                </a:r>
                <a:r>
                  <a:rPr kumimoji="0" lang="en-US" altLang="zh-CN" baseline="-25000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m</a:t>
                </a: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与磁场振幅</a:t>
                </a:r>
                <a:r>
                  <a:rPr kumimoji="0" lang="en-US" altLang="zh-CN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zh-CN" baseline="-25000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m</a:t>
                </a: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的关系</a:t>
                </a:r>
                <a:r>
                  <a:rPr kumimoji="0" lang="en-US" altLang="zh-CN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E</a:t>
                </a:r>
                <a:r>
                  <a:rPr kumimoji="0" lang="en-US" altLang="zh-CN" baseline="-25000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m</a:t>
                </a:r>
                <a:r>
                  <a:rPr kumimoji="0" lang="en-US" altLang="zh-CN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=</a:t>
                </a:r>
                <a:r>
                  <a:rPr kumimoji="0" lang="en-US" altLang="zh-CN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cB</a:t>
                </a:r>
                <a:r>
                  <a:rPr kumimoji="0" lang="en-US" altLang="zh-CN" baseline="-25000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m</a:t>
                </a:r>
                <a:endParaRPr kumimoji="0" lang="en-US" altLang="zh-CN" dirty="0">
                  <a:solidFill>
                    <a:prstClr val="black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457200" indent="-4572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磁相互作用</a:t>
                </a:r>
                <a:r>
                  <a:rPr kumimoji="0" lang="en-US" altLang="zh-CN" i="1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zh-CN" i="1" baseline="-25000" dirty="0" err="1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m</a:t>
                </a:r>
                <a:r>
                  <a:rPr kumimoji="0" lang="el-GR" altLang="zh-CN" i="1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μ</a:t>
                </a:r>
                <a:r>
                  <a:rPr kumimoji="0" lang="en-US" altLang="zh-CN" i="1" baseline="-25000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比电相互作用</a:t>
                </a:r>
                <a:r>
                  <a:rPr kumimoji="0"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altLang="zh-CN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kumimoji="0" lang="en-US" altLang="zh-CN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ea</a:t>
                </a:r>
                <a:r>
                  <a:rPr kumimoji="0" lang="en-US" altLang="zh-CN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之比为</a:t>
                </a:r>
                <a14:m>
                  <m:oMath xmlns:m="http://schemas.openxmlformats.org/officeDocument/2006/math">
                    <m:r>
                      <a:rPr kumimoji="0"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𝜶</m:t>
                    </m:r>
                    <m:r>
                      <a:rPr kumimoji="0"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0"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kumimoji="0" lang="zh-CN" altLang="en-US" dirty="0">
                    <a:solidFill>
                      <a:prstClr val="black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，小两个量级</a:t>
                </a:r>
                <a:endParaRPr kumimoji="0" lang="zh-CN" altLang="en-US" dirty="0">
                  <a:solidFill>
                    <a:prstClr val="black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553" y="1419285"/>
                <a:ext cx="5255047" cy="4524315"/>
              </a:xfrm>
              <a:prstGeom prst="rect">
                <a:avLst/>
              </a:prstGeom>
              <a:blipFill rotWithShape="1">
                <a:blip r:embed="rId3"/>
                <a:stretch>
                  <a:fillRect l="-4" t="-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2"/>
          <p:cNvSpPr txBox="1"/>
          <p:nvPr/>
        </p:nvSpPr>
        <p:spPr>
          <a:xfrm>
            <a:off x="152400" y="148737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运动的电偶极</a:t>
            </a:r>
            <a:endParaRPr kumimoji="0" lang="zh-CN" altLang="en-US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017" y="1292520"/>
            <a:ext cx="77890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实验上能够测量这个矢量</a:t>
            </a:r>
            <a:r>
              <a:rPr lang="zh-CN" altLang="en-US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沿一个给定轴的分量</a:t>
            </a:r>
            <a:r>
              <a:rPr lang="zh-CN" altLang="en-US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。通常的测量方法是将原子置于在磁场中，</a:t>
            </a:r>
            <a:r>
              <a:rPr lang="zh-CN" altLang="en-US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取磁场的方向为 </a:t>
            </a:r>
            <a:r>
              <a:rPr lang="en-US" altLang="zh-CN" i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 </a:t>
            </a:r>
            <a:r>
              <a:rPr lang="zh-CN" altLang="en-US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轴</a:t>
            </a:r>
            <a:r>
              <a:rPr lang="zh-CN" altLang="en-US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，分别测它们在</a:t>
            </a:r>
            <a:r>
              <a:rPr lang="zh-CN" altLang="en-US" i="1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i="1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lang="en-US" altLang="zh-CN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轴的投影。</a:t>
            </a:r>
            <a:endParaRPr lang="zh-CN" altLang="en-US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827004" y="3414047"/>
            <a:ext cx="2355359" cy="2586186"/>
            <a:chOff x="6738938" y="3284984"/>
            <a:chExt cx="2214562" cy="3023741"/>
          </a:xfrm>
        </p:grpSpPr>
        <p:grpSp>
          <p:nvGrpSpPr>
            <p:cNvPr id="51" name="Group 50"/>
            <p:cNvGrpSpPr/>
            <p:nvPr/>
          </p:nvGrpSpPr>
          <p:grpSpPr>
            <a:xfrm>
              <a:off x="6738938" y="3501008"/>
              <a:ext cx="2214562" cy="2807717"/>
              <a:chOff x="6738938" y="3501008"/>
              <a:chExt cx="2214562" cy="2807717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5400000">
                <a:off x="6692044" y="4689140"/>
                <a:ext cx="23762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5400000" flipH="1" flipV="1">
                <a:off x="7700156" y="4113076"/>
                <a:ext cx="792088" cy="4320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7880176" y="4293096"/>
                <a:ext cx="792088" cy="4320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7412918" y="4329100"/>
                <a:ext cx="792088" cy="1588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808168" y="3933056"/>
                <a:ext cx="504056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7735365" y="4508326"/>
                <a:ext cx="432048" cy="1589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960568" y="4293096"/>
                <a:ext cx="711696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7880176" y="4725144"/>
                <a:ext cx="792088" cy="4320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960568" y="5157192"/>
                <a:ext cx="711696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5400000">
                <a:off x="7700157" y="4905164"/>
                <a:ext cx="504055" cy="1588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7448922" y="5085184"/>
                <a:ext cx="719286" cy="794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808168" y="5445224"/>
                <a:ext cx="504056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16200000" flipH="1">
                <a:off x="7772164" y="4833156"/>
                <a:ext cx="720080" cy="50405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880176" y="4725144"/>
                <a:ext cx="936104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8" name="Object 47"/>
              <p:cNvGraphicFramePr>
                <a:graphicFrameLocks noChangeAspect="1"/>
              </p:cNvGraphicFramePr>
              <p:nvPr/>
            </p:nvGraphicFramePr>
            <p:xfrm>
              <a:off x="8456240" y="3717032"/>
              <a:ext cx="364232" cy="4856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" name="公式" r:id="rId1" imgW="146050" imgH="201295" progId="Equation.3">
                      <p:embed/>
                    </p:oleObj>
                  </mc:Choice>
                  <mc:Fallback>
                    <p:oleObj name="公式" r:id="rId1" imgW="146050" imgH="201295" progId="Equation.3">
                      <p:embed/>
                      <p:pic>
                        <p:nvPicPr>
                          <p:cNvPr id="0" name="图片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56240" y="3717032"/>
                            <a:ext cx="364232" cy="48564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48"/>
              <p:cNvGraphicFramePr>
                <a:graphicFrameLocks noChangeAspect="1"/>
              </p:cNvGraphicFramePr>
              <p:nvPr/>
            </p:nvGraphicFramePr>
            <p:xfrm>
              <a:off x="6738938" y="3752850"/>
              <a:ext cx="985837" cy="1930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" name="公式" r:id="rId3" imgW="585470" imgH="1143000" progId="Equation.3">
                      <p:embed/>
                    </p:oleObj>
                  </mc:Choice>
                  <mc:Fallback>
                    <p:oleObj name="公式" r:id="rId3" imgW="585470" imgH="1143000" progId="Equation.3">
                      <p:embed/>
                      <p:pic>
                        <p:nvPicPr>
                          <p:cNvPr id="0" name="图片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8938" y="3752850"/>
                            <a:ext cx="985837" cy="1930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" name="Object 49"/>
              <p:cNvGraphicFramePr>
                <a:graphicFrameLocks noChangeAspect="1"/>
              </p:cNvGraphicFramePr>
              <p:nvPr/>
            </p:nvGraphicFramePr>
            <p:xfrm>
              <a:off x="7956550" y="5516563"/>
              <a:ext cx="996950" cy="7921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" name="公式" r:id="rId5" imgW="557530" imgH="438785" progId="Equation.3">
                      <p:embed/>
                    </p:oleObj>
                  </mc:Choice>
                  <mc:Fallback>
                    <p:oleObj name="公式" r:id="rId5" imgW="557530" imgH="438785" progId="Equation.3">
                      <p:embed/>
                      <p:pic>
                        <p:nvPicPr>
                          <p:cNvPr id="0" name="图片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56550" y="5516563"/>
                            <a:ext cx="996950" cy="79216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2" name="Object 51"/>
            <p:cNvGraphicFramePr>
              <a:graphicFrameLocks noChangeAspect="1"/>
            </p:cNvGraphicFramePr>
            <p:nvPr/>
          </p:nvGraphicFramePr>
          <p:xfrm>
            <a:off x="7884368" y="3284984"/>
            <a:ext cx="273174" cy="33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Equation" r:id="rId7" imgW="114300" imgH="139700" progId="Equation.DSMT4">
                    <p:embed/>
                  </p:oleObj>
                </mc:Choice>
                <mc:Fallback>
                  <p:oleObj name="Equation" r:id="rId7" imgW="114300" imgH="139700" progId="Equation.DSMT4">
                    <p:embed/>
                    <p:pic>
                      <p:nvPicPr>
                        <p:cNvPr id="0" name="图片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84368" y="3284984"/>
                          <a:ext cx="273174" cy="33387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"/>
          <p:cNvGrpSpPr/>
          <p:nvPr/>
        </p:nvGrpSpPr>
        <p:grpSpPr>
          <a:xfrm>
            <a:off x="2800019" y="3448856"/>
            <a:ext cx="1992743" cy="1751203"/>
            <a:chOff x="2800019" y="3448856"/>
            <a:chExt cx="1992743" cy="1751203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800019" y="3448856"/>
            <a:ext cx="1992743" cy="584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" name="公式" r:id="rId9" imgW="19812000" imgH="5791200" progId="Equation.3">
                    <p:embed/>
                  </p:oleObj>
                </mc:Choice>
                <mc:Fallback>
                  <p:oleObj name="公式" r:id="rId9" imgW="19812000" imgH="5791200" progId="Equation.3">
                    <p:embed/>
                    <p:pic>
                      <p:nvPicPr>
                        <p:cNvPr id="0" name="图片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019" y="3448856"/>
                          <a:ext cx="1992743" cy="5841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6"/>
            <p:cNvGraphicFramePr>
              <a:graphicFrameLocks noChangeAspect="1"/>
            </p:cNvGraphicFramePr>
            <p:nvPr/>
          </p:nvGraphicFramePr>
          <p:xfrm>
            <a:off x="2993566" y="3961500"/>
            <a:ext cx="1450715" cy="629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公式" r:id="rId11" imgW="585470" imgH="247015" progId="Equation.3">
                    <p:embed/>
                  </p:oleObj>
                </mc:Choice>
                <mc:Fallback>
                  <p:oleObj name="公式" r:id="rId11" imgW="585470" imgH="247015" progId="Equation.3">
                    <p:embed/>
                    <p:pic>
                      <p:nvPicPr>
                        <p:cNvPr id="0" name="图片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3566" y="3961500"/>
                          <a:ext cx="1450715" cy="62974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/>
          </p:nvGraphicFramePr>
          <p:xfrm>
            <a:off x="2800019" y="4399737"/>
            <a:ext cx="1350544" cy="800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" name="Equation" r:id="rId13" imgW="685800" imgH="406400" progId="Equation.DSMT4">
                    <p:embed/>
                  </p:oleObj>
                </mc:Choice>
                <mc:Fallback>
                  <p:oleObj name="Equation" r:id="rId13" imgW="685800" imgH="406400" progId="Equation.DSMT4">
                    <p:embed/>
                    <p:pic>
                      <p:nvPicPr>
                        <p:cNvPr id="0" name="图片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019" y="4399737"/>
                          <a:ext cx="1350544" cy="8003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TextBox 54"/>
          <p:cNvSpPr txBox="1"/>
          <p:nvPr/>
        </p:nvSpPr>
        <p:spPr>
          <a:xfrm>
            <a:off x="1066800" y="5294293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角动量矢量与 </a:t>
            </a:r>
            <a:r>
              <a:rPr lang="en-US" altLang="zh-CN" sz="2800" i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lang="en-US" altLang="zh-CN" sz="2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轴之间的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半经典角度</a:t>
            </a:r>
            <a:r>
              <a:rPr lang="zh-CN" altLang="en-US" sz="2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，是一个经典可测量。</a:t>
            </a:r>
            <a:endParaRPr lang="zh-CN" altLang="en-US" sz="28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测量手段</a:t>
            </a:r>
            <a:endParaRPr lang="en-US" dirty="0"/>
          </a:p>
        </p:txBody>
      </p:sp>
      <p:pic>
        <p:nvPicPr>
          <p:cNvPr id="30" name="图片 2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44" y="3330220"/>
            <a:ext cx="838200" cy="276225"/>
          </a:xfrm>
          <a:prstGeom prst="rect">
            <a:avLst/>
          </a:prstGeom>
        </p:spPr>
      </p:pic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0290" y="2819400"/>
            <a:ext cx="8305800" cy="936625"/>
          </a:xfrm>
        </p:spPr>
        <p:txBody>
          <a:bodyPr/>
          <a:lstStyle/>
          <a:p>
            <a:pPr algn="ctr"/>
            <a:r>
              <a:rPr lang="zh-CN" altLang="en-US" dirty="0">
                <a:effectLst/>
              </a:rPr>
              <a:t>施</a:t>
            </a:r>
            <a:r>
              <a:rPr lang="zh-CN" altLang="zh-CN" dirty="0">
                <a:effectLst/>
              </a:rPr>
              <a:t>特恩－盖拉赫实验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229" name="Group 53"/>
          <p:cNvGrpSpPr/>
          <p:nvPr/>
        </p:nvGrpSpPr>
        <p:grpSpPr bwMode="auto">
          <a:xfrm>
            <a:off x="5622984" y="3761408"/>
            <a:ext cx="1295400" cy="1319213"/>
            <a:chOff x="3504" y="2928"/>
            <a:chExt cx="816" cy="1108"/>
          </a:xfrm>
        </p:grpSpPr>
        <p:sp>
          <p:nvSpPr>
            <p:cNvPr id="434230" name="Rectangle 54"/>
            <p:cNvSpPr>
              <a:spLocks noChangeArrowheads="1"/>
            </p:cNvSpPr>
            <p:nvPr/>
          </p:nvSpPr>
          <p:spPr bwMode="auto">
            <a:xfrm>
              <a:off x="3504" y="2928"/>
              <a:ext cx="816" cy="480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434231" name="Line 55"/>
            <p:cNvSpPr>
              <a:spLocks noChangeShapeType="1"/>
            </p:cNvSpPr>
            <p:nvPr/>
          </p:nvSpPr>
          <p:spPr bwMode="auto">
            <a:xfrm>
              <a:off x="3696" y="3168"/>
              <a:ext cx="43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434232" name="Text Box 56"/>
            <p:cNvSpPr txBox="1">
              <a:spLocks noChangeArrowheads="1"/>
            </p:cNvSpPr>
            <p:nvPr/>
          </p:nvSpPr>
          <p:spPr bwMode="auto">
            <a:xfrm>
              <a:off x="3552" y="3648"/>
              <a:ext cx="768" cy="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2400" b="0" dirty="0">
                  <a:solidFill>
                    <a:srgbClr val="3366FF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无磁场</a:t>
              </a:r>
              <a:endParaRPr lang="zh-CN" altLang="en-US" sz="2400" b="0" dirty="0">
                <a:solidFill>
                  <a:srgbClr val="3366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grpSp>
        <p:nvGrpSpPr>
          <p:cNvPr id="434233" name="Group 57"/>
          <p:cNvGrpSpPr/>
          <p:nvPr/>
        </p:nvGrpSpPr>
        <p:grpSpPr bwMode="auto">
          <a:xfrm>
            <a:off x="7139047" y="3792364"/>
            <a:ext cx="1295400" cy="1319213"/>
            <a:chOff x="4608" y="2928"/>
            <a:chExt cx="816" cy="1108"/>
          </a:xfrm>
        </p:grpSpPr>
        <p:sp>
          <p:nvSpPr>
            <p:cNvPr id="434234" name="Rectangle 58"/>
            <p:cNvSpPr>
              <a:spLocks noChangeArrowheads="1"/>
            </p:cNvSpPr>
            <p:nvPr/>
          </p:nvSpPr>
          <p:spPr bwMode="auto">
            <a:xfrm>
              <a:off x="4608" y="2928"/>
              <a:ext cx="816" cy="480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434235" name="弧 59"/>
            <p:cNvSpPr/>
            <p:nvPr/>
          </p:nvSpPr>
          <p:spPr bwMode="auto">
            <a:xfrm rot="1327217" flipV="1">
              <a:off x="4800" y="3120"/>
              <a:ext cx="432" cy="19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434236" name="弧 60"/>
            <p:cNvSpPr/>
            <p:nvPr/>
          </p:nvSpPr>
          <p:spPr bwMode="auto">
            <a:xfrm rot="-1327217">
              <a:off x="4800" y="3024"/>
              <a:ext cx="432" cy="19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/>
            </a:p>
          </p:txBody>
        </p:sp>
        <p:sp>
          <p:nvSpPr>
            <p:cNvPr id="434237" name="Text Box 61"/>
            <p:cNvSpPr txBox="1">
              <a:spLocks noChangeArrowheads="1"/>
            </p:cNvSpPr>
            <p:nvPr/>
          </p:nvSpPr>
          <p:spPr bwMode="auto">
            <a:xfrm>
              <a:off x="4656" y="3648"/>
              <a:ext cx="768" cy="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2400" b="0" dirty="0">
                  <a:solidFill>
                    <a:srgbClr val="3366FF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有磁场</a:t>
              </a:r>
              <a:endParaRPr lang="zh-CN" altLang="en-US" sz="2400" b="0" dirty="0">
                <a:solidFill>
                  <a:srgbClr val="3366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施特恩</a:t>
            </a:r>
            <a:r>
              <a:rPr lang="en-US" altLang="zh-CN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–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盖拉赫实验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36901-B26A-EB4B-896C-587226125411}" type="slidenum">
              <a:rPr lang="en-US" altLang="zh-CN" smtClean="0"/>
            </a:fld>
            <a:endParaRPr lang="en-US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537" y="1249293"/>
            <a:ext cx="7848600" cy="2439685"/>
          </a:xfrm>
          <a:prstGeom prst="rect">
            <a:avLst/>
          </a:prstGeom>
        </p:spPr>
      </p:pic>
      <p:sp>
        <p:nvSpPr>
          <p:cNvPr id="187" name="矩形 2"/>
          <p:cNvSpPr/>
          <p:nvPr/>
        </p:nvSpPr>
        <p:spPr>
          <a:xfrm>
            <a:off x="1262367" y="5794958"/>
            <a:ext cx="713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kumimoji="0" lang="en-US" altLang="zh-CN" sz="2400" u="sng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hlinkClick r:id="rId2"/>
              </a:rPr>
              <a:t>1922</a:t>
            </a:r>
            <a:r>
              <a:rPr kumimoji="0" lang="zh-CN" altLang="en-US" sz="2400" u="sng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hlinkClick r:id="rId2"/>
              </a:rPr>
              <a:t>年为验证角动量空间量子化而进行的实验。</a:t>
            </a:r>
            <a:endParaRPr kumimoji="0" lang="en-US" altLang="zh-CN" sz="2400" u="sng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endParaRPr kumimoji="0" lang="zh-CN" altLang="en-US" sz="2400" u="sng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88" name="TextBox 4"/>
          <p:cNvSpPr txBox="1"/>
          <p:nvPr/>
        </p:nvSpPr>
        <p:spPr>
          <a:xfrm>
            <a:off x="100467" y="3649162"/>
            <a:ext cx="5412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因炉的温度不足以令大多数原子处于激发态，故实验主要显示的是</a:t>
            </a:r>
            <a:r>
              <a:rPr kumimoji="0"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基态原子的角动量和磁矩</a:t>
            </a: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。如果</a:t>
            </a:r>
            <a:r>
              <a:rPr kumimoji="0"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只</a:t>
            </a: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考虑原子的</a:t>
            </a:r>
            <a:r>
              <a:rPr kumimoji="0"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轨道角动量</a:t>
            </a: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，屏上斑纹的条数应当是 </a:t>
            </a:r>
            <a:r>
              <a:rPr kumimoji="0"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+1 </a:t>
            </a:r>
            <a:r>
              <a:rPr kumimoji="0"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kumimoji="0" lang="en-US" altLang="zh-CN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银原子基态</a:t>
            </a:r>
            <a:r>
              <a:rPr kumimoji="0"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</a:t>
            </a:r>
            <a:r>
              <a:rPr kumimoji="0"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故应为</a:t>
            </a:r>
            <a:r>
              <a:rPr kumimoji="0"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kumimoji="0" lang="zh-CN" altLang="en-US" sz="2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条斑纹。</a:t>
            </a:r>
            <a:endParaRPr kumimoji="0" lang="zh-CN" altLang="en-US" sz="2400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9"/>
          <p:cNvPicPr>
            <a:picLocks noChangeAspect="1" noChangeArrowheads="1"/>
          </p:cNvPicPr>
          <p:nvPr/>
        </p:nvPicPr>
        <p:blipFill>
          <a:blip r:embed="rId1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2"/>
          <a:stretch>
            <a:fillRect/>
          </a:stretch>
        </p:blipFill>
        <p:spPr bwMode="auto">
          <a:xfrm>
            <a:off x="190500" y="1448990"/>
            <a:ext cx="5829300" cy="1522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6577" y="3214520"/>
            <a:ext cx="390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  <a:cs typeface="华文楷体" panose="02010600040101010101" charset="-122"/>
              </a:rPr>
              <a:t>热平衡时容器内的原子速度满足麦克斯韦速率分布率</a:t>
            </a:r>
            <a:endParaRPr lang="zh-CN" altLang="en-US" sz="2200" dirty="0">
              <a:solidFill>
                <a:schemeClr val="tx1"/>
              </a:solidFill>
              <a:latin typeface="+mn-ea"/>
              <a:ea typeface="+mn-ea"/>
              <a:cs typeface="华文楷体" panose="02010600040101010101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4311370" y="3183519"/>
          <a:ext cx="2656431" cy="702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2" imgW="42672000" imgH="11277600" progId="Equation.DSMT4">
                  <p:embed/>
                </p:oleObj>
              </mc:Choice>
              <mc:Fallback>
                <p:oleObj name="Equation" r:id="rId2" imgW="42672000" imgH="11277600" progId="Equation.DSMT4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1370" y="3183519"/>
                        <a:ext cx="2656431" cy="702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96577" y="4138064"/>
            <a:ext cx="390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  <a:cs typeface="华文楷体" panose="02010600040101010101" charset="-122"/>
              </a:rPr>
              <a:t>从小孔出射的原子速度分布函数为碰壁原子的速率分布</a:t>
            </a:r>
            <a:endParaRPr lang="zh-CN" altLang="en-US" sz="2200" dirty="0">
              <a:solidFill>
                <a:schemeClr val="tx1"/>
              </a:solidFill>
              <a:latin typeface="+mn-ea"/>
              <a:ea typeface="+mn-ea"/>
              <a:cs typeface="华文楷体" panose="02010600040101010101" charset="-122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4323771" y="4106230"/>
          <a:ext cx="2576418" cy="71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4" imgW="40843200" imgH="11277600" progId="Equation.DSMT4">
                  <p:embed/>
                </p:oleObj>
              </mc:Choice>
              <mc:Fallback>
                <p:oleObj name="Equation" r:id="rId4" imgW="40843200" imgH="11277600" progId="Equation.DSMT4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3771" y="4106230"/>
                        <a:ext cx="2576418" cy="71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1111303" y="5116232"/>
          <a:ext cx="1039571" cy="61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6" imgW="15849600" imgH="9448800" progId="Equation.DSMT4">
                  <p:embed/>
                </p:oleObj>
              </mc:Choice>
              <mc:Fallback>
                <p:oleObj name="Equation" r:id="rId6" imgW="15849600" imgH="9448800" progId="Equation.DSMT4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1303" y="5116232"/>
                        <a:ext cx="1039571" cy="619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34855" y="5206814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  <a:cs typeface="华文楷体" panose="02010600040101010101" charset="-122"/>
              </a:rPr>
              <a:t>利用</a:t>
            </a:r>
            <a:endParaRPr lang="zh-CN" altLang="en-US" sz="2200" dirty="0">
              <a:solidFill>
                <a:schemeClr val="tx1"/>
              </a:solidFill>
              <a:latin typeface="+mn-ea"/>
              <a:ea typeface="+mn-ea"/>
              <a:cs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44180" y="5189714"/>
            <a:ext cx="4557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  <a:cs typeface="华文楷体" panose="02010600040101010101" charset="-122"/>
              </a:rPr>
              <a:t>可得最可几速率：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         ，即</a:t>
            </a:r>
            <a:endParaRPr lang="en-US" altLang="zh-CN" sz="2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4908337" y="5028825"/>
          <a:ext cx="1107524" cy="745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Equation" r:id="rId8" imgW="15849600" imgH="10668000" progId="Equation.DSMT4">
                  <p:embed/>
                </p:oleObj>
              </mc:Choice>
              <mc:Fallback>
                <p:oleObj name="Equation" r:id="rId8" imgW="15849600" imgH="10668000" progId="Equation.DSMT4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8337" y="5028825"/>
                        <a:ext cx="1107524" cy="745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6701838" y="5221731"/>
          <a:ext cx="1148953" cy="3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Equation" r:id="rId10" imgW="16459200" imgH="4876800" progId="Equation.DSMT4">
                  <p:embed/>
                </p:oleObj>
              </mc:Choice>
              <mc:Fallback>
                <p:oleObj name="Equation" r:id="rId10" imgW="16459200" imgH="4876800" progId="Equation.DSMT4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01838" y="5221731"/>
                        <a:ext cx="1148953" cy="340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396576" y="5786735"/>
            <a:ext cx="810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实验时温度远低于第一激发能（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万度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~9eV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），处于基态。</a:t>
            </a:r>
            <a:endParaRPr lang="zh-CN" altLang="en-US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3040" y="1278215"/>
            <a:ext cx="1763690" cy="2110452"/>
          </a:xfrm>
          <a:prstGeom prst="rect">
            <a:avLst/>
          </a:prstGeom>
        </p:spPr>
      </p:pic>
      <p:sp>
        <p:nvSpPr>
          <p:cNvPr id="19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加热炉原子速度</a:t>
            </a:r>
            <a:endParaRPr lang="en-US" dirty="0"/>
          </a:p>
        </p:txBody>
      </p:sp>
      <p:sp>
        <p:nvSpPr>
          <p:cNvPr id="20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7C83-451E-4B06-B8ED-ABDEA1385209}" type="slidenum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9"/>
          <p:cNvPicPr>
            <a:picLocks noChangeAspect="1" noChangeArrowheads="1"/>
          </p:cNvPicPr>
          <p:nvPr/>
        </p:nvPicPr>
        <p:blipFill>
          <a:blip r:embed="rId1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51155" r="50450" b="15961"/>
          <a:stretch>
            <a:fillRect/>
          </a:stretch>
        </p:blipFill>
        <p:spPr bwMode="auto">
          <a:xfrm>
            <a:off x="5181600" y="1228314"/>
            <a:ext cx="3332322" cy="249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3525"/>
          <a:stretch>
            <a:fillRect/>
          </a:stretch>
        </p:blipFill>
        <p:spPr bwMode="auto">
          <a:xfrm>
            <a:off x="1349135" y="1371600"/>
            <a:ext cx="2574746" cy="2918460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228600" y="4515369"/>
            <a:ext cx="540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磁矩在均匀磁场中只感受力矩，</a:t>
            </a:r>
            <a:endParaRPr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而在非均匀磁场中才受到力</a:t>
            </a:r>
            <a:endParaRPr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磁场在原子尺度（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~0.1nm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）非均匀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125977" y="4515369"/>
          <a:ext cx="1791376" cy="91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3" imgW="774065" imgH="393700" progId="Equation.3">
                  <p:embed/>
                </p:oleObj>
              </mc:Choice>
              <mc:Fallback>
                <p:oleObj name="Equation" r:id="rId3" imgW="774065" imgH="3937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5977" y="4515369"/>
                        <a:ext cx="1791376" cy="91029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非均匀磁场！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7C83-451E-4B06-B8ED-ABDEA1385209}" type="slidenum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sz="3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问题的提出：氢原子光谱的精细结构</a:t>
            </a:r>
            <a:endParaRPr lang="zh-CN" altLang="en-US" sz="3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</a:fld>
            <a:endParaRPr lang="uk-UA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2437" y="1371600"/>
            <a:ext cx="7853363" cy="198278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玻尔理论成功地解释了氢原子光谱，但后来人们发现光谱线还有精细结构，如实验发现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</a:t>
            </a:r>
            <a:r>
              <a:rPr lang="el-GR" altLang="zh-CN" sz="2800" baseline="-250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α</a:t>
            </a:r>
            <a:r>
              <a:rPr lang="zh-CN" altLang="el-GR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线</a:t>
            </a:r>
            <a:r>
              <a:rPr lang="zh-CN" altLang="el-GR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包含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多</a:t>
            </a:r>
            <a:r>
              <a:rPr lang="zh-CN" altLang="el-GR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条谱线</a:t>
            </a:r>
            <a:r>
              <a:rPr lang="zh-CN" altLang="en-US" sz="2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，暗示有其他相互作用没有考虑到，是什么原因引起能量的变化呢？ </a:t>
            </a:r>
            <a:endParaRPr lang="zh-CN" altLang="en-US" sz="28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  <a:defRPr/>
            </a:pPr>
            <a:endParaRPr lang="en-US" altLang="zh-CN" sz="28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  <a:defRPr/>
            </a:pPr>
            <a:endParaRPr lang="zh-CN" altLang="en-US" sz="28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19459" name="Object 81"/>
          <p:cNvGraphicFramePr>
            <a:graphicFrameLocks noChangeAspect="1"/>
          </p:cNvGraphicFramePr>
          <p:nvPr/>
        </p:nvGraphicFramePr>
        <p:xfrm>
          <a:off x="1817688" y="4217193"/>
          <a:ext cx="430213" cy="3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" imgW="215900" imgH="228600" progId="Equation.DSMT4">
                  <p:embed/>
                </p:oleObj>
              </mc:Choice>
              <mc:Fallback>
                <p:oleObj name="Equation" r:id="rId1" imgW="215900" imgH="228600" progId="Equation.DSMT4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4217193"/>
                        <a:ext cx="430213" cy="341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94" name="Freeform 82"/>
          <p:cNvSpPr/>
          <p:nvPr/>
        </p:nvSpPr>
        <p:spPr bwMode="auto">
          <a:xfrm>
            <a:off x="2417763" y="4379118"/>
            <a:ext cx="863600" cy="113109"/>
          </a:xfrm>
          <a:custGeom>
            <a:avLst/>
            <a:gdLst>
              <a:gd name="T0" fmla="*/ 0 w 5035"/>
              <a:gd name="T1" fmla="*/ 332 h 650"/>
              <a:gd name="T2" fmla="*/ 227 w 5035"/>
              <a:gd name="T3" fmla="*/ 332 h 650"/>
              <a:gd name="T4" fmla="*/ 545 w 5035"/>
              <a:gd name="T5" fmla="*/ 60 h 650"/>
              <a:gd name="T6" fmla="*/ 1134 w 5035"/>
              <a:gd name="T7" fmla="*/ 650 h 650"/>
              <a:gd name="T8" fmla="*/ 1679 w 5035"/>
              <a:gd name="T9" fmla="*/ 60 h 650"/>
              <a:gd name="T10" fmla="*/ 2268 w 5035"/>
              <a:gd name="T11" fmla="*/ 650 h 650"/>
              <a:gd name="T12" fmla="*/ 2813 w 5035"/>
              <a:gd name="T13" fmla="*/ 60 h 650"/>
              <a:gd name="T14" fmla="*/ 3402 w 5035"/>
              <a:gd name="T15" fmla="*/ 650 h 650"/>
              <a:gd name="T16" fmla="*/ 3947 w 5035"/>
              <a:gd name="T17" fmla="*/ 60 h 650"/>
              <a:gd name="T18" fmla="*/ 4309 w 5035"/>
              <a:gd name="T19" fmla="*/ 287 h 650"/>
              <a:gd name="T20" fmla="*/ 5035 w 5035"/>
              <a:gd name="T21" fmla="*/ 332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035" h="650">
                <a:moveTo>
                  <a:pt x="0" y="332"/>
                </a:moveTo>
                <a:cubicBezTo>
                  <a:pt x="68" y="354"/>
                  <a:pt x="136" y="377"/>
                  <a:pt x="227" y="332"/>
                </a:cubicBezTo>
                <a:cubicBezTo>
                  <a:pt x="318" y="287"/>
                  <a:pt x="394" y="7"/>
                  <a:pt x="545" y="60"/>
                </a:cubicBezTo>
                <a:cubicBezTo>
                  <a:pt x="696" y="113"/>
                  <a:pt x="945" y="650"/>
                  <a:pt x="1134" y="650"/>
                </a:cubicBezTo>
                <a:cubicBezTo>
                  <a:pt x="1323" y="650"/>
                  <a:pt x="1490" y="60"/>
                  <a:pt x="1679" y="60"/>
                </a:cubicBezTo>
                <a:cubicBezTo>
                  <a:pt x="1868" y="60"/>
                  <a:pt x="2079" y="650"/>
                  <a:pt x="2268" y="650"/>
                </a:cubicBezTo>
                <a:cubicBezTo>
                  <a:pt x="2457" y="650"/>
                  <a:pt x="2624" y="60"/>
                  <a:pt x="2813" y="60"/>
                </a:cubicBezTo>
                <a:cubicBezTo>
                  <a:pt x="3002" y="60"/>
                  <a:pt x="3213" y="650"/>
                  <a:pt x="3402" y="650"/>
                </a:cubicBezTo>
                <a:cubicBezTo>
                  <a:pt x="3591" y="650"/>
                  <a:pt x="3796" y="120"/>
                  <a:pt x="3947" y="60"/>
                </a:cubicBezTo>
                <a:cubicBezTo>
                  <a:pt x="4098" y="0"/>
                  <a:pt x="4128" y="242"/>
                  <a:pt x="4309" y="287"/>
                </a:cubicBezTo>
                <a:cubicBezTo>
                  <a:pt x="4490" y="332"/>
                  <a:pt x="4762" y="332"/>
                  <a:pt x="5035" y="332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995" name="Text Box 83"/>
          <p:cNvSpPr txBox="1">
            <a:spLocks noChangeArrowheads="1"/>
          </p:cNvSpPr>
          <p:nvPr/>
        </p:nvSpPr>
        <p:spPr bwMode="auto">
          <a:xfrm>
            <a:off x="1285061" y="4600575"/>
            <a:ext cx="5437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>
                <a:solidFill>
                  <a:schemeClr val="tx1"/>
                </a:solidFill>
              </a:rPr>
              <a:t>n=2</a:t>
            </a:r>
            <a:endParaRPr lang="en-US" altLang="zh-CN" sz="1600">
              <a:solidFill>
                <a:schemeClr val="tx1"/>
              </a:solidFill>
            </a:endParaRPr>
          </a:p>
        </p:txBody>
      </p:sp>
      <p:sp>
        <p:nvSpPr>
          <p:cNvPr id="38996" name="Text Box 84"/>
          <p:cNvSpPr txBox="1">
            <a:spLocks noChangeArrowheads="1"/>
          </p:cNvSpPr>
          <p:nvPr/>
        </p:nvSpPr>
        <p:spPr bwMode="auto">
          <a:xfrm>
            <a:off x="1285061" y="3674269"/>
            <a:ext cx="5437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n=3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sp>
        <p:nvSpPr>
          <p:cNvPr id="38997" name="Line 85"/>
          <p:cNvSpPr>
            <a:spLocks noChangeShapeType="1"/>
          </p:cNvSpPr>
          <p:nvPr/>
        </p:nvSpPr>
        <p:spPr bwMode="auto">
          <a:xfrm>
            <a:off x="1912938" y="4816077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998" name="Line 86"/>
          <p:cNvSpPr>
            <a:spLocks noChangeShapeType="1"/>
          </p:cNvSpPr>
          <p:nvPr/>
        </p:nvSpPr>
        <p:spPr bwMode="auto">
          <a:xfrm>
            <a:off x="1911351" y="3843337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999" name="Line 87"/>
          <p:cNvSpPr>
            <a:spLocks noChangeShapeType="1"/>
          </p:cNvSpPr>
          <p:nvPr/>
        </p:nvSpPr>
        <p:spPr bwMode="auto">
          <a:xfrm>
            <a:off x="2271712" y="3843338"/>
            <a:ext cx="0" cy="9727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0" name="Line 88"/>
          <p:cNvSpPr>
            <a:spLocks noChangeShapeType="1"/>
          </p:cNvSpPr>
          <p:nvPr/>
        </p:nvSpPr>
        <p:spPr bwMode="auto">
          <a:xfrm>
            <a:off x="3856038" y="4923234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1" name="Line 89"/>
          <p:cNvSpPr>
            <a:spLocks noChangeShapeType="1"/>
          </p:cNvSpPr>
          <p:nvPr/>
        </p:nvSpPr>
        <p:spPr bwMode="auto">
          <a:xfrm>
            <a:off x="4864100" y="4869656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2" name="Line 90"/>
          <p:cNvSpPr>
            <a:spLocks noChangeShapeType="1"/>
          </p:cNvSpPr>
          <p:nvPr/>
        </p:nvSpPr>
        <p:spPr bwMode="auto">
          <a:xfrm>
            <a:off x="5872163" y="4006452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3" name="Line 91"/>
          <p:cNvSpPr>
            <a:spLocks noChangeShapeType="1"/>
          </p:cNvSpPr>
          <p:nvPr/>
        </p:nvSpPr>
        <p:spPr bwMode="auto">
          <a:xfrm>
            <a:off x="2705100" y="3843337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4" name="Line 92"/>
          <p:cNvSpPr>
            <a:spLocks noChangeShapeType="1"/>
          </p:cNvSpPr>
          <p:nvPr/>
        </p:nvSpPr>
        <p:spPr bwMode="auto">
          <a:xfrm>
            <a:off x="2705101" y="4816077"/>
            <a:ext cx="38877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5" name="Line 93"/>
          <p:cNvSpPr>
            <a:spLocks noChangeShapeType="1"/>
          </p:cNvSpPr>
          <p:nvPr/>
        </p:nvSpPr>
        <p:spPr bwMode="auto">
          <a:xfrm>
            <a:off x="3856038" y="4113609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6" name="Line 94"/>
          <p:cNvSpPr>
            <a:spLocks noChangeShapeType="1"/>
          </p:cNvSpPr>
          <p:nvPr/>
        </p:nvSpPr>
        <p:spPr bwMode="auto">
          <a:xfrm>
            <a:off x="4864101" y="4113609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7" name="Line 95"/>
          <p:cNvSpPr>
            <a:spLocks noChangeShapeType="1"/>
          </p:cNvSpPr>
          <p:nvPr/>
        </p:nvSpPr>
        <p:spPr bwMode="auto">
          <a:xfrm>
            <a:off x="4071937" y="4113610"/>
            <a:ext cx="1152525" cy="7560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8" name="Line 96"/>
          <p:cNvSpPr>
            <a:spLocks noChangeShapeType="1"/>
          </p:cNvSpPr>
          <p:nvPr/>
        </p:nvSpPr>
        <p:spPr bwMode="auto">
          <a:xfrm flipH="1">
            <a:off x="4360862" y="4113609"/>
            <a:ext cx="935038" cy="8108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09" name="Line 97"/>
          <p:cNvSpPr>
            <a:spLocks noChangeShapeType="1"/>
          </p:cNvSpPr>
          <p:nvPr/>
        </p:nvSpPr>
        <p:spPr bwMode="auto">
          <a:xfrm flipH="1">
            <a:off x="5441951" y="4006452"/>
            <a:ext cx="863600" cy="8632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0" name="Rectangle 98"/>
          <p:cNvSpPr>
            <a:spLocks noChangeArrowheads="1"/>
          </p:cNvSpPr>
          <p:nvPr/>
        </p:nvSpPr>
        <p:spPr bwMode="auto">
          <a:xfrm>
            <a:off x="6737352" y="4070746"/>
            <a:ext cx="16557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l-GR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氢原子</a:t>
            </a:r>
            <a:r>
              <a:rPr lang="en-US" altLang="zh-CN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</a:t>
            </a:r>
            <a:r>
              <a:rPr lang="el-GR" altLang="zh-CN" sz="1600" baseline="-250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α</a:t>
            </a:r>
            <a:r>
              <a:rPr lang="zh-CN" altLang="el-GR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线</a:t>
            </a:r>
            <a:endParaRPr lang="en-US" altLang="zh-CN" sz="1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的精细结构</a:t>
            </a:r>
            <a:endParaRPr lang="en-US" altLang="zh-CN" sz="1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包含</a:t>
            </a:r>
            <a:r>
              <a:rPr lang="en-US" altLang="zh-CN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</a:t>
            </a:r>
            <a:r>
              <a:rPr lang="zh-CN" altLang="en-US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条光谱线</a:t>
            </a:r>
            <a:endParaRPr lang="zh-CN" altLang="en-US" sz="1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39011" name="Object 99"/>
          <p:cNvGraphicFramePr>
            <a:graphicFrameLocks noChangeAspect="1"/>
          </p:cNvGraphicFramePr>
          <p:nvPr/>
        </p:nvGraphicFramePr>
        <p:xfrm>
          <a:off x="3794125" y="4986338"/>
          <a:ext cx="647700" cy="272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316865" imgH="177800" progId="Equation.DSMT4">
                  <p:embed/>
                </p:oleObj>
              </mc:Choice>
              <mc:Fallback>
                <p:oleObj name="Equation" r:id="rId3" imgW="316865" imgH="177800" progId="Equation.DSMT4">
                  <p:embed/>
                  <p:pic>
                    <p:nvPicPr>
                      <p:cNvPr id="0" name="图片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4986338"/>
                        <a:ext cx="647700" cy="272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2" name="Object 100"/>
          <p:cNvGraphicFramePr>
            <a:graphicFrameLocks noChangeAspect="1"/>
          </p:cNvGraphicFramePr>
          <p:nvPr/>
        </p:nvGraphicFramePr>
        <p:xfrm>
          <a:off x="4937126" y="4966097"/>
          <a:ext cx="596900" cy="27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5" imgW="292100" imgH="177800" progId="Equation.DSMT4">
                  <p:embed/>
                </p:oleObj>
              </mc:Choice>
              <mc:Fallback>
                <p:oleObj name="Equation" r:id="rId5" imgW="292100" imgH="177800" progId="Equation.DSMT4">
                  <p:embed/>
                  <p:pic>
                    <p:nvPicPr>
                      <p:cNvPr id="0" name="图片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26" y="4966097"/>
                        <a:ext cx="596900" cy="273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13" name="Line 101"/>
          <p:cNvSpPr>
            <a:spLocks noChangeShapeType="1"/>
          </p:cNvSpPr>
          <p:nvPr/>
        </p:nvSpPr>
        <p:spPr bwMode="auto">
          <a:xfrm>
            <a:off x="4864100" y="492442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4" name="Line 102"/>
          <p:cNvSpPr>
            <a:spLocks noChangeShapeType="1"/>
          </p:cNvSpPr>
          <p:nvPr/>
        </p:nvSpPr>
        <p:spPr bwMode="auto">
          <a:xfrm>
            <a:off x="5872163" y="3898106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5" name="Line 103"/>
          <p:cNvSpPr>
            <a:spLocks noChangeShapeType="1"/>
          </p:cNvSpPr>
          <p:nvPr/>
        </p:nvSpPr>
        <p:spPr bwMode="auto">
          <a:xfrm>
            <a:off x="4864101" y="4006452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6" name="Line 104"/>
          <p:cNvSpPr>
            <a:spLocks noChangeShapeType="1"/>
          </p:cNvSpPr>
          <p:nvPr/>
        </p:nvSpPr>
        <p:spPr bwMode="auto">
          <a:xfrm flipH="1">
            <a:off x="4071938" y="4006454"/>
            <a:ext cx="1081088" cy="917972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7" name="Line 105"/>
          <p:cNvSpPr>
            <a:spLocks noChangeShapeType="1"/>
          </p:cNvSpPr>
          <p:nvPr/>
        </p:nvSpPr>
        <p:spPr bwMode="auto">
          <a:xfrm flipH="1">
            <a:off x="5511801" y="4006454"/>
            <a:ext cx="936625" cy="9179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8" name="Line 106"/>
          <p:cNvSpPr>
            <a:spLocks noChangeShapeType="1"/>
          </p:cNvSpPr>
          <p:nvPr/>
        </p:nvSpPr>
        <p:spPr bwMode="auto">
          <a:xfrm flipH="1">
            <a:off x="5295900" y="3898106"/>
            <a:ext cx="1009650" cy="971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019" name="Line 107"/>
          <p:cNvSpPr>
            <a:spLocks noChangeShapeType="1"/>
          </p:cNvSpPr>
          <p:nvPr/>
        </p:nvSpPr>
        <p:spPr bwMode="auto">
          <a:xfrm>
            <a:off x="3929063" y="4113609"/>
            <a:ext cx="1223963" cy="8108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graphicFrame>
        <p:nvGraphicFramePr>
          <p:cNvPr id="39020" name="Object 108"/>
          <p:cNvGraphicFramePr>
            <a:graphicFrameLocks noChangeAspect="1"/>
          </p:cNvGraphicFramePr>
          <p:nvPr/>
        </p:nvGraphicFramePr>
        <p:xfrm>
          <a:off x="5910263" y="4968478"/>
          <a:ext cx="649288" cy="27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7" imgW="316865" imgH="177800" progId="Equation.DSMT4">
                  <p:embed/>
                </p:oleObj>
              </mc:Choice>
              <mc:Fallback>
                <p:oleObj name="Equation" r:id="rId7" imgW="316865" imgH="177800" progId="Equation.DSMT4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263" y="4968478"/>
                        <a:ext cx="649288" cy="273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21" name="Object 109"/>
          <p:cNvGraphicFramePr>
            <a:graphicFrameLocks noChangeAspect="1"/>
          </p:cNvGraphicFramePr>
          <p:nvPr/>
        </p:nvGraphicFramePr>
        <p:xfrm>
          <a:off x="4013201" y="3537346"/>
          <a:ext cx="206375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9" imgW="101600" imgH="139700" progId="Equation.DSMT4">
                  <p:embed/>
                </p:oleObj>
              </mc:Choice>
              <mc:Fallback>
                <p:oleObj name="Equation" r:id="rId9" imgW="101600" imgH="139700" progId="Equation.DSMT4">
                  <p:embed/>
                  <p:pic>
                    <p:nvPicPr>
                      <p:cNvPr id="0" name="图片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1" y="3537346"/>
                        <a:ext cx="206375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22" name="Object 110"/>
          <p:cNvGraphicFramePr>
            <a:graphicFrameLocks noChangeAspect="1"/>
          </p:cNvGraphicFramePr>
          <p:nvPr/>
        </p:nvGraphicFramePr>
        <p:xfrm>
          <a:off x="5103812" y="3534966"/>
          <a:ext cx="260350" cy="254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11" imgW="127000" imgH="165100" progId="Equation.DSMT4">
                  <p:embed/>
                </p:oleObj>
              </mc:Choice>
              <mc:Fallback>
                <p:oleObj name="Equation" r:id="rId11" imgW="127000" imgH="165100" progId="Equation.DSMT4">
                  <p:embed/>
                  <p:pic>
                    <p:nvPicPr>
                      <p:cNvPr id="0" name="图片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2" y="3534966"/>
                        <a:ext cx="260350" cy="254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23" name="Object 111"/>
          <p:cNvGraphicFramePr>
            <a:graphicFrameLocks noChangeAspect="1"/>
          </p:cNvGraphicFramePr>
          <p:nvPr/>
        </p:nvGraphicFramePr>
        <p:xfrm>
          <a:off x="6105525" y="3527822"/>
          <a:ext cx="258762" cy="27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13" imgW="127000" imgH="177165" progId="Equation.DSMT4">
                  <p:embed/>
                </p:oleObj>
              </mc:Choice>
              <mc:Fallback>
                <p:oleObj name="Equation" r:id="rId13" imgW="127000" imgH="177165" progId="Equation.DSMT4">
                  <p:embed/>
                  <p:pic>
                    <p:nvPicPr>
                      <p:cNvPr id="0" name="图片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3527822"/>
                        <a:ext cx="258762" cy="273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43" name="Text Box 131"/>
          <p:cNvSpPr txBox="1">
            <a:spLocks noChangeArrowheads="1"/>
          </p:cNvSpPr>
          <p:nvPr/>
        </p:nvSpPr>
        <p:spPr bwMode="auto">
          <a:xfrm>
            <a:off x="6570662" y="3515915"/>
            <a:ext cx="18261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进一步的实验测量</a:t>
            </a:r>
            <a:endParaRPr lang="zh-CN" altLang="en-US" sz="1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55630" y="5324564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一定有其他的相互作用</a:t>
            </a:r>
            <a:endParaRPr lang="zh-CN" altLang="en-US" sz="16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33400" y="5663118"/>
            <a:ext cx="5086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+mn-ea"/>
                <a:ea typeface="+mn-ea"/>
              </a:rPr>
              <a:t>H</a:t>
            </a:r>
            <a:r>
              <a:rPr kumimoji="1" lang="zh-CN" altLang="en-US" baseline="-25000" dirty="0">
                <a:solidFill>
                  <a:schemeClr val="tx1"/>
                </a:solidFill>
                <a:latin typeface="+mn-ea"/>
                <a:ea typeface="+mn-ea"/>
              </a:rPr>
              <a:t>𝛼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线，巴耳末谱系第一条线</a:t>
            </a:r>
            <a:endParaRPr kumimoji="1" lang="zh-CN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39010" grpId="0"/>
      <p:bldP spid="390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作用在银原子上的磁偏转力</a:t>
            </a:r>
            <a:endParaRPr lang="zh-CN" alt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77259-20C8-45D8-ABE2-793FF309CC37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70935" y="1299237"/>
            <a:ext cx="6097637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设由于磁场在 </a:t>
            </a:r>
            <a:r>
              <a:rPr lang="en-US" altLang="zh-CN" sz="2400" i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向不均匀，存在一个梯度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8" name="Group 13"/>
          <p:cNvGrpSpPr/>
          <p:nvPr/>
        </p:nvGrpSpPr>
        <p:grpSpPr bwMode="auto">
          <a:xfrm>
            <a:off x="750577" y="3641569"/>
            <a:ext cx="2159794" cy="1771650"/>
            <a:chOff x="352" y="2544"/>
            <a:chExt cx="1814" cy="1488"/>
          </a:xfrm>
        </p:grpSpPr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03" y="3689"/>
              <a:ext cx="9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0" name="Freeform 15"/>
            <p:cNvSpPr/>
            <p:nvPr/>
          </p:nvSpPr>
          <p:spPr bwMode="auto">
            <a:xfrm>
              <a:off x="1395" y="3562"/>
              <a:ext cx="771" cy="127"/>
            </a:xfrm>
            <a:custGeom>
              <a:avLst/>
              <a:gdLst/>
              <a:ahLst/>
              <a:cxnLst>
                <a:cxn ang="0">
                  <a:pos x="0" y="225"/>
                </a:cxn>
                <a:cxn ang="0">
                  <a:pos x="660" y="165"/>
                </a:cxn>
                <a:cxn ang="0">
                  <a:pos x="1155" y="0"/>
                </a:cxn>
              </a:cxnLst>
              <a:rect l="0" t="0" r="r" b="b"/>
              <a:pathLst>
                <a:path w="1155" h="225">
                  <a:moveTo>
                    <a:pt x="0" y="225"/>
                  </a:moveTo>
                  <a:cubicBezTo>
                    <a:pt x="234" y="213"/>
                    <a:pt x="468" y="202"/>
                    <a:pt x="660" y="165"/>
                  </a:cubicBezTo>
                  <a:cubicBezTo>
                    <a:pt x="852" y="128"/>
                    <a:pt x="1003" y="64"/>
                    <a:pt x="1155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zh-CN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V="1">
              <a:off x="1476" y="3517"/>
              <a:ext cx="305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V="1">
              <a:off x="1608" y="3308"/>
              <a:ext cx="0" cy="38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stealth" w="sm" len="med"/>
            </a:ln>
          </p:spPr>
          <p:txBody>
            <a:bodyPr/>
            <a:lstStyle/>
            <a:p>
              <a:endParaRPr lang="zh-CN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216" y="3178"/>
              <a:ext cx="416" cy="4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en-US" altLang="zh-CN" sz="21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2100" i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altLang="zh-CN" sz="21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1608" y="2781"/>
              <a:ext cx="0" cy="4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sm" len="lg"/>
            </a:ln>
          </p:spPr>
          <p:txBody>
            <a:bodyPr/>
            <a:lstStyle/>
            <a:p>
              <a:endParaRPr lang="zh-CN" altLang="en-US" sz="2400">
                <a:solidFill>
                  <a:srgbClr val="0000FF"/>
                </a:solidFill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1649" y="2588"/>
              <a:ext cx="405" cy="4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en-US" altLang="zh-CN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altLang="zh-C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352" y="3692"/>
              <a:ext cx="1232" cy="3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2100" dirty="0">
                  <a:solidFill>
                    <a:srgbClr val="0000FF"/>
                  </a:solidFill>
                  <a:latin typeface="+mn-ea"/>
                  <a:ea typeface="+mn-ea"/>
                </a:rPr>
                <a:t>原子射线</a:t>
              </a:r>
              <a:endParaRPr lang="zh-CN" altLang="en-US" sz="21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graphicFrame>
          <p:nvGraphicFramePr>
            <p:cNvPr id="17" name="Object 22"/>
            <p:cNvGraphicFramePr>
              <a:graphicFrameLocks noChangeAspect="1"/>
            </p:cNvGraphicFramePr>
            <p:nvPr/>
          </p:nvGraphicFramePr>
          <p:xfrm>
            <a:off x="1144" y="2544"/>
            <a:ext cx="434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公式" r:id="rId1" imgW="317500" imgH="419100" progId="Equation.3">
                    <p:embed/>
                  </p:oleObj>
                </mc:Choice>
                <mc:Fallback>
                  <p:oleObj name="公式" r:id="rId1" imgW="317500" imgH="419100" progId="Equation.3">
                    <p:embed/>
                    <p:pic>
                      <p:nvPicPr>
                        <p:cNvPr id="0" name="图片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2544"/>
                          <a:ext cx="434" cy="5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23"/>
            <p:cNvGraphicFramePr>
              <a:graphicFrameLocks noChangeAspect="1"/>
            </p:cNvGraphicFramePr>
            <p:nvPr/>
          </p:nvGraphicFramePr>
          <p:xfrm>
            <a:off x="1772" y="3260"/>
            <a:ext cx="21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" name="公式" r:id="rId3" imgW="2310130" imgH="3080385" progId="Equation.3">
                    <p:embed/>
                  </p:oleObj>
                </mc:Choice>
                <mc:Fallback>
                  <p:oleObj name="公式" r:id="rId3" imgW="2310130" imgH="3080385" progId="Equation.3">
                    <p:embed/>
                    <p:pic>
                      <p:nvPicPr>
                        <p:cNvPr id="0" name="图片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2" y="3260"/>
                          <a:ext cx="215" cy="2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1478" y="3552"/>
              <a:ext cx="538" cy="4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en-US" altLang="zh-CN" sz="1500">
                  <a:solidFill>
                    <a:srgbClr val="0000FF"/>
                  </a:solidFill>
                  <a:latin typeface="宋体" panose="02010600030101010101" pitchFamily="2" charset="-122"/>
                </a:rPr>
                <a:t>●</a:t>
              </a:r>
              <a:endParaRPr lang="en-US" altLang="zh-CN" sz="1500">
                <a:solidFill>
                  <a:srgbClr val="0000FF"/>
                </a:solidFill>
              </a:endParaRPr>
            </a:p>
          </p:txBody>
        </p:sp>
      </p:grp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057796" y="2668297"/>
            <a:ext cx="325755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磁矩在磁场中的能量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23" name="Object 28"/>
          <p:cNvGraphicFramePr>
            <a:graphicFrameLocks noChangeAspect="1"/>
          </p:cNvGraphicFramePr>
          <p:nvPr/>
        </p:nvGraphicFramePr>
        <p:xfrm>
          <a:off x="4298156" y="2682478"/>
          <a:ext cx="1309688" cy="44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公式" r:id="rId5" imgW="711200" imgH="241300" progId="Equation.3">
                  <p:embed/>
                </p:oleObj>
              </mc:Choice>
              <mc:Fallback>
                <p:oleObj name="公式" r:id="rId5" imgW="711200" imgH="241300" progId="Equation.3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156" y="2682478"/>
                        <a:ext cx="1309688" cy="441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1061796" y="5655625"/>
            <a:ext cx="6372708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由于量子数 </a:t>
            </a:r>
            <a:r>
              <a:rPr lang="en-US" altLang="zh-CN" sz="2400" i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</a:t>
            </a:r>
            <a:r>
              <a:rPr lang="en-US" altLang="zh-CN" sz="2400" i="1" baseline="-25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l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是分立的，因此 </a:t>
            </a:r>
            <a:r>
              <a:rPr lang="en-US" altLang="zh-CN" sz="2400" i="1" dirty="0" err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F</a:t>
            </a:r>
            <a:r>
              <a:rPr lang="en-US" altLang="zh-CN" sz="2400" i="1" baseline="-25000" dirty="0" err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lang="en-US" altLang="zh-CN" sz="2400" i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也是分立的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754" y="3995904"/>
            <a:ext cx="426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因原子核质量远大于电子，而磁矩与质量成反比，故核的磁矩很小可以忽略不计。计算只考虑电子的磁矩。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6" name="Group 2"/>
          <p:cNvGrpSpPr/>
          <p:nvPr/>
        </p:nvGrpSpPr>
        <p:grpSpPr>
          <a:xfrm>
            <a:off x="2815203" y="3183540"/>
            <a:ext cx="3830818" cy="803152"/>
            <a:chOff x="2884307" y="3046809"/>
            <a:chExt cx="3830818" cy="803152"/>
          </a:xfrm>
        </p:grpSpPr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2884307" y="3046809"/>
            <a:ext cx="2094309" cy="791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" name="公式" r:id="rId7" imgW="1295400" imgH="419100" progId="Equation.3">
                    <p:embed/>
                  </p:oleObj>
                </mc:Choice>
                <mc:Fallback>
                  <p:oleObj name="公式" r:id="rId7" imgW="1295400" imgH="419100" progId="Equation.3">
                    <p:embed/>
                    <p:pic>
                      <p:nvPicPr>
                        <p:cNvPr id="0" name="图片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4307" y="3046809"/>
                          <a:ext cx="2094309" cy="7917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5"/>
            <p:cNvGraphicFramePr>
              <a:graphicFrameLocks noChangeAspect="1"/>
            </p:cNvGraphicFramePr>
            <p:nvPr/>
          </p:nvGraphicFramePr>
          <p:xfrm>
            <a:off x="4953000" y="3058196"/>
            <a:ext cx="1762125" cy="791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" name="Equation" r:id="rId9" imgW="876300" imgH="419100" progId="Equation.DSMT4">
                    <p:embed/>
                  </p:oleObj>
                </mc:Choice>
                <mc:Fallback>
                  <p:oleObj name="Equation" r:id="rId9" imgW="876300" imgH="419100" progId="Equation.DSMT4">
                    <p:embed/>
                    <p:pic>
                      <p:nvPicPr>
                        <p:cNvPr id="0" name="图片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53000" y="3058196"/>
                          <a:ext cx="1762125" cy="7917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213" y="1828800"/>
            <a:ext cx="3058639" cy="875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utoUpdateAnimBg="0"/>
      <p:bldP spid="26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原子束偏转角度</a:t>
            </a:r>
            <a:endParaRPr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7C83-451E-4B06-B8ED-ABDEA1385209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Picture 5" descr="b9"/>
          <p:cNvPicPr>
            <a:picLocks noChangeAspect="1" noChangeArrowheads="1"/>
          </p:cNvPicPr>
          <p:nvPr/>
        </p:nvPicPr>
        <p:blipFill>
          <a:blip r:embed="rId1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2"/>
          <a:stretch>
            <a:fillRect/>
          </a:stretch>
        </p:blipFill>
        <p:spPr bwMode="auto">
          <a:xfrm>
            <a:off x="0" y="1654333"/>
            <a:ext cx="6066846" cy="15848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822841" y="3541441"/>
          <a:ext cx="4113610" cy="1545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公式" r:id="rId2" imgW="60045600" imgH="22555200" progId="Equation.3">
                  <p:embed/>
                </p:oleObj>
              </mc:Choice>
              <mc:Fallback>
                <p:oleObj name="公式" r:id="rId2" imgW="60045600" imgH="225552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841" y="3541441"/>
                        <a:ext cx="4113610" cy="1545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50019" y="3728352"/>
            <a:ext cx="44269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0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baseline="-25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65911" y="5298067"/>
            <a:ext cx="8691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β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分立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430" y="53651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量子化条件：</a:t>
            </a:r>
            <a:endParaRPr lang="zh-CN" altLang="en-US" sz="18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209273" y="3821557"/>
          <a:ext cx="3544491" cy="171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公式" r:id="rId4" imgW="1663700" imgH="812800" progId="Equation.3">
                  <p:embed/>
                </p:oleObj>
              </mc:Choice>
              <mc:Fallback>
                <p:oleObj name="公式" r:id="rId4" imgW="1663700" imgH="812800" progId="Equation.3">
                  <p:embed/>
                  <p:pic>
                    <p:nvPicPr>
                      <p:cNvPr id="0" name="图片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9273" y="3821557"/>
                        <a:ext cx="3544491" cy="1715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55" y="1447800"/>
            <a:ext cx="2266950" cy="169545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b10"/>
          <p:cNvPicPr>
            <a:picLocks noChangeAspect="1" noChangeArrowheads="1"/>
          </p:cNvPicPr>
          <p:nvPr/>
        </p:nvPicPr>
        <p:blipFill>
          <a:blip r:embed="rId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49" y="2707564"/>
            <a:ext cx="3468551" cy="3197323"/>
          </a:xfrm>
          <a:prstGeom prst="rect">
            <a:avLst/>
          </a:prstGeom>
          <a:noFill/>
        </p:spPr>
      </p:pic>
      <p:pic>
        <p:nvPicPr>
          <p:cNvPr id="5" name="Picture 5" descr="b9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2"/>
          <a:stretch>
            <a:fillRect/>
          </a:stretch>
        </p:blipFill>
        <p:spPr bwMode="auto">
          <a:xfrm>
            <a:off x="457200" y="1435921"/>
            <a:ext cx="4460487" cy="11652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18"/>
          <p:cNvGraphicFramePr>
            <a:graphicFrameLocks noChangeAspect="1"/>
          </p:cNvGraphicFramePr>
          <p:nvPr/>
        </p:nvGraphicFramePr>
        <p:xfrm>
          <a:off x="1600200" y="2788330"/>
          <a:ext cx="2438400" cy="70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公式" r:id="rId3" imgW="1345565" imgH="393700" progId="Equation.3">
                  <p:embed/>
                </p:oleObj>
              </mc:Choice>
              <mc:Fallback>
                <p:oleObj name="公式" r:id="rId3" imgW="1345565" imgH="3937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788330"/>
                        <a:ext cx="2438400" cy="70651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caef76094b36acafbb6d42a07cd98d1000e99cd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21" y="1336489"/>
            <a:ext cx="833799" cy="11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540" y="1336489"/>
            <a:ext cx="903756" cy="124772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空间取向量子化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7C83-451E-4B06-B8ED-ABDEA1385209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900" y="3072759"/>
            <a:ext cx="885825" cy="790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576" y="4953000"/>
            <a:ext cx="847725" cy="762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5036" y="3566809"/>
            <a:ext cx="42046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施特恩和盖拉赫实验证明了原子具有</a:t>
            </a:r>
            <a:r>
              <a:rPr lang="zh-CN" altLang="en-US" sz="200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磁矩，磁矩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的数值和取向是量子化的，同时也证明了轨道角动量空间取向也是量子化的。 </a:t>
            </a:r>
            <a:endParaRPr lang="zh-CN" altLang="en-US" sz="20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10"/>
              <p:cNvSpPr/>
              <p:nvPr/>
            </p:nvSpPr>
            <p:spPr>
              <a:xfrm>
                <a:off x="76200" y="4802950"/>
                <a:ext cx="4653529" cy="1548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1625" lvl="0" indent="-28575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48312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0" lang="zh-CN" altLang="en-US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屏上的条数应当是 </a:t>
                </a:r>
                <a:r>
                  <a:rPr kumimoji="0" lang="en-US" altLang="zh-CN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2</a:t>
                </a:r>
                <a:r>
                  <a:rPr kumimoji="0" lang="en-US" altLang="zh-CN" sz="1800" b="0" i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kumimoji="0" lang="en-US" altLang="zh-CN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 + 1 </a:t>
                </a:r>
                <a:r>
                  <a:rPr kumimoji="0" lang="zh-CN" altLang="en-US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，而</a:t>
                </a:r>
                <a:r>
                  <a:rPr kumimoji="0" lang="en-US" altLang="zh-CN" sz="1800" b="0" i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kumimoji="0" lang="en-US" altLang="zh-CN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zh-CN" altLang="en-US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为整数，但只能看到</a:t>
                </a:r>
                <a:r>
                  <a:rPr kumimoji="0" lang="zh-CN" altLang="en-US" sz="1800" b="0" dirty="0">
                    <a:solidFill>
                      <a:srgbClr val="FF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偶数条不符合空间量子化理论的预言</a:t>
                </a:r>
                <a:r>
                  <a:rPr kumimoji="0" lang="zh-CN" altLang="en-US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！</a:t>
                </a:r>
                <a:endParaRPr kumimoji="0" lang="en-US" altLang="zh-CN" sz="1800" b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01625" lvl="0" indent="-28575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48312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0" lang="zh-CN" altLang="en-US" sz="1800" b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  <a:ea typeface="宋体" panose="02010600030101010101" pitchFamily="2" charset="-122"/>
                  </a:rPr>
                  <a:t>难道存在</a:t>
                </a:r>
                <a14:m>
                  <m:oMath xmlns:m="http://schemas.openxmlformats.org/officeDocument/2006/math">
                    <m:r>
                      <a:rPr kumimoji="0"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𝒍</m:t>
                    </m:r>
                    <m:r>
                      <a:rPr kumimoji="0"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f>
                      <m:fPr>
                        <m:ctrlPr>
                          <a:rPr kumimoji="0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r>
                          <a:rPr kumimoji="0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𝟏</m:t>
                        </m:r>
                      </m:num>
                      <m:den>
                        <m:r>
                          <a:rPr kumimoji="0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zh-CN" altLang="en-US" sz="1800" b="0" dirty="0">
                    <a:solidFill>
                      <a:srgbClr val="FF0000"/>
                    </a:solidFill>
                    <a:latin typeface="Calibri" panose="020F0502020204030204"/>
                    <a:ea typeface="宋体" panose="02010600030101010101" pitchFamily="2" charset="-122"/>
                  </a:rPr>
                  <a:t> ？</a:t>
                </a:r>
                <a:endParaRPr kumimoji="0" lang="zh-CN" altLang="en-US" sz="1800" b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02950"/>
                <a:ext cx="4653529" cy="1548116"/>
              </a:xfrm>
              <a:prstGeom prst="rect">
                <a:avLst/>
              </a:prstGeom>
              <a:blipFill rotWithShape="1">
                <a:blip r:embed="rId9"/>
                <a:stretch>
                  <a:fillRect t="-29" r="5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3600" dirty="0"/>
              <a:t>一根劣质卷烟的故事－改变原子物理世界</a:t>
            </a:r>
            <a:endParaRPr lang="zh-CN" altLang="en-US" sz="3600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7C83-451E-4B06-B8ED-ABDEA138520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Picture 6" descr="施-盖实验1"/>
          <p:cNvPicPr>
            <a:picLocks noChangeAspect="1" noChangeArrowheads="1"/>
          </p:cNvPicPr>
          <p:nvPr/>
        </p:nvPicPr>
        <p:blipFill>
          <a:blip r:embed="rId1" cstate="print"/>
          <a:srcRect l="52083" b="25513"/>
          <a:stretch>
            <a:fillRect/>
          </a:stretch>
        </p:blipFill>
        <p:spPr bwMode="auto">
          <a:xfrm>
            <a:off x="4793118" y="1287569"/>
            <a:ext cx="1316489" cy="1178807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11" y="2537732"/>
            <a:ext cx="4448489" cy="289151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87828" y="1561154"/>
            <a:ext cx="23070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1922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年盖拉赫寄给</a:t>
            </a:r>
            <a:endParaRPr lang="en-US" altLang="zh-CN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玻尔的明信片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56" y="1469572"/>
            <a:ext cx="4463144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由于设备的（真空）寿命只有几个小时，</a:t>
            </a:r>
            <a:endParaRPr lang="en-US" altLang="zh-CN" sz="18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所以最后在法兰上收集到的银的镀层</a:t>
            </a:r>
            <a:endParaRPr lang="en-US" altLang="zh-CN" sz="18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非常薄，用肉眼看不清。斯特恩描述说：</a:t>
            </a:r>
            <a:endParaRPr lang="en-US" altLang="zh-CN" sz="18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给真空系统充完气后，盖拉赫卸掉收集</a:t>
            </a:r>
            <a:endParaRPr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原子束的法兰。但是他连一点镀银的痕迹都没有看到，就把法兰递给我。我凑近仔细观察，盖拉赫就站在我身后，奇怪的是束斑的痕迹渐渐的显现出来</a:t>
            </a:r>
            <a:r>
              <a:rPr lang="en-US" altLang="zh-CN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…</a:t>
            </a:r>
            <a:r>
              <a:rPr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，后来我们知道是怎么回事了。我当时只是一个助教，收入不多，抽不起好烟，净抽劣质烟卷。劣质烟含有硫。我呼出的气息慢慢地把收集板上的银变成黑色的硫化银，所以</a:t>
            </a:r>
            <a:endParaRPr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就可见了。这就像是冲洗相片。</a:t>
            </a:r>
            <a:r>
              <a:rPr lang="en-US" altLang="zh-CN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…”</a:t>
            </a:r>
            <a:endParaRPr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latin typeface="+mn-ea"/>
                <a:ea typeface="+mn-ea"/>
              </a:rPr>
              <a:t>施特恩</a:t>
            </a:r>
            <a:r>
              <a:rPr lang="en-US" altLang="zh-CN" sz="3200" dirty="0">
                <a:latin typeface="+mn-ea"/>
                <a:ea typeface="+mn-ea"/>
              </a:rPr>
              <a:t>(O. Stern</a:t>
            </a:r>
            <a:r>
              <a:rPr lang="zh-CN" altLang="en-US" sz="3200" dirty="0">
                <a:latin typeface="+mn-ea"/>
                <a:ea typeface="+mn-ea"/>
              </a:rPr>
              <a:t>，</a:t>
            </a:r>
            <a:r>
              <a:rPr lang="en-US" altLang="zh-CN" sz="3200" dirty="0">
                <a:latin typeface="+mn-ea"/>
                <a:ea typeface="+mn-ea"/>
              </a:rPr>
              <a:t>1888-1969</a:t>
            </a:r>
            <a:r>
              <a:rPr lang="zh-CN" altLang="en-US" sz="3200" dirty="0">
                <a:latin typeface="+mn-ea"/>
                <a:ea typeface="+mn-ea"/>
              </a:rPr>
              <a:t>）</a:t>
            </a:r>
            <a:br>
              <a:rPr lang="en-US" altLang="zh-CN" sz="3200" dirty="0">
                <a:latin typeface="+mn-ea"/>
                <a:ea typeface="+mn-ea"/>
              </a:rPr>
            </a:br>
            <a:r>
              <a:rPr lang="zh-CN" altLang="en-US" sz="3200" dirty="0">
                <a:latin typeface="+mn-ea"/>
                <a:ea typeface="+mn-ea"/>
                <a:cs typeface="华文楷体" panose="02010600040101010101" charset="-122"/>
              </a:rPr>
              <a:t>盖拉赫</a:t>
            </a:r>
            <a:r>
              <a:rPr lang="en-US" altLang="zh-CN" sz="3200" dirty="0">
                <a:latin typeface="+mn-ea"/>
                <a:ea typeface="+mn-ea"/>
                <a:cs typeface="华文楷体" panose="02010600040101010101" charset="-122"/>
              </a:rPr>
              <a:t>(W. </a:t>
            </a:r>
            <a:r>
              <a:rPr lang="en-US" altLang="zh-CN" sz="3200" dirty="0" err="1">
                <a:latin typeface="+mn-ea"/>
                <a:ea typeface="+mn-ea"/>
                <a:cs typeface="华文楷体" panose="02010600040101010101" charset="-122"/>
              </a:rPr>
              <a:t>Gerlach</a:t>
            </a:r>
            <a:r>
              <a:rPr lang="en-US" altLang="zh-CN" sz="3200" dirty="0">
                <a:latin typeface="+mn-ea"/>
                <a:ea typeface="+mn-ea"/>
                <a:cs typeface="华文楷体" panose="02010600040101010101" charset="-122"/>
              </a:rPr>
              <a:t>, 1889-1979</a:t>
            </a:r>
            <a:r>
              <a:rPr lang="zh-CN" altLang="en-US" sz="3200" dirty="0">
                <a:latin typeface="+mn-ea"/>
                <a:ea typeface="+mn-ea"/>
                <a:cs typeface="华文楷体" panose="02010600040101010101" charset="-122"/>
              </a:rPr>
              <a:t>）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pic>
        <p:nvPicPr>
          <p:cNvPr id="5" name="Picture 4" descr="caef76094b36acafbb6d42a07cd98d1000e99c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17287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ile:SternGerla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02734"/>
            <a:ext cx="4333855" cy="33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4"/>
          <p:cNvSpPr>
            <a:spLocks noChangeArrowheads="1"/>
          </p:cNvSpPr>
          <p:nvPr/>
        </p:nvSpPr>
        <p:spPr bwMode="auto">
          <a:xfrm>
            <a:off x="569625" y="4577744"/>
            <a:ext cx="78397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1943</a:t>
            </a:r>
            <a:r>
              <a:rPr lang="zh-C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年诺贝尔物理学奖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"for his contribution to the development of the molecular ray method and his discovery of the magnetic moment of the proton".</a:t>
            </a:r>
            <a:endParaRPr lang="zh-CN" altLang="en-US" sz="2400" dirty="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3962" y="3992969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+mn-ea"/>
              </a:rPr>
              <a:t>施特恩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原子的空间量子化理论不完整！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762000" y="1322388"/>
            <a:ext cx="7647363" cy="4773612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200" dirty="0"/>
              <a:t>一些实验结果如下：</a:t>
            </a:r>
            <a:endParaRPr lang="en-US" altLang="zh-CN" sz="3200" dirty="0"/>
          </a:p>
          <a:p>
            <a:r>
              <a:rPr lang="zh-CN" altLang="en-US" sz="3200" dirty="0"/>
              <a:t>在多电子的原子系统中，基态</a:t>
            </a:r>
            <a:r>
              <a:rPr lang="en-US" altLang="zh-CN" sz="3200" dirty="0"/>
              <a:t>(</a:t>
            </a:r>
            <a:r>
              <a:rPr lang="en-US" altLang="zh-CN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3200" dirty="0"/>
              <a:t>)</a:t>
            </a:r>
            <a:r>
              <a:rPr lang="zh-CN" altLang="en-US" sz="3200" dirty="0"/>
              <a:t>不能容纳所有电子。在任何给定量子态上最多容纳</a:t>
            </a:r>
            <a:r>
              <a:rPr lang="en-US" altLang="zh-CN" sz="3200" dirty="0"/>
              <a:t>2</a:t>
            </a:r>
            <a:r>
              <a:rPr lang="zh-CN" altLang="en-US" sz="3200" dirty="0"/>
              <a:t>个电子</a:t>
            </a:r>
            <a:endParaRPr lang="en-US" altLang="zh-CN" sz="3200" dirty="0"/>
          </a:p>
          <a:p>
            <a:r>
              <a:rPr lang="zh-CN" altLang="en-US" sz="3200" dirty="0"/>
              <a:t>碱金属光谱的精细结构</a:t>
            </a:r>
            <a:endParaRPr lang="en-US" altLang="zh-CN" sz="3200" dirty="0"/>
          </a:p>
          <a:p>
            <a:r>
              <a:rPr lang="zh-CN" altLang="en-US" sz="3200" dirty="0"/>
              <a:t>反常塞曼效应（光谱线研究）：磁场导致的能级劈裂无法完全用轨道角动量的</a:t>
            </a:r>
            <a:r>
              <a:rPr lang="en-US" altLang="zh-CN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sz="3200" dirty="0"/>
              <a:t>量子数描述</a:t>
            </a:r>
            <a:endParaRPr lang="en-US" altLang="zh-CN" sz="3200" dirty="0"/>
          </a:p>
          <a:p>
            <a:r>
              <a:rPr lang="zh-CN" altLang="en-US" sz="3200" dirty="0">
                <a:solidFill>
                  <a:srgbClr val="FF0000"/>
                </a:solidFill>
              </a:rPr>
              <a:t>施</a:t>
            </a:r>
            <a:r>
              <a:rPr lang="zh-CN" altLang="zh-CN" sz="3200" dirty="0">
                <a:solidFill>
                  <a:srgbClr val="FF0000"/>
                </a:solidFill>
              </a:rPr>
              <a:t>特恩－盖拉赫实验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sym typeface="Symbol" panose="05050102010706020507" pitchFamily="18" charset="2"/>
              </a:rPr>
              <a:t> </a:t>
            </a:r>
            <a:r>
              <a:rPr lang="zh-CN" altLang="en-US" sz="3200" dirty="0">
                <a:solidFill>
                  <a:srgbClr val="FF0000"/>
                </a:solidFill>
                <a:sym typeface="Symbol" panose="05050102010706020507" pitchFamily="18" charset="2"/>
              </a:rPr>
              <a:t>偶数条劈裂</a:t>
            </a:r>
            <a:r>
              <a:rPr lang="zh-CN" altLang="en-US" sz="3200" dirty="0">
                <a:solidFill>
                  <a:srgbClr val="FF0000"/>
                </a:solidFill>
              </a:rPr>
              <a:t>细痕</a:t>
            </a:r>
            <a:endParaRPr lang="en-US" altLang="zh-C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0290" y="2438400"/>
            <a:ext cx="8305800" cy="936625"/>
          </a:xfrm>
        </p:spPr>
        <p:txBody>
          <a:bodyPr/>
          <a:lstStyle/>
          <a:p>
            <a:pPr algn="ctr"/>
            <a:r>
              <a:rPr lang="zh-CN" altLang="zh-CN" dirty="0">
                <a:effectLst/>
              </a:rPr>
              <a:t>电子的自旋假设</a:t>
            </a:r>
            <a:endParaRPr lang="zh-CN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211757" y="3886200"/>
            <a:ext cx="672286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kumimoji="0"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乌仑贝克</a:t>
            </a:r>
            <a:r>
              <a:rPr kumimoji="0"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</a:t>
            </a:r>
            <a:r>
              <a:rPr kumimoji="0"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古兹米特</a:t>
            </a:r>
            <a:r>
              <a:rPr kumimoji="0" lang="zh-CN" altLang="en-US" sz="28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根据该实验事实，并为了解释氢原子和碱金属原子光谱线的精细结构，提出了描述原子中电子的量子状态的第四个自由度</a:t>
            </a:r>
            <a:r>
              <a:rPr kumimoji="0" lang="en-US" altLang="zh-CN" sz="28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</a:t>
            </a:r>
            <a:r>
              <a:rPr kumimoji="0"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电子自旋</a:t>
            </a:r>
            <a:r>
              <a:rPr kumimoji="0" lang="zh-CN" altLang="en-US" sz="28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的概念。</a:t>
            </a:r>
            <a:endParaRPr kumimoji="0" lang="zh-CN" altLang="en-US" sz="2800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电子自旋假设的提出</a:t>
            </a:r>
            <a:endParaRPr lang="zh-CN" alt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762000" y="1322388"/>
            <a:ext cx="5681490" cy="37830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1925</a:t>
            </a:r>
            <a:r>
              <a:rPr lang="zh-CN" altLang="en-US" dirty="0">
                <a:solidFill>
                  <a:srgbClr val="FF0000"/>
                </a:solidFill>
              </a:rPr>
              <a:t>年</a:t>
            </a:r>
            <a:r>
              <a:rPr lang="zh-CN" altLang="en-US" dirty="0"/>
              <a:t>，荷兰的乌伦贝克和古兹米特提出了大胆的电子自旋假设：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dirty="0"/>
              <a:t>电子一方面绕原子核转动（相应</a:t>
            </a:r>
            <a:r>
              <a:rPr lang="zh-CN" altLang="en-US" dirty="0">
                <a:solidFill>
                  <a:srgbClr val="FF0000"/>
                </a:solidFill>
              </a:rPr>
              <a:t>轨道角动量</a:t>
            </a:r>
            <a:r>
              <a:rPr lang="zh-CN" altLang="en-US" dirty="0"/>
              <a:t>）；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另一方面电子</a:t>
            </a:r>
            <a:r>
              <a:rPr lang="zh-CN" altLang="en-US" dirty="0">
                <a:solidFill>
                  <a:srgbClr val="7030A0"/>
                </a:solidFill>
              </a:rPr>
              <a:t>不是质点</a:t>
            </a:r>
            <a:r>
              <a:rPr lang="zh-CN" altLang="en-US" dirty="0"/>
              <a:t>，有自转，有固有的</a:t>
            </a:r>
            <a:r>
              <a:rPr lang="zh-CN" altLang="en-US" dirty="0">
                <a:solidFill>
                  <a:srgbClr val="FF0000"/>
                </a:solidFill>
              </a:rPr>
              <a:t>自旋角动量</a:t>
            </a:r>
            <a:r>
              <a:rPr lang="zh-CN" altLang="en-US" dirty="0"/>
              <a:t>和相应的</a:t>
            </a:r>
            <a:r>
              <a:rPr lang="zh-CN" altLang="en-US" dirty="0">
                <a:solidFill>
                  <a:srgbClr val="FF0000"/>
                </a:solidFill>
              </a:rPr>
              <a:t>自旋磁矩</a:t>
            </a:r>
            <a:r>
              <a:rPr lang="zh-CN" altLang="en-US" dirty="0"/>
              <a:t>。  </a:t>
            </a:r>
            <a:endParaRPr lang="zh-CN" altLang="en-US" dirty="0"/>
          </a:p>
        </p:txBody>
      </p:sp>
      <p:grpSp>
        <p:nvGrpSpPr>
          <p:cNvPr id="5" name="Group 10"/>
          <p:cNvGrpSpPr/>
          <p:nvPr/>
        </p:nvGrpSpPr>
        <p:grpSpPr>
          <a:xfrm>
            <a:off x="6705600" y="1676400"/>
            <a:ext cx="1993776" cy="2808312"/>
            <a:chOff x="5543550" y="3960068"/>
            <a:chExt cx="2209800" cy="2781300"/>
          </a:xfrm>
        </p:grpSpPr>
        <p:grpSp>
          <p:nvGrpSpPr>
            <p:cNvPr id="6" name="Group 36"/>
            <p:cNvGrpSpPr/>
            <p:nvPr/>
          </p:nvGrpSpPr>
          <p:grpSpPr bwMode="auto">
            <a:xfrm>
              <a:off x="5543553" y="3960068"/>
              <a:ext cx="2209801" cy="2114550"/>
              <a:chOff x="3600" y="2244"/>
              <a:chExt cx="1392" cy="1332"/>
            </a:xfrm>
          </p:grpSpPr>
          <p:sp>
            <p:nvSpPr>
              <p:cNvPr id="9" name="Oval 26"/>
              <p:cNvSpPr>
                <a:spLocks noChangeArrowheads="1"/>
              </p:cNvSpPr>
              <p:nvPr/>
            </p:nvSpPr>
            <p:spPr bwMode="auto">
              <a:xfrm>
                <a:off x="3909" y="2776"/>
                <a:ext cx="773" cy="800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 b="1"/>
              </a:p>
            </p:txBody>
          </p:sp>
          <p:sp>
            <p:nvSpPr>
              <p:cNvPr id="10" name="Line 27"/>
              <p:cNvSpPr>
                <a:spLocks noChangeShapeType="1"/>
              </p:cNvSpPr>
              <p:nvPr/>
            </p:nvSpPr>
            <p:spPr bwMode="auto">
              <a:xfrm>
                <a:off x="4295" y="2328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zh-CN" altLang="en-US" b="1"/>
              </a:p>
            </p:txBody>
          </p:sp>
          <p:sp>
            <p:nvSpPr>
              <p:cNvPr id="11" name="Arc 28"/>
              <p:cNvSpPr/>
              <p:nvPr/>
            </p:nvSpPr>
            <p:spPr bwMode="auto">
              <a:xfrm>
                <a:off x="3600" y="2965"/>
                <a:ext cx="1392" cy="452"/>
              </a:xfrm>
              <a:custGeom>
                <a:avLst/>
                <a:gdLst>
                  <a:gd name="G0" fmla="+- 21600 0 0"/>
                  <a:gd name="G1" fmla="+- 18871 0 0"/>
                  <a:gd name="G2" fmla="+- 21600 0 0"/>
                  <a:gd name="T0" fmla="*/ 32110 w 43200"/>
                  <a:gd name="T1" fmla="*/ 0 h 40471"/>
                  <a:gd name="T2" fmla="*/ 9300 w 43200"/>
                  <a:gd name="T3" fmla="*/ 1115 h 40471"/>
                  <a:gd name="T4" fmla="*/ 21600 w 43200"/>
                  <a:gd name="T5" fmla="*/ 18871 h 40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0471" fill="none" extrusionOk="0">
                    <a:moveTo>
                      <a:pt x="32109" y="0"/>
                    </a:moveTo>
                    <a:cubicBezTo>
                      <a:pt x="38955" y="3813"/>
                      <a:pt x="43200" y="11034"/>
                      <a:pt x="43200" y="18871"/>
                    </a:cubicBezTo>
                    <a:cubicBezTo>
                      <a:pt x="43200" y="30800"/>
                      <a:pt x="33529" y="40471"/>
                      <a:pt x="21600" y="40471"/>
                    </a:cubicBezTo>
                    <a:cubicBezTo>
                      <a:pt x="9670" y="40471"/>
                      <a:pt x="0" y="30800"/>
                      <a:pt x="0" y="18871"/>
                    </a:cubicBezTo>
                    <a:cubicBezTo>
                      <a:pt x="-1" y="11785"/>
                      <a:pt x="3475" y="5150"/>
                      <a:pt x="9300" y="1115"/>
                    </a:cubicBezTo>
                  </a:path>
                  <a:path w="43200" h="40471" stroke="0" extrusionOk="0">
                    <a:moveTo>
                      <a:pt x="32109" y="0"/>
                    </a:moveTo>
                    <a:cubicBezTo>
                      <a:pt x="38955" y="3813"/>
                      <a:pt x="43200" y="11034"/>
                      <a:pt x="43200" y="18871"/>
                    </a:cubicBezTo>
                    <a:cubicBezTo>
                      <a:pt x="43200" y="30800"/>
                      <a:pt x="33529" y="40471"/>
                      <a:pt x="21600" y="40471"/>
                    </a:cubicBezTo>
                    <a:cubicBezTo>
                      <a:pt x="9670" y="40471"/>
                      <a:pt x="0" y="30800"/>
                      <a:pt x="0" y="18871"/>
                    </a:cubicBezTo>
                    <a:cubicBezTo>
                      <a:pt x="-1" y="11785"/>
                      <a:pt x="3475" y="5150"/>
                      <a:pt x="9300" y="1115"/>
                    </a:cubicBezTo>
                    <a:lnTo>
                      <a:pt x="21600" y="18871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zh-CN" altLang="en-US" b="1"/>
              </a:p>
            </p:txBody>
          </p:sp>
          <p:sp>
            <p:nvSpPr>
              <p:cNvPr id="12" name="Arc 29"/>
              <p:cNvSpPr/>
              <p:nvPr/>
            </p:nvSpPr>
            <p:spPr bwMode="auto">
              <a:xfrm>
                <a:off x="3601" y="2979"/>
                <a:ext cx="1264" cy="440"/>
              </a:xfrm>
              <a:custGeom>
                <a:avLst/>
                <a:gdLst>
                  <a:gd name="G0" fmla="+- 21600 0 0"/>
                  <a:gd name="G1" fmla="+- 17756 0 0"/>
                  <a:gd name="G2" fmla="+- 21600 0 0"/>
                  <a:gd name="T0" fmla="*/ 39213 w 39213"/>
                  <a:gd name="T1" fmla="*/ 30260 h 39356"/>
                  <a:gd name="T2" fmla="*/ 9300 w 39213"/>
                  <a:gd name="T3" fmla="*/ 0 h 39356"/>
                  <a:gd name="T4" fmla="*/ 21600 w 39213"/>
                  <a:gd name="T5" fmla="*/ 17756 h 39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213" h="39356" fill="none" extrusionOk="0">
                    <a:moveTo>
                      <a:pt x="39212" y="30259"/>
                    </a:moveTo>
                    <a:cubicBezTo>
                      <a:pt x="35161" y="35965"/>
                      <a:pt x="28597" y="39355"/>
                      <a:pt x="21600" y="39356"/>
                    </a:cubicBezTo>
                    <a:cubicBezTo>
                      <a:pt x="9670" y="39356"/>
                      <a:pt x="0" y="29685"/>
                      <a:pt x="0" y="17756"/>
                    </a:cubicBezTo>
                    <a:cubicBezTo>
                      <a:pt x="-1" y="10670"/>
                      <a:pt x="3475" y="4035"/>
                      <a:pt x="9300" y="0"/>
                    </a:cubicBezTo>
                  </a:path>
                  <a:path w="39213" h="39356" stroke="0" extrusionOk="0">
                    <a:moveTo>
                      <a:pt x="39212" y="30259"/>
                    </a:moveTo>
                    <a:cubicBezTo>
                      <a:pt x="35161" y="35965"/>
                      <a:pt x="28597" y="39355"/>
                      <a:pt x="21600" y="39356"/>
                    </a:cubicBezTo>
                    <a:cubicBezTo>
                      <a:pt x="9670" y="39356"/>
                      <a:pt x="0" y="29685"/>
                      <a:pt x="0" y="17756"/>
                    </a:cubicBezTo>
                    <a:cubicBezTo>
                      <a:pt x="-1" y="10670"/>
                      <a:pt x="3475" y="4035"/>
                      <a:pt x="9300" y="0"/>
                    </a:cubicBezTo>
                    <a:lnTo>
                      <a:pt x="21600" y="17756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3300"/>
                </a:solidFill>
                <a:round/>
                <a:headEnd type="stealth" w="med" len="lg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zh-CN" altLang="en-US" b="1"/>
              </a:p>
            </p:txBody>
          </p:sp>
          <p:graphicFrame>
            <p:nvGraphicFramePr>
              <p:cNvPr id="13" name="Object 30"/>
              <p:cNvGraphicFramePr>
                <a:graphicFrameLocks noChangeAspect="1"/>
              </p:cNvGraphicFramePr>
              <p:nvPr/>
            </p:nvGraphicFramePr>
            <p:xfrm>
              <a:off x="4316" y="2244"/>
              <a:ext cx="245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" name="公式" r:id="rId1" imgW="152400" imgH="215900" progId="Equation.3">
                      <p:embed/>
                    </p:oleObj>
                  </mc:Choice>
                  <mc:Fallback>
                    <p:oleObj name="公式" r:id="rId1" imgW="152400" imgH="215900" progId="Equation.3">
                      <p:embed/>
                      <p:pic>
                        <p:nvPicPr>
                          <p:cNvPr id="0" name="图片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16" y="2244"/>
                            <a:ext cx="245" cy="3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" name="Line 31"/>
            <p:cNvSpPr>
              <a:spLocks noChangeShapeType="1"/>
            </p:cNvSpPr>
            <p:nvPr/>
          </p:nvSpPr>
          <p:spPr bwMode="auto">
            <a:xfrm>
              <a:off x="6686550" y="6093668"/>
              <a:ext cx="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 b="1"/>
            </a:p>
          </p:txBody>
        </p:sp>
        <p:graphicFrame>
          <p:nvGraphicFramePr>
            <p:cNvPr id="14" name="Object 32"/>
            <p:cNvGraphicFramePr>
              <a:graphicFrameLocks noChangeAspect="1"/>
            </p:cNvGraphicFramePr>
            <p:nvPr/>
          </p:nvGraphicFramePr>
          <p:xfrm>
            <a:off x="6756400" y="6112718"/>
            <a:ext cx="582613" cy="628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" name="公式" r:id="rId3" imgW="190500" imgH="228600" progId="Equation.3">
                    <p:embed/>
                  </p:oleObj>
                </mc:Choice>
                <mc:Fallback>
                  <p:oleObj name="公式" r:id="rId3" imgW="190500" imgH="228600" progId="Equation.3">
                    <p:embed/>
                    <p:pic>
                      <p:nvPicPr>
                        <p:cNvPr id="0" name="图片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6400" y="6112718"/>
                          <a:ext cx="582613" cy="628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27"/>
          <p:cNvSpPr txBox="1"/>
          <p:nvPr/>
        </p:nvSpPr>
        <p:spPr>
          <a:xfrm>
            <a:off x="152400" y="49530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注意：把电子看成均匀分布的电荷小球，</a:t>
            </a:r>
            <a:r>
              <a:rPr lang="zh-CN" altLang="en-US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半径为</a:t>
            </a:r>
            <a:r>
              <a:rPr lang="en-US" altLang="zh-CN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</a:t>
            </a:r>
            <a:r>
              <a:rPr lang="en-US" altLang="zh-CN" sz="2800" baseline="300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-14</a:t>
            </a:r>
            <a:r>
              <a:rPr lang="en-US" altLang="zh-CN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cm</a:t>
            </a:r>
            <a:r>
              <a:rPr lang="zh-CN" altLang="en-US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的小球（其实远小于此值</a:t>
            </a:r>
            <a:r>
              <a:rPr lang="zh-CN" altLang="zh-CN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－</a:t>
            </a:r>
            <a:r>
              <a:rPr lang="zh-CN" altLang="en-US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现代实验：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</a:t>
            </a:r>
            <a:r>
              <a:rPr lang="en-US" altLang="zh-CN" sz="2800" baseline="300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-18</a:t>
            </a:r>
            <a:r>
              <a:rPr lang="zh-CN" altLang="en-US" sz="2800" dirty="0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会出现小球的表面速度大于光速的结论。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电子自旋假设</a:t>
            </a:r>
            <a:endParaRPr lang="zh-CN" alt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pic>
        <p:nvPicPr>
          <p:cNvPr id="5" name="Picture 2" descr="UhlenbeckKramersGoudsmi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5" y="1368152"/>
            <a:ext cx="2865551" cy="215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397897" y="3645356"/>
            <a:ext cx="251879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b="0" dirty="0"/>
              <a:t>George </a:t>
            </a:r>
            <a:r>
              <a:rPr lang="en-US" altLang="zh-CN" sz="2000" b="0" dirty="0" err="1"/>
              <a:t>Uhlenbeck</a:t>
            </a:r>
            <a:r>
              <a:rPr lang="en-US" altLang="zh-CN" sz="2000" b="0" dirty="0"/>
              <a:t> </a:t>
            </a:r>
            <a:endParaRPr lang="en-US" altLang="zh-CN" sz="2000" b="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b="0" dirty="0"/>
              <a:t>Hendrik </a:t>
            </a:r>
            <a:r>
              <a:rPr lang="en-US" altLang="zh-CN" sz="2000" b="0" dirty="0" err="1"/>
              <a:t>Kramers</a:t>
            </a:r>
            <a:endParaRPr lang="en-US" altLang="zh-CN" sz="2000" b="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b="0" dirty="0"/>
              <a:t>Samuel </a:t>
            </a:r>
            <a:r>
              <a:rPr lang="en-US" altLang="zh-CN" sz="2000" b="0" dirty="0" err="1"/>
              <a:t>Goudsmit</a:t>
            </a:r>
            <a:endParaRPr lang="zh-CN" altLang="en-US" sz="2000" b="0" dirty="0"/>
          </a:p>
        </p:txBody>
      </p:sp>
      <p:pic>
        <p:nvPicPr>
          <p:cNvPr id="11" name="Picture 8" descr="spin-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429000"/>
            <a:ext cx="20193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50312"/>
            <a:ext cx="4411485" cy="1922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200400"/>
            <a:ext cx="3289300" cy="8899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753" y="4117720"/>
            <a:ext cx="2116593" cy="2146975"/>
          </a:xfrm>
          <a:prstGeom prst="rect">
            <a:avLst/>
          </a:prstGeom>
        </p:spPr>
      </p:pic>
      <p:sp>
        <p:nvSpPr>
          <p:cNvPr id="12" name="文本框 2"/>
          <p:cNvSpPr txBox="1"/>
          <p:nvPr/>
        </p:nvSpPr>
        <p:spPr>
          <a:xfrm>
            <a:off x="152400" y="4660691"/>
            <a:ext cx="386516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任何电子都有相同的自旋角动量，而且它们在</a:t>
            </a:r>
            <a:r>
              <a:rPr kumimoji="1" lang="en-US" altLang="zh-CN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kumimoji="1"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方向的分量只取两个数值</a:t>
            </a:r>
            <a:r>
              <a:rPr kumimoji="1" lang="zh-CN" altLang="zh-CN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kumimoji="1"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这是经典物理无法接受的。</a:t>
            </a:r>
            <a:endParaRPr kumimoji="1" lang="zh-CN" altLang="en-US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电子自旋假设</a:t>
            </a:r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457200" y="1322388"/>
            <a:ext cx="8382000" cy="4773612"/>
          </a:xfrm>
        </p:spPr>
        <p:txBody>
          <a:bodyPr/>
          <a:lstStyle/>
          <a:p>
            <a:r>
              <a:rPr lang="zh-CN" altLang="en-US" sz="2800" dirty="0"/>
              <a:t>电子自旋可以很好解释实验：施特恩</a:t>
            </a:r>
            <a:r>
              <a:rPr lang="en-US" altLang="zh-CN" sz="2800" dirty="0"/>
              <a:t>-</a:t>
            </a:r>
            <a:r>
              <a:rPr lang="zh-CN" altLang="en-US" sz="2800" dirty="0"/>
              <a:t>盖拉赫实验；碱金属光谱的精细结构；反常塞曼效应</a:t>
            </a:r>
            <a:endParaRPr lang="en-US" altLang="zh-CN" sz="2800" dirty="0"/>
          </a:p>
          <a:p>
            <a:r>
              <a:rPr lang="zh-CN" altLang="en-US" sz="2800" dirty="0"/>
              <a:t>但因经典图像的结果的看似“荒谬”，招到了多人的反对（包括已经成名的泡利）</a:t>
            </a:r>
            <a:endParaRPr lang="en-US" altLang="zh-CN" sz="2800" dirty="0"/>
          </a:p>
          <a:p>
            <a:r>
              <a:rPr lang="zh-CN" altLang="en-US" sz="2800" dirty="0"/>
              <a:t>乌</a:t>
            </a:r>
            <a:r>
              <a:rPr lang="en-US" altLang="zh-CN" sz="2800" dirty="0"/>
              <a:t>-</a:t>
            </a:r>
            <a:r>
              <a:rPr lang="zh-CN" altLang="en-US" sz="2800" dirty="0"/>
              <a:t>古两人曾经想撤回论文。</a:t>
            </a:r>
            <a:endParaRPr lang="zh-CN" altLang="en-US" sz="2800" dirty="0"/>
          </a:p>
          <a:p>
            <a:r>
              <a:rPr lang="zh-CN" altLang="en-US" sz="2800" dirty="0"/>
              <a:t>但是他们的导师</a:t>
            </a:r>
            <a:r>
              <a:rPr lang="zh-CN" altLang="en-US" sz="2800" dirty="0">
                <a:solidFill>
                  <a:srgbClr val="0000FF"/>
                </a:solidFill>
              </a:rPr>
              <a:t>埃伦菲斯特</a:t>
            </a:r>
            <a:r>
              <a:rPr lang="zh-CN" altLang="en-US" sz="2800" dirty="0"/>
              <a:t>鼓励道：</a:t>
            </a:r>
            <a:endParaRPr lang="zh-CN" altLang="en-US" sz="280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28601" y="4114800"/>
          <a:ext cx="5996324" cy="1965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Photo Editor 照片" r:id="rId1" imgW="6915150" imgH="2266950" progId="MSPhotoEd.3">
                  <p:embed/>
                </p:oleObj>
              </mc:Choice>
              <mc:Fallback>
                <p:oleObj name="Photo Editor 照片" r:id="rId1" imgW="6915150" imgH="2266950" progId="MSPhotoEd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1" y="4114800"/>
                        <a:ext cx="5996324" cy="1965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1" descr="Paul_Ehrenf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11" y="2819399"/>
            <a:ext cx="1951038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705600" y="5486400"/>
            <a:ext cx="196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0" dirty="0">
                <a:latin typeface="Times New Roman" panose="02020603050405020304" pitchFamily="18" charset="0"/>
              </a:rPr>
              <a:t>Paul </a:t>
            </a:r>
            <a:r>
              <a:rPr lang="en-US" altLang="zh-CN" sz="2400" b="0" dirty="0" err="1">
                <a:latin typeface="Times New Roman" panose="02020603050405020304" pitchFamily="18" charset="0"/>
              </a:rPr>
              <a:t>Ehrenfest</a:t>
            </a:r>
            <a:endParaRPr lang="en-US" altLang="zh-CN" sz="2400" b="0" dirty="0">
              <a:latin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05200" y="6024768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/>
              <a:t>朝永振一郎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氢原子量子数</a:t>
            </a:r>
            <a:r>
              <a:rPr lang="zh-CN" altLang="en-US" dirty="0">
                <a:solidFill>
                  <a:srgbClr val="FF0000"/>
                </a:solidFill>
              </a:rPr>
              <a:t>再回顾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762000" y="1322388"/>
            <a:ext cx="8382000" cy="47736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一组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确定了原子的状态。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给定一组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，有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个相同能量</a:t>
            </a:r>
            <a:r>
              <a:rPr lang="en-US" altLang="zh-CN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的态（对应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1, 2, …, 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氢原子的分立光谱 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测量各能态之间跃迁的能级差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。但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能量态是简并的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无法分辨各个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态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这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重简并能够被测量到吗？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但当将氢原子放入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磁场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中会怎么样呢？（提示：</a:t>
            </a:r>
            <a:r>
              <a:rPr lang="en-US" altLang="zh-CN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被称为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磁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量子数！）</a:t>
            </a:r>
            <a:endParaRPr lang="zh-C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82" y="2508339"/>
            <a:ext cx="3390104" cy="2589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电子的自旋</a:t>
            </a:r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152400" y="1281168"/>
            <a:ext cx="4724400" cy="3519432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1928</a:t>
            </a:r>
            <a:r>
              <a:rPr lang="zh-CN" altLang="en-US" sz="2400" dirty="0"/>
              <a:t>年，</a:t>
            </a:r>
            <a:r>
              <a:rPr lang="en-US" altLang="zh-CN" sz="2400" dirty="0"/>
              <a:t>Dirac</a:t>
            </a:r>
            <a:r>
              <a:rPr lang="zh-CN" altLang="en-US" sz="2400" dirty="0"/>
              <a:t>从量子力学的基本方程出发，很自然地导出了电子自旋的性质，为这个假设提供了理论依据。 </a:t>
            </a:r>
            <a:endParaRPr lang="en-US" altLang="zh-CN" sz="2400" dirty="0"/>
          </a:p>
          <a:p>
            <a:pPr lvl="1"/>
            <a:r>
              <a:rPr lang="zh-CN" altLang="en-US" sz="2000" dirty="0"/>
              <a:t>电子自旋是电子的</a:t>
            </a:r>
            <a:r>
              <a:rPr lang="zh-CN" altLang="en-US" sz="2000" dirty="0">
                <a:solidFill>
                  <a:srgbClr val="FF0000"/>
                </a:solidFill>
              </a:rPr>
              <a:t>内禀属性</a:t>
            </a:r>
            <a:r>
              <a:rPr lang="zh-CN" altLang="en-US" sz="2000" dirty="0"/>
              <a:t>，就像其有质量、电荷是相对论量子力学特有的，</a:t>
            </a:r>
            <a:r>
              <a:rPr lang="zh-CN" altLang="en-US" sz="2000" dirty="0">
                <a:solidFill>
                  <a:srgbClr val="FF0000"/>
                </a:solidFill>
              </a:rPr>
              <a:t>没有经典的运动相对应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zh-CN" altLang="en-US" sz="2400" dirty="0"/>
              <a:t>自旋虽然不能用经典的图象来理解，但仍然和角动量有关。</a:t>
            </a:r>
            <a:endParaRPr lang="zh-CN" altLang="en-US" sz="2400" dirty="0"/>
          </a:p>
          <a:p>
            <a:r>
              <a:rPr lang="zh-CN" altLang="en-US" sz="2400" dirty="0"/>
              <a:t>自旋角动量与</a:t>
            </a:r>
            <a:r>
              <a:rPr lang="zh-CN" altLang="en-US" sz="2400" dirty="0">
                <a:solidFill>
                  <a:srgbClr val="FF0000"/>
                </a:solidFill>
              </a:rPr>
              <a:t>自旋磁矩</a:t>
            </a:r>
            <a:r>
              <a:rPr lang="zh-CN" altLang="en-US" sz="2400" dirty="0"/>
              <a:t>关系满足：</a:t>
            </a:r>
            <a:endParaRPr lang="zh-CN" altLang="en-US" sz="24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4139" y="5493603"/>
            <a:ext cx="7228261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原子的磁矩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电子轨道运动的磁矩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+</a:t>
            </a:r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电子自旋运动磁矩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+ </a:t>
            </a:r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核磁矩。</a:t>
            </a:r>
            <a:endParaRPr lang="zh-CN" altLang="en-US" sz="2400" dirty="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16285" y="4662432"/>
            <a:ext cx="4018420" cy="1204968"/>
            <a:chOff x="1816285" y="4324526"/>
            <a:chExt cx="4018420" cy="120496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816285" y="4363327"/>
            <a:ext cx="1257605" cy="7418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公式" r:id="rId3" imgW="768350" imgH="457200" progId="Equation.3">
                    <p:embed/>
                  </p:oleObj>
                </mc:Choice>
                <mc:Fallback>
                  <p:oleObj name="公式" r:id="rId3" imgW="768350" imgH="4572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6285" y="4363327"/>
                          <a:ext cx="1257605" cy="74183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3753980" y="4324526"/>
            <a:ext cx="2080725" cy="1204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" name="公式" r:id="rId5" imgW="1271270" imgH="731520" progId="Equation.3">
                    <p:embed/>
                  </p:oleObj>
                </mc:Choice>
                <mc:Fallback>
                  <p:oleObj name="公式" r:id="rId5" imgW="1271270" imgH="731520" progId="Equation.3">
                    <p:embed/>
                    <p:pic>
                      <p:nvPicPr>
                        <p:cNvPr id="0" name="图片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3980" y="4324526"/>
                          <a:ext cx="2080725" cy="12049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528" y="124755"/>
            <a:ext cx="1462001" cy="2067532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6424617" y="306200"/>
            <a:ext cx="2500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1902-1984</a:t>
            </a:r>
            <a:endParaRPr kumimoji="1"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kumimoji="1"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保罗</a:t>
            </a:r>
            <a:r>
              <a:rPr kumimoji="1" lang="en-US" altLang="zh-CN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 </a:t>
            </a:r>
            <a:r>
              <a:rPr kumimoji="1"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狄拉克</a:t>
            </a:r>
            <a:endParaRPr kumimoji="1"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kumimoji="1"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英国理论物理学家</a:t>
            </a:r>
            <a:endParaRPr kumimoji="1"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kumimoji="1"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他和薛定谔分享</a:t>
            </a:r>
            <a:r>
              <a:rPr kumimoji="1" lang="en-US" altLang="zh-CN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1933</a:t>
            </a:r>
            <a:endParaRPr kumimoji="1"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kumimoji="1" lang="zh-CN" altLang="en-US" sz="1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年诺贝尔物理学奖。</a:t>
            </a:r>
            <a:endParaRPr kumimoji="1" lang="en-US" altLang="zh-CN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kumimoji="1" lang="zh-CN" altLang="en-US" sz="1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狄拉克（</a:t>
            </a:r>
            <a:r>
              <a:rPr lang="en-US" altLang="zh-CN" dirty="0"/>
              <a:t>Dirac</a:t>
            </a:r>
            <a:r>
              <a:rPr lang="zh-CN" altLang="en-US" dirty="0"/>
              <a:t>）方程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24" name="内容占位符 23"/>
          <p:cNvSpPr>
            <a:spLocks noGrp="1"/>
          </p:cNvSpPr>
          <p:nvPr>
            <p:ph type="body" idx="4294967295"/>
          </p:nvPr>
        </p:nvSpPr>
        <p:spPr>
          <a:xfrm>
            <a:off x="762000" y="1230403"/>
            <a:ext cx="7391400" cy="674597"/>
          </a:xfrm>
        </p:spPr>
        <p:txBody>
          <a:bodyPr>
            <a:normAutofit/>
          </a:bodyPr>
          <a:lstStyle/>
          <a:p>
            <a:pPr marL="15875" indent="0">
              <a:buNone/>
            </a:pPr>
            <a:r>
              <a:rPr lang="zh-CN" altLang="en-US" sz="3200" dirty="0"/>
              <a:t>相对论的“薛定谔方程”</a:t>
            </a:r>
            <a:endParaRPr lang="zh-CN" alt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812" y="1752600"/>
            <a:ext cx="7977188" cy="45170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948" y="1295400"/>
            <a:ext cx="6705600" cy="44831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自由电子的运动</a:t>
            </a:r>
            <a:endParaRPr lang="zh-CN" alt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graphicFrame>
        <p:nvGraphicFramePr>
          <p:cNvPr id="17" name="Object 48"/>
          <p:cNvGraphicFramePr>
            <a:graphicFrameLocks noChangeAspect="1"/>
          </p:cNvGraphicFramePr>
          <p:nvPr/>
        </p:nvGraphicFramePr>
        <p:xfrm>
          <a:off x="6494275" y="4303960"/>
          <a:ext cx="1995911" cy="126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2" imgW="389255" imgH="249555" progId="Equation.3">
                  <p:embed/>
                </p:oleObj>
              </mc:Choice>
              <mc:Fallback>
                <p:oleObj name="" r:id="rId2" imgW="389255" imgH="249555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275" y="4303960"/>
                        <a:ext cx="1995911" cy="1266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6045407" y="2343054"/>
            <a:ext cx="2281240" cy="601462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Dirac</a:t>
            </a:r>
            <a:r>
              <a:rPr lang="zh-CN" altLang="en-US" sz="3200" dirty="0"/>
              <a:t>表象</a:t>
            </a:r>
            <a:endParaRPr lang="zh-CN" altLang="en-US" sz="3200" dirty="0"/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6494275" y="3006973"/>
          <a:ext cx="175260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508000" imgH="292100" progId="Equation.3">
                  <p:embed/>
                </p:oleObj>
              </mc:Choice>
              <mc:Fallback>
                <p:oleObj name="" r:id="rId4" imgW="508000" imgH="292100" progId="Equation.3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275" y="3006973"/>
                        <a:ext cx="1752600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电子的运动：轨道与自旋耦合 </a:t>
            </a:r>
            <a:endParaRPr lang="zh-CN" altLang="en-US" dirty="0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5" name="Group 5"/>
          <p:cNvGrpSpPr/>
          <p:nvPr/>
        </p:nvGrpSpPr>
        <p:grpSpPr bwMode="auto">
          <a:xfrm>
            <a:off x="250102" y="1143000"/>
            <a:ext cx="5624513" cy="1295401"/>
            <a:chOff x="336" y="1331"/>
            <a:chExt cx="3543" cy="816"/>
          </a:xfrm>
        </p:grpSpPr>
        <p:graphicFrame>
          <p:nvGraphicFramePr>
            <p:cNvPr id="6" name="Object 13"/>
            <p:cNvGraphicFramePr>
              <a:graphicFrameLocks noChangeAspect="1"/>
            </p:cNvGraphicFramePr>
            <p:nvPr/>
          </p:nvGraphicFramePr>
          <p:xfrm>
            <a:off x="1872" y="1331"/>
            <a:ext cx="1402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Microsoft 公式 3.0" r:id="rId1" imgW="1028700" imgH="393700" progId="Equation.3">
                    <p:embed/>
                  </p:oleObj>
                </mc:Choice>
                <mc:Fallback>
                  <p:oleObj name="Microsoft 公式 3.0" r:id="rId1" imgW="1028700" imgH="3937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331"/>
                          <a:ext cx="1402" cy="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4"/>
            <p:cNvGraphicFramePr>
              <a:graphicFrameLocks noChangeAspect="1"/>
            </p:cNvGraphicFramePr>
            <p:nvPr/>
          </p:nvGraphicFramePr>
          <p:xfrm>
            <a:off x="2477" y="1855"/>
            <a:ext cx="1402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Microsoft 公式 3.0" r:id="rId3" imgW="965200" imgH="203200" progId="Equation.3">
                    <p:embed/>
                  </p:oleObj>
                </mc:Choice>
                <mc:Fallback>
                  <p:oleObj name="Microsoft 公式 3.0" r:id="rId3" imgW="965200" imgH="203200" progId="Equation.3">
                    <p:embed/>
                    <p:pic>
                      <p:nvPicPr>
                        <p:cNvPr id="0" name="图片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7" y="1855"/>
                          <a:ext cx="1402" cy="2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6" y="1440"/>
              <a:ext cx="146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轨道角动量：</a:t>
              </a:r>
              <a:endPara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 bwMode="auto">
          <a:xfrm>
            <a:off x="76200" y="2474716"/>
            <a:ext cx="6306627" cy="2338388"/>
            <a:chOff x="203" y="1833"/>
            <a:chExt cx="4098" cy="1473"/>
          </a:xfrm>
        </p:grpSpPr>
        <p:grpSp>
          <p:nvGrpSpPr>
            <p:cNvPr id="10" name="Group 10"/>
            <p:cNvGrpSpPr/>
            <p:nvPr/>
          </p:nvGrpSpPr>
          <p:grpSpPr bwMode="auto">
            <a:xfrm>
              <a:off x="316" y="1833"/>
              <a:ext cx="3659" cy="528"/>
              <a:chOff x="316" y="1833"/>
              <a:chExt cx="3659" cy="528"/>
            </a:xfrm>
          </p:grpSpPr>
          <p:graphicFrame>
            <p:nvGraphicFramePr>
              <p:cNvPr id="23" name="Object 11"/>
              <p:cNvGraphicFramePr>
                <a:graphicFrameLocks noChangeAspect="1"/>
              </p:cNvGraphicFramePr>
              <p:nvPr/>
            </p:nvGraphicFramePr>
            <p:xfrm>
              <a:off x="1872" y="1872"/>
              <a:ext cx="1306" cy="4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" name="Microsoft 公式 3.0" r:id="rId5" imgW="1054100" imgH="393700" progId="Equation.3">
                      <p:embed/>
                    </p:oleObj>
                  </mc:Choice>
                  <mc:Fallback>
                    <p:oleObj name="Microsoft 公式 3.0" r:id="rId5" imgW="1054100" imgH="393700" progId="Equation.3">
                      <p:embed/>
                      <p:pic>
                        <p:nvPicPr>
                          <p:cNvPr id="0" name="图片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2" y="1872"/>
                            <a:ext cx="1306" cy="4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12"/>
              <p:cNvGraphicFramePr>
                <a:graphicFrameLocks noChangeAspect="1"/>
              </p:cNvGraphicFramePr>
              <p:nvPr/>
            </p:nvGraphicFramePr>
            <p:xfrm>
              <a:off x="3473" y="1833"/>
              <a:ext cx="502" cy="5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" name="Microsoft 公式 3.0" r:id="rId7" imgW="368300" imgH="393700" progId="Equation.3">
                      <p:embed/>
                    </p:oleObj>
                  </mc:Choice>
                  <mc:Fallback>
                    <p:oleObj name="Microsoft 公式 3.0" r:id="rId7" imgW="368300" imgH="393700" progId="Equation.3">
                      <p:embed/>
                      <p:pic>
                        <p:nvPicPr>
                          <p:cNvPr id="0" name="图片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73" y="1833"/>
                            <a:ext cx="502" cy="52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316" y="1920"/>
                <a:ext cx="1460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>
                <a:spAutoFit/>
              </a:bodyPr>
              <a:lstStyle/>
              <a:p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自旋角动量：</a:t>
                </a:r>
                <a:endPara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4" name="Object 6"/>
            <p:cNvGraphicFramePr>
              <a:graphicFrameLocks noChangeAspect="1"/>
            </p:cNvGraphicFramePr>
            <p:nvPr/>
          </p:nvGraphicFramePr>
          <p:xfrm>
            <a:off x="1872" y="2466"/>
            <a:ext cx="898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" name="Microsoft 公式 3.0" r:id="rId9" imgW="621665" imgH="215900" progId="Equation.3">
                    <p:embed/>
                  </p:oleObj>
                </mc:Choice>
                <mc:Fallback>
                  <p:oleObj name="Microsoft 公式 3.0" r:id="rId9" imgW="621665" imgH="215900" progId="Equation.3">
                    <p:embed/>
                    <p:pic>
                      <p:nvPicPr>
                        <p:cNvPr id="0" name="图片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2466"/>
                          <a:ext cx="898" cy="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"/>
            <p:cNvGraphicFramePr>
              <a:graphicFrameLocks noChangeAspect="1"/>
            </p:cNvGraphicFramePr>
            <p:nvPr/>
          </p:nvGraphicFramePr>
          <p:xfrm>
            <a:off x="2952" y="2422"/>
            <a:ext cx="1330" cy="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" name="Microsoft 公式 3.0" r:id="rId11" imgW="1079500" imgH="393700" progId="Equation.3">
                    <p:embed/>
                  </p:oleObj>
                </mc:Choice>
                <mc:Fallback>
                  <p:oleObj name="Microsoft 公式 3.0" r:id="rId11" imgW="1079500" imgH="393700" progId="Equation.3">
                    <p:embed/>
                    <p:pic>
                      <p:nvPicPr>
                        <p:cNvPr id="0" name="图片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2" y="2422"/>
                          <a:ext cx="1330" cy="4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03" y="2315"/>
              <a:ext cx="1813" cy="6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总角动量</a:t>
              </a:r>
              <a:endParaRPr lang="en-US" altLang="zh-CN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  <a:p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（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矢量相加</a:t>
              </a:r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）：  </a:t>
              </a:r>
              <a:endPara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7"/>
            <p:cNvGrpSpPr/>
            <p:nvPr/>
          </p:nvGrpSpPr>
          <p:grpSpPr bwMode="auto">
            <a:xfrm>
              <a:off x="1469" y="2946"/>
              <a:ext cx="2832" cy="360"/>
              <a:chOff x="701" y="2982"/>
              <a:chExt cx="2832" cy="360"/>
            </a:xfrm>
          </p:grpSpPr>
          <p:graphicFrame>
            <p:nvGraphicFramePr>
              <p:cNvPr id="20" name="Object 8"/>
              <p:cNvGraphicFramePr>
                <a:graphicFrameLocks noChangeAspect="1"/>
              </p:cNvGraphicFramePr>
              <p:nvPr/>
            </p:nvGraphicFramePr>
            <p:xfrm>
              <a:off x="3053" y="2982"/>
              <a:ext cx="48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" name="Microsoft 公式 3.0" r:id="rId13" imgW="342900" imgH="254000" progId="Equation.3">
                      <p:embed/>
                    </p:oleObj>
                  </mc:Choice>
                  <mc:Fallback>
                    <p:oleObj name="Microsoft 公式 3.0" r:id="rId13" imgW="342900" imgH="254000" progId="Equation.3">
                      <p:embed/>
                      <p:pic>
                        <p:nvPicPr>
                          <p:cNvPr id="0" name="图片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3" y="2982"/>
                            <a:ext cx="480" cy="3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2" name="Group 19"/>
              <p:cNvGrpSpPr/>
              <p:nvPr/>
            </p:nvGrpSpPr>
            <p:grpSpPr bwMode="auto">
              <a:xfrm>
                <a:off x="701" y="2994"/>
                <a:ext cx="2332" cy="327"/>
                <a:chOff x="701" y="2994"/>
                <a:chExt cx="2332" cy="327"/>
              </a:xfrm>
            </p:grpSpPr>
            <p:grpSp>
              <p:nvGrpSpPr>
                <p:cNvPr id="26" name="Group 20"/>
                <p:cNvGrpSpPr/>
                <p:nvPr/>
              </p:nvGrpSpPr>
              <p:grpSpPr bwMode="auto">
                <a:xfrm>
                  <a:off x="701" y="2994"/>
                  <a:ext cx="1584" cy="327"/>
                  <a:chOff x="701" y="2994"/>
                  <a:chExt cx="1584" cy="327"/>
                </a:xfrm>
              </p:grpSpPr>
              <p:graphicFrame>
                <p:nvGraphicFramePr>
                  <p:cNvPr id="27" name="Object 9"/>
                  <p:cNvGraphicFramePr>
                    <a:graphicFrameLocks noChangeAspect="1"/>
                  </p:cNvGraphicFramePr>
                  <p:nvPr/>
                </p:nvGraphicFramePr>
                <p:xfrm>
                  <a:off x="1565" y="3037"/>
                  <a:ext cx="720" cy="26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" name="Microsoft 公式 3.0" r:id="rId15" imgW="494665" imgH="177800" progId="Equation.3">
                          <p:embed/>
                        </p:oleObj>
                      </mc:Choice>
                      <mc:Fallback>
                        <p:oleObj name="Microsoft 公式 3.0" r:id="rId15" imgW="494665" imgH="177800" progId="Equation.3">
                          <p:embed/>
                          <p:pic>
                            <p:nvPicPr>
                              <p:cNvPr id="0" name="图片 2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565" y="3037"/>
                                <a:ext cx="720" cy="263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29" name="Group 22"/>
                  <p:cNvGrpSpPr/>
                  <p:nvPr/>
                </p:nvGrpSpPr>
                <p:grpSpPr bwMode="auto">
                  <a:xfrm>
                    <a:off x="701" y="2994"/>
                    <a:ext cx="960" cy="327"/>
                    <a:chOff x="701" y="2994"/>
                    <a:chExt cx="960" cy="327"/>
                  </a:xfrm>
                </p:grpSpPr>
                <p:graphicFrame>
                  <p:nvGraphicFramePr>
                    <p:cNvPr id="30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701" y="3042"/>
                    <a:ext cx="720" cy="27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31" name="Microsoft 公式 3.0" r:id="rId17" imgW="533400" imgH="203200" progId="Equation.3">
                            <p:embed/>
                          </p:oleObj>
                        </mc:Choice>
                        <mc:Fallback>
                          <p:oleObj name="Microsoft 公式 3.0" r:id="rId17" imgW="533400" imgH="203200" progId="Equation.3">
                            <p:embed/>
                            <p:pic>
                              <p:nvPicPr>
                                <p:cNvPr id="0" name="图片 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01" y="3042"/>
                                  <a:ext cx="720" cy="270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3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5" y="2994"/>
                      <a:ext cx="676" cy="3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r>
                        <a:rPr lang="en-US" altLang="zh-CN" sz="28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zh-CN" altLang="en-US" sz="28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，</a:t>
                      </a:r>
                      <a:endParaRPr lang="zh-CN" altLang="en-US" sz="2800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33" name="Rectangle 25"/>
                <p:cNvSpPr>
                  <a:spLocks noChangeArrowheads="1"/>
                </p:cNvSpPr>
                <p:nvPr/>
              </p:nvSpPr>
              <p:spPr bwMode="auto">
                <a:xfrm>
                  <a:off x="1853" y="2994"/>
                  <a:ext cx="1180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       </a:t>
                  </a:r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，</a:t>
                  </a:r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……</a:t>
                  </a:r>
                  <a:endParaRPr lang="en-US" altLang="zh-CN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34" name="Group 26"/>
          <p:cNvGrpSpPr/>
          <p:nvPr/>
        </p:nvGrpSpPr>
        <p:grpSpPr bwMode="auto">
          <a:xfrm>
            <a:off x="533400" y="5107887"/>
            <a:ext cx="5099050" cy="1081087"/>
            <a:chOff x="96" y="3207"/>
            <a:chExt cx="3212" cy="681"/>
          </a:xfrm>
        </p:grpSpPr>
        <p:grpSp>
          <p:nvGrpSpPr>
            <p:cNvPr id="35" name="Group 27"/>
            <p:cNvGrpSpPr/>
            <p:nvPr/>
          </p:nvGrpSpPr>
          <p:grpSpPr bwMode="auto">
            <a:xfrm>
              <a:off x="96" y="3552"/>
              <a:ext cx="3212" cy="336"/>
              <a:chOff x="96" y="3552"/>
              <a:chExt cx="3212" cy="336"/>
            </a:xfrm>
          </p:grpSpPr>
          <p:graphicFrame>
            <p:nvGraphicFramePr>
              <p:cNvPr id="36" name="Object 4"/>
              <p:cNvGraphicFramePr>
                <a:graphicFrameLocks noChangeAspect="1"/>
              </p:cNvGraphicFramePr>
              <p:nvPr/>
            </p:nvGraphicFramePr>
            <p:xfrm>
              <a:off x="2116" y="3567"/>
              <a:ext cx="637" cy="3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" name="Microsoft 公式 3.0" r:id="rId19" imgW="367665" imgH="177800" progId="Equation.3">
                      <p:embed/>
                    </p:oleObj>
                  </mc:Choice>
                  <mc:Fallback>
                    <p:oleObj name="Microsoft 公式 3.0" r:id="rId19" imgW="367665" imgH="177800" progId="Equation.3">
                      <p:embed/>
                      <p:pic>
                        <p:nvPicPr>
                          <p:cNvPr id="0" name="图片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6" y="3567"/>
                            <a:ext cx="637" cy="31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8" name="Group 29"/>
              <p:cNvGrpSpPr/>
              <p:nvPr/>
            </p:nvGrpSpPr>
            <p:grpSpPr bwMode="auto">
              <a:xfrm>
                <a:off x="96" y="3552"/>
                <a:ext cx="2044" cy="336"/>
                <a:chOff x="96" y="3552"/>
                <a:chExt cx="2044" cy="336"/>
              </a:xfrm>
            </p:grpSpPr>
            <p:graphicFrame>
              <p:nvGraphicFramePr>
                <p:cNvPr id="39" name="Object 5"/>
                <p:cNvGraphicFramePr>
                  <a:graphicFrameLocks noChangeAspect="1"/>
                </p:cNvGraphicFramePr>
                <p:nvPr/>
              </p:nvGraphicFramePr>
              <p:xfrm>
                <a:off x="816" y="3584"/>
                <a:ext cx="52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" name="Microsoft 公式 3.0" r:id="rId21" imgW="316865" imgH="177800" progId="Equation.3">
                        <p:embed/>
                      </p:oleObj>
                    </mc:Choice>
                    <mc:Fallback>
                      <p:oleObj name="Microsoft 公式 3.0" r:id="rId21" imgW="316865" imgH="177800" progId="Equation.3">
                        <p:embed/>
                        <p:pic>
                          <p:nvPicPr>
                            <p:cNvPr id="0" name="图片 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6" y="3584"/>
                              <a:ext cx="528" cy="30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96" y="3552"/>
                  <a:ext cx="724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pPr indent="609600" eaLnBrk="0" hangingPunct="0"/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当</a:t>
                  </a:r>
                  <a:endPara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ectangle 32"/>
                <p:cNvSpPr>
                  <a:spLocks noChangeArrowheads="1"/>
                </p:cNvSpPr>
                <p:nvPr/>
              </p:nvSpPr>
              <p:spPr bwMode="auto">
                <a:xfrm>
                  <a:off x="960" y="3552"/>
                  <a:ext cx="1180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       </a:t>
                  </a:r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时，共</a:t>
                  </a:r>
                  <a:endPara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3" name="Rectangle 33"/>
              <p:cNvSpPr>
                <a:spLocks noChangeArrowheads="1"/>
              </p:cNvSpPr>
              <p:nvPr/>
            </p:nvSpPr>
            <p:spPr bwMode="auto">
              <a:xfrm>
                <a:off x="2352" y="3552"/>
                <a:ext cx="956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altLang="zh-CN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      </a:t>
                </a:r>
                <a:r>
                  <a: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个值</a:t>
                </a:r>
                <a:endPara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Group 34"/>
            <p:cNvGrpSpPr/>
            <p:nvPr/>
          </p:nvGrpSpPr>
          <p:grpSpPr bwMode="auto">
            <a:xfrm>
              <a:off x="96" y="3207"/>
              <a:ext cx="3192" cy="345"/>
              <a:chOff x="96" y="3207"/>
              <a:chExt cx="3192" cy="345"/>
            </a:xfrm>
          </p:grpSpPr>
          <p:grpSp>
            <p:nvGrpSpPr>
              <p:cNvPr id="46" name="Group 35"/>
              <p:cNvGrpSpPr/>
              <p:nvPr/>
            </p:nvGrpSpPr>
            <p:grpSpPr bwMode="auto">
              <a:xfrm>
                <a:off x="96" y="3216"/>
                <a:ext cx="2044" cy="327"/>
                <a:chOff x="624" y="3360"/>
                <a:chExt cx="2044" cy="327"/>
              </a:xfrm>
            </p:grpSpPr>
            <p:graphicFrame>
              <p:nvGraphicFramePr>
                <p:cNvPr id="47" name="Object 3"/>
                <p:cNvGraphicFramePr>
                  <a:graphicFrameLocks noChangeAspect="1"/>
                </p:cNvGraphicFramePr>
                <p:nvPr/>
              </p:nvGraphicFramePr>
              <p:xfrm>
                <a:off x="1344" y="3360"/>
                <a:ext cx="52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" name="Microsoft 公式 3.0" r:id="rId23" imgW="316865" imgH="177800" progId="Equation.3">
                        <p:embed/>
                      </p:oleObj>
                    </mc:Choice>
                    <mc:Fallback>
                      <p:oleObj name="Microsoft 公式 3.0" r:id="rId23" imgW="316865" imgH="177800" progId="Equation.3">
                        <p:embed/>
                        <p:pic>
                          <p:nvPicPr>
                            <p:cNvPr id="0" name="图片 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44" y="3360"/>
                              <a:ext cx="528" cy="30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9" name="Rectangle 37"/>
                <p:cNvSpPr>
                  <a:spLocks noChangeArrowheads="1"/>
                </p:cNvSpPr>
                <p:nvPr/>
              </p:nvSpPr>
              <p:spPr bwMode="auto">
                <a:xfrm>
                  <a:off x="624" y="3360"/>
                  <a:ext cx="73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       </a:t>
                  </a:r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当</a:t>
                  </a:r>
                  <a:endPara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 38"/>
                <p:cNvSpPr>
                  <a:spLocks noChangeArrowheads="1"/>
                </p:cNvSpPr>
                <p:nvPr/>
              </p:nvSpPr>
              <p:spPr bwMode="auto">
                <a:xfrm>
                  <a:off x="1488" y="3360"/>
                  <a:ext cx="1180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       </a:t>
                  </a:r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时，共</a:t>
                  </a:r>
                  <a:endPara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" name="Group 39"/>
              <p:cNvGrpSpPr/>
              <p:nvPr/>
            </p:nvGrpSpPr>
            <p:grpSpPr bwMode="auto">
              <a:xfrm>
                <a:off x="2112" y="3207"/>
                <a:ext cx="1176" cy="345"/>
                <a:chOff x="2352" y="3286"/>
                <a:chExt cx="1176" cy="345"/>
              </a:xfrm>
            </p:grpSpPr>
            <p:graphicFrame>
              <p:nvGraphicFramePr>
                <p:cNvPr id="52" name="Object 2"/>
                <p:cNvGraphicFramePr>
                  <a:graphicFrameLocks noChangeAspect="1"/>
                </p:cNvGraphicFramePr>
                <p:nvPr/>
              </p:nvGraphicFramePr>
              <p:xfrm>
                <a:off x="2352" y="3332"/>
                <a:ext cx="630" cy="29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3" name="Microsoft 公式 3.0" r:id="rId25" imgW="380365" imgH="177800" progId="Equation.3">
                        <p:embed/>
                      </p:oleObj>
                    </mc:Choice>
                    <mc:Fallback>
                      <p:oleObj name="Microsoft 公式 3.0" r:id="rId25" imgW="380365" imgH="177800" progId="Equation.3">
                        <p:embed/>
                        <p:pic>
                          <p:nvPicPr>
                            <p:cNvPr id="0" name="图片 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52" y="3332"/>
                              <a:ext cx="630" cy="29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4" name="Rectangle 41"/>
                <p:cNvSpPr>
                  <a:spLocks noChangeArrowheads="1"/>
                </p:cNvSpPr>
                <p:nvPr/>
              </p:nvSpPr>
              <p:spPr bwMode="auto">
                <a:xfrm>
                  <a:off x="2592" y="3286"/>
                  <a:ext cx="936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      </a:t>
                  </a:r>
                  <a:r>
                    <a:rPr lang="zh-CN" altLang="en-US" sz="2800" dirty="0">
                      <a:solidFill>
                        <a:srgbClr val="000066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个值</a:t>
                  </a:r>
                  <a:endParaRPr lang="zh-CN" altLang="en-US" sz="28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6987180" y="5078542"/>
            <a:ext cx="200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自旋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轨道耦合</a:t>
            </a:r>
            <a:endParaRPr lang="zh-CN" altLang="en-US" sz="2000" b="0" dirty="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56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77000" y="1566069"/>
            <a:ext cx="2443149" cy="33012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轨道与自旋耦合举例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6" name="Group 21"/>
          <p:cNvGrpSpPr/>
          <p:nvPr/>
        </p:nvGrpSpPr>
        <p:grpSpPr bwMode="auto">
          <a:xfrm>
            <a:off x="427508" y="1189926"/>
            <a:ext cx="5138810" cy="722328"/>
            <a:chOff x="958" y="1008"/>
            <a:chExt cx="3842" cy="583"/>
          </a:xfrm>
        </p:grpSpPr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2208" y="1008"/>
            <a:ext cx="1210" cy="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Microsoft 公式 3.0" r:id="rId1" imgW="812165" imgH="393700" progId="Equation.3">
                    <p:embed/>
                  </p:oleObj>
                </mc:Choice>
                <mc:Fallback>
                  <p:oleObj name="Microsoft 公式 3.0" r:id="rId1" imgW="812165" imgH="3937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1008"/>
                          <a:ext cx="1210" cy="5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/>
            <p:cNvGraphicFramePr>
              <a:graphicFrameLocks noChangeAspect="1"/>
            </p:cNvGraphicFramePr>
            <p:nvPr/>
          </p:nvGraphicFramePr>
          <p:xfrm>
            <a:off x="3638" y="1023"/>
            <a:ext cx="1162" cy="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Microsoft 公式 3.0" r:id="rId3" imgW="812165" imgH="393700" progId="Equation.3">
                    <p:embed/>
                  </p:oleObj>
                </mc:Choice>
                <mc:Fallback>
                  <p:oleObj name="Microsoft 公式 3.0" r:id="rId3" imgW="812165" imgH="393700" progId="Equation.3">
                    <p:embed/>
                    <p:pic>
                      <p:nvPicPr>
                        <p:cNvPr id="0" name="图片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8" y="1023"/>
                          <a:ext cx="1162" cy="5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24"/>
            <p:cNvGrpSpPr/>
            <p:nvPr/>
          </p:nvGrpSpPr>
          <p:grpSpPr bwMode="auto">
            <a:xfrm>
              <a:off x="958" y="1155"/>
              <a:ext cx="1366" cy="333"/>
              <a:chOff x="958" y="1065"/>
              <a:chExt cx="1366" cy="333"/>
            </a:xfrm>
          </p:grpSpPr>
          <p:grpSp>
            <p:nvGrpSpPr>
              <p:cNvPr id="10" name="Group 25"/>
              <p:cNvGrpSpPr/>
              <p:nvPr/>
            </p:nvGrpSpPr>
            <p:grpSpPr bwMode="auto">
              <a:xfrm>
                <a:off x="958" y="1067"/>
                <a:ext cx="818" cy="331"/>
                <a:chOff x="958" y="1067"/>
                <a:chExt cx="818" cy="331"/>
              </a:xfrm>
            </p:grpSpPr>
            <p:graphicFrame>
              <p:nvGraphicFramePr>
                <p:cNvPr id="12" name="Object 11"/>
                <p:cNvGraphicFramePr>
                  <a:graphicFrameLocks noChangeAspect="1"/>
                </p:cNvGraphicFramePr>
                <p:nvPr/>
              </p:nvGraphicFramePr>
              <p:xfrm>
                <a:off x="1296" y="1104"/>
                <a:ext cx="480" cy="2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" name="Microsoft 公式 3.0" r:id="rId5" imgW="291465" imgH="177800" progId="Equation.3">
                        <p:embed/>
                      </p:oleObj>
                    </mc:Choice>
                    <mc:Fallback>
                      <p:oleObj name="Microsoft 公式 3.0" r:id="rId5" imgW="291465" imgH="177800" progId="Equation.3">
                        <p:embed/>
                        <p:pic>
                          <p:nvPicPr>
                            <p:cNvPr id="0" name="图片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96" y="1104"/>
                              <a:ext cx="480" cy="29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" name="Rectangle 27"/>
                <p:cNvSpPr>
                  <a:spLocks noChangeArrowheads="1"/>
                </p:cNvSpPr>
                <p:nvPr/>
              </p:nvSpPr>
              <p:spPr bwMode="auto">
                <a:xfrm>
                  <a:off x="958" y="1067"/>
                  <a:ext cx="34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anchor="ctr">
                  <a:spAutoFit/>
                </a:bodyPr>
                <a:lstStyle/>
                <a:p>
                  <a:r>
                    <a:rPr lang="zh-CN" altLang="en-US" sz="2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当</a:t>
                  </a:r>
                  <a:endParaRPr lang="zh-CN" altLang="en-US" sz="2800" dirty="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Rectangle 28"/>
              <p:cNvSpPr>
                <a:spLocks noChangeArrowheads="1"/>
              </p:cNvSpPr>
              <p:nvPr/>
            </p:nvSpPr>
            <p:spPr bwMode="auto">
              <a:xfrm>
                <a:off x="1536" y="1065"/>
                <a:ext cx="788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altLang="zh-CN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   </a:t>
                </a:r>
                <a:r>
                  <a:rPr lang="zh-CN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时，</a:t>
                </a:r>
                <a:endParaRPr lang="zh-CN" altLang="en-US" sz="28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Group 31"/>
          <p:cNvGrpSpPr/>
          <p:nvPr/>
        </p:nvGrpSpPr>
        <p:grpSpPr bwMode="auto">
          <a:xfrm>
            <a:off x="591008" y="2068586"/>
            <a:ext cx="5850010" cy="744599"/>
            <a:chOff x="288" y="1761"/>
            <a:chExt cx="4368" cy="543"/>
          </a:xfrm>
        </p:grpSpPr>
        <p:graphicFrame>
          <p:nvGraphicFramePr>
            <p:cNvPr id="17" name="Object 7"/>
            <p:cNvGraphicFramePr>
              <a:graphicFrameLocks noChangeAspect="1"/>
            </p:cNvGraphicFramePr>
            <p:nvPr/>
          </p:nvGraphicFramePr>
          <p:xfrm>
            <a:off x="288" y="1776"/>
            <a:ext cx="2064" cy="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" name="Microsoft 公式 3.0" r:id="rId7" imgW="1574800" imgH="393700" progId="Equation.3">
                    <p:embed/>
                  </p:oleObj>
                </mc:Choice>
                <mc:Fallback>
                  <p:oleObj name="Microsoft 公式 3.0" r:id="rId7" imgW="1574800" imgH="393700" progId="Equation.3">
                    <p:embed/>
                    <p:pic>
                      <p:nvPicPr>
                        <p:cNvPr id="0" name="图片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776"/>
                          <a:ext cx="2064" cy="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8"/>
            <p:cNvGraphicFramePr>
              <a:graphicFrameLocks noChangeAspect="1"/>
            </p:cNvGraphicFramePr>
            <p:nvPr/>
          </p:nvGraphicFramePr>
          <p:xfrm>
            <a:off x="2592" y="1761"/>
            <a:ext cx="2064" cy="5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" name="Microsoft 公式 3.0" r:id="rId9" imgW="1625600" imgH="431800" progId="Equation.3">
                    <p:embed/>
                  </p:oleObj>
                </mc:Choice>
                <mc:Fallback>
                  <p:oleObj name="Microsoft 公式 3.0" r:id="rId9" imgW="1625600" imgH="431800" progId="Equation.3">
                    <p:embed/>
                    <p:pic>
                      <p:nvPicPr>
                        <p:cNvPr id="0" name="图片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1761"/>
                          <a:ext cx="2064" cy="5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591008" y="2859596"/>
          <a:ext cx="4249929" cy="82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Microsoft 公式 3.0" r:id="rId11" imgW="2210435" imgH="431800" progId="Equation.3">
                  <p:embed/>
                </p:oleObj>
              </mc:Choice>
              <mc:Fallback>
                <p:oleObj name="Microsoft 公式 3.0" r:id="rId11" imgW="2210435" imgH="431800" progId="Equation.3">
                  <p:embed/>
                  <p:pic>
                    <p:nvPicPr>
                      <p:cNvPr id="0" name="图片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08" y="2859596"/>
                        <a:ext cx="4249929" cy="8254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46"/>
          <p:cNvGrpSpPr/>
          <p:nvPr/>
        </p:nvGrpSpPr>
        <p:grpSpPr bwMode="auto">
          <a:xfrm>
            <a:off x="514176" y="3731841"/>
            <a:ext cx="8017945" cy="738778"/>
            <a:chOff x="2" y="2716"/>
            <a:chExt cx="6202" cy="606"/>
          </a:xfrm>
        </p:grpSpPr>
        <p:graphicFrame>
          <p:nvGraphicFramePr>
            <p:cNvPr id="25" name="Object 3"/>
            <p:cNvGraphicFramePr>
              <a:graphicFrameLocks noChangeAspect="1"/>
            </p:cNvGraphicFramePr>
            <p:nvPr/>
          </p:nvGraphicFramePr>
          <p:xfrm>
            <a:off x="2" y="2826"/>
            <a:ext cx="2159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" name="Microsoft 公式 3.0" r:id="rId13" imgW="1536065" imgH="215900" progId="Equation.3">
                    <p:embed/>
                  </p:oleObj>
                </mc:Choice>
                <mc:Fallback>
                  <p:oleObj name="Microsoft 公式 3.0" r:id="rId13" imgW="1536065" imgH="215900" progId="Equation.3">
                    <p:embed/>
                    <p:pic>
                      <p:nvPicPr>
                        <p:cNvPr id="0" name="图片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" y="2826"/>
                          <a:ext cx="2159" cy="3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4"/>
            <p:cNvGraphicFramePr>
              <a:graphicFrameLocks noChangeAspect="1"/>
            </p:cNvGraphicFramePr>
            <p:nvPr/>
          </p:nvGraphicFramePr>
          <p:xfrm>
            <a:off x="2460" y="2716"/>
            <a:ext cx="3744" cy="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" name="Microsoft 公式 3.0" r:id="rId15" imgW="2996565" imgH="481965" progId="Equation.3">
                    <p:embed/>
                  </p:oleObj>
                </mc:Choice>
                <mc:Fallback>
                  <p:oleObj name="Microsoft 公式 3.0" r:id="rId15" imgW="2996565" imgH="481965" progId="Equation.3">
                    <p:embed/>
                    <p:pic>
                      <p:nvPicPr>
                        <p:cNvPr id="0" name="图片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0" y="2716"/>
                          <a:ext cx="3744" cy="6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4"/>
          <p:cNvGrpSpPr/>
          <p:nvPr/>
        </p:nvGrpSpPr>
        <p:grpSpPr bwMode="auto">
          <a:xfrm>
            <a:off x="184150" y="4572000"/>
            <a:ext cx="8731250" cy="777259"/>
            <a:chOff x="144" y="2559"/>
            <a:chExt cx="5814" cy="544"/>
          </a:xfrm>
        </p:grpSpPr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144" y="2658"/>
              <a:ext cx="310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当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" name="Object 7"/>
            <p:cNvGraphicFramePr>
              <a:graphicFrameLocks noChangeAspect="1"/>
            </p:cNvGraphicFramePr>
            <p:nvPr/>
          </p:nvGraphicFramePr>
          <p:xfrm>
            <a:off x="396" y="2661"/>
            <a:ext cx="826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" name="Microsoft 公式 3.0" r:id="rId17" imgW="533400" imgH="203200" progId="Equation.3">
                    <p:embed/>
                  </p:oleObj>
                </mc:Choice>
                <mc:Fallback>
                  <p:oleObj name="Microsoft 公式 3.0" r:id="rId17" imgW="533400" imgH="203200" progId="Equation.3">
                    <p:embed/>
                    <p:pic>
                      <p:nvPicPr>
                        <p:cNvPr id="0" name="图片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" y="2661"/>
                          <a:ext cx="826" cy="3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966" y="2652"/>
              <a:ext cx="456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</a:t>
              </a:r>
              <a:r>
                <a:rPr lang="zh-CN" altLang="en-US" sz="2400" dirty="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时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8"/>
            <p:cNvGrpSpPr/>
            <p:nvPr/>
          </p:nvGrpSpPr>
          <p:grpSpPr bwMode="auto">
            <a:xfrm>
              <a:off x="1466" y="2559"/>
              <a:ext cx="3712" cy="544"/>
              <a:chOff x="1466" y="2559"/>
              <a:chExt cx="3712" cy="544"/>
            </a:xfrm>
          </p:grpSpPr>
          <p:graphicFrame>
            <p:nvGraphicFramePr>
              <p:cNvPr id="34" name="Object 8"/>
              <p:cNvGraphicFramePr>
                <a:graphicFrameLocks noChangeAspect="1"/>
              </p:cNvGraphicFramePr>
              <p:nvPr/>
            </p:nvGraphicFramePr>
            <p:xfrm>
              <a:off x="5023" y="2694"/>
              <a:ext cx="155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" name="Microsoft 公式 3.0" r:id="rId19" imgW="139065" imgH="215900" progId="Equation.3">
                      <p:embed/>
                    </p:oleObj>
                  </mc:Choice>
                  <mc:Fallback>
                    <p:oleObj name="Microsoft 公式 3.0" r:id="rId19" imgW="139065" imgH="215900" progId="Equation.3">
                      <p:embed/>
                      <p:pic>
                        <p:nvPicPr>
                          <p:cNvPr id="0" name="图片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3" y="2694"/>
                            <a:ext cx="155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6" name="Group 10"/>
              <p:cNvGrpSpPr/>
              <p:nvPr/>
            </p:nvGrpSpPr>
            <p:grpSpPr bwMode="auto">
              <a:xfrm>
                <a:off x="1466" y="2559"/>
                <a:ext cx="3611" cy="544"/>
                <a:chOff x="1466" y="2559"/>
                <a:chExt cx="3611" cy="544"/>
              </a:xfrm>
            </p:grpSpPr>
            <p:graphicFrame>
              <p:nvGraphicFramePr>
                <p:cNvPr id="37" name="Object 9"/>
                <p:cNvGraphicFramePr>
                  <a:graphicFrameLocks noChangeAspect="1"/>
                </p:cNvGraphicFramePr>
                <p:nvPr/>
              </p:nvGraphicFramePr>
              <p:xfrm>
                <a:off x="1466" y="2559"/>
                <a:ext cx="2256" cy="5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8" name="Microsoft 公式 3.0" r:id="rId21" imgW="1854835" imgH="444500" progId="Equation.3">
                        <p:embed/>
                      </p:oleObj>
                    </mc:Choice>
                    <mc:Fallback>
                      <p:oleObj name="Microsoft 公式 3.0" r:id="rId21" imgW="1854835" imgH="444500" progId="Equation.3">
                        <p:embed/>
                        <p:pic>
                          <p:nvPicPr>
                            <p:cNvPr id="0" name="图片 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66" y="2559"/>
                              <a:ext cx="2256" cy="54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"/>
                <p:cNvGraphicFramePr>
                  <a:graphicFrameLocks noChangeAspect="1"/>
                </p:cNvGraphicFramePr>
                <p:nvPr/>
              </p:nvGraphicFramePr>
              <p:xfrm>
                <a:off x="3807" y="2666"/>
                <a:ext cx="571" cy="2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" name="Microsoft 公式 3.0" r:id="rId23" imgW="494665" imgH="215900" progId="Equation.3">
                        <p:embed/>
                      </p:oleObj>
                    </mc:Choice>
                    <mc:Fallback>
                      <p:oleObj name="Microsoft 公式 3.0" r:id="rId23" imgW="494665" imgH="215900" progId="Equation.3">
                        <p:embed/>
                        <p:pic>
                          <p:nvPicPr>
                            <p:cNvPr id="0" name="图片 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07" y="2666"/>
                              <a:ext cx="571" cy="25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1" name="Group 13"/>
                <p:cNvGrpSpPr/>
                <p:nvPr/>
              </p:nvGrpSpPr>
              <p:grpSpPr bwMode="auto">
                <a:xfrm>
                  <a:off x="4163" y="2687"/>
                  <a:ext cx="914" cy="297"/>
                  <a:chOff x="4163" y="2687"/>
                  <a:chExt cx="914" cy="297"/>
                </a:xfrm>
              </p:grpSpPr>
              <p:grpSp>
                <p:nvGrpSpPr>
                  <p:cNvPr id="42" name="Group 14"/>
                  <p:cNvGrpSpPr/>
                  <p:nvPr/>
                </p:nvGrpSpPr>
                <p:grpSpPr bwMode="auto">
                  <a:xfrm>
                    <a:off x="4163" y="2687"/>
                    <a:ext cx="794" cy="291"/>
                    <a:chOff x="4163" y="2687"/>
                    <a:chExt cx="794" cy="291"/>
                  </a:xfrm>
                </p:grpSpPr>
                <p:graphicFrame>
                  <p:nvGraphicFramePr>
                    <p:cNvPr id="43" name="Object 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702" y="2713"/>
                    <a:ext cx="149" cy="209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4" name="Microsoft 公式 3.0" r:id="rId25" imgW="139700" imgH="203200" progId="Equation.3">
                            <p:embed/>
                          </p:oleObj>
                        </mc:Choice>
                        <mc:Fallback>
                          <p:oleObj name="Microsoft 公式 3.0" r:id="rId25" imgW="139700" imgH="203200" progId="Equation.3">
                            <p:embed/>
                            <p:pic>
                              <p:nvPicPr>
                                <p:cNvPr id="0" name="图片 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702" y="2713"/>
                                  <a:ext cx="149" cy="209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45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2687"/>
                      <a:ext cx="794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</a:ln>
                  </p:spPr>
                  <p:txBody>
                    <a:bodyPr wrap="square" anchor="ctr">
                      <a:spAutoFit/>
                    </a:bodyPr>
                    <a:lstStyle/>
                    <a:p>
                      <a:r>
                        <a:rPr lang="en-US" altLang="zh-CN" sz="24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altLang="en-US" sz="24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，称</a:t>
                      </a:r>
                      <a:endParaRPr lang="zh-CN" altLang="en-US" sz="24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4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4767" y="2693"/>
                    <a:ext cx="310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zh-CN" alt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和</a:t>
                    </a:r>
                    <a:endParaRPr lang="zh-CN" altLang="en-US" sz="2400" dirty="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47" name="Rectangle 18"/>
            <p:cNvSpPr>
              <a:spLocks noChangeArrowheads="1"/>
            </p:cNvSpPr>
            <p:nvPr/>
          </p:nvSpPr>
          <p:spPr bwMode="auto">
            <a:xfrm>
              <a:off x="5066" y="2704"/>
              <a:ext cx="892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“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平行”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20"/>
          <p:cNvGrpSpPr/>
          <p:nvPr/>
        </p:nvGrpSpPr>
        <p:grpSpPr bwMode="auto">
          <a:xfrm>
            <a:off x="152400" y="5402570"/>
            <a:ext cx="8915400" cy="769630"/>
            <a:chOff x="144" y="3323"/>
            <a:chExt cx="5852" cy="509"/>
          </a:xfrm>
        </p:grpSpPr>
        <p:grpSp>
          <p:nvGrpSpPr>
            <p:cNvPr id="49" name="Group 21"/>
            <p:cNvGrpSpPr/>
            <p:nvPr/>
          </p:nvGrpSpPr>
          <p:grpSpPr bwMode="auto">
            <a:xfrm>
              <a:off x="144" y="3323"/>
              <a:ext cx="4942" cy="509"/>
              <a:chOff x="144" y="3352"/>
              <a:chExt cx="4942" cy="509"/>
            </a:xfrm>
          </p:grpSpPr>
          <p:graphicFrame>
            <p:nvGraphicFramePr>
              <p:cNvPr id="50" name="Object 2"/>
              <p:cNvGraphicFramePr>
                <a:graphicFrameLocks noChangeAspect="1"/>
              </p:cNvGraphicFramePr>
              <p:nvPr/>
            </p:nvGraphicFramePr>
            <p:xfrm>
              <a:off x="4922" y="3450"/>
              <a:ext cx="164" cy="2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" name="Microsoft 公式 3.0" r:id="rId27" imgW="139065" imgH="215900" progId="Equation.3">
                      <p:embed/>
                    </p:oleObj>
                  </mc:Choice>
                  <mc:Fallback>
                    <p:oleObj name="Microsoft 公式 3.0" r:id="rId27" imgW="139065" imgH="215900" progId="Equation.3">
                      <p:embed/>
                      <p:pic>
                        <p:nvPicPr>
                          <p:cNvPr id="0" name="图片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2" y="3450"/>
                            <a:ext cx="164" cy="25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2" name="Group 23"/>
              <p:cNvGrpSpPr/>
              <p:nvPr/>
            </p:nvGrpSpPr>
            <p:grpSpPr bwMode="auto">
              <a:xfrm>
                <a:off x="144" y="3352"/>
                <a:ext cx="4650" cy="509"/>
                <a:chOff x="144" y="3352"/>
                <a:chExt cx="4650" cy="509"/>
              </a:xfrm>
            </p:grpSpPr>
            <p:graphicFrame>
              <p:nvGraphicFramePr>
                <p:cNvPr id="53" name="Object 3"/>
                <p:cNvGraphicFramePr>
                  <a:graphicFrameLocks noChangeAspect="1"/>
                </p:cNvGraphicFramePr>
                <p:nvPr/>
              </p:nvGraphicFramePr>
              <p:xfrm>
                <a:off x="4630" y="3452"/>
                <a:ext cx="164" cy="22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4" name="Microsoft 公式 3.0" r:id="rId29" imgW="139700" imgH="203200" progId="Equation.3">
                        <p:embed/>
                      </p:oleObj>
                    </mc:Choice>
                    <mc:Fallback>
                      <p:oleObj name="Microsoft 公式 3.0" r:id="rId29" imgW="139700" imgH="203200" progId="Equation.3">
                        <p:embed/>
                        <p:pic>
                          <p:nvPicPr>
                            <p:cNvPr id="0" name="图片 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30" y="3452"/>
                              <a:ext cx="164" cy="22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5" name="Group 25"/>
                <p:cNvGrpSpPr/>
                <p:nvPr/>
              </p:nvGrpSpPr>
              <p:grpSpPr bwMode="auto">
                <a:xfrm>
                  <a:off x="144" y="3352"/>
                  <a:ext cx="4558" cy="509"/>
                  <a:chOff x="144" y="3352"/>
                  <a:chExt cx="4558" cy="509"/>
                </a:xfrm>
              </p:grpSpPr>
              <p:grpSp>
                <p:nvGrpSpPr>
                  <p:cNvPr id="56" name="Group 26"/>
                  <p:cNvGrpSpPr/>
                  <p:nvPr/>
                </p:nvGrpSpPr>
                <p:grpSpPr bwMode="auto">
                  <a:xfrm>
                    <a:off x="144" y="3426"/>
                    <a:ext cx="1280" cy="318"/>
                    <a:chOff x="144" y="3426"/>
                    <a:chExt cx="1280" cy="318"/>
                  </a:xfrm>
                </p:grpSpPr>
                <p:sp>
                  <p:nvSpPr>
                    <p:cNvPr id="57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" y="3426"/>
                      <a:ext cx="310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r>
                        <a:rPr lang="zh-CN" altLang="en-US" sz="24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当</a:t>
                      </a:r>
                      <a:endParaRPr lang="zh-CN" altLang="en-US" sz="24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graphicFrame>
                  <p:nvGraphicFramePr>
                    <p:cNvPr id="58" name="Object 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96" y="3438"/>
                    <a:ext cx="816" cy="30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59" name="Microsoft 公式 3.0" r:id="rId31" imgW="533400" imgH="203200" progId="Equation.3">
                            <p:embed/>
                          </p:oleObj>
                        </mc:Choice>
                        <mc:Fallback>
                          <p:oleObj name="Microsoft 公式 3.0" r:id="rId31" imgW="533400" imgH="203200" progId="Equation.3">
                            <p:embed/>
                            <p:pic>
                              <p:nvPicPr>
                                <p:cNvPr id="0" name="图片 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3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96" y="3438"/>
                                  <a:ext cx="816" cy="306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60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4" y="3439"/>
                      <a:ext cx="310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r>
                        <a:rPr lang="zh-CN" altLang="en-US" sz="2400" dirty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时</a:t>
                      </a:r>
                      <a:endParaRPr lang="zh-CN" altLang="en-US" sz="24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aphicFrame>
                <p:nvGraphicFramePr>
                  <p:cNvPr id="61" name="Object 4"/>
                  <p:cNvGraphicFramePr>
                    <a:graphicFrameLocks noChangeAspect="1"/>
                  </p:cNvGraphicFramePr>
                  <p:nvPr/>
                </p:nvGraphicFramePr>
                <p:xfrm>
                  <a:off x="1433" y="3352"/>
                  <a:ext cx="2208" cy="5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2" name="Microsoft 公式 3.0" r:id="rId33" imgW="1943100" imgH="444500" progId="Equation.3">
                          <p:embed/>
                        </p:oleObj>
                      </mc:Choice>
                      <mc:Fallback>
                        <p:oleObj name="Microsoft 公式 3.0" r:id="rId33" imgW="1943100" imgH="444500" progId="Equation.3">
                          <p:embed/>
                          <p:pic>
                            <p:nvPicPr>
                              <p:cNvPr id="0" name="图片 6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33" y="3352"/>
                                <a:ext cx="2208" cy="5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3" name="Object 5"/>
                  <p:cNvGraphicFramePr>
                    <a:graphicFrameLocks noChangeAspect="1"/>
                  </p:cNvGraphicFramePr>
                  <p:nvPr/>
                </p:nvGraphicFramePr>
                <p:xfrm>
                  <a:off x="3743" y="3433"/>
                  <a:ext cx="534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4" name="Microsoft 公式 3.0" r:id="rId35" imgW="494665" imgH="215900" progId="Equation.3">
                          <p:embed/>
                        </p:oleObj>
                      </mc:Choice>
                      <mc:Fallback>
                        <p:oleObj name="Microsoft 公式 3.0" r:id="rId35" imgW="494665" imgH="215900" progId="Equation.3">
                          <p:embed/>
                          <p:pic>
                            <p:nvPicPr>
                              <p:cNvPr id="0" name="图片 6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43" y="3433"/>
                                <a:ext cx="534" cy="236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4198" y="3439"/>
                    <a:ext cx="504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r>
                      <a:rPr lang="zh-CN" altLang="en-US" sz="2400" dirty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，称</a:t>
                    </a:r>
                    <a:endParaRPr lang="zh-CN" altLang="en-US" sz="2400" dirty="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66" name="Rectangle 33"/>
              <p:cNvSpPr>
                <a:spLocks noChangeArrowheads="1"/>
              </p:cNvSpPr>
              <p:nvPr/>
            </p:nvSpPr>
            <p:spPr bwMode="auto">
              <a:xfrm>
                <a:off x="4551" y="3444"/>
                <a:ext cx="456" cy="2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 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和</a:t>
                </a:r>
                <a:endParaRPr lang="zh-CN" altLang="en-US" sz="2400" dirty="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4959" y="3415"/>
              <a:ext cx="1037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“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反平行”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5858" r="53710" b="21293"/>
          <a:stretch>
            <a:fillRect/>
          </a:stretch>
        </p:blipFill>
        <p:spPr bwMode="auto">
          <a:xfrm>
            <a:off x="7087952" y="676221"/>
            <a:ext cx="1751248" cy="124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9" r="4953" b="16019"/>
          <a:stretch>
            <a:fillRect/>
          </a:stretch>
        </p:blipFill>
        <p:spPr bwMode="auto">
          <a:xfrm>
            <a:off x="7029186" y="2138844"/>
            <a:ext cx="1890719" cy="143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上节回顾</a:t>
            </a:r>
            <a:endParaRPr lang="en-US" sz="32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685800" y="1295400"/>
            <a:ext cx="7620000" cy="4724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/>
              <a:t>磁矩及空间量子化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zh-CN" altLang="en-US" sz="2400" dirty="0"/>
              <a:t>施特恩</a:t>
            </a:r>
            <a:r>
              <a:rPr lang="en-US" altLang="zh-CN" sz="2400" dirty="0"/>
              <a:t>-</a:t>
            </a:r>
            <a:r>
              <a:rPr lang="zh-CN" altLang="en-US" sz="2400" dirty="0"/>
              <a:t>盖拉赫实验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zh-CN" altLang="en-US" sz="2400" dirty="0"/>
              <a:t>自旋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zh-CN" altLang="en-US" sz="2400" dirty="0"/>
              <a:t>自旋轨道耦合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电子自旋磁矩</a:t>
            </a:r>
            <a:endParaRPr lang="zh-CN" alt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5E7A-35EE-45CF-AC5C-767F147A1A90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287750" name="Object 6"/>
          <p:cNvGraphicFramePr>
            <a:graphicFrameLocks noChangeAspect="1"/>
          </p:cNvGraphicFramePr>
          <p:nvPr/>
        </p:nvGraphicFramePr>
        <p:xfrm>
          <a:off x="919448" y="3428000"/>
          <a:ext cx="3025379" cy="42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公式" r:id="rId1" imgW="42976800" imgH="6096000" progId="Equation.3">
                  <p:embed/>
                </p:oleObj>
              </mc:Choice>
              <mc:Fallback>
                <p:oleObj name="公式" r:id="rId1" imgW="42976800" imgH="60960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448" y="3428000"/>
                        <a:ext cx="3025379" cy="427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404204" y="1235511"/>
            <a:ext cx="3685624" cy="119109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95000"/>
            </a:pPr>
            <a:r>
              <a:rPr lang="zh-CN" altLang="en-US" sz="21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自旋作为内禀的转动自由度，</a:t>
            </a:r>
            <a:endParaRPr lang="en-US" altLang="zh-CN" sz="21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95000"/>
            </a:pPr>
            <a:r>
              <a:rPr lang="zh-CN" altLang="en-US" sz="21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应有相关的磁矩（与角动量</a:t>
            </a:r>
            <a:endParaRPr lang="en-US" altLang="zh-CN" sz="21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95000"/>
            </a:pPr>
            <a:r>
              <a:rPr lang="zh-CN" altLang="en-US" sz="21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的性质很像！）</a:t>
            </a:r>
            <a:r>
              <a:rPr lang="en-US" altLang="zh-CN" sz="21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1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自旋磁矩</a:t>
            </a:r>
            <a:endParaRPr lang="zh-CN" altLang="en-US" sz="21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506264" y="4008010"/>
            <a:ext cx="2247731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95000"/>
              <a:buFont typeface="Wingdings" panose="05000000000000000000" pitchFamily="2" charset="2"/>
              <a:buNone/>
            </a:pPr>
            <a:r>
              <a:rPr lang="zh-CN" altLang="en-US" sz="21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自旋磁矩的</a:t>
            </a:r>
            <a:r>
              <a:rPr lang="en-US" altLang="zh-CN" sz="2100" i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lang="zh-CN" altLang="en-US" sz="21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分量</a:t>
            </a:r>
            <a:endParaRPr lang="zh-CN" altLang="en-US" sz="21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287767" name="Object 23"/>
          <p:cNvGraphicFramePr>
            <a:graphicFrameLocks noChangeAspect="1"/>
          </p:cNvGraphicFramePr>
          <p:nvPr/>
        </p:nvGraphicFramePr>
        <p:xfrm>
          <a:off x="6125502" y="1401549"/>
          <a:ext cx="177403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26822400" imgH="10363200" progId="Equation.DSMT4">
                  <p:embed/>
                </p:oleObj>
              </mc:Choice>
              <mc:Fallback>
                <p:oleObj name="Equation" r:id="rId3" imgW="26822400" imgH="10363200" progId="Equation.DSMT4">
                  <p:embed/>
                  <p:pic>
                    <p:nvPicPr>
                      <p:cNvPr id="0" name="图片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5502" y="1401549"/>
                        <a:ext cx="177403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7785" name="Group 41"/>
          <p:cNvGrpSpPr/>
          <p:nvPr/>
        </p:nvGrpSpPr>
        <p:grpSpPr bwMode="auto">
          <a:xfrm>
            <a:off x="4146385" y="1385938"/>
            <a:ext cx="1915716" cy="1664494"/>
            <a:chOff x="3229" y="738"/>
            <a:chExt cx="1609" cy="1398"/>
          </a:xfrm>
        </p:grpSpPr>
        <p:grpSp>
          <p:nvGrpSpPr>
            <p:cNvPr id="287783" name="Group 39"/>
            <p:cNvGrpSpPr/>
            <p:nvPr/>
          </p:nvGrpSpPr>
          <p:grpSpPr bwMode="auto">
            <a:xfrm>
              <a:off x="3424" y="738"/>
              <a:ext cx="1089" cy="1060"/>
              <a:chOff x="3424" y="754"/>
              <a:chExt cx="1724" cy="1678"/>
            </a:xfrm>
          </p:grpSpPr>
          <p:sp>
            <p:nvSpPr>
              <p:cNvPr id="287756" name="Line 12"/>
              <p:cNvSpPr>
                <a:spLocks noChangeShapeType="1"/>
              </p:cNvSpPr>
              <p:nvPr/>
            </p:nvSpPr>
            <p:spPr bwMode="auto">
              <a:xfrm flipV="1">
                <a:off x="4286" y="797"/>
                <a:ext cx="0" cy="7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57" name="Line 13"/>
              <p:cNvSpPr>
                <a:spLocks noChangeShapeType="1"/>
              </p:cNvSpPr>
              <p:nvPr/>
            </p:nvSpPr>
            <p:spPr bwMode="auto">
              <a:xfrm flipV="1">
                <a:off x="4286" y="1569"/>
                <a:ext cx="0" cy="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58" name="Line 14"/>
              <p:cNvSpPr>
                <a:spLocks noChangeShapeType="1"/>
              </p:cNvSpPr>
              <p:nvPr/>
            </p:nvSpPr>
            <p:spPr bwMode="auto">
              <a:xfrm>
                <a:off x="4286" y="1931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59" name="Arc 15"/>
              <p:cNvSpPr/>
              <p:nvPr/>
            </p:nvSpPr>
            <p:spPr bwMode="auto">
              <a:xfrm>
                <a:off x="3424" y="1253"/>
                <a:ext cx="1724" cy="72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1373 w 43200"/>
                  <a:gd name="T1" fmla="*/ 2575 h 43200"/>
                  <a:gd name="T2" fmla="*/ 9949 w 43200"/>
                  <a:gd name="T3" fmla="*/ 3411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11372" y="2574"/>
                    </a:moveTo>
                    <a:cubicBezTo>
                      <a:pt x="14516" y="884"/>
                      <a:pt x="18030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4237"/>
                      <a:pt x="3749" y="7382"/>
                      <a:pt x="9949" y="3411"/>
                    </a:cubicBezTo>
                  </a:path>
                  <a:path w="43200" h="43200" stroke="0" extrusionOk="0">
                    <a:moveTo>
                      <a:pt x="11372" y="2574"/>
                    </a:moveTo>
                    <a:cubicBezTo>
                      <a:pt x="14516" y="884"/>
                      <a:pt x="18030" y="-1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14237"/>
                      <a:pt x="3749" y="7382"/>
                      <a:pt x="9949" y="341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arrow" w="lg" len="lg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60" name="Line 16"/>
              <p:cNvSpPr>
                <a:spLocks noChangeShapeType="1"/>
              </p:cNvSpPr>
              <p:nvPr/>
            </p:nvSpPr>
            <p:spPr bwMode="auto">
              <a:xfrm>
                <a:off x="4286" y="1614"/>
                <a:ext cx="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61" name="Oval 17"/>
              <p:cNvSpPr>
                <a:spLocks noChangeArrowheads="1"/>
              </p:cNvSpPr>
              <p:nvPr/>
            </p:nvSpPr>
            <p:spPr bwMode="auto">
              <a:xfrm>
                <a:off x="4813" y="1297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762" name="Line 18"/>
              <p:cNvSpPr>
                <a:spLocks noChangeShapeType="1"/>
              </p:cNvSpPr>
              <p:nvPr/>
            </p:nvSpPr>
            <p:spPr bwMode="auto">
              <a:xfrm flipV="1">
                <a:off x="4286" y="1342"/>
                <a:ext cx="59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aphicFrame>
            <p:nvGraphicFramePr>
              <p:cNvPr id="287763" name="Object 19"/>
              <p:cNvGraphicFramePr>
                <a:graphicFrameLocks noChangeAspect="1"/>
              </p:cNvGraphicFramePr>
              <p:nvPr/>
            </p:nvGraphicFramePr>
            <p:xfrm>
              <a:off x="4740" y="1614"/>
              <a:ext cx="158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" name="公式" r:id="rId5" imgW="114300" imgH="127000" progId="Equation.3">
                      <p:embed/>
                    </p:oleObj>
                  </mc:Choice>
                  <mc:Fallback>
                    <p:oleObj name="公式" r:id="rId5" imgW="114300" imgH="127000" progId="Equation.3">
                      <p:embed/>
                      <p:pic>
                        <p:nvPicPr>
                          <p:cNvPr id="0" name="图片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1614"/>
                            <a:ext cx="158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764" name="Object 20"/>
              <p:cNvGraphicFramePr>
                <a:graphicFrameLocks noChangeAspect="1"/>
              </p:cNvGraphicFramePr>
              <p:nvPr/>
            </p:nvGraphicFramePr>
            <p:xfrm>
              <a:off x="4704" y="1387"/>
              <a:ext cx="298" cy="2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" name="Equation" r:id="rId7" imgW="215900" imgH="177800" progId="Equation.DSMT4">
                      <p:embed/>
                    </p:oleObj>
                  </mc:Choice>
                  <mc:Fallback>
                    <p:oleObj name="Equation" r:id="rId7" imgW="215900" imgH="177800" progId="Equation.DSMT4">
                      <p:embed/>
                      <p:pic>
                        <p:nvPicPr>
                          <p:cNvPr id="0" name="图片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04" y="1387"/>
                            <a:ext cx="298" cy="2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7773" name="Line 29"/>
              <p:cNvSpPr>
                <a:spLocks noChangeShapeType="1"/>
              </p:cNvSpPr>
              <p:nvPr/>
            </p:nvSpPr>
            <p:spPr bwMode="auto">
              <a:xfrm>
                <a:off x="4286" y="1979"/>
                <a:ext cx="0" cy="453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lg"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aphicFrame>
            <p:nvGraphicFramePr>
              <p:cNvPr id="287776" name="Object 32"/>
              <p:cNvGraphicFramePr>
                <a:graphicFrameLocks noChangeAspect="1"/>
              </p:cNvGraphicFramePr>
              <p:nvPr/>
            </p:nvGraphicFramePr>
            <p:xfrm>
              <a:off x="4353" y="754"/>
              <a:ext cx="176" cy="3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" name="Equation" r:id="rId9" imgW="2438400" imgH="4267200" progId="Equation.DSMT4">
                      <p:embed/>
                    </p:oleObj>
                  </mc:Choice>
                  <mc:Fallback>
                    <p:oleObj name="Equation" r:id="rId9" imgW="2438400" imgH="4267200" progId="Equation.DSMT4">
                      <p:embed/>
                      <p:pic>
                        <p:nvPicPr>
                          <p:cNvPr id="0" name="图片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3" y="754"/>
                            <a:ext cx="176" cy="3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779" name="Object 35"/>
              <p:cNvGraphicFramePr>
                <a:graphicFrameLocks noChangeAspect="1"/>
              </p:cNvGraphicFramePr>
              <p:nvPr/>
            </p:nvGraphicFramePr>
            <p:xfrm>
              <a:off x="4286" y="2024"/>
              <a:ext cx="310" cy="3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" name="Equation" r:id="rId11" imgW="177800" imgH="228600" progId="Equation.DSMT4">
                      <p:embed/>
                    </p:oleObj>
                  </mc:Choice>
                  <mc:Fallback>
                    <p:oleObj name="Equation" r:id="rId11" imgW="177800" imgH="228600" progId="Equation.DSMT4">
                      <p:embed/>
                      <p:pic>
                        <p:nvPicPr>
                          <p:cNvPr id="0" name="图片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6" y="2024"/>
                            <a:ext cx="310" cy="3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782" name="Object 38"/>
              <p:cNvGraphicFramePr>
                <a:graphicFrameLocks noChangeAspect="1"/>
              </p:cNvGraphicFramePr>
              <p:nvPr/>
            </p:nvGraphicFramePr>
            <p:xfrm>
              <a:off x="4740" y="1101"/>
              <a:ext cx="353" cy="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" name="Equation" r:id="rId13" imgW="203200" imgH="139700" progId="Equation.DSMT4">
                      <p:embed/>
                    </p:oleObj>
                  </mc:Choice>
                  <mc:Fallback>
                    <p:oleObj name="Equation" r:id="rId13" imgW="203200" imgH="139700" progId="Equation.DSMT4">
                      <p:embed/>
                      <p:pic>
                        <p:nvPicPr>
                          <p:cNvPr id="0" name="图片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1101"/>
                            <a:ext cx="353" cy="2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7784" name="Text Box 40"/>
            <p:cNvSpPr txBox="1">
              <a:spLocks noChangeArrowheads="1"/>
            </p:cNvSpPr>
            <p:nvPr/>
          </p:nvSpPr>
          <p:spPr bwMode="auto">
            <a:xfrm>
              <a:off x="3229" y="1865"/>
              <a:ext cx="1609" cy="2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电子轨道运动的磁矩</a:t>
              </a:r>
              <a:endParaRPr lang="zh-CN" altLang="en-US" sz="15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graphicFrame>
        <p:nvGraphicFramePr>
          <p:cNvPr id="287788" name="Object 44"/>
          <p:cNvGraphicFramePr>
            <a:graphicFrameLocks noChangeAspect="1"/>
          </p:cNvGraphicFramePr>
          <p:nvPr/>
        </p:nvGraphicFramePr>
        <p:xfrm>
          <a:off x="6102499" y="2422999"/>
          <a:ext cx="1023938" cy="69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15" imgW="635000" imgH="431800" progId="Equation.DSMT4">
                  <p:embed/>
                </p:oleObj>
              </mc:Choice>
              <mc:Fallback>
                <p:oleObj name="Equation" r:id="rId15" imgW="635000" imgH="431800" progId="Equation.DSMT4">
                  <p:embed/>
                  <p:pic>
                    <p:nvPicPr>
                      <p:cNvPr id="0" name="图片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499" y="2422999"/>
                        <a:ext cx="1023938" cy="696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791" name="Object 47"/>
          <p:cNvGraphicFramePr>
            <a:graphicFrameLocks noChangeAspect="1"/>
          </p:cNvGraphicFramePr>
          <p:nvPr/>
        </p:nvGraphicFramePr>
        <p:xfrm>
          <a:off x="6109358" y="2037271"/>
          <a:ext cx="1412081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Equation" r:id="rId17" imgW="21031200" imgH="6096000" progId="Equation.DSMT4">
                  <p:embed/>
                </p:oleObj>
              </mc:Choice>
              <mc:Fallback>
                <p:oleObj name="Equation" r:id="rId17" imgW="21031200" imgH="6096000" progId="Equation.DSMT4">
                  <p:embed/>
                  <p:pic>
                    <p:nvPicPr>
                      <p:cNvPr id="0" name="图片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9358" y="2037271"/>
                        <a:ext cx="1412081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6"/>
          <p:cNvGraphicFramePr>
            <a:graphicFrameLocks noChangeAspect="1"/>
          </p:cNvGraphicFramePr>
          <p:nvPr/>
        </p:nvGraphicFramePr>
        <p:xfrm>
          <a:off x="927330" y="2707626"/>
          <a:ext cx="31337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Equation" r:id="rId19" imgW="44500800" imgH="9448800" progId="Equation.DSMT4">
                  <p:embed/>
                </p:oleObj>
              </mc:Choice>
              <mc:Fallback>
                <p:oleObj name="Equation" r:id="rId19" imgW="44500800" imgH="9448800" progId="Equation.DSMT4">
                  <p:embed/>
                  <p:pic>
                    <p:nvPicPr>
                      <p:cNvPr id="0" name="图片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330" y="2707626"/>
                        <a:ext cx="31337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接连接符 12"/>
          <p:cNvCxnSpPr/>
          <p:nvPr/>
        </p:nvCxnSpPr>
        <p:spPr bwMode="auto">
          <a:xfrm flipV="1">
            <a:off x="927330" y="2843455"/>
            <a:ext cx="2890290" cy="413954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接连接符 39"/>
          <p:cNvCxnSpPr/>
          <p:nvPr/>
        </p:nvCxnSpPr>
        <p:spPr bwMode="auto">
          <a:xfrm>
            <a:off x="927330" y="2878790"/>
            <a:ext cx="2890290" cy="378619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接连接符 39"/>
          <p:cNvCxnSpPr/>
          <p:nvPr/>
        </p:nvCxnSpPr>
        <p:spPr bwMode="auto">
          <a:xfrm>
            <a:off x="899477" y="4443365"/>
            <a:ext cx="2890290" cy="378619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接连接符 2"/>
          <p:cNvCxnSpPr/>
          <p:nvPr/>
        </p:nvCxnSpPr>
        <p:spPr bwMode="auto">
          <a:xfrm flipV="1">
            <a:off x="799970" y="4422247"/>
            <a:ext cx="2890290" cy="413954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文本框 13"/>
          <p:cNvSpPr txBox="1"/>
          <p:nvPr/>
        </p:nvSpPr>
        <p:spPr>
          <a:xfrm>
            <a:off x="914400" y="55581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实验测量位移的要求！</a:t>
            </a:r>
            <a:endParaRPr lang="zh-CN" altLang="en-US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15" name="Group 4"/>
          <p:cNvGrpSpPr/>
          <p:nvPr/>
        </p:nvGrpSpPr>
        <p:grpSpPr>
          <a:xfrm>
            <a:off x="4441895" y="3104358"/>
            <a:ext cx="4702105" cy="2302423"/>
            <a:chOff x="4441895" y="3104358"/>
            <a:chExt cx="4702105" cy="2302423"/>
          </a:xfrm>
        </p:grpSpPr>
        <p:sp>
          <p:nvSpPr>
            <p:cNvPr id="287795" name="Line 51"/>
            <p:cNvSpPr>
              <a:spLocks noChangeShapeType="1"/>
            </p:cNvSpPr>
            <p:nvPr/>
          </p:nvSpPr>
          <p:spPr bwMode="auto">
            <a:xfrm flipV="1">
              <a:off x="5305098" y="3266283"/>
              <a:ext cx="0" cy="199906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lg"/>
            </a:ln>
            <a:effectLst/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97" name="Line 53"/>
            <p:cNvSpPr>
              <a:spLocks noChangeShapeType="1"/>
            </p:cNvSpPr>
            <p:nvPr/>
          </p:nvSpPr>
          <p:spPr bwMode="auto">
            <a:xfrm flipV="1">
              <a:off x="5305098" y="3644901"/>
              <a:ext cx="377429" cy="6477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triangle" w="sm" len="lg"/>
            </a:ln>
            <a:effectLst/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98" name="Line 54"/>
            <p:cNvSpPr>
              <a:spLocks noChangeShapeType="1"/>
            </p:cNvSpPr>
            <p:nvPr/>
          </p:nvSpPr>
          <p:spPr bwMode="auto">
            <a:xfrm flipH="1">
              <a:off x="4764554" y="4292602"/>
              <a:ext cx="539354" cy="917972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triangle" w="sm" len="lg"/>
            </a:ln>
            <a:effectLst/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>
              <a:off x="5305098" y="4292600"/>
              <a:ext cx="553711" cy="972742"/>
            </a:xfrm>
            <a:prstGeom prst="line">
              <a:avLst/>
            </a:prstGeom>
            <a:noFill/>
            <a:ln w="28575" cap="sq">
              <a:solidFill>
                <a:srgbClr val="FF9900"/>
              </a:solidFill>
              <a:round/>
              <a:headEnd type="none" w="sm" len="sm"/>
              <a:tailEnd type="triangle" w="sm" len="lg"/>
            </a:ln>
            <a:effectLst/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0" name="Line 56"/>
            <p:cNvSpPr>
              <a:spLocks noChangeShapeType="1"/>
            </p:cNvSpPr>
            <p:nvPr/>
          </p:nvSpPr>
          <p:spPr bwMode="auto">
            <a:xfrm flipH="1" flipV="1">
              <a:off x="4764554" y="3374629"/>
              <a:ext cx="539354" cy="917972"/>
            </a:xfrm>
            <a:prstGeom prst="line">
              <a:avLst/>
            </a:prstGeom>
            <a:noFill/>
            <a:ln w="28575" cap="sq">
              <a:solidFill>
                <a:srgbClr val="3333FF"/>
              </a:solidFill>
              <a:round/>
              <a:headEnd type="none" w="sm" len="sm"/>
              <a:tailEnd type="triangle" w="sm" len="lg"/>
            </a:ln>
            <a:effectLst/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1" name="Text Box 57"/>
            <p:cNvSpPr txBox="1">
              <a:spLocks noChangeArrowheads="1"/>
            </p:cNvSpPr>
            <p:nvPr/>
          </p:nvSpPr>
          <p:spPr bwMode="auto">
            <a:xfrm>
              <a:off x="5630140" y="3428207"/>
              <a:ext cx="274434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zh-CN" sz="1800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2" name="Text Box 58"/>
            <p:cNvSpPr txBox="1">
              <a:spLocks noChangeArrowheads="1"/>
            </p:cNvSpPr>
            <p:nvPr/>
          </p:nvSpPr>
          <p:spPr bwMode="auto">
            <a:xfrm>
              <a:off x="4441895" y="4995070"/>
              <a:ext cx="372218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i="1">
                  <a:solidFill>
                    <a:srgbClr val="000000"/>
                  </a:solidFill>
                  <a:latin typeface="Basemic Symbol" pitchFamily="2" charset="0"/>
                </a:rPr>
                <a:t>μ</a:t>
              </a:r>
              <a:r>
                <a:rPr lang="en-US" altLang="zh-CN" sz="1800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zh-CN" sz="1800" baseline="-25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3" name="Text Box 59"/>
            <p:cNvSpPr txBox="1">
              <a:spLocks noChangeArrowheads="1"/>
            </p:cNvSpPr>
            <p:nvPr/>
          </p:nvSpPr>
          <p:spPr bwMode="auto">
            <a:xfrm>
              <a:off x="4657398" y="3104358"/>
              <a:ext cx="356188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i="1" dirty="0" err="1">
                  <a:solidFill>
                    <a:srgbClr val="000000"/>
                  </a:solidFill>
                  <a:latin typeface="Basemic Symbol" pitchFamily="2" charset="0"/>
                </a:rPr>
                <a:t>μ</a:t>
              </a:r>
              <a:r>
                <a:rPr lang="en-US" altLang="zh-CN" sz="1800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  <a:endParaRPr lang="en-US" altLang="zh-CN" sz="1800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4" name="Text Box 60"/>
            <p:cNvSpPr txBox="1">
              <a:spLocks noChangeArrowheads="1"/>
            </p:cNvSpPr>
            <p:nvPr/>
          </p:nvSpPr>
          <p:spPr bwMode="auto">
            <a:xfrm>
              <a:off x="5906362" y="5037449"/>
              <a:ext cx="248786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  <a:endParaRPr lang="en-US" altLang="zh-CN" sz="1800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805" name="Text Box 61"/>
            <p:cNvSpPr txBox="1">
              <a:spLocks noChangeArrowheads="1"/>
            </p:cNvSpPr>
            <p:nvPr/>
          </p:nvSpPr>
          <p:spPr bwMode="auto">
            <a:xfrm>
              <a:off x="5305099" y="3212704"/>
              <a:ext cx="274434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z</a:t>
              </a:r>
              <a:endParaRPr lang="en-US" altLang="zh-CN" sz="1800" baseline="-25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904574" y="3689759"/>
              <a:ext cx="3239426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这样可以解释许多实验，</a:t>
              </a:r>
              <a:endPara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zh-CN" altLang="en-US" sz="2100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最终可由</a:t>
              </a:r>
              <a:r>
                <a:rPr lang="en-US" altLang="zh-CN" sz="2100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Dirac</a:t>
              </a:r>
              <a:r>
                <a:rPr lang="zh-CN" altLang="en-US" sz="2100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相对论</a:t>
              </a:r>
              <a:endPara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zh-CN" altLang="en-US" sz="2100" dirty="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量子力学导出</a:t>
              </a:r>
              <a:endPara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17" name="图片 16" descr="latex-image-1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9" y="4313004"/>
            <a:ext cx="2975261" cy="588688"/>
          </a:xfrm>
          <a:prstGeom prst="rect">
            <a:avLst/>
          </a:prstGeom>
        </p:spPr>
      </p:pic>
      <p:pic>
        <p:nvPicPr>
          <p:cNvPr id="18" name="图片 17" descr="latex-image-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28" y="4941859"/>
            <a:ext cx="2960830" cy="283916"/>
          </a:xfrm>
          <a:prstGeom prst="rect">
            <a:avLst/>
          </a:prstGeom>
        </p:spPr>
      </p:pic>
      <p:sp>
        <p:nvSpPr>
          <p:cNvPr id="19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7166835" y="2562958"/>
                <a:ext cx="2099583" cy="335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𝑙</m:t>
                          </m:r>
                        </m:sub>
                      </m:sSub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𝑙</m:t>
                          </m:r>
                          <m:d>
                            <m:dPr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𝑙</m:t>
                              </m:r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+</m:t>
                              </m:r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e>
                          </m:d>
                        </m:e>
                      </m:rad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en-US" altLang="zh-CN" sz="1800" b="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835" y="2562958"/>
                <a:ext cx="2099583" cy="335413"/>
              </a:xfrm>
              <a:prstGeom prst="rect">
                <a:avLst/>
              </a:prstGeom>
              <a:blipFill rotWithShape="1">
                <a:blip r:embed="rId23"/>
                <a:stretch>
                  <a:fillRect l="-11" t="-29" r="24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g-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朗德因子</a:t>
            </a:r>
            <a:r>
              <a:rPr lang="en-US" altLang="zh-CN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: 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磁矩与角动量的比值</a:t>
            </a:r>
            <a:endParaRPr lang="zh-CN" altLang="en-US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2AC7D73-0EB7-4D33-903B-FFAB98161B31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57200" y="1478360"/>
            <a:ext cx="6967537" cy="42497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altLang="zh-CN" b="1" dirty="0"/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一般表示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b="1" dirty="0"/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只考虑轨道角动量时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</a:t>
            </a:r>
            <a:r>
              <a:rPr kumimoji="1"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 = l</a:t>
            </a:r>
            <a:r>
              <a:rPr kumimoji="1"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kumimoji="1"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kumimoji="1" lang="en-US" altLang="zh-CN" i="1" baseline="-300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1</a:t>
            </a:r>
            <a:r>
              <a:rPr kumimoji="1"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b="1" dirty="0"/>
          </a:p>
          <a:p>
            <a:pPr marL="0" indent="0">
              <a:lnSpc>
                <a:spcPct val="120000"/>
              </a:lnSpc>
              <a:buNone/>
            </a:pPr>
            <a:endParaRPr lang="en-US" altLang="zh-CN" b="1" dirty="0"/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只考虑自旋角动量时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1" lang="zh-CN" alt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kumimoji="1"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 = s = </a:t>
            </a:r>
            <a:r>
              <a:rPr kumimoji="1"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½, </a:t>
            </a:r>
            <a:r>
              <a:rPr kumimoji="1"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kumimoji="1" lang="en-US" altLang="zh-CN" i="1" baseline="-300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2</a:t>
            </a:r>
            <a:endParaRPr kumimoji="1"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sz="1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总角动量</a:t>
            </a:r>
            <a:endParaRPr kumimoji="1" lang="en-US" altLang="zh-CN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66926" y="1659853"/>
          <a:ext cx="2438318" cy="88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" imgW="1308100" imgH="508000" progId="Equation.3">
                  <p:embed/>
                </p:oleObj>
              </mc:Choice>
              <mc:Fallback>
                <p:oleObj name="Equation" r:id="rId1" imgW="1308100" imgH="5080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6926" y="1659853"/>
                        <a:ext cx="2438318" cy="880823"/>
                      </a:xfrm>
                      <a:prstGeom prst="rect">
                        <a:avLst/>
                      </a:prstGeom>
                      <a:solidFill>
                        <a:srgbClr val="66FF6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029200" y="2791007"/>
          <a:ext cx="2089703" cy="98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3" imgW="1079500" imgH="508000" progId="Equation.3">
                  <p:embed/>
                </p:oleObj>
              </mc:Choice>
              <mc:Fallback>
                <p:oleObj name="Equation" r:id="rId3" imgW="1079500" imgH="508000" progId="Equation.3">
                  <p:embed/>
                  <p:pic>
                    <p:nvPicPr>
                      <p:cNvPr id="0" name="图片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791007"/>
                        <a:ext cx="2089703" cy="982824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3867979" y="5157390"/>
          <a:ext cx="1900238" cy="84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5" imgW="23164800" imgH="10363200" progId="Equation.DSMT4">
                  <p:embed/>
                </p:oleObj>
              </mc:Choice>
              <mc:Fallback>
                <p:oleObj name="Equation" r:id="rId5" imgW="23164800" imgH="10363200" progId="Equation.DSMT4">
                  <p:embed/>
                  <p:pic>
                    <p:nvPicPr>
                      <p:cNvPr id="0" name="图片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979" y="5157390"/>
                        <a:ext cx="1900238" cy="84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6186085" y="5281546"/>
          <a:ext cx="1044852" cy="59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Equation" r:id="rId7" imgW="10058400" imgH="5791200" progId="Equation.DSMT4">
                  <p:embed/>
                </p:oleObj>
              </mc:Choice>
              <mc:Fallback>
                <p:oleObj name="Equation" r:id="rId7" imgW="10058400" imgH="5791200" progId="Equation.DSMT4">
                  <p:embed/>
                  <p:pic>
                    <p:nvPicPr>
                      <p:cNvPr id="0" name="图片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085" y="5281546"/>
                        <a:ext cx="1044852" cy="599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5027428" y="4031419"/>
          <a:ext cx="3025379" cy="42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公式" r:id="rId9" imgW="42976800" imgH="6096000" progId="Equation.3">
                  <p:embed/>
                </p:oleObj>
              </mc:Choice>
              <mc:Fallback>
                <p:oleObj name="公式" r:id="rId9" imgW="42976800" imgH="6096000" progId="Equation.3">
                  <p:embed/>
                  <p:pic>
                    <p:nvPicPr>
                      <p:cNvPr id="0" name="图片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428" y="4031419"/>
                        <a:ext cx="3025379" cy="42743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28" y="4649872"/>
            <a:ext cx="2903478" cy="27841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原子</a:t>
            </a:r>
            <a:r>
              <a:rPr lang="zh-CN" altLang="en-US"/>
              <a:t>的有效磁距</a:t>
            </a:r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4823E557-D441-4357-A945-F2E1178F743A}" type="slidenum">
              <a:rPr lang="zh-CN" altLang="en-US" smtClean="0"/>
            </a:fld>
            <a:endParaRPr lang="en-US" altLang="zh-CN" dirty="0"/>
          </a:p>
        </p:txBody>
      </p:sp>
      <p:pic>
        <p:nvPicPr>
          <p:cNvPr id="68680" name="Picture 7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47" y="1219200"/>
            <a:ext cx="3213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3"/>
              <p:cNvSpPr txBox="1">
                <a:spLocks noChangeArrowheads="1"/>
              </p:cNvSpPr>
              <p:nvPr/>
            </p:nvSpPr>
            <p:spPr>
              <a:xfrm>
                <a:off x="428847" y="1219200"/>
                <a:ext cx="5410200" cy="4876800"/>
              </a:xfrm>
              <a:prstGeom prst="rect">
                <a:avLst/>
              </a:prstGeom>
            </p:spPr>
            <p:txBody>
              <a:bodyPr/>
              <a:lstStyle>
                <a:lvl1pPr marL="269875" indent="-254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3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92125" indent="-254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Courier New" panose="02070309020205020404" charset="0"/>
                  <a:buChar char="o"/>
                  <a:defRPr sz="3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365125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v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127125" indent="-3175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q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476375" indent="-3175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Ø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09982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845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87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895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/>
                <a:r>
                  <a:rPr kumimoji="0" lang="zh-CN" altLang="en-US" sz="24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原子中的核外电子，由于具有角动量，而产生磁矩</a:t>
                </a:r>
                <a:endParaRPr kumimoji="0" lang="zh-CN" altLang="en-US" sz="2400" b="1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lvl="1" fontAlgn="auto"/>
                <a:r>
                  <a:rPr kumimoji="0" lang="zh-CN" altLang="en-US" sz="22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电子由于绕原子核运动的角动量</a:t>
                </a:r>
                <a:r>
                  <a:rPr kumimoji="0" lang="en-US" altLang="zh-CN" sz="2200" b="1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kumimoji="0" lang="zh-CN" altLang="en-US" sz="22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，产生轨道磁矩</a:t>
                </a:r>
                <a:r>
                  <a:rPr kumimoji="0" lang="en-US" altLang="zh-CN" sz="2200" b="1" i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kumimoji="0" lang="en-US" altLang="zh-CN" sz="2200" b="1" i="1" baseline="-25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kumimoji="0" lang="en-US" altLang="zh-CN" sz="2200" b="1" i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fontAlgn="auto"/>
                <a:r>
                  <a:rPr kumimoji="0" lang="zh-CN" altLang="en-US" sz="22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电子由于自旋运动的自旋角动量</a:t>
                </a:r>
                <a:r>
                  <a:rPr kumimoji="0" lang="en-US" altLang="zh-CN" sz="2200" b="1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zh-CN" altLang="en-US" sz="22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，产生自旋磁矩</a:t>
                </a:r>
                <a:r>
                  <a:rPr kumimoji="0" lang="en-US" altLang="zh-CN" sz="2200" b="1" i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kumimoji="0" lang="en-US" altLang="zh-CN" sz="2200" b="1" i="1" baseline="-25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kumimoji="0" lang="en-US" altLang="zh-CN" sz="2200" b="1" i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auto"/>
                <a:r>
                  <a:rPr kumimoji="0" lang="zh-CN" altLang="en-US" sz="24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原子的轨道角动量、自旋角动量合成为原子的总角动量</a:t>
                </a:r>
                <a:r>
                  <a:rPr kumimoji="0" lang="en-US" altLang="zh-CN" sz="2400" b="1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endParaRPr kumimoji="0" lang="zh-CN" altLang="en-US" sz="24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auto"/>
                <a:r>
                  <a:rPr kumimoji="0" lang="zh-CN" altLang="en-US" sz="2400" b="1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轨道磁矩、自旋磁矩合成为原子的总磁矩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zh-CN" altLang="en-US" sz="2400" i="1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accPr>
                      <m:e>
                        <m:r>
                          <a:rPr kumimoji="0" lang="zh-CN" altLang="en-US" sz="2400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𝝁</m:t>
                        </m:r>
                      </m:e>
                    </m:acc>
                    <m:r>
                      <a:rPr kumimoji="0" lang="en-US" altLang="zh-CN" sz="2400">
                        <a:latin typeface="Cambria Math" panose="02040503050406030204" pitchFamily="18" charset="0"/>
                        <a:ea typeface="华文楷体" panose="02010600040101010101" charset="-122"/>
                        <a:cs typeface="华文楷体" panose="02010600040101010101" charset="-122"/>
                      </a:rPr>
                      <m:t>=</m:t>
                    </m:r>
                    <m:sSub>
                      <m:sSubPr>
                        <m:ctrlPr>
                          <a:rPr kumimoji="0" lang="en-US" altLang="zh-CN" sz="2400" i="1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zh-CN" altLang="en-US" sz="2400" i="1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</m:ctrlPr>
                          </m:accPr>
                          <m:e>
                            <m:r>
                              <a:rPr kumimoji="0" lang="zh-CN" altLang="en-US" sz="2400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  <m:t>𝝁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𝒍</m:t>
                        </m:r>
                      </m:sub>
                    </m:sSub>
                    <m:r>
                      <a:rPr kumimoji="0" lang="en-US" altLang="zh-CN" sz="2400">
                        <a:latin typeface="Cambria Math" panose="02040503050406030204" pitchFamily="18" charset="0"/>
                        <a:ea typeface="华文楷体" panose="02010600040101010101" charset="-122"/>
                        <a:cs typeface="华文楷体" panose="02010600040101010101" charset="-122"/>
                      </a:rPr>
                      <m:t>+</m:t>
                    </m:r>
                    <m:sSub>
                      <m:sSubPr>
                        <m:ctrlPr>
                          <a:rPr kumimoji="0" lang="en-US" altLang="zh-CN" sz="2400" i="1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zh-CN" altLang="en-US" sz="2400" i="1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</m:ctrlPr>
                          </m:accPr>
                          <m:e>
                            <m:r>
                              <a:rPr kumimoji="0" lang="zh-CN" altLang="en-US" sz="2400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  <m:t>𝝁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𝑺</m:t>
                        </m:r>
                      </m:sub>
                    </m:sSub>
                  </m:oMath>
                </a14:m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，其方向并不是总角动量</a:t>
                </a:r>
                <a:r>
                  <a:rPr kumimoji="0" lang="en-US" altLang="zh-CN" sz="24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的反方向（为什么？）！</a:t>
                </a:r>
                <a:endParaRPr kumimoji="0" lang="en-US" altLang="zh-CN" sz="2400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  <a:p>
                <a:pPr fontAlgn="auto"/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需要定义有效磁矩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i="1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zh-CN" altLang="en-US" sz="2400" i="1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</m:ctrlPr>
                          </m:accPr>
                          <m:e>
                            <m:r>
                              <a:rPr kumimoji="0" lang="zh-CN" altLang="en-US" sz="2400">
                                <a:latin typeface="Cambria Math" panose="02040503050406030204" pitchFamily="18" charset="0"/>
                                <a:ea typeface="华文楷体" panose="02010600040101010101" charset="-122"/>
                                <a:cs typeface="华文楷体" panose="02010600040101010101" charset="-122"/>
                              </a:rPr>
                              <m:t>𝝁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为总磁矩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zh-CN" altLang="en-US" sz="2400" i="1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</m:ctrlPr>
                      </m:accPr>
                      <m:e>
                        <m:r>
                          <a:rPr kumimoji="0" lang="zh-CN" altLang="en-US" sz="2400">
                            <a:latin typeface="Cambria Math" panose="02040503050406030204" pitchFamily="18" charset="0"/>
                            <a:ea typeface="华文楷体" panose="02010600040101010101" charset="-122"/>
                            <a:cs typeface="华文楷体" panose="02010600040101010101" charset="-122"/>
                          </a:rPr>
                          <m:t>𝝁</m:t>
                        </m:r>
                      </m:e>
                    </m:acc>
                  </m:oMath>
                </a14:m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在</a:t>
                </a:r>
                <a:r>
                  <a:rPr kumimoji="0" lang="en-US" altLang="zh-CN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J</a:t>
                </a:r>
                <a:r>
                  <a:rPr kumimoji="0" lang="zh-CN" altLang="en-US" sz="2400" dirty="0"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反方向的分量。</a:t>
                </a:r>
                <a:endParaRPr kumimoji="0" lang="en-US" altLang="zh-CN" sz="2400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endParaRPr>
              </a:p>
            </p:txBody>
          </p:sp>
        </mc:Choice>
        <mc:Fallback>
          <p:sp>
            <p:nvSpPr>
              <p:cNvPr id="1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47" y="1219200"/>
                <a:ext cx="5410200" cy="4876800"/>
              </a:xfrm>
              <a:prstGeom prst="rect">
                <a:avLst/>
              </a:prstGeom>
              <a:blipFill rotWithShape="1">
                <a:blip r:embed="rId2"/>
                <a:stretch>
                  <a:fillRect l="-4" r="-26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单电子总角动量的朗德因子</a:t>
            </a:r>
            <a:r>
              <a:rPr lang="en-US" altLang="zh-CN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zh-CN" altLang="en-US" i="1" baseline="-25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445671" y="1565825"/>
                <a:ext cx="5321300" cy="3778186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zh-CN" alt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</m:num>
                      <m:den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zh-CN" sz="2400" dirty="0"/>
                  <a:t>,</a:t>
                </a:r>
                <a:endParaRPr lang="en-US" altLang="zh-CN" sz="2400" dirty="0"/>
              </a:p>
              <a:p>
                <a:pPr marL="0" indent="0">
                  <a:buNone/>
                </a:pPr>
                <a:r>
                  <a:rPr lang="en-US" altLang="zh-CN" sz="24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𝒆𝒇𝒇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endParaRPr lang="en-US" altLang="zh-CN" sz="2800" dirty="0">
                  <a:solidFill>
                    <a:schemeClr val="tx1"/>
                  </a:solidFill>
                </a:endParaRPr>
              </a:p>
              <a:p>
                <a:r>
                  <a:rPr lang="zh-CN" altLang="en-US" sz="2800" dirty="0"/>
                  <a:t>当只考虑轨道角动量时</a:t>
                </a:r>
                <a:r>
                  <a:rPr lang="en-US" altLang="zh-CN" sz="2800" dirty="0"/>
                  <a:t>:  </a:t>
                </a:r>
                <a:br>
                  <a:rPr lang="en-US" altLang="zh-CN" sz="2800" dirty="0"/>
                </a:b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altLang="zh-CN" sz="2800" i="1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j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</a:rPr>
                  <a:t> = </a:t>
                </a:r>
                <a:r>
                  <a:rPr lang="en-US" altLang="zh-CN" sz="28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i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 = 1</a:t>
                </a:r>
                <a:endParaRPr lang="en-US" altLang="zh-CN" sz="2800" dirty="0">
                  <a:solidFill>
                    <a:schemeClr val="tx1"/>
                  </a:solidFill>
                </a:endParaRPr>
              </a:p>
              <a:p>
                <a:r>
                  <a:rPr lang="zh-CN" altLang="en-US" sz="2800" dirty="0">
                    <a:solidFill>
                      <a:schemeClr val="tx1"/>
                    </a:solidFill>
                  </a:rPr>
                  <a:t>当</a:t>
                </a:r>
                <a:r>
                  <a:rPr lang="zh-CN" altLang="en-US" sz="2800" dirty="0"/>
                  <a:t>只考虑自旋时</a:t>
                </a:r>
                <a:r>
                  <a:rPr lang="en-US" altLang="zh-CN" sz="2800" dirty="0"/>
                  <a:t>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altLang="zh-CN" sz="2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j</m:t>
                    </m:r>
                    <m:r>
                      <m:rPr>
                        <m:nor/>
                      </m:rPr>
                      <a:rPr lang="en-US" altLang="zh-C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altLang="zh-CN" sz="2800" b="1" i="1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zh-C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800" dirty="0"/>
                  <a:t>利用余弦定理，可以推导出</a:t>
                </a:r>
                <a:r>
                  <a:rPr lang="en-US" altLang="zh-CN" sz="2800" dirty="0"/>
                  <a:t>: </a:t>
                </a:r>
                <a:endParaRPr lang="en-US" altLang="zh-CN" sz="2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zh-CN" sz="32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3200" i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altLang="zh-CN" sz="32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  <m:d>
                              <m:dPr>
                                <m:ctrlPr>
                                  <a:rPr lang="en-US" altLang="zh-CN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  <m:r>
                                  <a:rPr lang="en-US" altLang="zh-CN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𝒍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𝒍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𝒋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445671" y="1565825"/>
                <a:ext cx="5321300" cy="3778186"/>
              </a:xfrm>
              <a:blipFill rotWithShape="1">
                <a:blip r:embed="rId1"/>
                <a:stretch>
                  <a:fillRect l="-10" t="-15" r="10" b="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7562008" y="4600426"/>
          <a:ext cx="1360288" cy="743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Microsoft 公式 3.0" r:id="rId2" imgW="711200" imgH="393700" progId="Equation.3">
                  <p:embed/>
                </p:oleObj>
              </mc:Choice>
              <mc:Fallback>
                <p:oleObj name="Microsoft 公式 3.0" r:id="rId2" imgW="711200" imgH="3937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2008" y="4600426"/>
                        <a:ext cx="1360288" cy="7435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5809407" y="4582964"/>
          <a:ext cx="1431107" cy="72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Microsoft 公式 3.0" r:id="rId4" imgW="774700" imgH="393700" progId="Equation.3">
                  <p:embed/>
                </p:oleObj>
              </mc:Choice>
              <mc:Fallback>
                <p:oleObj name="Microsoft 公式 3.0" r:id="rId4" imgW="774700" imgH="393700" progId="Equation.3">
                  <p:embed/>
                  <p:pic>
                    <p:nvPicPr>
                      <p:cNvPr id="0" name="图片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9407" y="4582964"/>
                        <a:ext cx="1431107" cy="7244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矩形 22"/>
          <p:cNvSpPr/>
          <p:nvPr/>
        </p:nvSpPr>
        <p:spPr>
          <a:xfrm>
            <a:off x="700137" y="5449758"/>
            <a:ext cx="8062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以上隐含假定：</a:t>
            </a:r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l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耦合成</a:t>
            </a:r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j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，如果外磁场过强，</a:t>
            </a:r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s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l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将分辨绕外场进动，因此朗德因子只适用于弱外磁场的情形。</a:t>
            </a:r>
            <a:endParaRPr lang="en-US" altLang="zh-CN" sz="2400" i="1" dirty="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69909" name="Picture 2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32989"/>
            <a:ext cx="18224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5631676" y="3913725"/>
                <a:ext cx="3256148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𝑒𝑓𝑓</m:t>
                          </m:r>
                        </m:sub>
                      </m:sSub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=−</m:t>
                      </m:r>
                      <m:f>
                        <m:fPr>
                          <m:ctrlP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𝐿</m:t>
                              </m:r>
                            </m:e>
                          </m:acc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+</m:t>
                          </m:r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⋅</m:t>
                      </m:r>
                      <m:f>
                        <m:f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𝐿</m:t>
                              </m:r>
                            </m:e>
                          </m:acc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𝑆</m:t>
                              </m:r>
                            </m:e>
                          </m:acc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𝐽</m:t>
                              </m:r>
                            </m:e>
                          </m:d>
                        </m:den>
                      </m:f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</m:oMath>
                  </m:oMathPara>
                </a14:m>
                <a:endParaRPr kumimoji="1" lang="zh-CN" altLang="en-US" sz="1800" b="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676" y="3913725"/>
                <a:ext cx="3256148" cy="633828"/>
              </a:xfrm>
              <a:prstGeom prst="rect">
                <a:avLst/>
              </a:prstGeom>
              <a:blipFill rotWithShape="1">
                <a:blip r:embed="rId7"/>
                <a:stretch>
                  <a:fillRect l="-15" t="-35" r="11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本章内容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322388"/>
            <a:ext cx="8382000" cy="4773612"/>
          </a:xfrm>
        </p:spPr>
        <p:txBody>
          <a:bodyPr/>
          <a:lstStyle/>
          <a:p>
            <a:r>
              <a:rPr lang="zh-CN" altLang="zh-CN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电子轨道运动的磁矩</a:t>
            </a:r>
            <a:endParaRPr lang="en-US" altLang="zh-CN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施</a:t>
            </a:r>
            <a:r>
              <a:rPr lang="zh-CN" altLang="zh-CN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特恩－盖拉赫实验</a:t>
            </a:r>
            <a:endParaRPr lang="en-US" altLang="zh-CN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zh-CN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电子的自旋假设</a:t>
            </a:r>
            <a:endParaRPr lang="en-US" altLang="zh-CN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zh-CN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原子光谱的精细结构：碱金属双线</a:t>
            </a:r>
            <a:endParaRPr lang="en-US" altLang="zh-CN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zh-CN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赛曼效应、斯塔克效应</a:t>
            </a:r>
            <a:endParaRPr lang="zh-CN" altLang="en-US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多电子原子的总磁矩和有效磁矩</a:t>
            </a:r>
            <a:endParaRPr lang="zh-CN" alt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533400" y="1143000"/>
            <a:ext cx="8382000" cy="521796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原子的磁矩</a:t>
            </a:r>
            <a:r>
              <a:rPr lang="zh-CN" altLang="en-US" sz="2400" dirty="0">
                <a:solidFill>
                  <a:srgbClr val="FF3300"/>
                </a:solidFill>
                <a:sym typeface="Symbol" panose="05050102010706020507" pitchFamily="18" charset="2"/>
              </a:rPr>
              <a:t></a:t>
            </a:r>
            <a:r>
              <a:rPr lang="zh-CN" altLang="en-US" sz="2400" dirty="0"/>
              <a:t>电子的轨道磁矩</a:t>
            </a:r>
            <a:r>
              <a:rPr lang="en-US" altLang="zh-CN" sz="2400" dirty="0">
                <a:solidFill>
                  <a:srgbClr val="FF3300"/>
                </a:solidFill>
                <a:sym typeface="Symbol" panose="05050102010706020507" pitchFamily="18" charset="2"/>
              </a:rPr>
              <a:t>+</a:t>
            </a:r>
            <a:r>
              <a:rPr lang="zh-CN" altLang="en-US" sz="2400" dirty="0">
                <a:sym typeface="Symbol" panose="05050102010706020507" pitchFamily="18" charset="2"/>
              </a:rPr>
              <a:t>电子的自旋磁矩</a:t>
            </a:r>
            <a:endParaRPr lang="zh-CN" altLang="en-US" sz="240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479084" y="4103574"/>
            <a:ext cx="325730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025433" y="1567519"/>
            <a:ext cx="19463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2400" i="1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L-S</a:t>
            </a:r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耦合法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</a:t>
            </a:r>
            <a:endParaRPr lang="zh-CN" altLang="en-US" sz="2800" dirty="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14"/>
          <p:cNvGrpSpPr/>
          <p:nvPr/>
        </p:nvGrpSpPr>
        <p:grpSpPr bwMode="auto">
          <a:xfrm>
            <a:off x="2970959" y="1524000"/>
            <a:ext cx="3506527" cy="701131"/>
            <a:chOff x="1536" y="2304"/>
            <a:chExt cx="2398" cy="406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1536" y="2322"/>
              <a:ext cx="1473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总轨道角动量：</a:t>
              </a:r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3264" y="2304"/>
            <a:ext cx="670" cy="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Microsoft 公式 3.0" r:id="rId1" imgW="584200" imgH="355600" progId="Equation.3">
                    <p:embed/>
                  </p:oleObj>
                </mc:Choice>
                <mc:Fallback>
                  <p:oleObj name="Microsoft 公式 3.0" r:id="rId1" imgW="584200" imgH="3556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2304"/>
                          <a:ext cx="670" cy="4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17"/>
          <p:cNvGrpSpPr/>
          <p:nvPr/>
        </p:nvGrpSpPr>
        <p:grpSpPr bwMode="auto">
          <a:xfrm>
            <a:off x="1142159" y="2087563"/>
            <a:ext cx="6326188" cy="808037"/>
            <a:chOff x="384" y="2687"/>
            <a:chExt cx="3985" cy="509"/>
          </a:xfrm>
        </p:grpSpPr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384" y="2811"/>
              <a:ext cx="1280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总轨道磁矩：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6"/>
            <p:cNvGraphicFramePr>
              <a:graphicFrameLocks noChangeAspect="1"/>
            </p:cNvGraphicFramePr>
            <p:nvPr/>
          </p:nvGraphicFramePr>
          <p:xfrm>
            <a:off x="1872" y="2687"/>
            <a:ext cx="2497" cy="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" name="Microsoft 公式 3.0" r:id="rId3" imgW="2056765" imgH="419100" progId="Equation.3">
                    <p:embed/>
                  </p:oleObj>
                </mc:Choice>
                <mc:Fallback>
                  <p:oleObj name="Microsoft 公式 3.0" r:id="rId3" imgW="2056765" imgH="419100" progId="Equation.3">
                    <p:embed/>
                    <p:pic>
                      <p:nvPicPr>
                        <p:cNvPr id="0" name="图片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2687"/>
                          <a:ext cx="2497" cy="5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20"/>
          <p:cNvGrpSpPr/>
          <p:nvPr/>
        </p:nvGrpSpPr>
        <p:grpSpPr bwMode="auto">
          <a:xfrm>
            <a:off x="1135809" y="2982912"/>
            <a:ext cx="3522663" cy="674688"/>
            <a:chOff x="380" y="3282"/>
            <a:chExt cx="2219" cy="425"/>
          </a:xfrm>
        </p:grpSpPr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380" y="3282"/>
              <a:ext cx="1473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总自旋角动量：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Object 5"/>
            <p:cNvGraphicFramePr>
              <a:graphicFrameLocks noChangeAspect="1"/>
            </p:cNvGraphicFramePr>
            <p:nvPr/>
          </p:nvGraphicFramePr>
          <p:xfrm>
            <a:off x="1921" y="3295"/>
            <a:ext cx="678" cy="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" name="Microsoft 公式 3.0" r:id="rId5" imgW="584200" imgH="355600" progId="Equation.3">
                    <p:embed/>
                  </p:oleObj>
                </mc:Choice>
                <mc:Fallback>
                  <p:oleObj name="Microsoft 公式 3.0" r:id="rId5" imgW="584200" imgH="355600" progId="Equation.3">
                    <p:embed/>
                    <p:pic>
                      <p:nvPicPr>
                        <p:cNvPr id="0" name="图片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1" y="3295"/>
                          <a:ext cx="678" cy="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23"/>
          <p:cNvGrpSpPr/>
          <p:nvPr/>
        </p:nvGrpSpPr>
        <p:grpSpPr bwMode="auto">
          <a:xfrm>
            <a:off x="1184275" y="3492501"/>
            <a:ext cx="5710238" cy="763587"/>
            <a:chOff x="384" y="3644"/>
            <a:chExt cx="3597" cy="481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384" y="3762"/>
              <a:ext cx="1280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总自旋磁矩：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4"/>
            <p:cNvGraphicFramePr>
              <a:graphicFrameLocks noChangeAspect="1"/>
            </p:cNvGraphicFramePr>
            <p:nvPr/>
          </p:nvGraphicFramePr>
          <p:xfrm>
            <a:off x="1751" y="3644"/>
            <a:ext cx="2230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" name="Microsoft 公式 3.0" r:id="rId7" imgW="1943100" imgH="419100" progId="Equation.3">
                    <p:embed/>
                  </p:oleObj>
                </mc:Choice>
                <mc:Fallback>
                  <p:oleObj name="Microsoft 公式 3.0" r:id="rId7" imgW="1943100" imgH="419100" progId="Equation.3">
                    <p:embed/>
                    <p:pic>
                      <p:nvPicPr>
                        <p:cNvPr id="0" name="图片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1" y="3644"/>
                          <a:ext cx="2230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"/>
          <p:cNvGrpSpPr/>
          <p:nvPr/>
        </p:nvGrpSpPr>
        <p:grpSpPr bwMode="auto">
          <a:xfrm>
            <a:off x="1273654" y="4339570"/>
            <a:ext cx="3099919" cy="431938"/>
            <a:chOff x="240" y="162"/>
            <a:chExt cx="2160" cy="291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40" y="162"/>
              <a:ext cx="1086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总角动量：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5" name="Object 14"/>
            <p:cNvGraphicFramePr>
              <a:graphicFrameLocks noChangeAspect="1"/>
            </p:cNvGraphicFramePr>
            <p:nvPr/>
          </p:nvGraphicFramePr>
          <p:xfrm>
            <a:off x="1614" y="165"/>
            <a:ext cx="786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" name="Microsoft 公式 3.0" r:id="rId9" imgW="621665" imgH="215900" progId="Equation.3">
                    <p:embed/>
                  </p:oleObj>
                </mc:Choice>
                <mc:Fallback>
                  <p:oleObj name="Microsoft 公式 3.0" r:id="rId9" imgW="621665" imgH="215900" progId="Equation.3">
                    <p:embed/>
                    <p:pic>
                      <p:nvPicPr>
                        <p:cNvPr id="0" name="图片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4" y="165"/>
                          <a:ext cx="786" cy="27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5"/>
          <p:cNvGrpSpPr/>
          <p:nvPr/>
        </p:nvGrpSpPr>
        <p:grpSpPr bwMode="auto">
          <a:xfrm>
            <a:off x="1273654" y="4700295"/>
            <a:ext cx="7062319" cy="735715"/>
            <a:chOff x="240" y="528"/>
            <a:chExt cx="4752" cy="507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240" y="642"/>
              <a:ext cx="892" cy="2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总磁矩：</a:t>
              </a:r>
              <a:endParaRPr lang="zh-CN" altLang="en-US" sz="24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" name="Object 13"/>
            <p:cNvGraphicFramePr>
              <a:graphicFrameLocks noChangeAspect="1"/>
            </p:cNvGraphicFramePr>
            <p:nvPr/>
          </p:nvGraphicFramePr>
          <p:xfrm>
            <a:off x="1536" y="528"/>
            <a:ext cx="3456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" name="Microsoft 公式 3.0" r:id="rId11" imgW="2666365" imgH="393700" progId="Equation.3">
                    <p:embed/>
                  </p:oleObj>
                </mc:Choice>
                <mc:Fallback>
                  <p:oleObj name="Microsoft 公式 3.0" r:id="rId11" imgW="2666365" imgH="393700" progId="Equation.3">
                    <p:embed/>
                    <p:pic>
                      <p:nvPicPr>
                        <p:cNvPr id="0" name="图片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528"/>
                          <a:ext cx="3456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2031953" y="5430161"/>
          <a:ext cx="5528266" cy="80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" name="Microsoft 公式 3.0" r:id="rId13" imgW="3161665" imgH="457200" progId="Equation.3">
                  <p:embed/>
                </p:oleObj>
              </mc:Choice>
              <mc:Fallback>
                <p:oleObj name="Microsoft 公式 3.0" r:id="rId13" imgW="3161665" imgH="457200" progId="Equation.3">
                  <p:embed/>
                  <p:pic>
                    <p:nvPicPr>
                      <p:cNvPr id="0" name="图片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1953" y="5430161"/>
                        <a:ext cx="5528266" cy="8007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原子态的</a:t>
            </a:r>
            <a:r>
              <a:rPr lang="en-US" altLang="zh-CN" dirty="0"/>
              <a:t>g</a:t>
            </a:r>
            <a:r>
              <a:rPr lang="zh-CN" altLang="en-US" dirty="0"/>
              <a:t>因子计算举例</a:t>
            </a:r>
            <a:endParaRPr lang="zh-CN" altLang="en-US" dirty="0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762000" y="1322388"/>
            <a:ext cx="8382000" cy="4773612"/>
          </a:xfrm>
        </p:spPr>
        <p:txBody>
          <a:bodyPr/>
          <a:lstStyle/>
          <a:p>
            <a:r>
              <a:rPr lang="zh-CN" altLang="en-US" dirty="0"/>
              <a:t>原子状态的表达式：</a:t>
            </a:r>
            <a:r>
              <a:rPr lang="en-US" altLang="zh-CN" sz="4400" baseline="30000" dirty="0">
                <a:solidFill>
                  <a:srgbClr val="FF0000"/>
                </a:solidFill>
              </a:rPr>
              <a:t>2</a:t>
            </a:r>
            <a:r>
              <a:rPr lang="en-US" altLang="zh-CN" sz="4400" i="1" baseline="30000" dirty="0">
                <a:solidFill>
                  <a:srgbClr val="FF0000"/>
                </a:solidFill>
              </a:rPr>
              <a:t>S</a:t>
            </a:r>
            <a:r>
              <a:rPr lang="en-US" altLang="zh-CN" sz="4400" baseline="30000" dirty="0">
                <a:solidFill>
                  <a:srgbClr val="FF0000"/>
                </a:solidFill>
              </a:rPr>
              <a:t>+1</a:t>
            </a:r>
            <a:r>
              <a:rPr lang="en-US" altLang="zh-CN" sz="4400" i="1" dirty="0">
                <a:solidFill>
                  <a:srgbClr val="FF0000"/>
                </a:solidFill>
              </a:rPr>
              <a:t>L</a:t>
            </a:r>
            <a:r>
              <a:rPr lang="en-US" altLang="zh-CN" sz="4400" i="1" baseline="-25000" dirty="0">
                <a:solidFill>
                  <a:srgbClr val="FF0000"/>
                </a:solidFill>
              </a:rPr>
              <a:t>J</a:t>
            </a:r>
            <a:endParaRPr lang="zh-CN" altLang="en-US" sz="4400" i="1" baseline="-25000" dirty="0">
              <a:solidFill>
                <a:srgbClr val="FF0000"/>
              </a:solidFill>
            </a:endParaRPr>
          </a:p>
        </p:txBody>
      </p:sp>
      <p:grpSp>
        <p:nvGrpSpPr>
          <p:cNvPr id="5" name="Group 2"/>
          <p:cNvGrpSpPr/>
          <p:nvPr/>
        </p:nvGrpSpPr>
        <p:grpSpPr bwMode="auto">
          <a:xfrm>
            <a:off x="306785" y="2220848"/>
            <a:ext cx="7729538" cy="566738"/>
            <a:chOff x="96" y="95"/>
            <a:chExt cx="4869" cy="357"/>
          </a:xfrm>
        </p:grpSpPr>
        <p:graphicFrame>
          <p:nvGraphicFramePr>
            <p:cNvPr id="6" name="Object 18"/>
            <p:cNvGraphicFramePr>
              <a:graphicFrameLocks noChangeAspect="1"/>
            </p:cNvGraphicFramePr>
            <p:nvPr/>
          </p:nvGraphicFramePr>
          <p:xfrm>
            <a:off x="2826" y="96"/>
            <a:ext cx="246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Microsoft 公式 3.0" r:id="rId1" imgW="190500" imgH="241300" progId="Equation.3">
                    <p:embed/>
                  </p:oleObj>
                </mc:Choice>
                <mc:Fallback>
                  <p:oleObj name="Microsoft 公式 3.0" r:id="rId1" imgW="190500" imgH="2413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6" y="96"/>
                          <a:ext cx="246" cy="3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9"/>
            <p:cNvGraphicFramePr>
              <a:graphicFrameLocks noChangeAspect="1"/>
            </p:cNvGraphicFramePr>
            <p:nvPr/>
          </p:nvGraphicFramePr>
          <p:xfrm>
            <a:off x="3522" y="96"/>
            <a:ext cx="47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Microsoft 公式 3.0" r:id="rId3" imgW="342900" imgH="254000" progId="Equation.3">
                    <p:embed/>
                  </p:oleObj>
                </mc:Choice>
                <mc:Fallback>
                  <p:oleObj name="Microsoft 公式 3.0" r:id="rId3" imgW="342900" imgH="254000" progId="Equation.3">
                    <p:embed/>
                    <p:pic>
                      <p:nvPicPr>
                        <p:cNvPr id="0" name="图片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2" y="96"/>
                          <a:ext cx="47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0"/>
            <p:cNvGraphicFramePr>
              <a:graphicFrameLocks noChangeAspect="1"/>
            </p:cNvGraphicFramePr>
            <p:nvPr/>
          </p:nvGraphicFramePr>
          <p:xfrm>
            <a:off x="4491" y="96"/>
            <a:ext cx="474" cy="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" name="Microsoft 公式 3.0" r:id="rId5" imgW="355600" imgH="254000" progId="Equation.3">
                    <p:embed/>
                  </p:oleObj>
                </mc:Choice>
                <mc:Fallback>
                  <p:oleObj name="Microsoft 公式 3.0" r:id="rId5" imgW="355600" imgH="254000" progId="Equation.3">
                    <p:embed/>
                    <p:pic>
                      <p:nvPicPr>
                        <p:cNvPr id="0" name="图片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1" y="96"/>
                          <a:ext cx="474" cy="3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96" y="95"/>
              <a:ext cx="2756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求下列原子态的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因子：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(1)</a:t>
              </a:r>
              <a:endParaRPr lang="en-US" altLang="zh-CN" sz="2800" dirty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141" y="103"/>
              <a:ext cx="478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12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(2)</a:t>
              </a:r>
              <a:endPara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038" y="95"/>
              <a:ext cx="502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12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 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(3)</a:t>
              </a:r>
              <a:endPara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25860" y="2863785"/>
            <a:ext cx="8953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解：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2245122" y="2943161"/>
          <a:ext cx="39433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Microsoft 公式 3.0" r:id="rId7" imgW="2094865" imgH="419100" progId="Equation.3">
                  <p:embed/>
                </p:oleObj>
              </mc:Choice>
              <mc:Fallback>
                <p:oleObj name="Microsoft 公式 3.0" r:id="rId7" imgW="2094865" imgH="419100" progId="Equation.3">
                  <p:embed/>
                  <p:pic>
                    <p:nvPicPr>
                      <p:cNvPr id="0" name="图片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5122" y="2943161"/>
                        <a:ext cx="39433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1"/>
          <p:cNvGrpSpPr/>
          <p:nvPr/>
        </p:nvGrpSpPr>
        <p:grpSpPr bwMode="auto">
          <a:xfrm>
            <a:off x="906860" y="3852799"/>
            <a:ext cx="6477000" cy="596901"/>
            <a:chOff x="432" y="1199"/>
            <a:chExt cx="4080" cy="376"/>
          </a:xfrm>
        </p:grpSpPr>
        <p:graphicFrame>
          <p:nvGraphicFramePr>
            <p:cNvPr id="19" name="Object 13"/>
            <p:cNvGraphicFramePr>
              <a:graphicFrameLocks noChangeAspect="1"/>
            </p:cNvGraphicFramePr>
            <p:nvPr/>
          </p:nvGraphicFramePr>
          <p:xfrm>
            <a:off x="1008" y="1200"/>
            <a:ext cx="237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" name="Microsoft 公式 3.0" r:id="rId9" imgW="190500" imgH="241300" progId="Equation.3">
                    <p:embed/>
                  </p:oleObj>
                </mc:Choice>
                <mc:Fallback>
                  <p:oleObj name="Microsoft 公式 3.0" r:id="rId9" imgW="190500" imgH="241300" progId="Equation.3">
                    <p:embed/>
                    <p:pic>
                      <p:nvPicPr>
                        <p:cNvPr id="0" name="图片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1200"/>
                          <a:ext cx="237" cy="2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4"/>
            <p:cNvGraphicFramePr>
              <a:graphicFrameLocks noChangeAspect="1"/>
            </p:cNvGraphicFramePr>
            <p:nvPr/>
          </p:nvGraphicFramePr>
          <p:xfrm>
            <a:off x="1584" y="1292"/>
            <a:ext cx="462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" name="Microsoft 公式 3.0" r:id="rId10" imgW="342265" imgH="177800" progId="Equation.3">
                    <p:embed/>
                  </p:oleObj>
                </mc:Choice>
                <mc:Fallback>
                  <p:oleObj name="Microsoft 公式 3.0" r:id="rId10" imgW="342265" imgH="177800" progId="Equation.3">
                    <p:embed/>
                    <p:pic>
                      <p:nvPicPr>
                        <p:cNvPr id="0" name="图片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1292"/>
                          <a:ext cx="462" cy="2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5"/>
            <p:cNvGraphicFramePr>
              <a:graphicFrameLocks noChangeAspect="1"/>
            </p:cNvGraphicFramePr>
            <p:nvPr/>
          </p:nvGraphicFramePr>
          <p:xfrm>
            <a:off x="2448" y="1248"/>
            <a:ext cx="462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" name="Microsoft 公式 3.0" r:id="rId12" imgW="291465" imgH="177800" progId="Equation.3">
                    <p:embed/>
                  </p:oleObj>
                </mc:Choice>
                <mc:Fallback>
                  <p:oleObj name="Microsoft 公式 3.0" r:id="rId12" imgW="291465" imgH="177800" progId="Equation.3">
                    <p:embed/>
                    <p:pic>
                      <p:nvPicPr>
                        <p:cNvPr id="0" name="图片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1248"/>
                          <a:ext cx="462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16"/>
            <p:cNvGraphicFramePr>
              <a:graphicFrameLocks noChangeAspect="1"/>
            </p:cNvGraphicFramePr>
            <p:nvPr/>
          </p:nvGraphicFramePr>
          <p:xfrm>
            <a:off x="3264" y="1248"/>
            <a:ext cx="510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" name="Microsoft 公式 3.0" r:id="rId14" imgW="330200" imgH="203200" progId="Equation.3">
                    <p:embed/>
                  </p:oleObj>
                </mc:Choice>
                <mc:Fallback>
                  <p:oleObj name="Microsoft 公式 3.0" r:id="rId14" imgW="330200" imgH="203200" progId="Equation.3">
                    <p:embed/>
                    <p:pic>
                      <p:nvPicPr>
                        <p:cNvPr id="0" name="图片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1248"/>
                          <a:ext cx="510" cy="3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7"/>
            <p:cNvGraphicFramePr>
              <a:graphicFrameLocks noChangeAspect="1"/>
            </p:cNvGraphicFramePr>
            <p:nvPr/>
          </p:nvGraphicFramePr>
          <p:xfrm>
            <a:off x="3984" y="1200"/>
            <a:ext cx="528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" name="Microsoft 公式 3.0" r:id="rId16" imgW="342900" imgH="203200" progId="Equation.3">
                    <p:embed/>
                  </p:oleObj>
                </mc:Choice>
                <mc:Fallback>
                  <p:oleObj name="Microsoft 公式 3.0" r:id="rId16" imgW="342900" imgH="203200" progId="Equation.3">
                    <p:embed/>
                    <p:pic>
                      <p:nvPicPr>
                        <p:cNvPr id="0" name="图片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200"/>
                          <a:ext cx="528" cy="3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32" y="1199"/>
              <a:ext cx="437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(1) </a:t>
              </a:r>
              <a:endPara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1056" y="1200"/>
              <a:ext cx="55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12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  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：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1872" y="1248"/>
              <a:ext cx="56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3552" y="1200"/>
              <a:ext cx="45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2784" y="1200"/>
              <a:ext cx="34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22"/>
          <p:cNvGrpSpPr/>
          <p:nvPr/>
        </p:nvGrpSpPr>
        <p:grpSpPr bwMode="auto">
          <a:xfrm>
            <a:off x="903685" y="4540185"/>
            <a:ext cx="6480175" cy="838200"/>
            <a:chOff x="430" y="1632"/>
            <a:chExt cx="4082" cy="528"/>
          </a:xfrm>
        </p:grpSpPr>
        <p:graphicFrame>
          <p:nvGraphicFramePr>
            <p:cNvPr id="35" name="Object 8"/>
            <p:cNvGraphicFramePr>
              <a:graphicFrameLocks noChangeAspect="1"/>
            </p:cNvGraphicFramePr>
            <p:nvPr/>
          </p:nvGraphicFramePr>
          <p:xfrm>
            <a:off x="960" y="1740"/>
            <a:ext cx="432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" name="Microsoft 公式 3.0" r:id="rId18" imgW="342900" imgH="254000" progId="Equation.3">
                    <p:embed/>
                  </p:oleObj>
                </mc:Choice>
                <mc:Fallback>
                  <p:oleObj name="Microsoft 公式 3.0" r:id="rId18" imgW="342900" imgH="254000" progId="Equation.3">
                    <p:embed/>
                    <p:pic>
                      <p:nvPicPr>
                        <p:cNvPr id="0" name="图片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740"/>
                          <a:ext cx="432" cy="3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9"/>
            <p:cNvGraphicFramePr>
              <a:graphicFrameLocks noChangeAspect="1"/>
            </p:cNvGraphicFramePr>
            <p:nvPr/>
          </p:nvGraphicFramePr>
          <p:xfrm>
            <a:off x="1584" y="1680"/>
            <a:ext cx="456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" name="Microsoft 公式 3.0" r:id="rId19" imgW="368300" imgH="393700" progId="Equation.3">
                    <p:embed/>
                  </p:oleObj>
                </mc:Choice>
                <mc:Fallback>
                  <p:oleObj name="Microsoft 公式 3.0" r:id="rId19" imgW="368300" imgH="393700" progId="Equation.3">
                    <p:embed/>
                    <p:pic>
                      <p:nvPicPr>
                        <p:cNvPr id="0" name="图片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1680"/>
                          <a:ext cx="456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0"/>
            <p:cNvGraphicFramePr>
              <a:graphicFrameLocks noChangeAspect="1"/>
            </p:cNvGraphicFramePr>
            <p:nvPr/>
          </p:nvGraphicFramePr>
          <p:xfrm>
            <a:off x="2448" y="1824"/>
            <a:ext cx="414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" name="Microsoft 公式 3.0" r:id="rId21" imgW="291465" imgH="177800" progId="Equation.3">
                    <p:embed/>
                  </p:oleObj>
                </mc:Choice>
                <mc:Fallback>
                  <p:oleObj name="Microsoft 公式 3.0" r:id="rId21" imgW="291465" imgH="177800" progId="Equation.3">
                    <p:embed/>
                    <p:pic>
                      <p:nvPicPr>
                        <p:cNvPr id="0" name="图片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1824"/>
                          <a:ext cx="414" cy="2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11"/>
            <p:cNvGraphicFramePr>
              <a:graphicFrameLocks noChangeAspect="1"/>
            </p:cNvGraphicFramePr>
            <p:nvPr/>
          </p:nvGraphicFramePr>
          <p:xfrm>
            <a:off x="3264" y="1687"/>
            <a:ext cx="461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" name="Microsoft 公式 3.0" r:id="rId23" imgW="381000" imgH="393700" progId="Equation.3">
                    <p:embed/>
                  </p:oleObj>
                </mc:Choice>
                <mc:Fallback>
                  <p:oleObj name="Microsoft 公式 3.0" r:id="rId23" imgW="381000" imgH="393700" progId="Equation.3">
                    <p:embed/>
                    <p:pic>
                      <p:nvPicPr>
                        <p:cNvPr id="0" name="图片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1687"/>
                          <a:ext cx="461" cy="4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2"/>
            <p:cNvGraphicFramePr>
              <a:graphicFrameLocks noChangeAspect="1"/>
            </p:cNvGraphicFramePr>
            <p:nvPr/>
          </p:nvGraphicFramePr>
          <p:xfrm>
            <a:off x="4002" y="1632"/>
            <a:ext cx="510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" name="Microsoft 公式 3.0" r:id="rId25" imgW="393700" imgH="393700" progId="Equation.3">
                    <p:embed/>
                  </p:oleObj>
                </mc:Choice>
                <mc:Fallback>
                  <p:oleObj name="Microsoft 公式 3.0" r:id="rId25" imgW="393700" imgH="393700" progId="Equation.3">
                    <p:embed/>
                    <p:pic>
                      <p:nvPicPr>
                        <p:cNvPr id="0" name="图片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2" y="1632"/>
                          <a:ext cx="510" cy="5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430" y="1727"/>
              <a:ext cx="437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(2) </a:t>
              </a:r>
              <a:endPara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1148" y="1728"/>
              <a:ext cx="508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：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30"/>
            <p:cNvSpPr>
              <a:spLocks noChangeArrowheads="1"/>
            </p:cNvSpPr>
            <p:nvPr/>
          </p:nvSpPr>
          <p:spPr bwMode="auto">
            <a:xfrm>
              <a:off x="2784" y="1824"/>
              <a:ext cx="34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31"/>
            <p:cNvSpPr>
              <a:spLocks noChangeArrowheads="1"/>
            </p:cNvSpPr>
            <p:nvPr/>
          </p:nvSpPr>
          <p:spPr bwMode="auto">
            <a:xfrm>
              <a:off x="1872" y="1824"/>
              <a:ext cx="56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3596" y="1776"/>
              <a:ext cx="45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33"/>
          <p:cNvGrpSpPr/>
          <p:nvPr/>
        </p:nvGrpSpPr>
        <p:grpSpPr bwMode="auto">
          <a:xfrm>
            <a:off x="903685" y="5378385"/>
            <a:ext cx="6480175" cy="762000"/>
            <a:chOff x="430" y="2112"/>
            <a:chExt cx="4082" cy="480"/>
          </a:xfrm>
        </p:grpSpPr>
        <p:graphicFrame>
          <p:nvGraphicFramePr>
            <p:cNvPr id="52" name="Object 3"/>
            <p:cNvGraphicFramePr>
              <a:graphicFrameLocks noChangeAspect="1"/>
            </p:cNvGraphicFramePr>
            <p:nvPr/>
          </p:nvGraphicFramePr>
          <p:xfrm>
            <a:off x="978" y="2160"/>
            <a:ext cx="414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" name="Microsoft 公式 3.0" r:id="rId27" imgW="355600" imgH="254000" progId="Equation.3">
                    <p:embed/>
                  </p:oleObj>
                </mc:Choice>
                <mc:Fallback>
                  <p:oleObj name="Microsoft 公式 3.0" r:id="rId27" imgW="355600" imgH="254000" progId="Equation.3">
                    <p:embed/>
                    <p:pic>
                      <p:nvPicPr>
                        <p:cNvPr id="0" name="图片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8" y="2160"/>
                          <a:ext cx="414" cy="3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4"/>
            <p:cNvGraphicFramePr>
              <a:graphicFrameLocks noChangeAspect="1"/>
            </p:cNvGraphicFramePr>
            <p:nvPr/>
          </p:nvGraphicFramePr>
          <p:xfrm>
            <a:off x="1607" y="2112"/>
            <a:ext cx="457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" name="Microsoft 公式 3.0" r:id="rId28" imgW="368300" imgH="393700" progId="Equation.3">
                    <p:embed/>
                  </p:oleObj>
                </mc:Choice>
                <mc:Fallback>
                  <p:oleObj name="Microsoft 公式 3.0" r:id="rId28" imgW="368300" imgH="393700" progId="Equation.3">
                    <p:embed/>
                    <p:pic>
                      <p:nvPicPr>
                        <p:cNvPr id="0" name="图片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7" y="2112"/>
                          <a:ext cx="457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"/>
            <p:cNvGraphicFramePr>
              <a:graphicFrameLocks noChangeAspect="1"/>
            </p:cNvGraphicFramePr>
            <p:nvPr/>
          </p:nvGraphicFramePr>
          <p:xfrm>
            <a:off x="2448" y="2230"/>
            <a:ext cx="432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" name="Microsoft 公式 3.0" r:id="rId30" imgW="316865" imgH="177800" progId="Equation.3">
                    <p:embed/>
                  </p:oleObj>
                </mc:Choice>
                <mc:Fallback>
                  <p:oleObj name="Microsoft 公式 3.0" r:id="rId30" imgW="316865" imgH="177800" progId="Equation.3">
                    <p:embed/>
                    <p:pic>
                      <p:nvPicPr>
                        <p:cNvPr id="0" name="图片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2230"/>
                          <a:ext cx="432" cy="2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6"/>
            <p:cNvGraphicFramePr>
              <a:graphicFrameLocks noChangeAspect="1"/>
            </p:cNvGraphicFramePr>
            <p:nvPr/>
          </p:nvGraphicFramePr>
          <p:xfrm>
            <a:off x="3264" y="2112"/>
            <a:ext cx="458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" name="Microsoft 公式 3.0" r:id="rId32" imgW="381000" imgH="393700" progId="Equation.3">
                    <p:embed/>
                  </p:oleObj>
                </mc:Choice>
                <mc:Fallback>
                  <p:oleObj name="Microsoft 公式 3.0" r:id="rId32" imgW="381000" imgH="393700" progId="Equation.3">
                    <p:embed/>
                    <p:pic>
                      <p:nvPicPr>
                        <p:cNvPr id="0" name="图片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2112"/>
                          <a:ext cx="458" cy="4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7"/>
            <p:cNvGraphicFramePr>
              <a:graphicFrameLocks noChangeAspect="1"/>
            </p:cNvGraphicFramePr>
            <p:nvPr/>
          </p:nvGraphicFramePr>
          <p:xfrm>
            <a:off x="4002" y="2256"/>
            <a:ext cx="510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" name="Microsoft 公式 3.0" r:id="rId34" imgW="367665" imgH="203200" progId="Equation.3">
                    <p:embed/>
                  </p:oleObj>
                </mc:Choice>
                <mc:Fallback>
                  <p:oleObj name="Microsoft 公式 3.0" r:id="rId34" imgW="367665" imgH="203200" progId="Equation.3">
                    <p:embed/>
                    <p:pic>
                      <p:nvPicPr>
                        <p:cNvPr id="0" name="图片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2" y="2256"/>
                          <a:ext cx="510" cy="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430" y="2159"/>
              <a:ext cx="437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(3) </a:t>
              </a:r>
              <a:endPara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40"/>
            <p:cNvSpPr>
              <a:spLocks noChangeArrowheads="1"/>
            </p:cNvSpPr>
            <p:nvPr/>
          </p:nvSpPr>
          <p:spPr bwMode="auto">
            <a:xfrm>
              <a:off x="1152" y="2160"/>
              <a:ext cx="56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：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41"/>
            <p:cNvSpPr>
              <a:spLocks noChangeArrowheads="1"/>
            </p:cNvSpPr>
            <p:nvPr/>
          </p:nvSpPr>
          <p:spPr bwMode="auto">
            <a:xfrm>
              <a:off x="2784" y="2160"/>
              <a:ext cx="34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42"/>
            <p:cNvSpPr>
              <a:spLocks noChangeArrowheads="1"/>
            </p:cNvSpPr>
            <p:nvPr/>
          </p:nvSpPr>
          <p:spPr bwMode="auto">
            <a:xfrm>
              <a:off x="3600" y="2208"/>
              <a:ext cx="45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43"/>
            <p:cNvSpPr>
              <a:spLocks noChangeArrowheads="1"/>
            </p:cNvSpPr>
            <p:nvPr/>
          </p:nvSpPr>
          <p:spPr bwMode="auto">
            <a:xfrm>
              <a:off x="1872" y="2208"/>
              <a:ext cx="56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施特恩</a:t>
            </a:r>
            <a:r>
              <a:rPr lang="en-US" altLang="zh-CN" dirty="0"/>
              <a:t>-</a:t>
            </a:r>
            <a:r>
              <a:rPr lang="zh-CN" altLang="en-US" dirty="0"/>
              <a:t>盖拉赫实验的解释</a:t>
            </a:r>
            <a:endParaRPr lang="zh-CN" alt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762000" y="3798459"/>
                <a:ext cx="7647363" cy="22975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sz="2800" dirty="0"/>
                  <a:t>多种原子的实验结果均与理论计算相符，</a:t>
                </a:r>
                <a:endParaRPr lang="en-US" altLang="zh-CN" sz="2800" dirty="0"/>
              </a:p>
              <a:p>
                <a:pPr marL="0" indent="0">
                  <a:buNone/>
                </a:pPr>
                <a:r>
                  <a:rPr lang="zh-CN" altLang="en-US" sz="2800" dirty="0"/>
                  <a:t>因此施特恩</a:t>
                </a:r>
                <a:r>
                  <a:rPr lang="en-US" altLang="zh-CN" sz="2800" dirty="0"/>
                  <a:t>-</a:t>
                </a:r>
                <a:r>
                  <a:rPr lang="zh-CN" altLang="en-US" sz="2800" dirty="0"/>
                  <a:t>盖拉赫实验证明：</a:t>
                </a:r>
                <a:endParaRPr lang="zh-CN" altLang="en-US" sz="2800" dirty="0"/>
              </a:p>
              <a:p>
                <a:r>
                  <a:rPr lang="zh-CN" altLang="en-US" sz="2800" dirty="0"/>
                  <a:t>空间是量子化</a:t>
                </a:r>
                <a:endParaRPr lang="en-US" altLang="zh-CN" sz="2800" dirty="0"/>
              </a:p>
              <a:p>
                <a:r>
                  <a:rPr lang="zh-CN" altLang="en-US" sz="2800" dirty="0"/>
                  <a:t>电子的自旋假设正确且 </a:t>
                </a:r>
                <a:r>
                  <a:rPr lang="en-US" altLang="zh-CN" sz="2800" i="1" dirty="0">
                    <a:solidFill>
                      <a:schemeClr val="tx1"/>
                    </a:solidFill>
                  </a:rPr>
                  <a:t>s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= 1/2</a:t>
                </a:r>
                <a:endParaRPr lang="en-US" altLang="zh-CN" sz="2800" dirty="0">
                  <a:solidFill>
                    <a:schemeClr val="tx1"/>
                  </a:solidFill>
                </a:endParaRPr>
              </a:p>
              <a:p>
                <a:r>
                  <a:rPr lang="zh-CN" altLang="en-US" sz="2800" dirty="0"/>
                  <a:t>电子自旋磁矩的数值是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dirty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altLang="zh-CN" sz="2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zh-C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762000" y="3798459"/>
                <a:ext cx="7647363" cy="2297541"/>
              </a:xfrm>
              <a:blipFill rotWithShape="1">
                <a:blip r:embed="rId1"/>
                <a:stretch>
                  <a:fillRect t="-23" r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69277" y="1066800"/>
            <a:ext cx="7924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具有磁矩的原子在磁场中要受到力和力矩的作用</a:t>
            </a:r>
            <a:endParaRPr lang="zh-CN" altLang="en-US" sz="2800" dirty="0">
              <a:solidFill>
                <a:srgbClr val="00006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838200" y="1677761"/>
          <a:ext cx="31242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2" imgW="1612900" imgH="393700" progId="Equation.3">
                  <p:embed/>
                </p:oleObj>
              </mc:Choice>
              <mc:Fallback>
                <p:oleObj name="" r:id="rId2" imgW="1612900" imgH="393700" progId="Equation.3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7761"/>
                        <a:ext cx="312420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 1"/>
          <p:cNvGrpSpPr/>
          <p:nvPr/>
        </p:nvGrpSpPr>
        <p:grpSpPr>
          <a:xfrm>
            <a:off x="1113021" y="2438400"/>
            <a:ext cx="5744979" cy="1227643"/>
            <a:chOff x="304800" y="4876800"/>
            <a:chExt cx="6283424" cy="1611288"/>
          </a:xfrm>
        </p:grpSpPr>
        <p:graphicFrame>
          <p:nvGraphicFramePr>
            <p:cNvPr id="9" name="Object 11"/>
            <p:cNvGraphicFramePr>
              <a:graphicFrameLocks noChangeAspect="1"/>
            </p:cNvGraphicFramePr>
            <p:nvPr/>
          </p:nvGraphicFramePr>
          <p:xfrm>
            <a:off x="670956" y="5046634"/>
            <a:ext cx="2667000" cy="541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" name="" r:id="rId4" imgW="1167765" imgH="241300" progId="Equation.3">
                    <p:embed/>
                  </p:oleObj>
                </mc:Choice>
                <mc:Fallback>
                  <p:oleObj name="" r:id="rId4" imgW="1167765" imgH="241300" progId="Equation.3">
                    <p:embed/>
                    <p:pic>
                      <p:nvPicPr>
                        <p:cNvPr id="0" name="图片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956" y="5046634"/>
                          <a:ext cx="2667000" cy="541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3124200" y="4876800"/>
              <a:ext cx="3124200" cy="6867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/>
              <a:r>
                <a:rPr lang="en-US" altLang="zh-CN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， 共           个</a:t>
              </a:r>
              <a:endPara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2"/>
            <p:cNvGraphicFramePr>
              <a:graphicFrameLocks noChangeAspect="1"/>
            </p:cNvGraphicFramePr>
            <p:nvPr/>
          </p:nvGraphicFramePr>
          <p:xfrm>
            <a:off x="4254654" y="5019645"/>
            <a:ext cx="914400" cy="468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" r:id="rId6" imgW="393065" imgH="203200" progId="Equation.3">
                    <p:embed/>
                  </p:oleObj>
                </mc:Choice>
                <mc:Fallback>
                  <p:oleObj name="" r:id="rId6" imgW="393065" imgH="203200" progId="Equation.3">
                    <p:embed/>
                    <p:pic>
                      <p:nvPicPr>
                        <p:cNvPr id="0" name="图片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4654" y="5019645"/>
                          <a:ext cx="914400" cy="468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32"/>
            <p:cNvSpPr>
              <a:spLocks noChangeArrowheads="1"/>
            </p:cNvSpPr>
            <p:nvPr/>
          </p:nvSpPr>
          <p:spPr bwMode="auto">
            <a:xfrm>
              <a:off x="304800" y="5715001"/>
              <a:ext cx="6283424" cy="6867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当        时，            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zh-CN" altLang="en-US" sz="28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分裂为两条。</a:t>
              </a:r>
              <a:endParaRPr lang="zh-CN" alt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16" name="Object 13"/>
            <p:cNvGraphicFramePr>
              <a:graphicFrameLocks noChangeAspect="1"/>
            </p:cNvGraphicFramePr>
            <p:nvPr/>
          </p:nvGraphicFramePr>
          <p:xfrm>
            <a:off x="837640" y="5663874"/>
            <a:ext cx="725488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" name="" r:id="rId8" imgW="381000" imgH="393700" progId="Equation.3">
                    <p:embed/>
                  </p:oleObj>
                </mc:Choice>
                <mc:Fallback>
                  <p:oleObj name="" r:id="rId8" imgW="381000" imgH="393700" progId="Equation.3">
                    <p:embed/>
                    <p:pic>
                      <p:nvPicPr>
                        <p:cNvPr id="0" name="图片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640" y="5663874"/>
                          <a:ext cx="725488" cy="742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4"/>
            <p:cNvGraphicFramePr>
              <a:graphicFrameLocks noChangeAspect="1"/>
            </p:cNvGraphicFramePr>
            <p:nvPr/>
          </p:nvGraphicFramePr>
          <p:xfrm>
            <a:off x="2254450" y="5668938"/>
            <a:ext cx="1219200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" name="" r:id="rId10" imgW="584200" imgH="393065" progId="Equation.3">
                    <p:embed/>
                  </p:oleObj>
                </mc:Choice>
                <mc:Fallback>
                  <p:oleObj name="" r:id="rId10" imgW="584200" imgH="393065" progId="Equation.3">
                    <p:embed/>
                    <p:pic>
                      <p:nvPicPr>
                        <p:cNvPr id="0" name="图片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4450" y="5668938"/>
                          <a:ext cx="1219200" cy="819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5194206" y="1827707"/>
                <a:ext cx="2706179" cy="4043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𝑗𝑧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−</m:t>
                          </m:r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CN" altLang="en-US" sz="2400" b="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206" y="1827707"/>
                <a:ext cx="2706179" cy="404341"/>
              </a:xfrm>
              <a:prstGeom prst="rect">
                <a:avLst/>
              </a:prstGeom>
              <a:blipFill rotWithShape="1">
                <a:blip r:embed="rId12"/>
                <a:stretch>
                  <a:fillRect l="-20" t="-44" r="13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62000" y="5023442"/>
            <a:ext cx="562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空间量子化的事实</a:t>
            </a:r>
            <a:endParaRPr kumimoji="0" lang="en-US" altLang="zh-CN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电子自旋假设的正确，</a:t>
            </a:r>
            <a:endParaRPr kumimoji="0" lang="en-US" altLang="zh-CN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电子自旋磁矩数值的正确</a:t>
            </a:r>
            <a:endParaRPr kumimoji="0"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4862719" y="4577217"/>
          <a:ext cx="944948" cy="4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" imgW="10972800" imgH="5181600" progId="Equation.DSMT4">
                  <p:embed/>
                </p:oleObj>
              </mc:Choice>
              <mc:Fallback>
                <p:oleObj name="Equation" r:id="rId1" imgW="10972800" imgH="5181600" progId="Equation.DSMT4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62719" y="4577217"/>
                        <a:ext cx="944948" cy="4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5095236" y="5484927"/>
          <a:ext cx="2330108" cy="508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26517600" imgH="5791200" progId="Equation.DSMT4">
                  <p:embed/>
                </p:oleObj>
              </mc:Choice>
              <mc:Fallback>
                <p:oleObj name="Equation" r:id="rId3" imgW="26517600" imgH="5791200" progId="Equation.DSMT4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5236" y="5484927"/>
                        <a:ext cx="2330108" cy="508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其他原子的斯特恩</a:t>
            </a:r>
            <a:r>
              <a:rPr lang="en-US" altLang="zh-CN" dirty="0"/>
              <a:t>-</a:t>
            </a:r>
            <a:r>
              <a:rPr lang="zh-CN" altLang="en-US" dirty="0"/>
              <a:t>盖拉赫实验</a:t>
            </a:r>
            <a:endParaRPr lang="en-US" dirty="0"/>
          </a:p>
        </p:txBody>
      </p:sp>
      <p:sp>
        <p:nvSpPr>
          <p:cNvPr id="7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204" y="1285089"/>
            <a:ext cx="5996321" cy="3769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朗德因子</a:t>
            </a:r>
            <a:r>
              <a:rPr lang="en-US" altLang="zh-CN" dirty="0"/>
              <a:t>g</a:t>
            </a:r>
            <a:r>
              <a:rPr lang="zh-CN" altLang="en-US" dirty="0"/>
              <a:t>的物理内涵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1600" y="2057400"/>
            <a:ext cx="6799141" cy="209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朗德因子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是反映 物质内部电磁运动与量子运动相对关系的一个重要物理量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 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朗德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因子定量测量可给出电子相互作用的信息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, 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并为波函数的计算提供实验验证</a:t>
            </a:r>
            <a:r>
              <a:rPr lang="en-US" altLang="zh-CN" sz="2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 vert="horz" lIns="91440" tIns="45720" rIns="91440" bIns="45720" rtlCol="0" anchor="b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? 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电子的反常磁矩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itle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1"/>
                <a:stretch>
                  <a:fillRect t="-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049" y="1560215"/>
            <a:ext cx="784732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1947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年，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P. Kusch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和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H.M. Foley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用当时的新技术－微波方法，仔细测量了电子的</a:t>
            </a:r>
            <a:r>
              <a:rPr lang="en-US" altLang="zh-CN" sz="2400" dirty="0" err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g</a:t>
            </a:r>
            <a:r>
              <a:rPr lang="en-US" altLang="zh-CN" sz="2400" baseline="-25000" dirty="0" err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s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因子，发现与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有一点偏离？</a:t>
            </a:r>
            <a:endParaRPr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这就是电子的反常磁矩：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a = (g</a:t>
            </a:r>
            <a:r>
              <a:rPr lang="en-US" altLang="zh-CN" sz="2400" baseline="-25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s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-2)/2 </a:t>
            </a:r>
            <a:endParaRPr lang="en-US" altLang="zh-CN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24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Kusch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和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Foley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的测量很快就被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J. Schwinger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给出解释：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电子与外场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轨道运动产生的磁场或者外场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相互作用的高阶贡献，而狄拉克的理论是不行的！理论计算精度比实验还要高，从此实验－理论互相竞争，一直到现在。理论概念深化了，实验技术改进了，物理胜利了！</a:t>
            </a:r>
            <a:endParaRPr lang="en-US" altLang="zh-CN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24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电子的反常磁矩的发现促使了量子电动力学的出现！</a:t>
            </a:r>
            <a:endParaRPr lang="zh-CN" altLang="en-US" sz="24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电子的反常磁矩的精确测量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468" y="2092805"/>
            <a:ext cx="1905000" cy="190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9035" y="4204660"/>
            <a:ext cx="1827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H.G. </a:t>
            </a:r>
            <a:r>
              <a:rPr lang="en-US" altLang="zh-CN" sz="2100" dirty="0" err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Dehmelt</a:t>
            </a:r>
            <a:r>
              <a:rPr lang="en-US" altLang="zh-CN" sz="21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sz="21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21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1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德莫尔特</a:t>
            </a:r>
            <a:endParaRPr lang="zh-CN" altLang="en-US" sz="21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57293" y="4204660"/>
            <a:ext cx="11272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W. Paul </a:t>
            </a:r>
            <a:endParaRPr lang="en-US" altLang="zh-CN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保罗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48200" y="2281292"/>
            <a:ext cx="4278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德莫尔特和保罗发展了离子陷阱技术，利用该技术他们可以把电子囚禁在陷阱内长达几周，再结合磁共振技术可以直接测量电子反常磁矩</a:t>
            </a:r>
            <a:r>
              <a:rPr lang="zh-CN" altLang="en-US" sz="2000" dirty="0">
                <a:solidFill>
                  <a:schemeClr val="tx1"/>
                </a:solidFill>
              </a:rPr>
              <a:t>。</a:t>
            </a: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2653" y="5177294"/>
            <a:ext cx="28456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1989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年诺贝尔物理学奖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95039" y="4884906"/>
            <a:ext cx="463139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a = (g</a:t>
            </a:r>
            <a:r>
              <a:rPr lang="en-US" altLang="zh-CN" sz="2000" baseline="-25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s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-2)/2 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＝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1159652188.4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43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）×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</a:t>
            </a:r>
            <a:r>
              <a:rPr lang="en-US" altLang="zh-CN" sz="2000" baseline="30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−12</a:t>
            </a:r>
            <a:endParaRPr lang="en-US" altLang="zh-CN" sz="2000" baseline="300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2000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PRL 59, 1987, 26 </a:t>
            </a:r>
            <a:endParaRPr lang="en-US" altLang="zh-CN" sz="2000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727" t="4677" r="20000" b="41368"/>
          <a:stretch>
            <a:fillRect/>
          </a:stretch>
        </p:blipFill>
        <p:spPr>
          <a:xfrm>
            <a:off x="2636788" y="2117614"/>
            <a:ext cx="1600200" cy="19050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最近的电子反常磁矩的测量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3" name="图片 2" descr="g-2-电子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" y="1540634"/>
            <a:ext cx="8891346" cy="385180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00200" y="5392435"/>
            <a:ext cx="662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ppm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=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part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per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million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(10</a:t>
            </a:r>
            <a:r>
              <a:rPr lang="en-US" altLang="zh-CN" sz="2400" baseline="300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6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),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ppb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=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part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per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billion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(10</a:t>
            </a:r>
            <a:r>
              <a:rPr lang="en-US" altLang="zh-CN" sz="2400" baseline="300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9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),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ppt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=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part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per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trillion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(10</a:t>
            </a:r>
            <a:r>
              <a:rPr lang="en-US" altLang="zh-CN" sz="2400" baseline="300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12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)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朗德因子</a:t>
            </a:r>
            <a:r>
              <a:rPr lang="en-US" altLang="zh-CN" dirty="0" err="1"/>
              <a:t>g</a:t>
            </a:r>
            <a:r>
              <a:rPr lang="en-US" altLang="zh-CN" baseline="-25000" dirty="0" err="1"/>
              <a:t>s</a:t>
            </a:r>
            <a:r>
              <a:rPr lang="en-US" altLang="zh-CN" dirty="0"/>
              <a:t>=2</a:t>
            </a:r>
            <a:r>
              <a:rPr lang="zh-CN" altLang="en-US" dirty="0"/>
              <a:t>反常来源</a:t>
            </a:r>
            <a:endParaRPr 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1078-9880-455E-A3A3-335EDE4F8362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7" name="Picture 20" descr="Untitled.pd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4336254"/>
            <a:ext cx="2339666" cy="1901623"/>
          </a:xfrm>
          <a:prstGeom prst="rect">
            <a:avLst/>
          </a:prstGeom>
        </p:spPr>
      </p:pic>
      <p:pic>
        <p:nvPicPr>
          <p:cNvPr id="8" name="Picture 6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298" y="4336254"/>
            <a:ext cx="2467011" cy="19015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57200" y="1143000"/>
                <a:ext cx="56124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/>
                    </a:solidFill>
                    <a:latin typeface="+mn-ea"/>
                    <a:ea typeface="+mn-ea"/>
                  </a:rPr>
                  <a:t>以轻子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𝝁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+mn-ea"/>
                    <a:ea typeface="+mn-ea"/>
                  </a:rPr>
                  <a:t>子为例，主要来自于圈图贡献：</a:t>
                </a:r>
                <a:endParaRPr lang="en-US" sz="240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43000"/>
                <a:ext cx="5612434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886160"/>
            <a:ext cx="5894718" cy="2377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1109330"/>
            <a:ext cx="2901950" cy="776830"/>
          </a:xfrm>
          <a:prstGeom prst="rect">
            <a:avLst/>
          </a:prstGeom>
        </p:spPr>
      </p:pic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g-2-jpg"/>
          <p:cNvPicPr>
            <a:picLocks noChangeAspect="1" noChangeArrowheads="1"/>
          </p:cNvPicPr>
          <p:nvPr/>
        </p:nvPicPr>
        <p:blipFill>
          <a:blip r:embed="rId1">
            <a:grayscl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7089" y="1257076"/>
            <a:ext cx="9144001" cy="251460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-21265" y="3733800"/>
            <a:ext cx="9165266" cy="2508250"/>
            <a:chOff x="-21265" y="3270251"/>
            <a:chExt cx="9165266" cy="2508250"/>
          </a:xfrm>
        </p:grpSpPr>
        <p:sp>
          <p:nvSpPr>
            <p:cNvPr id="11" name="Rectangle 10"/>
            <p:cNvSpPr/>
            <p:nvPr/>
          </p:nvSpPr>
          <p:spPr>
            <a:xfrm>
              <a:off x="0" y="3270251"/>
              <a:ext cx="9144000" cy="25082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6200000">
                <a:srgbClr val="000000">
                  <a:alpha val="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7896" y="4881644"/>
              <a:ext cx="19094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rgbClr val="D20202"/>
                  </a:solidFill>
                  <a:latin typeface="Trebuchet MS" panose="020B0603020202020204"/>
                  <a:cs typeface="Trebuchet MS" panose="020B0603020202020204"/>
                </a:rPr>
                <a:t>…still statistics dominated !</a:t>
              </a:r>
              <a:endParaRPr lang="en-GB" sz="1050" dirty="0">
                <a:solidFill>
                  <a:srgbClr val="D20202"/>
                </a:solidFill>
                <a:latin typeface="Trebuchet MS" panose="020B0603020202020204"/>
                <a:cs typeface="Trebuchet MS" panose="020B060302020202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45918" y="5490187"/>
              <a:ext cx="1598083" cy="184666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69000"/>
              </a:sysClr>
            </a:solidFill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" kern="0" dirty="0">
                  <a:solidFill>
                    <a:srgbClr val="FFFFFF"/>
                  </a:solidFill>
                </a:rPr>
                <a:t>E821, PRD 73, 072003 (2006)</a:t>
              </a:r>
              <a:endParaRPr lang="en-US" sz="600" kern="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1265" y="3476972"/>
              <a:ext cx="9144000" cy="2242164"/>
            </a:xfrm>
            <a:prstGeom prst="rect">
              <a:avLst/>
            </a:prstGeom>
            <a:noFill/>
          </p:spPr>
          <p:txBody>
            <a:bodyPr wrap="square" tIns="575100" bIns="891000" rtlCol="0">
              <a:spAutoFit/>
            </a:bodyPr>
            <a:lstStyle/>
            <a:p>
              <a:pPr algn="ctr"/>
              <a:r>
                <a:rPr lang="en-GB" sz="2100" dirty="0">
                  <a:solidFill>
                    <a:srgbClr val="D20202"/>
                  </a:solidFill>
                  <a:latin typeface="Trebuchet MS" panose="020B0603020202020204"/>
                  <a:cs typeface="Trebuchet MS" panose="020B0603020202020204"/>
                </a:rPr>
                <a:t>World average (2006 – final BNL-E821 report): </a:t>
              </a:r>
              <a:endParaRPr lang="en-GB" sz="2100" dirty="0">
                <a:solidFill>
                  <a:srgbClr val="D20202"/>
                </a:solidFill>
                <a:latin typeface="Trebuchet MS" panose="020B0603020202020204"/>
                <a:cs typeface="Trebuchet MS" panose="020B0603020202020204"/>
              </a:endParaRPr>
            </a:p>
            <a:p>
              <a:pPr algn="ctr">
                <a:spcBef>
                  <a:spcPts val="900"/>
                </a:spcBef>
              </a:pPr>
              <a:r>
                <a:rPr lang="en-GB" sz="2100" i="1" dirty="0">
                  <a:solidFill>
                    <a:srgbClr val="D20202"/>
                  </a:solidFill>
                </a:rPr>
                <a:t>a</a:t>
              </a:r>
              <a:r>
                <a:rPr lang="en-GB" sz="2100" i="1" baseline="-25000" dirty="0">
                  <a:solidFill>
                    <a:srgbClr val="D20202"/>
                  </a:solidFill>
                  <a:latin typeface="Symbol" panose="05050102010706020507" pitchFamily="18" charset="2"/>
                  <a:cs typeface="Symbol" panose="05050102010706020507" pitchFamily="18" charset="2"/>
                </a:rPr>
                <a:t>m</a:t>
              </a:r>
              <a:r>
                <a:rPr lang="en-GB" sz="2100" dirty="0">
                  <a:solidFill>
                    <a:srgbClr val="D20202"/>
                  </a:solidFill>
                </a:rPr>
                <a:t> = </a:t>
              </a:r>
              <a:r>
                <a:rPr lang="en-US" sz="2100" dirty="0">
                  <a:solidFill>
                    <a:srgbClr val="D20202"/>
                  </a:solidFill>
                </a:rPr>
                <a:t>11 659 208.9 (5.4) (3.3) × 10</a:t>
              </a:r>
              <a:r>
                <a:rPr lang="en-US" sz="2100" baseline="30000" dirty="0">
                  <a:solidFill>
                    <a:srgbClr val="D20202"/>
                  </a:solidFill>
                </a:rPr>
                <a:t>−10</a:t>
              </a:r>
              <a:endParaRPr lang="en-GB" sz="2100" baseline="30000" dirty="0">
                <a:solidFill>
                  <a:srgbClr val="D2020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Calibri" panose="020F0502020204030204"/>
                <a:ea typeface="Arial" panose="020B0604020202020204" pitchFamily="34" charset="0"/>
                <a:cs typeface="Calibri" panose="020F0502020204030204"/>
              </a:rPr>
              <a:t>测量</a:t>
            </a:r>
            <a:r>
              <a:rPr lang="en-US" dirty="0">
                <a:solidFill>
                  <a:schemeClr val="tx1"/>
                </a:solidFill>
                <a:latin typeface="Calibri" panose="020F0502020204030204"/>
                <a:ea typeface="Arial" panose="020B0604020202020204" pitchFamily="34" charset="0"/>
                <a:cs typeface="Calibri" panose="020F0502020204030204"/>
              </a:rPr>
              <a:t> (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  <a:ea typeface="Arial" panose="020B0604020202020204" pitchFamily="34" charset="0"/>
                <a:cs typeface="Calibri" panose="020F0502020204030204"/>
              </a:rPr>
              <a:t>g </a:t>
            </a:r>
            <a:r>
              <a:rPr lang="en-US" dirty="0">
                <a:solidFill>
                  <a:schemeClr val="tx1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/>
                <a:sym typeface="Symbol" panose="05050102010706020507" pitchFamily="18" charset="2"/>
              </a:rPr>
              <a:t>– </a:t>
            </a:r>
            <a:r>
              <a:rPr lang="en-US" dirty="0">
                <a:solidFill>
                  <a:schemeClr val="tx1"/>
                </a:solidFill>
                <a:latin typeface="Calibri" panose="020F0502020204030204"/>
                <a:ea typeface="Arial" panose="020B0604020202020204" pitchFamily="34" charset="0"/>
                <a:cs typeface="Calibri" panose="020F0502020204030204"/>
              </a:rPr>
              <a:t>2)</a:t>
            </a:r>
            <a:r>
              <a:rPr lang="en-US" i="1" baseline="-25000" dirty="0">
                <a:solidFill>
                  <a:schemeClr val="tx1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/>
              </a:rPr>
              <a:t>µ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>
                <a:solidFill>
                  <a:schemeClr val="tx1"/>
                </a:solidFill>
                <a:latin typeface="+mn-ea"/>
                <a:ea typeface="+mn-ea"/>
                <a:cs typeface="华文楷体" panose="02010600040101010101" charset="-122"/>
              </a:rPr>
              <a:t>引言</a:t>
            </a:r>
            <a:endParaRPr kumimoji="1" lang="zh-CN" altLang="en-US" dirty="0">
              <a:solidFill>
                <a:schemeClr val="tx1"/>
              </a:solidFill>
              <a:latin typeface="+mn-ea"/>
              <a:ea typeface="+mn-ea"/>
              <a:cs typeface="华文楷体" panose="02010600040101010101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</a:fld>
            <a:endParaRPr lang="uk-UA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571500" y="1371600"/>
            <a:ext cx="7810500" cy="44958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3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本章在量子力学的基础上讨论原子的精细结构。</a:t>
            </a:r>
            <a:endParaRPr lang="en-US" altLang="zh-CN" sz="2400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565150" lvl="1" indent="-342900">
              <a:lnSpc>
                <a:spcPct val="13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原子中电子轨道运动引起的磁矩</a:t>
            </a:r>
            <a:endParaRPr lang="en-US" altLang="zh-CN" sz="2000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565150" lvl="1" indent="-342900">
              <a:lnSpc>
                <a:spcPct val="13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原子与外磁场的相互作用，以及原子内部的磁场引起的相互作用。</a:t>
            </a:r>
            <a:r>
              <a:rPr lang="en-US" altLang="zh-CN" sz="2000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说明空间量子化的存在</a:t>
            </a:r>
            <a:endParaRPr lang="en-US" altLang="zh-CN" sz="20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565150" lvl="1" indent="-342900">
              <a:lnSpc>
                <a:spcPct val="13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仅靠电子轨道运动不能解释的精细结构，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还需要引进电子自旋的概念。</a:t>
            </a:r>
            <a:r>
              <a:rPr lang="en-US" altLang="zh-CN" sz="1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en-US" altLang="zh-CN" sz="1600" b="1" dirty="0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lnSpc>
                <a:spcPct val="130000"/>
              </a:lnSpc>
            </a:pPr>
            <a:r>
              <a:rPr lang="zh-CN" altLang="en-US" sz="2400" b="1" dirty="0">
                <a:solidFill>
                  <a:srgbClr val="FF66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电子轨道磁矩和自旋磁矩的耦合是造成光谱的精细结构主要因素，但是自旋的深刻含义超出了原子物理的范畴，它是微观物理学最重要的概念之一。</a:t>
            </a:r>
            <a:r>
              <a:rPr lang="en-US" altLang="zh-CN" sz="2400" b="1" dirty="0">
                <a:solidFill>
                  <a:srgbClr val="FF66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2400" b="1" dirty="0">
              <a:solidFill>
                <a:srgbClr val="FF66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实验测量与理论计算的比较</a:t>
            </a:r>
            <a:endParaRPr kumimoji="1" lang="zh-CN" altLang="en-US" dirty="0"/>
          </a:p>
        </p:txBody>
      </p:sp>
      <p:pic>
        <p:nvPicPr>
          <p:cNvPr id="5" name="図 39" descr="スクリーンショット 2012-03-23 18.44.55.png"/>
          <p:cNvPicPr>
            <a:picLocks noGrp="1" noChangeAspect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10754"/>
          <a:stretch>
            <a:fillRect/>
          </a:stretch>
        </p:blipFill>
        <p:spPr>
          <a:xfrm>
            <a:off x="762000" y="1454815"/>
            <a:ext cx="7312025" cy="3016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1778" y="4935281"/>
            <a:ext cx="76594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2018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年美国费米实验室的新一代实验开始运行，日本也在规划，</a:t>
            </a:r>
            <a:endParaRPr lang="en-US" altLang="zh-CN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还在进一步对缪轻子的反常磁矩进行精确测量！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实验测量与理论计算的比较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26624" y="1371600"/>
            <a:ext cx="55018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2023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</a:t>
            </a:r>
            <a:r>
              <a:rPr lang="en-US" altLang="zh-CN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8</a:t>
            </a:r>
            <a:r>
              <a:rPr lang="zh-CN" altLang="en-US" sz="21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月美国费米实验室宣布其测量结果！</a:t>
            </a:r>
            <a:endParaRPr lang="zh-CN" altLang="en-US" sz="21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-13084" y="5674714"/>
                <a:ext cx="91759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charset="-122"/>
                    <a:ea typeface="华文楷体" panose="02010600040101010101" charset="-122"/>
                    <a:cs typeface="华文楷体" panose="02010600040101010101" charset="-122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楷体" panose="02010600040101010101" charset="-122"/>
                        <a:cs typeface="华文楷体" panose="02010600040101010101" charset="-122"/>
                      </a:rPr>
                      <m:t>𝝈</m:t>
                    </m:r>
                  </m:oMath>
                </a14:m>
                <a:r>
                  <a:rPr lang="en-US" altLang="zh-CN" dirty="0"/>
                  <a:t>:1/3500000!!!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better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calculation</a:t>
                </a:r>
                <a:endParaRPr lang="zh-CN" altLang="en-US" dirty="0"/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84" y="5674714"/>
                <a:ext cx="9175910" cy="584775"/>
              </a:xfrm>
              <a:prstGeom prst="rect">
                <a:avLst/>
              </a:prstGeom>
              <a:blipFill rotWithShape="1">
                <a:blip r:embed="rId1"/>
                <a:stretch>
                  <a:fillRect l="4" t="-61" r="4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12280"/>
            <a:ext cx="4787900" cy="36594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自旋</a:t>
            </a:r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68413"/>
            <a:ext cx="7696200" cy="3684587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自旋不是机械运动，是电子的一种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内禀属性</a:t>
            </a:r>
            <a:endParaRPr lang="en-US" altLang="zh-CN" sz="28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描述自旋的力学量就是自旋角动量和自旋磁矩，以及它们的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z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方向分量</a:t>
            </a:r>
            <a:endParaRPr lang="zh-CN" altLang="en-US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自旋磁矩处于轨道运动的磁场中，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两者间有相互作用：自旋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轨道相互作用。这是一种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磁相互作用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轨道角动量不再守恒</a:t>
            </a:r>
            <a:endParaRPr lang="zh-CN" altLang="en-US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自旋角动量也不再守恒</a:t>
            </a:r>
            <a:endParaRPr lang="zh-CN" altLang="en-US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147" name="Arc 3"/>
          <p:cNvSpPr/>
          <p:nvPr/>
        </p:nvSpPr>
        <p:spPr bwMode="auto">
          <a:xfrm>
            <a:off x="5760245" y="4455319"/>
            <a:ext cx="1512094" cy="647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1199 w 43200"/>
              <a:gd name="T1" fmla="*/ 30679 h 43200"/>
              <a:gd name="T2" fmla="*/ 41937 w 43200"/>
              <a:gd name="T3" fmla="*/ 28877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1199" y="30679"/>
                </a:moveTo>
                <a:cubicBezTo>
                  <a:pt x="37662" y="38313"/>
                  <a:pt x="30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4080"/>
                  <a:pt x="42772" y="26541"/>
                  <a:pt x="41937" y="28877"/>
                </a:cubicBezTo>
              </a:path>
              <a:path w="43200" h="43200" stroke="0" extrusionOk="0">
                <a:moveTo>
                  <a:pt x="41199" y="30679"/>
                </a:moveTo>
                <a:cubicBezTo>
                  <a:pt x="37662" y="38313"/>
                  <a:pt x="3001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4080"/>
                  <a:pt x="42772" y="26541"/>
                  <a:pt x="41937" y="28877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stealth" w="lg" len="lg"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6516291" y="3807619"/>
            <a:ext cx="0" cy="971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6516291" y="5103020"/>
            <a:ext cx="0" cy="5941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stealth" w="lg" len="lg"/>
          </a:ln>
          <a:effectLst/>
        </p:spPr>
        <p:txBody>
          <a:bodyPr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6516291" y="4779169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</p:spPr>
        <p:txBody>
          <a:bodyPr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6893719" y="4455319"/>
            <a:ext cx="161925" cy="161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52" name="Arc 8"/>
          <p:cNvSpPr/>
          <p:nvPr/>
        </p:nvSpPr>
        <p:spPr bwMode="auto">
          <a:xfrm rot="2272499">
            <a:off x="6893720" y="4239816"/>
            <a:ext cx="540544" cy="161925"/>
          </a:xfrm>
          <a:custGeom>
            <a:avLst/>
            <a:gdLst>
              <a:gd name="G0" fmla="+- 21600 0 0"/>
              <a:gd name="G1" fmla="+- 20120 0 0"/>
              <a:gd name="G2" fmla="+- 21600 0 0"/>
              <a:gd name="T0" fmla="*/ 30774 w 43200"/>
              <a:gd name="T1" fmla="*/ 565 h 41720"/>
              <a:gd name="T2" fmla="*/ 13741 w 43200"/>
              <a:gd name="T3" fmla="*/ 0 h 41720"/>
              <a:gd name="T4" fmla="*/ 21600 w 43200"/>
              <a:gd name="T5" fmla="*/ 20120 h 4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720" fill="none" extrusionOk="0">
                <a:moveTo>
                  <a:pt x="30773" y="565"/>
                </a:moveTo>
                <a:cubicBezTo>
                  <a:pt x="38357" y="4122"/>
                  <a:pt x="43200" y="11743"/>
                  <a:pt x="43200" y="20120"/>
                </a:cubicBezTo>
                <a:cubicBezTo>
                  <a:pt x="43200" y="32049"/>
                  <a:pt x="33529" y="41720"/>
                  <a:pt x="21600" y="41720"/>
                </a:cubicBezTo>
                <a:cubicBezTo>
                  <a:pt x="9670" y="41720"/>
                  <a:pt x="0" y="32049"/>
                  <a:pt x="0" y="20120"/>
                </a:cubicBezTo>
                <a:cubicBezTo>
                  <a:pt x="-1" y="11223"/>
                  <a:pt x="5454" y="3237"/>
                  <a:pt x="13741" y="0"/>
                </a:cubicBezTo>
              </a:path>
              <a:path w="43200" h="41720" stroke="0" extrusionOk="0">
                <a:moveTo>
                  <a:pt x="30773" y="565"/>
                </a:moveTo>
                <a:cubicBezTo>
                  <a:pt x="38357" y="4122"/>
                  <a:pt x="43200" y="11743"/>
                  <a:pt x="43200" y="20120"/>
                </a:cubicBezTo>
                <a:cubicBezTo>
                  <a:pt x="43200" y="32049"/>
                  <a:pt x="33529" y="41720"/>
                  <a:pt x="21600" y="41720"/>
                </a:cubicBezTo>
                <a:cubicBezTo>
                  <a:pt x="9670" y="41720"/>
                  <a:pt x="0" y="32049"/>
                  <a:pt x="0" y="20120"/>
                </a:cubicBezTo>
                <a:cubicBezTo>
                  <a:pt x="-1" y="11223"/>
                  <a:pt x="5454" y="3237"/>
                  <a:pt x="13741" y="0"/>
                </a:cubicBezTo>
                <a:lnTo>
                  <a:pt x="21600" y="2012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arrow" w="lg" len="lg"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7002066" y="4076701"/>
            <a:ext cx="323850" cy="43219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graphicFrame>
        <p:nvGraphicFramePr>
          <p:cNvPr id="6156" name="Object 12"/>
          <p:cNvGraphicFramePr>
            <a:graphicFrameLocks noChangeAspect="1"/>
          </p:cNvGraphicFramePr>
          <p:nvPr/>
        </p:nvGraphicFramePr>
        <p:xfrm>
          <a:off x="6213873" y="3731420"/>
          <a:ext cx="301228" cy="389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" imgW="177800" imgH="228600" progId="Equation.DSMT4">
                  <p:embed/>
                </p:oleObj>
              </mc:Choice>
              <mc:Fallback>
                <p:oleObj name="Equation" r:id="rId1" imgW="177800" imgH="228600" progId="Equation.DSMT4">
                  <p:embed/>
                  <p:pic>
                    <p:nvPicPr>
                      <p:cNvPr id="0" name="图片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873" y="3731420"/>
                        <a:ext cx="301228" cy="389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640370" y="5377044"/>
                <a:ext cx="49827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华文楷体" panose="02010600040101010101" charset="-122"/>
                              <a:cs typeface="华文楷体" panose="02010600040101010101" charset="-122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楷体" panose="02010600040101010101" charset="-122"/>
                                  <a:cs typeface="华文楷体" panose="02010600040101010101" charset="-122"/>
                                </a:rPr>
                              </m:ctrlPr>
                            </m:accPr>
                            <m:e>
                              <m:r>
                                <a:rPr kumimoji="0" lang="zh-CN" alt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楷体" panose="02010600040101010101" charset="-122"/>
                                  <a:cs typeface="华文楷体" panose="02010600040101010101" charset="-122"/>
                                </a:rPr>
                                <m:t>𝝁</m:t>
                              </m:r>
                            </m:e>
                          </m:acc>
                        </m:e>
                        <m:sub>
                          <m:r>
                            <a:rPr kumimoji="0"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华文楷体" panose="02010600040101010101" charset="-122"/>
                              <a:cs typeface="华文楷体" panose="02010600040101010101" charset="-122"/>
                            </a:rPr>
                            <m:t>𝒍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370" y="5377044"/>
                <a:ext cx="49827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35" t="-125" r="123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315200" y="3821668"/>
                <a:ext cx="501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华文楷体" panose="02010600040101010101" charset="-122"/>
                              <a:cs typeface="华文楷体" panose="02010600040101010101" charset="-122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zh-CN" alt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楷体" panose="02010600040101010101" charset="-122"/>
                                  <a:cs typeface="华文楷体" panose="02010600040101010101" charset="-122"/>
                                </a:rPr>
                              </m:ctrlPr>
                            </m:accPr>
                            <m:e>
                              <m:r>
                                <a:rPr kumimoji="0" lang="zh-CN" alt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楷体" panose="02010600040101010101" charset="-122"/>
                                  <a:cs typeface="华文楷体" panose="02010600040101010101" charset="-122"/>
                                </a:rPr>
                                <m:t>𝝁</m:t>
                              </m:r>
                            </m:e>
                          </m:acc>
                        </m:e>
                        <m:sub>
                          <m:r>
                            <a:rPr kumimoji="0"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华文楷体" panose="02010600040101010101" charset="-122"/>
                              <a:cs typeface="华文楷体" panose="02010600040101010101" charset="-122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21668"/>
                <a:ext cx="501997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4" r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作业（整个第</a:t>
            </a:r>
            <a:r>
              <a:rPr lang="en-US" altLang="zh-CN" dirty="0"/>
              <a:t>5</a:t>
            </a:r>
            <a:r>
              <a:rPr lang="zh-CN" altLang="en-US"/>
              <a:t>章）（五一之后交）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57200" y="1219200"/>
                <a:ext cx="8229600" cy="5078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分析电子自旋可否看作为旋转着的牛顿球？</a:t>
                </a:r>
                <a:b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</a:b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提示：球的半径假设等于经典电子半径（见杨福家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《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原子物理学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》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第一章第五节）。若电子具有</a:t>
                </a:r>
                <a14:m>
                  <m:oMath xmlns:m="http://schemas.openxmlformats.org/officeDocument/2006/math">
                    <m:r>
                      <a:rPr lang="en-US" altLang="zh-CN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ℏ</m:t>
                    </m:r>
                    <m:r>
                      <a:rPr lang="en-US" altLang="zh-CN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量级的自旋角动量，比较牛顿球的周缘速率与光速大小。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一束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H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原子以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2×l0</a:t>
                </a:r>
                <a:r>
                  <a:rPr lang="en-US" altLang="zh-CN" sz="1800" b="0" baseline="30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5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m/</a:t>
                </a:r>
                <a:r>
                  <a:rPr lang="en-US" altLang="zh-CN" sz="1800" b="0" i="1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s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的速度射入梯度为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200 T/m,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的磁场并分裂为两束，试求运动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20cm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后两束的裂距。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由于自旋轨道耦合效应，氢原子的</a:t>
                </a:r>
                <a:r>
                  <a:rPr lang="en-US" altLang="zh-CN" sz="1800" b="0" baseline="30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P</a:t>
                </a:r>
                <a:r>
                  <a:rPr lang="en-US" altLang="zh-CN" sz="1800" b="0" baseline="-25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3/2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和</a:t>
                </a:r>
                <a:r>
                  <a:rPr lang="en-US" altLang="zh-CN" sz="1800" b="0" baseline="30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P</a:t>
                </a:r>
                <a:r>
                  <a:rPr lang="en-US" altLang="zh-CN" sz="1800" b="0" baseline="-25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1/2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的能级差为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4.5×10</a:t>
                </a:r>
                <a:r>
                  <a:rPr lang="en-US" altLang="zh-CN" sz="1800" b="0" baseline="3000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-5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eV.</a:t>
                </a:r>
                <a:b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</a:b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1)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求莱曼系最小频率的两条精细结构谱线的频率差和波长差；</a:t>
                </a:r>
                <a:b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</a:b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2)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氢原子处于</a:t>
                </a:r>
                <a:r>
                  <a:rPr lang="en-US" altLang="zh-CN" sz="1800" b="0" i="1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n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=2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，</a:t>
                </a:r>
                <a:r>
                  <a:rPr lang="en-US" altLang="zh-CN" sz="1800" b="0" i="1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l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=1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的状态时，电子感受到的磁场多大？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在射电天文学中用波长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21cm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的这条谱线来描绘银河系的形状，这条谱线是当银河系中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H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原子的电子从自旋与该原子中质子自旋平行变为反平行时发出的。问这些电子受到多大的磁场作用？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相应于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J=1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 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J=0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跃迁的一条特定光谱线，在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0.1T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的磁场中分裂为三条，裂距为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0.00016nm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，无磁场时该谱线的波长为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184.9nm.</a:t>
                </a:r>
                <a:b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</a:b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1)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 研究朗德因子，给出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J=1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态的总自旋；</a:t>
                </a:r>
                <a:b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</a:b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2)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  <a:sym typeface="Wingdings" panose="05000000000000000000"/>
                  </a:rPr>
                  <a:t> 激发态磁距是多少？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杨福家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《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原子物理学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》4-2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题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  <a:p>
                <a:pPr marL="342900" lvl="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杨福家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《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原子物理学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》4-14</a:t>
                </a:r>
                <a:r>
                  <a:rPr lang="zh-CN" altLang="en-US" sz="1800" b="0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rPr>
                  <a:t>题</a:t>
                </a:r>
                <a:endParaRPr lang="zh-CN" altLang="en-US" sz="18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8229600" cy="5078313"/>
              </a:xfrm>
              <a:prstGeom prst="rect">
                <a:avLst/>
              </a:prstGeom>
              <a:blipFill rotWithShape="1">
                <a:blip r:embed="rId1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电子轨道磁矩</a:t>
            </a:r>
            <a:endParaRPr lang="zh-CN" altLang="en-US" sz="4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</a:fld>
            <a:endParaRPr lang="uk-UA"/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762000" y="1322388"/>
            <a:ext cx="7848600" cy="47736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角动量量子化的直接检验：轨道磁矩量子化</a:t>
            </a:r>
            <a:endParaRPr lang="en-US" altLang="zh-CN" sz="2800" b="1" dirty="0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经典理论中，电子的轨道运动会产生磁矩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量子理论中，尽管轨道概念放弃了，但相应的磁矩概念仍然成立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类似哈密顿算符、动量算符和角动量算符等，先通过经典定义的磁矩得到相应的磁矩算符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(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对应原理）；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磁矩算符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对波函数求平均值可以得到量子的磁矩。</a:t>
            </a:r>
            <a:endParaRPr lang="zh-CN" altLang="en-US" sz="28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上节回顾</a:t>
            </a:r>
            <a:endParaRPr lang="en-US" sz="32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685800" y="1295400"/>
            <a:ext cx="7620000" cy="4724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/>
              <a:t>氢原子薛定谔方程求解（分离变量法、三个量子数、与波尔模型的对比）</a:t>
            </a:r>
            <a:endParaRPr lang="en-US" altLang="zh-CN" sz="2400" dirty="0"/>
          </a:p>
          <a:p>
            <a:pPr>
              <a:lnSpc>
                <a:spcPct val="110000"/>
              </a:lnSpc>
            </a:pPr>
            <a:r>
              <a:rPr lang="zh-CN" altLang="en-US" sz="2400" dirty="0"/>
              <a:t>宇称和原则定则</a:t>
            </a:r>
            <a:endParaRPr lang="en-US" altLang="zh-CN" sz="2400" dirty="0"/>
          </a:p>
          <a:p>
            <a:pPr marL="15875" indent="0">
              <a:lnSpc>
                <a:spcPct val="110000"/>
              </a:lnSpc>
              <a:buNone/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90805-D7D2-4AB9-A191-0BC729846278}" type="slidenum">
              <a:rPr lang="zh-CN" altLang="en-US" smtClean="0"/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3400" y="2667000"/>
            <a:ext cx="8305800" cy="936625"/>
          </a:xfrm>
        </p:spPr>
        <p:txBody>
          <a:bodyPr/>
          <a:lstStyle/>
          <a:p>
            <a:pPr algn="ctr"/>
            <a:r>
              <a:rPr lang="zh-CN" altLang="zh-CN" sz="5400" dirty="0">
                <a:effectLst/>
              </a:rPr>
              <a:t>电子轨道运动的磁矩</a:t>
            </a:r>
            <a:endParaRPr lang="zh-CN" altLang="en-US" sz="5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电偶极矩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原子物理</a:t>
            </a:r>
            <a:r>
              <a:rPr lang="en-US" altLang="zh-CN" dirty="0"/>
              <a:t>2026</a:t>
            </a:r>
            <a:r>
              <a:rPr lang="zh-CN" altLang="en-US" dirty="0"/>
              <a:t>年春</a:t>
            </a:r>
            <a:endParaRPr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3BAC4F7-8877-4A8A-A428-06935D1FE728}" type="slidenum">
              <a:rPr lang="zh-CN" altLang="en-US" smtClean="0"/>
            </a:fld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内容占位符 3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685800" y="3733800"/>
                <a:ext cx="7723563" cy="2287587"/>
              </a:xfrm>
            </p:spPr>
            <p:txBody>
              <a:bodyPr>
                <a:noAutofit/>
              </a:bodyPr>
              <a:lstStyle/>
              <a:p>
                <a:r>
                  <a:rPr lang="zh-CN" altLang="en-US" sz="2400" dirty="0"/>
                  <a:t>均匀电场中：</a:t>
                </a:r>
                <a:endParaRPr lang="zh-CN" altLang="en-US" sz="2400" dirty="0"/>
              </a:p>
              <a:p>
                <a:r>
                  <a:rPr lang="zh-CN" altLang="en-US" sz="2400" dirty="0"/>
                  <a:t>非均匀电场中：电场强度沿</a:t>
                </a:r>
                <a:r>
                  <a:rPr lang="en-US" altLang="zh-CN" sz="24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en-US" sz="2400" dirty="0"/>
                  <a:t>轴，随</a:t>
                </a:r>
                <a:r>
                  <a:rPr lang="en-US" altLang="zh-CN" sz="24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en-US" sz="2400" dirty="0"/>
                  <a:t>的变化为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𝒅𝑬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𝒅𝒛</m:t>
                        </m:r>
                      </m:den>
                    </m:f>
                  </m:oMath>
                </a14:m>
                <a:r>
                  <a:rPr lang="zh-CN" altLang="en-US" sz="2400" dirty="0"/>
                  <a:t>，则合力为：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在外场中的势能：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4" name="内容占位符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85800" y="3733800"/>
                <a:ext cx="7723563" cy="2287587"/>
              </a:xfrm>
              <a:blipFill rotWithShape="1">
                <a:blip r:embed="rId1"/>
                <a:stretch>
                  <a:fillRect r="1" b="-6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/>
          <p:cNvGrpSpPr/>
          <p:nvPr/>
        </p:nvGrpSpPr>
        <p:grpSpPr>
          <a:xfrm>
            <a:off x="2764639" y="1193350"/>
            <a:ext cx="4072259" cy="2479842"/>
            <a:chOff x="183379" y="786279"/>
            <a:chExt cx="4663393" cy="281940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240779" y="1700679"/>
            <a:ext cx="255588" cy="490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Microsoft 公式 3.0" r:id="rId2" imgW="113665" imgH="215900" progId="Equation.3">
                    <p:embed/>
                  </p:oleObj>
                </mc:Choice>
                <mc:Fallback>
                  <p:oleObj name="Microsoft 公式 3.0" r:id="rId2" imgW="113665" imgH="215900" progId="Equation.3">
                    <p:embed/>
                    <p:pic>
                      <p:nvPicPr>
                        <p:cNvPr id="0" name="图片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0779" y="1700679"/>
                          <a:ext cx="255588" cy="490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20"/>
            <p:cNvSpPr>
              <a:spLocks noChangeAspect="1" noChangeShapeType="1"/>
            </p:cNvSpPr>
            <p:nvPr/>
          </p:nvSpPr>
          <p:spPr bwMode="auto">
            <a:xfrm flipV="1">
              <a:off x="1991477" y="1243479"/>
              <a:ext cx="1161499" cy="1905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>
              <a:off x="3180726" y="1243479"/>
              <a:ext cx="14984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4379" y="3095927"/>
              <a:ext cx="14984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>
              <a:off x="2467177" y="2382100"/>
              <a:ext cx="1664948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0" name="Object 5"/>
            <p:cNvGraphicFramePr>
              <a:graphicFrameLocks noChangeAspect="1"/>
            </p:cNvGraphicFramePr>
            <p:nvPr/>
          </p:nvGraphicFramePr>
          <p:xfrm>
            <a:off x="3856172" y="1294062"/>
            <a:ext cx="990600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" name="Microsoft 公式 3.0" r:id="rId4" imgW="494665" imgH="241300" progId="Equation.3">
                    <p:embed/>
                  </p:oleObj>
                </mc:Choice>
                <mc:Fallback>
                  <p:oleObj name="Microsoft 公式 3.0" r:id="rId4" imgW="494665" imgH="241300" progId="Equation.3">
                    <p:embed/>
                    <p:pic>
                      <p:nvPicPr>
                        <p:cNvPr id="0" name="图片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6172" y="1294062"/>
                          <a:ext cx="990600" cy="476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6"/>
            <p:cNvGraphicFramePr>
              <a:graphicFrameLocks noChangeAspect="1"/>
            </p:cNvGraphicFramePr>
            <p:nvPr/>
          </p:nvGraphicFramePr>
          <p:xfrm>
            <a:off x="2774179" y="786279"/>
            <a:ext cx="533400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" name="Microsoft 公式 3.0" r:id="rId6" imgW="240665" imgH="177800" progId="Equation.3">
                    <p:embed/>
                  </p:oleObj>
                </mc:Choice>
                <mc:Fallback>
                  <p:oleObj name="Microsoft 公式 3.0" r:id="rId6" imgW="240665" imgH="177800" progId="Equation.3">
                    <p:embed/>
                    <p:pic>
                      <p:nvPicPr>
                        <p:cNvPr id="0" name="图片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4179" y="786279"/>
                          <a:ext cx="533400" cy="404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"/>
            <p:cNvGraphicFramePr>
              <a:graphicFrameLocks noChangeAspect="1"/>
            </p:cNvGraphicFramePr>
            <p:nvPr/>
          </p:nvGraphicFramePr>
          <p:xfrm>
            <a:off x="3155179" y="2386479"/>
            <a:ext cx="311787" cy="409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" name="Microsoft 公式 3.0" r:id="rId8" imgW="151765" imgH="203200" progId="Equation.3">
                    <p:embed/>
                  </p:oleObj>
                </mc:Choice>
                <mc:Fallback>
                  <p:oleObj name="Microsoft 公式 3.0" r:id="rId8" imgW="151765" imgH="203200" progId="Equation.3">
                    <p:embed/>
                    <p:pic>
                      <p:nvPicPr>
                        <p:cNvPr id="0" name="图片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5179" y="2386479"/>
                          <a:ext cx="311787" cy="4092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859779" y="3224679"/>
            <a:ext cx="533400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" name="Microsoft 公式 3.0" r:id="rId10" imgW="241300" imgH="164465" progId="Equation.3">
                    <p:embed/>
                  </p:oleObj>
                </mc:Choice>
                <mc:Fallback>
                  <p:oleObj name="Microsoft 公式 3.0" r:id="rId10" imgW="241300" imgH="164465" progId="Equation.3">
                    <p:embed/>
                    <p:pic>
                      <p:nvPicPr>
                        <p:cNvPr id="0" name="图片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779" y="3224679"/>
                          <a:ext cx="533400" cy="363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9"/>
            <p:cNvGraphicFramePr>
              <a:graphicFrameLocks noChangeAspect="1"/>
            </p:cNvGraphicFramePr>
            <p:nvPr/>
          </p:nvGraphicFramePr>
          <p:xfrm>
            <a:off x="183379" y="3148479"/>
            <a:ext cx="6096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" name="Microsoft 公式 3.0" r:id="rId12" imgW="266700" imgH="203200" progId="Equation.3">
                    <p:embed/>
                  </p:oleObj>
                </mc:Choice>
                <mc:Fallback>
                  <p:oleObj name="Microsoft 公式 3.0" r:id="rId12" imgW="266700" imgH="203200" progId="Equation.3">
                    <p:embed/>
                    <p:pic>
                      <p:nvPicPr>
                        <p:cNvPr id="0" name="图片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379" y="3148479"/>
                          <a:ext cx="6096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3185952" y="1673514"/>
          <a:ext cx="938474" cy="53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Microsoft 公式 3.0" r:id="rId14" imgW="457200" imgH="241300" progId="Equation.3">
                  <p:embed/>
                </p:oleObj>
              </mc:Choice>
              <mc:Fallback>
                <p:oleObj name="Microsoft 公式 3.0" r:id="rId14" imgW="457200" imgH="241300" progId="Equation.3">
                  <p:embed/>
                  <p:pic>
                    <p:nvPicPr>
                      <p:cNvPr id="0" name="图片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5952" y="1673514"/>
                        <a:ext cx="938474" cy="539436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2819400" y="3784125"/>
          <a:ext cx="887727" cy="4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Microsoft 公式 3.0" r:id="rId16" imgW="558800" imgH="254000" progId="Equation.3">
                  <p:embed/>
                </p:oleObj>
              </mc:Choice>
              <mc:Fallback>
                <p:oleObj name="Microsoft 公式 3.0" r:id="rId16" imgW="558800" imgH="254000" progId="Equation.3">
                  <p:embed/>
                  <p:pic>
                    <p:nvPicPr>
                      <p:cNvPr id="0" name="图片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784125"/>
                        <a:ext cx="887727" cy="40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/>
        </p:nvGraphicFramePr>
        <p:xfrm>
          <a:off x="4062387" y="3733800"/>
          <a:ext cx="3362957" cy="45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Microsoft 公式 3.0" r:id="rId18" imgW="1777365" imgH="241300" progId="Equation.3">
                  <p:embed/>
                </p:oleObj>
              </mc:Choice>
              <mc:Fallback>
                <p:oleObj name="Microsoft 公式 3.0" r:id="rId18" imgW="1777365" imgH="241300" progId="Equation.3">
                  <p:embed/>
                  <p:pic>
                    <p:nvPicPr>
                      <p:cNvPr id="0" name="图片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2387" y="3733800"/>
                        <a:ext cx="3362957" cy="4507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2055760" y="4741816"/>
          <a:ext cx="2557651" cy="63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" name="Microsoft 公式 3.0" r:id="rId20" imgW="1574800" imgH="393700" progId="Equation.3">
                  <p:embed/>
                </p:oleObj>
              </mc:Choice>
              <mc:Fallback>
                <p:oleObj name="Microsoft 公式 3.0" r:id="rId20" imgW="1574800" imgH="393700" progId="Equation.3">
                  <p:embed/>
                  <p:pic>
                    <p:nvPicPr>
                      <p:cNvPr id="0" name="图片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760" y="4741816"/>
                        <a:ext cx="2557651" cy="6360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5422948" y="4800600"/>
          <a:ext cx="1435052" cy="397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Microsoft 公式 3.0" r:id="rId22" imgW="786765" imgH="215900" progId="Equation.3">
                  <p:embed/>
                </p:oleObj>
              </mc:Choice>
              <mc:Fallback>
                <p:oleObj name="Microsoft 公式 3.0" r:id="rId22" imgW="786765" imgH="215900" progId="Equation.3">
                  <p:embed/>
                  <p:pic>
                    <p:nvPicPr>
                      <p:cNvPr id="0" name="图片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48" y="4800600"/>
                        <a:ext cx="1435052" cy="3976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23"/>
          <p:cNvGrpSpPr/>
          <p:nvPr/>
        </p:nvGrpSpPr>
        <p:grpSpPr>
          <a:xfrm>
            <a:off x="5009788" y="5320229"/>
            <a:ext cx="2838812" cy="470971"/>
            <a:chOff x="5532184" y="5306419"/>
            <a:chExt cx="2838812" cy="470971"/>
          </a:xfrm>
        </p:grpSpPr>
        <p:graphicFrame>
          <p:nvGraphicFramePr>
            <p:cNvPr id="34" name="Object 2"/>
            <p:cNvGraphicFramePr>
              <a:graphicFrameLocks noChangeAspect="1"/>
            </p:cNvGraphicFramePr>
            <p:nvPr/>
          </p:nvGraphicFramePr>
          <p:xfrm>
            <a:off x="5532184" y="5306419"/>
            <a:ext cx="359019" cy="470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" name="Microsoft 公式 3.0" r:id="rId24" imgW="151765" imgH="203200" progId="Equation.3">
                    <p:embed/>
                  </p:oleObj>
                </mc:Choice>
                <mc:Fallback>
                  <p:oleObj name="Microsoft 公式 3.0" r:id="rId24" imgW="151765" imgH="203200" progId="Equation.3">
                    <p:embed/>
                    <p:pic>
                      <p:nvPicPr>
                        <p:cNvPr id="0" name="图片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2184" y="5306419"/>
                          <a:ext cx="359019" cy="4709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5570229" y="5315725"/>
              <a:ext cx="2800767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在外场方向的投影</a:t>
              </a:r>
              <a:endParaRPr lang="zh-CN" altLang="en-US" sz="2400" dirty="0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Xiaorui-l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  <a:latin typeface="+mn-ea"/>
            <a:ea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7180</Words>
  <Application>WPS 演示</Application>
  <PresentationFormat>全屏显示(4:3)</PresentationFormat>
  <Paragraphs>779</Paragraphs>
  <Slides>53</Slides>
  <Notes>7</Notes>
  <HiddenSlides>2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138</vt:i4>
      </vt:variant>
      <vt:variant>
        <vt:lpstr>幻灯片标题</vt:lpstr>
      </vt:variant>
      <vt:variant>
        <vt:i4>53</vt:i4>
      </vt:variant>
    </vt:vector>
  </HeadingPairs>
  <TitlesOfParts>
    <vt:vector size="212" baseType="lpstr">
      <vt:lpstr>Arial</vt:lpstr>
      <vt:lpstr>宋体</vt:lpstr>
      <vt:lpstr>Wingdings</vt:lpstr>
      <vt:lpstr>MS PGothic</vt:lpstr>
      <vt:lpstr>Symbol</vt:lpstr>
      <vt:lpstr>Courier New</vt:lpstr>
      <vt:lpstr>Calibri</vt:lpstr>
      <vt:lpstr>Times New Roman</vt:lpstr>
      <vt:lpstr>华文楷体</vt:lpstr>
      <vt:lpstr>Cambria Math</vt:lpstr>
      <vt:lpstr>Calibri Light</vt:lpstr>
      <vt:lpstr>微软雅黑</vt:lpstr>
      <vt:lpstr>Arial Unicode MS</vt:lpstr>
      <vt:lpstr>Calibri</vt:lpstr>
      <vt:lpstr>Basemic Symbol</vt:lpstr>
      <vt:lpstr>Symbol</vt:lpstr>
      <vt:lpstr>Trebuchet MS</vt:lpstr>
      <vt:lpstr>Wingdings</vt:lpstr>
      <vt:lpstr>BatangChe</vt:lpstr>
      <vt:lpstr>Segoe Print</vt:lpstr>
      <vt:lpstr>Xiaorui-lect</vt:lpstr>
      <vt:lpstr>Equation.DSMT4</vt:lpstr>
      <vt:lpstr>Equation.3</vt:lpstr>
      <vt:lpstr>Equation.DSMT4</vt:lpstr>
      <vt:lpstr>Equation.DSMT4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Equation.DSMT4</vt:lpstr>
      <vt:lpstr>Equation.DSMT4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Equation.DSMT4</vt:lpstr>
      <vt:lpstr>Equation.3</vt:lpstr>
      <vt:lpstr>Equation.3</vt:lpstr>
      <vt:lpstr>Equation.DSMT4</vt:lpstr>
      <vt:lpstr>Equation.3</vt:lpstr>
      <vt:lpstr>Equation.3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Equation.3</vt:lpstr>
      <vt:lpstr>Equation.3</vt:lpstr>
      <vt:lpstr>Equation.DSMT4</vt:lpstr>
      <vt:lpstr>Equation.3</vt:lpstr>
      <vt:lpstr>Equation.3</vt:lpstr>
      <vt:lpstr>MSPhotoEd.3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Equation.DSMT4</vt:lpstr>
      <vt:lpstr>Equation.3</vt:lpstr>
      <vt:lpstr>Equation.3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Equation.3</vt:lpstr>
      <vt:lpstr>Equation.3</vt:lpstr>
      <vt:lpstr>第四章   原子中电子的自旋</vt:lpstr>
      <vt:lpstr>问题的提出：氢原子光谱的精细结构</vt:lpstr>
      <vt:lpstr>氢原子量子数再回顾</vt:lpstr>
      <vt:lpstr>本章内容</vt:lpstr>
      <vt:lpstr>引言</vt:lpstr>
      <vt:lpstr>电子轨道磁矩</vt:lpstr>
      <vt:lpstr>上节回顾</vt:lpstr>
      <vt:lpstr>电子轨道运动的磁矩</vt:lpstr>
      <vt:lpstr>电偶极矩</vt:lpstr>
      <vt:lpstr>经典理论给出的轨道磁矩</vt:lpstr>
      <vt:lpstr>拉莫尔进动</vt:lpstr>
      <vt:lpstr>量子理论给出的轨道磁矩</vt:lpstr>
      <vt:lpstr>角动量取向量子化</vt:lpstr>
      <vt:lpstr>玻尔磁子的量级</vt:lpstr>
      <vt:lpstr>测量手段</vt:lpstr>
      <vt:lpstr>施特恩－盖拉赫实验</vt:lpstr>
      <vt:lpstr>施特恩–盖拉赫实验</vt:lpstr>
      <vt:lpstr>加热炉原子速度</vt:lpstr>
      <vt:lpstr>非均匀磁场！</vt:lpstr>
      <vt:lpstr>作用在银原子上的磁偏转力</vt:lpstr>
      <vt:lpstr>原子束偏转角度</vt:lpstr>
      <vt:lpstr>空间取向量子化</vt:lpstr>
      <vt:lpstr>一根劣质卷烟的故事－改变原子物理世界</vt:lpstr>
      <vt:lpstr>施特恩(O. Stern，1888-1969） 盖拉赫(W. Gerlach, 1889-1979）</vt:lpstr>
      <vt:lpstr>原子的空间量子化理论不完整！</vt:lpstr>
      <vt:lpstr>电子的自旋假设</vt:lpstr>
      <vt:lpstr>电子自旋假设的提出</vt:lpstr>
      <vt:lpstr>电子自旋假设</vt:lpstr>
      <vt:lpstr>电子自旋假设</vt:lpstr>
      <vt:lpstr>电子的自旋</vt:lpstr>
      <vt:lpstr>狄拉克（Dirac）方程</vt:lpstr>
      <vt:lpstr>自由电子的运动</vt:lpstr>
      <vt:lpstr>电子的运动：轨道与自旋耦合 </vt:lpstr>
      <vt:lpstr>轨道与自旋耦合举例</vt:lpstr>
      <vt:lpstr>上节回顾</vt:lpstr>
      <vt:lpstr>电子自旋磁矩</vt:lpstr>
      <vt:lpstr>g-朗德因子: 磁矩与角动量的比值</vt:lpstr>
      <vt:lpstr>原子的有效磁距</vt:lpstr>
      <vt:lpstr>单电子总角动量的朗德因子gj</vt:lpstr>
      <vt:lpstr>多电子原子的总磁矩和有效磁矩</vt:lpstr>
      <vt:lpstr>原子态的g因子计算举例</vt:lpstr>
      <vt:lpstr>施特恩-盖拉赫实验的解释</vt:lpstr>
      <vt:lpstr>其他原子的斯特恩-盖拉赫实验</vt:lpstr>
      <vt:lpstr>朗德因子g的物理内涵</vt:lpstr>
      <vt:lpstr>? 电子的反常磁矩</vt:lpstr>
      <vt:lpstr>电子的反常磁矩的精确测量</vt:lpstr>
      <vt:lpstr>最近的电子反常磁矩的测量</vt:lpstr>
      <vt:lpstr>朗德因子gs=2反常来源</vt:lpstr>
      <vt:lpstr>测量 (g – 2)µ</vt:lpstr>
      <vt:lpstr>实验测量与理论计算的比较</vt:lpstr>
      <vt:lpstr>实验测量与理论计算的比较</vt:lpstr>
      <vt:lpstr>自旋</vt:lpstr>
      <vt:lpstr>作业（整个第5章）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原子物理学课件</dc:title>
  <dc:creator/>
  <cp:lastModifiedBy>wdh20</cp:lastModifiedBy>
  <cp:revision>2335</cp:revision>
  <cp:lastPrinted>2022-03-22T08:58:00Z</cp:lastPrinted>
  <dcterms:created xsi:type="dcterms:W3CDTF">2003-04-28T21:37:00Z</dcterms:created>
  <dcterms:modified xsi:type="dcterms:W3CDTF">2026-04-22T02:51:47Z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DAECB81F79C045BF99F3B1787AF07619_12</vt:lpwstr>
  </property>
  <property fmtid="{D5CDD505-2E9C-101B-9397-08002B2CF9AE}" pid="3" name="KSOProductBuildVer">
    <vt:lpwstr>2052-12.1.0.23542</vt:lpwstr>
  </property>
</Properties>
</file>