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gif" ContentType="image/gif"/>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641" r:id="rId3"/>
    <p:sldId id="860" r:id="rId5"/>
    <p:sldId id="861" r:id="rId6"/>
    <p:sldId id="890" r:id="rId7"/>
    <p:sldId id="891" r:id="rId8"/>
    <p:sldId id="892" r:id="rId9"/>
    <p:sldId id="893" r:id="rId10"/>
    <p:sldId id="894" r:id="rId11"/>
    <p:sldId id="895" r:id="rId12"/>
    <p:sldId id="862" r:id="rId13"/>
    <p:sldId id="863" r:id="rId14"/>
    <p:sldId id="864" r:id="rId15"/>
    <p:sldId id="865" r:id="rId16"/>
    <p:sldId id="896" r:id="rId17"/>
    <p:sldId id="897" r:id="rId18"/>
    <p:sldId id="898" r:id="rId19"/>
    <p:sldId id="866" r:id="rId20"/>
    <p:sldId id="867" r:id="rId21"/>
    <p:sldId id="868" r:id="rId22"/>
    <p:sldId id="871" r:id="rId23"/>
    <p:sldId id="872" r:id="rId24"/>
    <p:sldId id="899" r:id="rId25"/>
    <p:sldId id="873" r:id="rId26"/>
    <p:sldId id="874" r:id="rId27"/>
    <p:sldId id="879" r:id="rId28"/>
    <p:sldId id="880" r:id="rId29"/>
    <p:sldId id="881" r:id="rId30"/>
    <p:sldId id="882" r:id="rId31"/>
    <p:sldId id="883" r:id="rId32"/>
    <p:sldId id="884" r:id="rId33"/>
    <p:sldId id="885" r:id="rId34"/>
    <p:sldId id="886" r:id="rId35"/>
    <p:sldId id="887" r:id="rId36"/>
    <p:sldId id="888" r:id="rId37"/>
    <p:sldId id="889" r:id="rId38"/>
  </p:sldIdLst>
  <p:sldSz cx="9144000" cy="6858000" type="screen4x3"/>
  <p:notesSz cx="6858000" cy="9144000"/>
  <p:defaultTextStyle>
    <a:defPPr>
      <a:defRPr lang="en-US"/>
    </a:defPPr>
    <a:lvl1pPr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1pPr>
    <a:lvl2pPr marL="4572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2pPr>
    <a:lvl3pPr marL="9144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3pPr>
    <a:lvl4pPr marL="13716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4pPr>
    <a:lvl5pPr marL="18288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5pPr>
    <a:lvl6pPr marL="2286000" algn="l" defTabSz="914400" rtl="0" eaLnBrk="1" latinLnBrk="0" hangingPunct="1">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6pPr>
    <a:lvl7pPr marL="2743200" algn="l" defTabSz="914400" rtl="0" eaLnBrk="1" latinLnBrk="0" hangingPunct="1">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7pPr>
    <a:lvl8pPr marL="3200400" algn="l" defTabSz="914400" rtl="0" eaLnBrk="1" latinLnBrk="0" hangingPunct="1">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8pPr>
    <a:lvl9pPr marL="3657600" algn="l" defTabSz="914400" rtl="0" eaLnBrk="1" latinLnBrk="0" hangingPunct="1">
      <a:defRPr kumimoji="1" sz="3200" b="1" kern="1200">
        <a:solidFill>
          <a:schemeClr val="hlink"/>
        </a:solidFill>
        <a:latin typeface="Arial" panose="020B0604020202020204" pitchFamily="34" charset="0"/>
        <a:ea typeface="MS PGothic" panose="020B0600070205080204" pitchFamily="34" charset="-128"/>
        <a:cs typeface="+mn-cs"/>
        <a:sym typeface="Symbol" panose="05050102010706020507" pitchFamily="18" charset="2"/>
      </a:defRPr>
    </a:lvl9pPr>
  </p:defaultTextStyle>
  <p:extLst>
    <p:ext uri="{521415D9-36F7-43E2-AB2F-B90AF26B5E84}">
      <p14:sectionLst xmlns:p14="http://schemas.microsoft.com/office/powerpoint/2010/main">
        <p14:section name="Default Section" id="{0B86CA6C-8536-5942-9473-B42DC731B750}">
          <p14:sldIdLst>
            <p14:sldId id="641"/>
          </p14:sldIdLst>
        </p14:section>
        <p14:section name="赛曼效应" id="{4183E75D-64EA-764F-85CB-65E134D77AF0}">
          <p14:sldIdLst>
            <p14:sldId id="860"/>
            <p14:sldId id="861"/>
            <p14:sldId id="890"/>
            <p14:sldId id="891"/>
            <p14:sldId id="892"/>
            <p14:sldId id="893"/>
            <p14:sldId id="894"/>
            <p14:sldId id="895"/>
            <p14:sldId id="862"/>
            <p14:sldId id="863"/>
            <p14:sldId id="864"/>
            <p14:sldId id="865"/>
            <p14:sldId id="896"/>
            <p14:sldId id="897"/>
            <p14:sldId id="898"/>
            <p14:sldId id="866"/>
            <p14:sldId id="867"/>
            <p14:sldId id="868"/>
            <p14:sldId id="871"/>
            <p14:sldId id="872"/>
            <p14:sldId id="899"/>
            <p14:sldId id="873"/>
            <p14:sldId id="874"/>
          </p14:sldIdLst>
        </p14:section>
        <p14:section name="核磁共振" id="{67AE617A-4041-6B48-8BA2-8B6B3FFA78BF}">
          <p14:sldIdLst>
            <p14:sldId id="879"/>
            <p14:sldId id="880"/>
            <p14:sldId id="881"/>
            <p14:sldId id="882"/>
            <p14:sldId id="883"/>
            <p14:sldId id="884"/>
            <p14:sldId id="885"/>
            <p14:sldId id="886"/>
            <p14:sldId id="887"/>
            <p14:sldId id="888"/>
            <p14:sldId id="8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0000"/>
    <a:srgbClr val="000066"/>
    <a:srgbClr val="FF0066"/>
    <a:srgbClr val="BA0023"/>
    <a:srgbClr val="CC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2789" autoAdjust="0"/>
  </p:normalViewPr>
  <p:slideViewPr>
    <p:cSldViewPr showGuides="1">
      <p:cViewPr varScale="1">
        <p:scale>
          <a:sx n="118" d="100"/>
          <a:sy n="118" d="100"/>
        </p:scale>
        <p:origin x="101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1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62.wmf"/><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7" Type="http://schemas.openxmlformats.org/officeDocument/2006/relationships/image" Target="../media/image23.e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buClrTx/>
              <a:buFontTx/>
              <a:buNone/>
              <a:defRPr kumimoji="0" sz="1200" b="0">
                <a:solidFill>
                  <a:srgbClr val="000066"/>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buClrTx/>
              <a:buFontTx/>
              <a:buNone/>
              <a:defRPr kumimoji="0" sz="1200" b="0">
                <a:solidFill>
                  <a:srgbClr val="000066"/>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zh-CN" noProof="0"/>
              <a:t>Click to edit Master text styles</a:t>
            </a:r>
            <a:endParaRPr lang="en-US" altLang="zh-CN" noProof="0"/>
          </a:p>
          <a:p>
            <a:pPr lvl="1"/>
            <a:r>
              <a:rPr lang="en-US" altLang="zh-CN" noProof="0"/>
              <a:t>Second level</a:t>
            </a:r>
            <a:endParaRPr lang="en-US" altLang="zh-CN" noProof="0"/>
          </a:p>
          <a:p>
            <a:pPr lvl="2"/>
            <a:r>
              <a:rPr lang="en-US" altLang="zh-CN" noProof="0"/>
              <a:t>Third level</a:t>
            </a:r>
            <a:endParaRPr lang="en-US" altLang="zh-CN" noProof="0"/>
          </a:p>
          <a:p>
            <a:pPr lvl="3"/>
            <a:r>
              <a:rPr lang="en-US" altLang="zh-CN" noProof="0"/>
              <a:t>Fourth level</a:t>
            </a:r>
            <a:endParaRPr lang="en-US" altLang="zh-CN" noProof="0"/>
          </a:p>
          <a:p>
            <a:pPr lvl="4"/>
            <a:r>
              <a:rPr lang="en-US" altLang="zh-CN" noProof="0"/>
              <a:t>Fifth level</a:t>
            </a:r>
            <a:endParaRPr lang="en-US" altLang="zh-CN" noProof="0"/>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spcBef>
                <a:spcPct val="0"/>
              </a:spcBef>
              <a:buClrTx/>
              <a:buFontTx/>
              <a:buNone/>
              <a:defRPr kumimoji="0" sz="1200" b="0">
                <a:solidFill>
                  <a:srgbClr val="000066"/>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spcBef>
                <a:spcPct val="0"/>
              </a:spcBef>
              <a:buClrTx/>
              <a:buFontTx/>
              <a:buNone/>
              <a:defRPr kumimoji="0" sz="1200" b="0">
                <a:solidFill>
                  <a:srgbClr val="000066"/>
                </a:solidFill>
                <a:latin typeface="Times New Roman" panose="02020603050405020304" pitchFamily="18" charset="0"/>
                <a:ea typeface="宋体" panose="02010600030101010101" pitchFamily="2" charset="-122"/>
              </a:defRPr>
            </a:lvl1pPr>
          </a:lstStyle>
          <a:p>
            <a:pPr>
              <a:defRPr/>
            </a:pPr>
            <a:fld id="{C8CF476E-78EB-4515-A009-F1CB868C9A3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884613" y="8685214"/>
            <a:ext cx="2971800" cy="457200"/>
          </a:xfrm>
          <a:prstGeom prst="rect">
            <a:avLst/>
          </a:prstGeom>
          <a:noFill/>
        </p:spPr>
        <p:txBody>
          <a:bodyPr lIns="84408" tIns="42204" rIns="84408" bIns="42204"/>
          <a:lstStyle>
            <a:lvl1pPr eaLnBrk="0" hangingPunct="0">
              <a:defRPr b="1">
                <a:solidFill>
                  <a:srgbClr val="BC006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b="1">
                <a:solidFill>
                  <a:srgbClr val="BC006B"/>
                </a:solidFill>
                <a:latin typeface="Arial" panose="020B0604020202020204" pitchFamily="34" charset="0"/>
                <a:ea typeface="宋体" panose="02010600030101010101" pitchFamily="2" charset="-122"/>
              </a:defRPr>
            </a:lvl2pPr>
            <a:lvl3pPr marL="1143000" indent="-228600" eaLnBrk="0" hangingPunct="0">
              <a:defRPr b="1">
                <a:solidFill>
                  <a:srgbClr val="BC006B"/>
                </a:solidFill>
                <a:latin typeface="Arial" panose="020B0604020202020204" pitchFamily="34" charset="0"/>
                <a:ea typeface="宋体" panose="02010600030101010101" pitchFamily="2" charset="-122"/>
              </a:defRPr>
            </a:lvl3pPr>
            <a:lvl4pPr marL="1600200" indent="-228600" eaLnBrk="0" hangingPunct="0">
              <a:defRPr b="1">
                <a:solidFill>
                  <a:srgbClr val="BC006B"/>
                </a:solidFill>
                <a:latin typeface="Arial" panose="020B0604020202020204" pitchFamily="34" charset="0"/>
                <a:ea typeface="宋体" panose="02010600030101010101" pitchFamily="2" charset="-122"/>
              </a:defRPr>
            </a:lvl4pPr>
            <a:lvl5pPr marL="2057400" indent="-228600" eaLnBrk="0" hangingPunct="0">
              <a:defRPr b="1">
                <a:solidFill>
                  <a:srgbClr val="BC006B"/>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7pPr>
            <a:lvl8pPr marL="3428365"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8pPr>
            <a:lvl9pPr marL="3885565"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9pPr>
          </a:lstStyle>
          <a:p>
            <a:pPr eaLnBrk="1" hangingPunct="1"/>
            <a:fld id="{93075D54-5986-8C40-B8C3-6C84CB7A8CD9}" type="slidenum">
              <a:rPr lang="en-US" altLang="zh-CN" b="0">
                <a:solidFill>
                  <a:schemeClr val="tx1"/>
                </a:solidFill>
              </a:rPr>
            </a:fld>
            <a:endParaRPr lang="en-US" altLang="zh-CN" b="0">
              <a:solidFill>
                <a:schemeClr val="tx1"/>
              </a:solidFill>
            </a:endParaRPr>
          </a:p>
        </p:txBody>
      </p:sp>
      <p:sp>
        <p:nvSpPr>
          <p:cNvPr id="128003" name="Rectangle 2"/>
          <p:cNvSpPr>
            <a:spLocks noGrp="1" noRot="1" noChangeAspect="1" noChangeArrowheads="1" noTextEdit="1"/>
          </p:cNvSpPr>
          <p:nvPr>
            <p:ph type="sldImg"/>
          </p:nvPr>
        </p:nvSpPr>
        <p:spPr/>
      </p:sp>
      <p:sp>
        <p:nvSpPr>
          <p:cNvPr id="128004" name="Rectangle 3"/>
          <p:cNvSpPr>
            <a:spLocks noGrp="1" noChangeArrowheads="1"/>
          </p:cNvSpPr>
          <p:nvPr>
            <p:ph type="body" idx="1"/>
          </p:nvPr>
        </p:nvSpPr>
        <p:spPr>
          <a:noFill/>
        </p:spPr>
        <p:txBody>
          <a:bodyPr lIns="84408" tIns="42204" rIns="84408" bIns="42204"/>
          <a:lstStyle/>
          <a:p>
            <a:endParaRPr lang="zh-CN">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p:sp>
      <p:sp>
        <p:nvSpPr>
          <p:cNvPr id="129027" name="Rectangle 3"/>
          <p:cNvSpPr>
            <a:spLocks noGrp="1" noChangeArrowheads="1"/>
          </p:cNvSpPr>
          <p:nvPr>
            <p:ph type="body" idx="1"/>
          </p:nvPr>
        </p:nvSpPr>
        <p:spPr>
          <a:xfrm>
            <a:off x="914401" y="4343400"/>
            <a:ext cx="5029200" cy="4114800"/>
          </a:xfrm>
          <a:noFill/>
        </p:spPr>
        <p:txBody>
          <a:bodyPr lIns="84408" tIns="42204" rIns="84408" bIns="42204"/>
          <a:lstStyle/>
          <a:p>
            <a:endParaRPr lang="zh-CN" altLang="en-US">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8CF476E-78EB-4515-A009-F1CB868C9A38}"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CD97C6-4AE6-3D44-9BD6-FB946D140E69}" type="datetime1">
              <a:rPr lang="zh-CN" altLang="en-US" smtClean="0"/>
            </a:fld>
            <a:endParaRPr 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fld>
            <a:endParaRPr lang="en-US" altLang="zh-CN"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C8C75C2F-89BA-FB42-8359-B452A95F8F62}" type="datetime1">
              <a:rPr lang="zh-CN" altLang="en-US" smtClean="0"/>
            </a:fld>
            <a:endParaRPr 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D2D362-A6E2-2F45-A1C8-0C2B14BBF4E9}" type="datetime1">
              <a:rPr lang="zh-CN" altLang="en-US" smtClean="0"/>
            </a:fld>
            <a:endParaRPr lang="en-US" dirty="0"/>
          </a:p>
        </p:txBody>
      </p:sp>
      <p:sp>
        <p:nvSpPr>
          <p:cNvPr id="4" name="Footer Placeholder 3"/>
          <p:cNvSpPr>
            <a:spLocks noGrp="1"/>
          </p:cNvSpPr>
          <p:nvPr>
            <p:ph type="ftr" sz="quarter" idx="11"/>
          </p:nvPr>
        </p:nvSpPr>
        <p:spPr/>
        <p:txBody>
          <a:bodyPr/>
          <a:lstStyle>
            <a:lvl1pPr>
              <a:defRPr sz="1400">
                <a:solidFill>
                  <a:srgbClr val="0000FF"/>
                </a:solidFill>
              </a:defRPr>
            </a:lvl1pPr>
          </a:lstStyle>
          <a:p>
            <a:r>
              <a:rPr lang="zh-CN" altLang="en-US" dirty="0"/>
              <a:t>原子物理学</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lvl1pPr>
              <a:defRPr>
                <a:solidFill>
                  <a:srgbClr val="0000FF"/>
                </a:solidFill>
              </a:defRPr>
            </a:lvl1pPr>
          </a:lstStyle>
          <a:p>
            <a:pPr>
              <a:defRPr/>
            </a:pPr>
            <a:fld id="{B4690805-D7D2-4AB9-A191-0BC729846278}" type="slidenum">
              <a:rPr lang="zh-CN" altLang="en-US" smtClean="0"/>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7" name="Date Placeholder 6"/>
          <p:cNvSpPr>
            <a:spLocks noGrp="1"/>
          </p:cNvSpPr>
          <p:nvPr>
            <p:ph type="dt" sz="half" idx="10"/>
          </p:nvPr>
        </p:nvSpPr>
        <p:spPr/>
        <p:txBody>
          <a:bodyPr/>
          <a:lstStyle/>
          <a:p>
            <a:fld id="{0A510ED1-E738-784B-8391-85534ADF6CA3}" type="datetime1">
              <a:rPr lang="zh-CN" altLang="en-US" smtClean="0"/>
            </a:fld>
            <a:endParaRPr lang="en-US" dirty="0"/>
          </a:p>
        </p:txBody>
      </p:sp>
      <p:sp>
        <p:nvSpPr>
          <p:cNvPr id="8" name="Footer Placeholder 7"/>
          <p:cNvSpPr>
            <a:spLocks noGrp="1"/>
          </p:cNvSpPr>
          <p:nvPr>
            <p:ph type="ftr" sz="quarter" idx="11"/>
          </p:nvPr>
        </p:nvSpPr>
        <p:spPr/>
        <p:txBody>
          <a:bodyPr/>
          <a:lstStyle>
            <a:lvl1pPr>
              <a:defRPr>
                <a:solidFill>
                  <a:srgbClr val="0000FF"/>
                </a:solidFill>
              </a:defRPr>
            </a:lvl1pPr>
          </a:lstStyle>
          <a:p>
            <a:r>
              <a:rPr lang="zh-CN" altLang="en-US" dirty="0"/>
              <a:t>原子物理学</a:t>
            </a:r>
            <a:r>
              <a:rPr lang="en-US" altLang="zh-CN" dirty="0"/>
              <a:t>2026</a:t>
            </a:r>
            <a:r>
              <a:rPr lang="zh-CN" altLang="en-US" dirty="0"/>
              <a:t>年春</a:t>
            </a:r>
            <a:endParaRPr lang="en-US" dirty="0"/>
          </a:p>
        </p:txBody>
      </p:sp>
      <p:sp>
        <p:nvSpPr>
          <p:cNvPr id="9" name="Slide Number Placeholder 8"/>
          <p:cNvSpPr>
            <a:spLocks noGrp="1"/>
          </p:cNvSpPr>
          <p:nvPr>
            <p:ph type="sldNum" sz="quarter" idx="12"/>
          </p:nvPr>
        </p:nvSpPr>
        <p:spPr/>
        <p:txBody>
          <a:bodyPr/>
          <a:lstStyle/>
          <a:p>
            <a:pPr>
              <a:defRPr/>
            </a:pPr>
            <a:fld id="{B4690805-D7D2-4AB9-A191-0BC729846278}" type="slidenum">
              <a:rPr lang="zh-CN" altLang="en-US" smtClean="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solidFill>
                  <a:srgbClr val="000000"/>
                </a:solidFill>
                <a:effectLst/>
              </a:defRPr>
            </a:pPr>
            <a:r>
              <a:rPr sz="4400">
                <a:solidFill>
                  <a:srgbClr val="000066"/>
                </a:solidFill>
                <a:effectLst>
                  <a:outerShdw blurRad="38100" dist="38100" dir="2700000" rotWithShape="0">
                    <a:srgbClr val="C0C0C0"/>
                  </a:outerShdw>
                </a:effectLst>
              </a:rPr>
              <a:t>单击此处编辑母版标题样式</a:t>
            </a:r>
            <a:endParaRPr sz="4400">
              <a:solidFill>
                <a:srgbClr val="000066"/>
              </a:solidFill>
              <a:effectLst>
                <a:outerShdw blurRad="38100" dist="38100" dir="2700000" rotWithShape="0">
                  <a:srgbClr val="C0C0C0"/>
                </a:outerShdw>
              </a:effectLst>
            </a:endParaRPr>
          </a:p>
        </p:txBody>
      </p:sp>
      <p:sp>
        <p:nvSpPr>
          <p:cNvPr id="15" name="Shape 15"/>
          <p:cNvSpPr>
            <a:spLocks noGrp="1"/>
          </p:cNvSpPr>
          <p:nvPr>
            <p:ph type="body" idx="1"/>
          </p:nvPr>
        </p:nvSpPr>
        <p:spPr>
          <a:prstGeom prst="rect">
            <a:avLst/>
          </a:prstGeo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defRPr sz="1800">
                <a:solidFill>
                  <a:srgbClr val="000000"/>
                </a:solidFill>
              </a:defRPr>
            </a:pPr>
            <a:r>
              <a:rPr sz="3600" dirty="0">
                <a:solidFill>
                  <a:srgbClr val="000066"/>
                </a:solidFill>
              </a:rPr>
              <a:t>单击此处编辑母版文本样式</a:t>
            </a:r>
            <a:endParaRPr sz="3600" dirty="0">
              <a:solidFill>
                <a:srgbClr val="000066"/>
              </a:solidFill>
            </a:endParaRPr>
          </a:p>
          <a:p>
            <a:pPr lvl="1">
              <a:defRPr sz="1800">
                <a:solidFill>
                  <a:srgbClr val="000000"/>
                </a:solidFill>
              </a:defRPr>
            </a:pPr>
            <a:r>
              <a:rPr sz="3600" dirty="0">
                <a:solidFill>
                  <a:srgbClr val="000066"/>
                </a:solidFill>
              </a:rPr>
              <a:t>第二级</a:t>
            </a:r>
            <a:endParaRPr sz="3600" dirty="0">
              <a:solidFill>
                <a:srgbClr val="000066"/>
              </a:solidFill>
            </a:endParaRPr>
          </a:p>
          <a:p>
            <a:pPr lvl="2">
              <a:defRPr sz="1800">
                <a:solidFill>
                  <a:srgbClr val="000000"/>
                </a:solidFill>
              </a:defRPr>
            </a:pPr>
            <a:r>
              <a:rPr sz="3600" dirty="0">
                <a:solidFill>
                  <a:srgbClr val="000066"/>
                </a:solidFill>
              </a:rPr>
              <a:t>第三级</a:t>
            </a:r>
            <a:endParaRPr sz="3600" dirty="0">
              <a:solidFill>
                <a:srgbClr val="000066"/>
              </a:solidFill>
            </a:endParaRPr>
          </a:p>
          <a:p>
            <a:pPr lvl="3">
              <a:defRPr sz="1800">
                <a:solidFill>
                  <a:srgbClr val="000000"/>
                </a:solidFill>
              </a:defRPr>
            </a:pPr>
            <a:r>
              <a:rPr sz="3600" dirty="0">
                <a:solidFill>
                  <a:srgbClr val="000066"/>
                </a:solidFill>
              </a:rPr>
              <a:t>第四级</a:t>
            </a:r>
            <a:endParaRPr sz="3600" dirty="0">
              <a:solidFill>
                <a:srgbClr val="000066"/>
              </a:solidFill>
            </a:endParaRPr>
          </a:p>
          <a:p>
            <a:pPr lvl="4">
              <a:defRPr sz="1800">
                <a:solidFill>
                  <a:srgbClr val="000000"/>
                </a:solidFill>
              </a:defRPr>
            </a:pPr>
            <a:r>
              <a:rPr sz="3600" dirty="0">
                <a:solidFill>
                  <a:srgbClr val="000066"/>
                </a:solidFill>
              </a:rPr>
              <a:t>第五级</a:t>
            </a:r>
            <a:endParaRPr sz="3600" dirty="0">
              <a:solidFill>
                <a:srgbClr val="000066"/>
              </a:solidFill>
            </a:endParaRP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AndMedia">
  <p:cSld name="标题、文本和媒体剪辑">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2"/>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媒体占位符 3"/>
          <p:cNvSpPr>
            <a:spLocks noGrp="1"/>
          </p:cNvSpPr>
          <p:nvPr>
            <p:ph type="media" sz="half" idx="2"/>
          </p:nvPr>
        </p:nvSpPr>
        <p:spPr>
          <a:xfrm>
            <a:off x="4648200" y="1600202"/>
            <a:ext cx="4038600" cy="4525963"/>
          </a:xfrm>
        </p:spPr>
        <p:txBody>
          <a:bodyPr rtlCol="0">
            <a:normAutofit/>
          </a:bodyPr>
          <a:lstStyle/>
          <a:p>
            <a:pPr lvl="0"/>
            <a:endParaRPr lang="zh-CN" altLang="en-US" noProof="0"/>
          </a:p>
        </p:txBody>
      </p:sp>
      <p:sp>
        <p:nvSpPr>
          <p:cNvPr id="5" name="日期占位符 4"/>
          <p:cNvSpPr>
            <a:spLocks noGrp="1"/>
          </p:cNvSpPr>
          <p:nvPr>
            <p:ph type="dt" sz="half" idx="10"/>
          </p:nvPr>
        </p:nvSpPr>
        <p:spPr>
          <a:xfrm>
            <a:off x="457200" y="6245225"/>
            <a:ext cx="2133600" cy="476250"/>
          </a:xfrm>
        </p:spPr>
        <p:txBody>
          <a:bodyPr/>
          <a:lstStyle>
            <a:lvl1pPr>
              <a:defRPr/>
            </a:lvl1pPr>
          </a:lstStyle>
          <a:p>
            <a:pPr>
              <a:defRPr/>
            </a:pPr>
            <a:fld id="{8F9ED4D3-FA66-AE44-8405-87BB82D067B7}" type="datetime1">
              <a:rPr lang="zh-CN" altLang="en-US" smtClean="0"/>
            </a:fld>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pPr>
              <a:defRPr/>
            </a:pPr>
            <a:r>
              <a:rPr lang="zh-CN" altLang="en-US" dirty="0"/>
              <a:t>原子物理学</a:t>
            </a:r>
            <a:r>
              <a:rPr lang="en-US" altLang="zh-CN" dirty="0"/>
              <a:t>2026</a:t>
            </a:r>
            <a:r>
              <a:rPr lang="zh-CN" altLang="en-US" dirty="0"/>
              <a:t>年春</a:t>
            </a:r>
            <a:endParaRPr lang="en-US" altLang="zh-CN" dirty="0"/>
          </a:p>
        </p:txBody>
      </p:sp>
      <p:sp>
        <p:nvSpPr>
          <p:cNvPr id="7" name="幻灯片编号占位符 6"/>
          <p:cNvSpPr>
            <a:spLocks noGrp="1"/>
          </p:cNvSpPr>
          <p:nvPr>
            <p:ph type="sldNum" sz="quarter" idx="12"/>
          </p:nvPr>
        </p:nvSpPr>
        <p:spPr>
          <a:xfrm>
            <a:off x="6553200" y="6245225"/>
            <a:ext cx="2133600" cy="476250"/>
          </a:xfrm>
        </p:spPr>
        <p:txBody>
          <a:bodyPr/>
          <a:lstStyle>
            <a:lvl1pPr>
              <a:defRPr/>
            </a:lvl1pPr>
          </a:lstStyle>
          <a:p>
            <a:pPr>
              <a:defRPr/>
            </a:pPr>
            <a:fld id="{319D0331-1667-8644-890F-F2174E815365}"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AA6F5FD8-A017-A140-80D2-DADB15DE7084}" type="datetime1">
              <a:rPr kumimoji="1" lang="zh-CN" altLang="en-US" smtClean="0"/>
            </a:fld>
            <a:endParaRPr kumimoji="1" lang="zh-CN" altLang="en-US"/>
          </a:p>
        </p:txBody>
      </p:sp>
      <p:sp>
        <p:nvSpPr>
          <p:cNvPr id="6" name="页脚占位符 5"/>
          <p:cNvSpPr>
            <a:spLocks noGrp="1"/>
          </p:cNvSpPr>
          <p:nvPr>
            <p:ph type="ftr" sz="quarter" idx="11"/>
          </p:nvPr>
        </p:nvSpPr>
        <p:spPr/>
        <p:txBody>
          <a:bodyPr/>
          <a:lstStyle/>
          <a:p>
            <a:r>
              <a:rPr kumimoji="1" lang="zh-CN" altLang="en-US" dirty="0"/>
              <a:t>原子物理学</a:t>
            </a:r>
            <a:r>
              <a:rPr kumimoji="1" lang="en-US" altLang="zh-CN" dirty="0"/>
              <a:t>2026</a:t>
            </a:r>
            <a:r>
              <a:rPr kumimoji="1" lang="zh-CN" altLang="en-US" dirty="0"/>
              <a:t>年春</a:t>
            </a:r>
            <a:endParaRPr kumimoji="1" lang="zh-CN" altLang="en-US" dirty="0"/>
          </a:p>
        </p:txBody>
      </p:sp>
      <p:sp>
        <p:nvSpPr>
          <p:cNvPr id="7" name="幻灯片编号占位符 6"/>
          <p:cNvSpPr>
            <a:spLocks noGrp="1"/>
          </p:cNvSpPr>
          <p:nvPr>
            <p:ph type="sldNum" sz="quarter" idx="12"/>
          </p:nvPr>
        </p:nvSpPr>
        <p:spPr/>
        <p:txBody>
          <a:bodyPr/>
          <a:lstStyle/>
          <a:p>
            <a:pPr lvl="0"/>
            <a:fld id="{86CB4B4D-7CA3-9044-876B-883B54F8677D}" type="slidenum">
              <a:rPr lang="en-US" altLang="zh-CN" smtClean="0"/>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 name="Title Placeholder 1"/>
          <p:cNvSpPr>
            <a:spLocks noGrp="1"/>
          </p:cNvSpPr>
          <p:nvPr>
            <p:ph type="title"/>
          </p:nvPr>
        </p:nvSpPr>
        <p:spPr>
          <a:xfrm>
            <a:off x="457200" y="54477"/>
            <a:ext cx="8305800" cy="936123"/>
          </a:xfrm>
          <a:prstGeom prst="rect">
            <a:avLst/>
          </a:prstGeom>
        </p:spPr>
        <p:txBody>
          <a:bodyPr vert="horz" lIns="91440" tIns="45720" rIns="91440" bIns="45720" rtlCol="0" anchor="b">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321904"/>
            <a:ext cx="8381999" cy="4774095"/>
          </a:xfrm>
          <a:prstGeom prst="rect">
            <a:avLst/>
          </a:prstGeom>
        </p:spPr>
        <p:txBody>
          <a:bodyPr vert="horz" lIns="0" tIns="45720" rIns="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0564D21-00BC-9849-9A60-E0D5199829ED}" type="datetime1">
              <a:rPr lang="zh-CN" altLang="en-US" smtClean="0"/>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1400" cap="all" baseline="0">
                <a:solidFill>
                  <a:srgbClr val="0000FF"/>
                </a:solidFill>
              </a:defRPr>
            </a:lvl1pPr>
          </a:lstStyle>
          <a:p>
            <a:r>
              <a:rPr lang="zh-CN" altLang="en-US" dirty="0"/>
              <a:t>原子物理学</a:t>
            </a:r>
            <a:r>
              <a:rPr lang="en-US" altLang="zh-CN" dirty="0"/>
              <a:t>2026</a:t>
            </a:r>
            <a:r>
              <a:rPr lang="zh-CN" altLang="en-US" dirty="0"/>
              <a:t>年春</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400">
                <a:solidFill>
                  <a:srgbClr val="0000FF"/>
                </a:solidFill>
              </a:defRPr>
            </a:lvl1pPr>
          </a:lstStyle>
          <a:p>
            <a:pPr>
              <a:defRPr/>
            </a:pPr>
            <a:fld id="{B4690805-D7D2-4AB9-A191-0BC729846278}" type="slidenum">
              <a:rPr lang="zh-CN" altLang="en-US" smtClean="0"/>
            </a:fld>
            <a:endParaRPr lang="en-US" altLang="zh-CN" dirty="0"/>
          </a:p>
        </p:txBody>
      </p:sp>
      <p:cxnSp>
        <p:nvCxnSpPr>
          <p:cNvPr id="10" name="Straight Connector 9"/>
          <p:cNvCxnSpPr/>
          <p:nvPr/>
        </p:nvCxnSpPr>
        <p:spPr>
          <a:xfrm>
            <a:off x="891540" y="114300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69875" indent="-25400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Char char="•"/>
        <a:defRPr sz="3600" kern="1200">
          <a:solidFill>
            <a:schemeClr val="tx1">
              <a:lumMod val="75000"/>
              <a:lumOff val="25000"/>
            </a:schemeClr>
          </a:solidFill>
          <a:latin typeface="+mn-lt"/>
          <a:ea typeface="+mn-ea"/>
          <a:cs typeface="+mn-cs"/>
        </a:defRPr>
      </a:lvl1pPr>
      <a:lvl2pPr marL="492125" indent="-254000" algn="l" defTabSz="914400" rtl="0" eaLnBrk="1" latinLnBrk="0" hangingPunct="1">
        <a:lnSpc>
          <a:spcPct val="100000"/>
        </a:lnSpc>
        <a:spcBef>
          <a:spcPts val="0"/>
        </a:spcBef>
        <a:spcAft>
          <a:spcPts val="0"/>
        </a:spcAft>
        <a:buClr>
          <a:schemeClr val="accent1"/>
        </a:buClr>
        <a:buFont typeface="Courier New" panose="02070309020205020404" charset="0"/>
        <a:buChar char="o"/>
        <a:defRPr sz="3200" kern="1200">
          <a:solidFill>
            <a:schemeClr val="tx1">
              <a:lumMod val="75000"/>
              <a:lumOff val="25000"/>
            </a:schemeClr>
          </a:solidFill>
          <a:latin typeface="+mn-lt"/>
          <a:ea typeface="+mn-ea"/>
          <a:cs typeface="+mn-cs"/>
        </a:defRPr>
      </a:lvl2pPr>
      <a:lvl3pPr marL="857250" indent="-365125" algn="l" defTabSz="914400" rtl="0" eaLnBrk="1" latinLnBrk="0" hangingPunct="1">
        <a:lnSpc>
          <a:spcPct val="100000"/>
        </a:lnSpc>
        <a:spcBef>
          <a:spcPts val="0"/>
        </a:spcBef>
        <a:spcAft>
          <a:spcPts val="0"/>
        </a:spcAft>
        <a:buClr>
          <a:schemeClr val="accent1"/>
        </a:buClr>
        <a:buFont typeface="Wingdings" panose="05000000000000000000" pitchFamily="2" charset="2"/>
        <a:buChar char="v"/>
        <a:defRPr sz="2800" kern="1200">
          <a:solidFill>
            <a:schemeClr val="tx1">
              <a:lumMod val="75000"/>
              <a:lumOff val="25000"/>
            </a:schemeClr>
          </a:solidFill>
          <a:latin typeface="+mn-lt"/>
          <a:ea typeface="+mn-ea"/>
          <a:cs typeface="+mn-cs"/>
        </a:defRPr>
      </a:lvl3pPr>
      <a:lvl4pPr marL="1127125" indent="-317500" algn="l" defTabSz="914400" rtl="0" eaLnBrk="1" latinLnBrk="0" hangingPunct="1">
        <a:lnSpc>
          <a:spcPct val="100000"/>
        </a:lnSpc>
        <a:spcBef>
          <a:spcPts val="0"/>
        </a:spcBef>
        <a:spcAft>
          <a:spcPts val="0"/>
        </a:spcAft>
        <a:buClr>
          <a:schemeClr val="accent1"/>
        </a:buClr>
        <a:buFont typeface="Wingdings" panose="05000000000000000000" pitchFamily="2" charset="2"/>
        <a:buChar char="q"/>
        <a:defRPr sz="2400" kern="1200">
          <a:solidFill>
            <a:schemeClr val="tx1">
              <a:lumMod val="75000"/>
              <a:lumOff val="25000"/>
            </a:schemeClr>
          </a:solidFill>
          <a:latin typeface="+mn-lt"/>
          <a:ea typeface="+mn-ea"/>
          <a:cs typeface="+mn-cs"/>
        </a:defRPr>
      </a:lvl4pPr>
      <a:lvl5pPr marL="1476375" indent="-317500" algn="l" defTabSz="914400" rtl="0" eaLnBrk="1" latinLnBrk="0" hangingPunct="1">
        <a:lnSpc>
          <a:spcPct val="100000"/>
        </a:lnSpc>
        <a:spcBef>
          <a:spcPts val="0"/>
        </a:spcBef>
        <a:spcAft>
          <a:spcPts val="0"/>
        </a:spcAft>
        <a:buClr>
          <a:schemeClr val="accent1"/>
        </a:buClr>
        <a:buFont typeface="Wingdings" panose="05000000000000000000" pitchFamily="2" charset="2"/>
        <a:buChar char="Ø"/>
        <a:defRPr sz="20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3.xml"/><Relationship Id="rId4" Type="http://schemas.openxmlformats.org/officeDocument/2006/relationships/image" Target="../media/image11.png"/><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9" Type="http://schemas.openxmlformats.org/officeDocument/2006/relationships/image" Target="../media/image20.wmf"/><Relationship Id="rId8" Type="http://schemas.openxmlformats.org/officeDocument/2006/relationships/oleObject" Target="../embeddings/oleObject7.bin"/><Relationship Id="rId7" Type="http://schemas.openxmlformats.org/officeDocument/2006/relationships/image" Target="../media/image19.wmf"/><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 Id="rId3" Type="http://schemas.openxmlformats.org/officeDocument/2006/relationships/image" Target="../media/image17.wmf"/><Relationship Id="rId2" Type="http://schemas.openxmlformats.org/officeDocument/2006/relationships/oleObject" Target="../embeddings/oleObject4.bin"/><Relationship Id="rId18" Type="http://schemas.openxmlformats.org/officeDocument/2006/relationships/vmlDrawing" Target="../drawings/vmlDrawing4.vml"/><Relationship Id="rId17" Type="http://schemas.openxmlformats.org/officeDocument/2006/relationships/slideLayout" Target="../slideLayouts/slideLayout3.xml"/><Relationship Id="rId16" Type="http://schemas.openxmlformats.org/officeDocument/2006/relationships/image" Target="../media/image23.emf"/><Relationship Id="rId15" Type="http://schemas.openxmlformats.org/officeDocument/2006/relationships/oleObject" Target="../embeddings/oleObject11.bin"/><Relationship Id="rId14" Type="http://schemas.openxmlformats.org/officeDocument/2006/relationships/oleObject" Target="../embeddings/oleObject10.bin"/><Relationship Id="rId13" Type="http://schemas.openxmlformats.org/officeDocument/2006/relationships/image" Target="../media/image22.wmf"/><Relationship Id="rId12" Type="http://schemas.openxmlformats.org/officeDocument/2006/relationships/oleObject" Target="../embeddings/oleObject9.bin"/><Relationship Id="rId11" Type="http://schemas.openxmlformats.org/officeDocument/2006/relationships/image" Target="../media/image21.wmf"/><Relationship Id="rId10" Type="http://schemas.openxmlformats.org/officeDocument/2006/relationships/oleObject" Target="../embeddings/oleObject8.bin"/><Relationship Id="rId1" Type="http://schemas.openxmlformats.org/officeDocument/2006/relationships/image" Target="../media/image16.emf"/></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vmlDrawing" Target="../drawings/vmlDrawing5.vml"/><Relationship Id="rId5" Type="http://schemas.openxmlformats.org/officeDocument/2006/relationships/slideLayout" Target="../slideLayouts/slideLayout3.xml"/><Relationship Id="rId4" Type="http://schemas.openxmlformats.org/officeDocument/2006/relationships/image" Target="../media/image25.wmf"/><Relationship Id="rId3" Type="http://schemas.openxmlformats.org/officeDocument/2006/relationships/oleObject" Target="../embeddings/oleObject13.bin"/><Relationship Id="rId2" Type="http://schemas.openxmlformats.org/officeDocument/2006/relationships/image" Target="../media/image24.wmf"/><Relationship Id="rId1"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image" Target="../media/image26.emf"/></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8.bin"/><Relationship Id="rId8" Type="http://schemas.openxmlformats.org/officeDocument/2006/relationships/image" Target="../media/image32.emf"/><Relationship Id="rId7" Type="http://schemas.openxmlformats.org/officeDocument/2006/relationships/oleObject" Target="../embeddings/oleObject17.bin"/><Relationship Id="rId6" Type="http://schemas.openxmlformats.org/officeDocument/2006/relationships/image" Target="../media/image31.emf"/><Relationship Id="rId5" Type="http://schemas.openxmlformats.org/officeDocument/2006/relationships/oleObject" Target="../embeddings/oleObject16.bin"/><Relationship Id="rId4" Type="http://schemas.openxmlformats.org/officeDocument/2006/relationships/image" Target="../media/image30.emf"/><Relationship Id="rId3" Type="http://schemas.openxmlformats.org/officeDocument/2006/relationships/oleObject" Target="../embeddings/oleObject15.bin"/><Relationship Id="rId2" Type="http://schemas.openxmlformats.org/officeDocument/2006/relationships/image" Target="../media/image29.emf"/><Relationship Id="rId15" Type="http://schemas.openxmlformats.org/officeDocument/2006/relationships/notesSlide" Target="../notesSlides/notesSlide4.xml"/><Relationship Id="rId14" Type="http://schemas.openxmlformats.org/officeDocument/2006/relationships/vmlDrawing" Target="../drawings/vmlDrawing6.vml"/><Relationship Id="rId13" Type="http://schemas.openxmlformats.org/officeDocument/2006/relationships/slideLayout" Target="../slideLayouts/slideLayout3.xml"/><Relationship Id="rId12" Type="http://schemas.openxmlformats.org/officeDocument/2006/relationships/image" Target="../media/image34.emf"/><Relationship Id="rId11" Type="http://schemas.openxmlformats.org/officeDocument/2006/relationships/oleObject" Target="../embeddings/oleObject19.bin"/><Relationship Id="rId10" Type="http://schemas.openxmlformats.org/officeDocument/2006/relationships/image" Target="../media/image33.emf"/><Relationship Id="rId1"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emf"/><Relationship Id="rId3" Type="http://schemas.openxmlformats.org/officeDocument/2006/relationships/oleObject" Target="../embeddings/oleObject21.bin"/><Relationship Id="rId2" Type="http://schemas.openxmlformats.org/officeDocument/2006/relationships/image" Target="../media/image35.emf"/><Relationship Id="rId1"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em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3.xml"/><Relationship Id="rId6" Type="http://schemas.openxmlformats.org/officeDocument/2006/relationships/image" Target="../media/image44.wmf"/><Relationship Id="rId5" Type="http://schemas.openxmlformats.org/officeDocument/2006/relationships/oleObject" Target="../embeddings/oleObject24.bin"/><Relationship Id="rId4" Type="http://schemas.openxmlformats.org/officeDocument/2006/relationships/image" Target="../media/image43.wmf"/><Relationship Id="rId3" Type="http://schemas.openxmlformats.org/officeDocument/2006/relationships/oleObject" Target="../embeddings/oleObject23.bin"/><Relationship Id="rId2" Type="http://schemas.openxmlformats.org/officeDocument/2006/relationships/image" Target="../media/image42.wmf"/><Relationship Id="rId1"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48.emf"/><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vmlDrawing" Target="../drawings/vmlDrawing9.vml"/><Relationship Id="rId7" Type="http://schemas.openxmlformats.org/officeDocument/2006/relationships/slideLayout" Target="../slideLayouts/slideLayout3.xml"/><Relationship Id="rId6" Type="http://schemas.openxmlformats.org/officeDocument/2006/relationships/image" Target="../media/image52.emf"/><Relationship Id="rId5" Type="http://schemas.openxmlformats.org/officeDocument/2006/relationships/oleObject" Target="../embeddings/oleObject26.bin"/><Relationship Id="rId4" Type="http://schemas.openxmlformats.org/officeDocument/2006/relationships/image" Target="../media/image51.emf"/><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3.xml"/><Relationship Id="rId5" Type="http://schemas.openxmlformats.org/officeDocument/2006/relationships/image" Target="../media/image55.wmf"/><Relationship Id="rId4" Type="http://schemas.openxmlformats.org/officeDocument/2006/relationships/oleObject" Target="../embeddings/oleObject28.bin"/><Relationship Id="rId3" Type="http://schemas.openxmlformats.org/officeDocument/2006/relationships/image" Target="../media/image54.wmf"/><Relationship Id="rId2" Type="http://schemas.openxmlformats.org/officeDocument/2006/relationships/oleObject" Target="../embeddings/oleObject27.bin"/><Relationship Id="rId1" Type="http://schemas.openxmlformats.org/officeDocument/2006/relationships/image" Target="../media/image53.png"/></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3.xml"/><Relationship Id="rId3" Type="http://schemas.openxmlformats.org/officeDocument/2006/relationships/image" Target="../media/image57.wmf"/><Relationship Id="rId2" Type="http://schemas.openxmlformats.org/officeDocument/2006/relationships/oleObject" Target="../embeddings/oleObject29.bin"/><Relationship Id="rId1" Type="http://schemas.openxmlformats.org/officeDocument/2006/relationships/image" Target="../media/image5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9" Type="http://schemas.openxmlformats.org/officeDocument/2006/relationships/image" Target="../media/image62.wmf"/><Relationship Id="rId8" Type="http://schemas.openxmlformats.org/officeDocument/2006/relationships/oleObject" Target="../embeddings/oleObject33.bin"/><Relationship Id="rId7" Type="http://schemas.openxmlformats.org/officeDocument/2006/relationships/image" Target="../media/image61.wmf"/><Relationship Id="rId6" Type="http://schemas.openxmlformats.org/officeDocument/2006/relationships/oleObject" Target="../embeddings/oleObject32.bin"/><Relationship Id="rId5" Type="http://schemas.openxmlformats.org/officeDocument/2006/relationships/image" Target="../media/image60.wmf"/><Relationship Id="rId4" Type="http://schemas.openxmlformats.org/officeDocument/2006/relationships/oleObject" Target="../embeddings/oleObject31.bin"/><Relationship Id="rId3" Type="http://schemas.openxmlformats.org/officeDocument/2006/relationships/image" Target="../media/image59.wmf"/><Relationship Id="rId2" Type="http://schemas.openxmlformats.org/officeDocument/2006/relationships/oleObject" Target="../embeddings/oleObject30.bin"/><Relationship Id="rId15" Type="http://schemas.openxmlformats.org/officeDocument/2006/relationships/notesSlide" Target="../notesSlides/notesSlide6.xml"/><Relationship Id="rId14" Type="http://schemas.openxmlformats.org/officeDocument/2006/relationships/vmlDrawing" Target="../drawings/vmlDrawing12.vml"/><Relationship Id="rId13" Type="http://schemas.openxmlformats.org/officeDocument/2006/relationships/slideLayout" Target="../slideLayouts/slideLayout3.xml"/><Relationship Id="rId12" Type="http://schemas.openxmlformats.org/officeDocument/2006/relationships/oleObject" Target="../embeddings/oleObject34.bin"/><Relationship Id="rId11" Type="http://schemas.openxmlformats.org/officeDocument/2006/relationships/image" Target="../media/image64.png"/><Relationship Id="rId10" Type="http://schemas.openxmlformats.org/officeDocument/2006/relationships/image" Target="../media/image63.png"/><Relationship Id="rId1" Type="http://schemas.openxmlformats.org/officeDocument/2006/relationships/image" Target="../media/image58.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6.png"/><Relationship Id="rId1" Type="http://schemas.openxmlformats.org/officeDocument/2006/relationships/image" Target="../media/image65.GIF"/></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3.xml"/><Relationship Id="rId2" Type="http://schemas.openxmlformats.org/officeDocument/2006/relationships/image" Target="../media/image67.wmf"/><Relationship Id="rId1"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3.xml"/><Relationship Id="rId4" Type="http://schemas.openxmlformats.org/officeDocument/2006/relationships/image" Target="../media/image69.wmf"/><Relationship Id="rId3" Type="http://schemas.openxmlformats.org/officeDocument/2006/relationships/oleObject" Target="../embeddings/oleObject37.bin"/><Relationship Id="rId2" Type="http://schemas.openxmlformats.org/officeDocument/2006/relationships/image" Target="../media/image68.wmf"/><Relationship Id="rId1"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0.GI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2.tiff"/><Relationship Id="rId1"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3.jpeg"/><Relationship Id="rId1" Type="http://schemas.openxmlformats.org/officeDocument/2006/relationships/hyperlink" Target="file:///localhost/upload.wikimedia.org/wikipedia/commons/b/bd/Modern_3T_MRI.JPG"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p>
            <a:pPr>
              <a:defRPr/>
            </a:pPr>
            <a:fld id="{B4690805-D7D2-4AB9-A191-0BC729846278}" type="slidenum">
              <a:rPr lang="zh-CN" altLang="en-US" smtClean="0"/>
            </a:fld>
            <a:endParaRPr lang="en-US" altLang="zh-CN" dirty="0"/>
          </a:p>
        </p:txBody>
      </p:sp>
      <p:sp>
        <p:nvSpPr>
          <p:cNvPr id="2" name="标题 1"/>
          <p:cNvSpPr>
            <a:spLocks noGrp="1"/>
          </p:cNvSpPr>
          <p:nvPr>
            <p:ph type="title" idx="4294967295"/>
          </p:nvPr>
        </p:nvSpPr>
        <p:spPr>
          <a:xfrm>
            <a:off x="529625" y="2949575"/>
            <a:ext cx="8305800" cy="936625"/>
          </a:xfrm>
        </p:spPr>
        <p:txBody>
          <a:bodyPr>
            <a:normAutofit/>
          </a:bodyPr>
          <a:lstStyle/>
          <a:p>
            <a:pPr algn="ctr">
              <a:defRPr/>
            </a:pPr>
            <a:r>
              <a:rPr lang="zh-CN" altLang="en-US" sz="5400" dirty="0"/>
              <a:t>第四章   </a:t>
            </a:r>
            <a:r>
              <a:rPr lang="zh-CN" altLang="zh-CN" sz="5400" dirty="0"/>
              <a:t>原子中电子的自旋</a:t>
            </a:r>
            <a:endParaRPr lang="zh-CN" altLang="en-US" sz="5400" dirty="0"/>
          </a:p>
        </p:txBody>
      </p:sp>
      <p:sp>
        <p:nvSpPr>
          <p:cNvPr id="3" name="标题 1"/>
          <p:cNvSpPr txBox="1"/>
          <p:nvPr/>
        </p:nvSpPr>
        <p:spPr>
          <a:xfrm>
            <a:off x="796325" y="1062707"/>
            <a:ext cx="7772400" cy="13716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kumimoji="0" lang="en-US" altLang="zh-CN" sz="6600" b="0"/>
              <a:t>《</a:t>
            </a:r>
            <a:r>
              <a:rPr kumimoji="0" lang="zh-CN" altLang="en-US" sz="6600" b="0" dirty="0"/>
              <a:t>原子物理学</a:t>
            </a:r>
            <a:r>
              <a:rPr kumimoji="0" lang="en-US" altLang="zh-CN" sz="6600" b="0" dirty="0"/>
              <a:t>》</a:t>
            </a:r>
            <a:endParaRPr kumimoji="0" lang="zh-CN" altLang="en-US" sz="5400" b="0"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塞曼效应</a:t>
            </a:r>
            <a:endParaRPr lang="zh-CN" alt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sp>
        <p:nvSpPr>
          <p:cNvPr id="3" name="内容占位符 2"/>
          <p:cNvSpPr>
            <a:spLocks noGrp="1"/>
          </p:cNvSpPr>
          <p:nvPr>
            <p:ph type="body" idx="4294967295"/>
          </p:nvPr>
        </p:nvSpPr>
        <p:spPr>
          <a:xfrm>
            <a:off x="539750" y="1219197"/>
            <a:ext cx="7766050" cy="1056179"/>
          </a:xfrm>
        </p:spPr>
        <p:txBody>
          <a:bodyPr>
            <a:normAutofit/>
          </a:bodyPr>
          <a:lstStyle/>
          <a:p>
            <a:r>
              <a:rPr lang="zh-CN" altLang="zh-CN" sz="2400" dirty="0"/>
              <a:t>原子磁矩与外磁场发生相互作用，导致了原子能级和原子光谱线的分裂现象。</a:t>
            </a:r>
            <a:endParaRPr lang="zh-CN" altLang="en-US" sz="2400" dirty="0"/>
          </a:p>
          <a:p>
            <a:endParaRPr lang="zh-CN" altLang="en-US" sz="2400" dirty="0"/>
          </a:p>
        </p:txBody>
      </p:sp>
      <p:sp>
        <p:nvSpPr>
          <p:cNvPr id="7" name="TextBox 4"/>
          <p:cNvSpPr txBox="1">
            <a:spLocks noChangeArrowheads="1"/>
          </p:cNvSpPr>
          <p:nvPr/>
        </p:nvSpPr>
        <p:spPr bwMode="auto">
          <a:xfrm>
            <a:off x="1524000" y="2404036"/>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弱磁场中：</a:t>
            </a:r>
            <a:endPar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10"/>
              <p:cNvSpPr txBox="1">
                <a:spLocks noChangeArrowheads="1"/>
              </p:cNvSpPr>
              <p:nvPr/>
            </p:nvSpPr>
            <p:spPr bwMode="auto">
              <a:xfrm>
                <a:off x="1050031" y="3321337"/>
                <a:ext cx="7098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None/>
                </a:pP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无外磁场</a:t>
                </a:r>
                <a:r>
                  <a:rPr lang="en-US" altLang="zh-CN"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(B</a:t>
                </a:r>
                <a:r>
                  <a:rPr lang="en-US" altLang="zh-CN" sz="2400" dirty="0">
                    <a:solidFill>
                      <a:srgbClr val="000066"/>
                    </a:solidFill>
                    <a:latin typeface="Times New Roman" panose="02020603050405020304" pitchFamily="18" charset="0"/>
                    <a:ea typeface="华文楷体" panose="02010600040101010101" charset="-122"/>
                    <a:cs typeface="Times New Roman" panose="02020603050405020304" pitchFamily="18" charset="0"/>
                    <a:sym typeface="Wingdings" panose="05000000000000000000" pitchFamily="2" charset="2"/>
                  </a:rPr>
                  <a:t></a:t>
                </a:r>
                <a:r>
                  <a:rPr lang="en-US" altLang="zh-CN"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0)</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时，此</a:t>
                </a:r>
                <a:r>
                  <a:rPr lang="en-US" altLang="zh-CN" sz="2400" i="1" dirty="0">
                    <a:solidFill>
                      <a:srgbClr val="000066"/>
                    </a:solidFill>
                    <a:latin typeface="Times New Roman" panose="02020603050405020304" pitchFamily="18" charset="0"/>
                    <a:ea typeface="华文楷体" panose="02010600040101010101" charset="-122"/>
                    <a:cs typeface="Times New Roman" panose="02020603050405020304" pitchFamily="18" charset="0"/>
                  </a:rPr>
                  <a:t>2J+1</a:t>
                </a:r>
                <a:r>
                  <a:rPr lang="zh-CN" altLang="en-US" sz="2400" i="1" dirty="0">
                    <a:solidFill>
                      <a:srgbClr val="000066"/>
                    </a:solidFill>
                    <a:latin typeface="Times New Roman" panose="02020603050405020304" pitchFamily="18" charset="0"/>
                    <a:ea typeface="华文楷体" panose="02010600040101010101" charset="-122"/>
                    <a:cs typeface="Times New Roman" panose="02020603050405020304" pitchFamily="18" charset="0"/>
                  </a:rPr>
                  <a:t>个</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态简并</a:t>
                </a:r>
                <a:endParaRPr lang="en-US" altLang="zh-CN" sz="2400" dirty="0">
                  <a:solidFill>
                    <a:srgbClr val="000066"/>
                  </a:solidFill>
                  <a:latin typeface="Times New Roman" panose="02020603050405020304" pitchFamily="18" charset="0"/>
                  <a:ea typeface="华文楷体" panose="02010600040101010101" charset="-122"/>
                  <a:cs typeface="Times New Roman" panose="02020603050405020304" pitchFamily="18" charset="0"/>
                </a:endParaRPr>
              </a:p>
              <a:p>
                <a:pPr eaLnBrk="1" hangingPunct="1">
                  <a:lnSpc>
                    <a:spcPct val="150000"/>
                  </a:lnSpc>
                  <a:spcBef>
                    <a:spcPct val="0"/>
                  </a:spcBef>
                  <a:buNone/>
                </a:pP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有外磁场时，能级</a:t>
                </a:r>
                <a:r>
                  <a:rPr lang="zh-CN" altLang="en-US" sz="24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一般</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分裂为</a:t>
                </a:r>
                <a:r>
                  <a:rPr lang="en-US" altLang="zh-CN" sz="2400" i="1" dirty="0">
                    <a:solidFill>
                      <a:srgbClr val="000066"/>
                    </a:solidFill>
                    <a:latin typeface="Times New Roman" panose="02020603050405020304" pitchFamily="18" charset="0"/>
                    <a:ea typeface="华文楷体" panose="02010600040101010101" charset="-122"/>
                    <a:cs typeface="Times New Roman" panose="02020603050405020304" pitchFamily="18" charset="0"/>
                  </a:rPr>
                  <a:t>2J+1</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条，间隔为</a:t>
                </a:r>
                <a14:m>
                  <m:oMath xmlns:m="http://schemas.openxmlformats.org/officeDocument/2006/math">
                    <m:r>
                      <a:rPr lang="en-US" altLang="zh-CN" sz="2400" dirty="0">
                        <a:solidFill>
                          <a:srgbClr val="000066"/>
                        </a:solidFill>
                        <a:latin typeface="Cambria Math" panose="02040503050406030204" pitchFamily="18" charset="0"/>
                        <a:ea typeface="华文楷体" panose="02010600040101010101" charset="-122"/>
                        <a:cs typeface="Times New Roman" panose="02020603050405020304" pitchFamily="18" charset="0"/>
                      </a:rPr>
                      <m:t>𝑔</m:t>
                    </m:r>
                    <m:sSub>
                      <m:sSubPr>
                        <m:ctrlPr>
                          <a:rPr lang="en-US" altLang="zh-CN" sz="2400" i="1" dirty="0">
                            <a:solidFill>
                              <a:srgbClr val="000066"/>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400" dirty="0">
                            <a:solidFill>
                              <a:srgbClr val="000066"/>
                            </a:solidFill>
                            <a:latin typeface="Cambria Math" panose="02040503050406030204" pitchFamily="18" charset="0"/>
                            <a:ea typeface="华文楷体" panose="02010600040101010101" charset="-122"/>
                            <a:cs typeface="Times New Roman" panose="02020603050405020304" pitchFamily="18" charset="0"/>
                          </a:rPr>
                          <m:t>𝜇</m:t>
                        </m:r>
                      </m:e>
                      <m:sub>
                        <m:r>
                          <a:rPr lang="en-US" altLang="zh-CN" sz="2400" dirty="0">
                            <a:solidFill>
                              <a:srgbClr val="000066"/>
                            </a:solidFill>
                            <a:latin typeface="Cambria Math" panose="02040503050406030204" pitchFamily="18" charset="0"/>
                            <a:ea typeface="华文楷体" panose="02010600040101010101" charset="-122"/>
                            <a:cs typeface="Times New Roman" panose="02020603050405020304" pitchFamily="18" charset="0"/>
                          </a:rPr>
                          <m:t>𝐵</m:t>
                        </m:r>
                      </m:sub>
                    </m:sSub>
                    <m:r>
                      <a:rPr lang="en-US" altLang="zh-CN" sz="2400" dirty="0">
                        <a:solidFill>
                          <a:srgbClr val="000066"/>
                        </a:solidFill>
                        <a:latin typeface="Cambria Math" panose="02040503050406030204" pitchFamily="18" charset="0"/>
                        <a:ea typeface="华文楷体" panose="02010600040101010101" charset="-122"/>
                        <a:cs typeface="Times New Roman" panose="02020603050405020304" pitchFamily="18" charset="0"/>
                      </a:rPr>
                      <m:t>𝐵</m:t>
                    </m:r>
                  </m:oMath>
                </a14:m>
                <a:endPar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endParaRPr>
              </a:p>
            </p:txBody>
          </p:sp>
        </mc:Choice>
        <mc:Fallback>
          <p:sp>
            <p:nvSpPr>
              <p:cNvPr id="10" name="TextBox 10"/>
              <p:cNvSpPr txBox="1">
                <a:spLocks noRot="1" noChangeAspect="1" noMove="1" noResize="1" noEditPoints="1" noAdjustHandles="1" noChangeArrowheads="1" noChangeShapeType="1" noTextEdit="1"/>
              </p:cNvSpPr>
              <p:nvPr/>
            </p:nvSpPr>
            <p:spPr bwMode="auto">
              <a:xfrm>
                <a:off x="1050031" y="3321337"/>
                <a:ext cx="7098675" cy="1200329"/>
              </a:xfrm>
              <a:prstGeom prst="rect">
                <a:avLst/>
              </a:prstGeom>
              <a:blipFill rotWithShape="1">
                <a:blip r:embed="rId1"/>
                <a:stretch>
                  <a:fillRect l="-5" t="-24" r="5" b="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11" name="组合 14"/>
          <p:cNvGrpSpPr/>
          <p:nvPr/>
        </p:nvGrpSpPr>
        <p:grpSpPr bwMode="auto">
          <a:xfrm>
            <a:off x="6129944" y="2265158"/>
            <a:ext cx="2023456" cy="461665"/>
            <a:chOff x="1338327" y="6041780"/>
            <a:chExt cx="3381077" cy="592713"/>
          </a:xfrm>
        </p:grpSpPr>
        <p:graphicFrame>
          <p:nvGraphicFramePr>
            <p:cNvPr id="12" name="Object 7"/>
            <p:cNvGraphicFramePr>
              <a:graphicFrameLocks noChangeAspect="1"/>
            </p:cNvGraphicFramePr>
            <p:nvPr/>
          </p:nvGraphicFramePr>
          <p:xfrm>
            <a:off x="1338327" y="6041780"/>
            <a:ext cx="636629" cy="542478"/>
          </p:xfrm>
          <a:graphic>
            <a:graphicData uri="http://schemas.openxmlformats.org/presentationml/2006/ole">
              <mc:AlternateContent xmlns:mc="http://schemas.openxmlformats.org/markup-compatibility/2006">
                <mc:Choice xmlns:v="urn:schemas-microsoft-com:vml" Requires="v">
                  <p:oleObj spid="_x0000_s6" name="" r:id="rId2" imgW="215900" imgH="228600" progId="Equation.DSMT4">
                    <p:embed/>
                  </p:oleObj>
                </mc:Choice>
                <mc:Fallback>
                  <p:oleObj name="" r:id="rId2" imgW="215900" imgH="228600" progId="Equation.DSMT4">
                    <p:embed/>
                    <p:pic>
                      <p:nvPicPr>
                        <p:cNvPr id="0"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327" y="6041780"/>
                          <a:ext cx="636629" cy="542478"/>
                        </a:xfrm>
                        <a:prstGeom prst="rect">
                          <a:avLst/>
                        </a:prstGeom>
                        <a:noFill/>
                        <a:ln>
                          <a:noFill/>
                        </a:ln>
                      </p:spPr>
                    </p:pic>
                  </p:oleObj>
                </mc:Fallback>
              </mc:AlternateContent>
            </a:graphicData>
          </a:graphic>
        </p:graphicFrame>
        <p:sp>
          <p:nvSpPr>
            <p:cNvPr id="13" name="矩形 13"/>
            <p:cNvSpPr>
              <a:spLocks noChangeArrowheads="1"/>
            </p:cNvSpPr>
            <p:nvPr/>
          </p:nvSpPr>
          <p:spPr bwMode="auto">
            <a:xfrm>
              <a:off x="1771301" y="6041780"/>
              <a:ext cx="2948103" cy="5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a:t>
              </a:r>
              <a:r>
                <a:rPr lang="zh-CN" altLang="zh-CN"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磁量子数</a:t>
              </a:r>
              <a:endPar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endParaRPr>
            </a:p>
          </p:txBody>
        </p:sp>
      </p:grpSp>
      <p:sp>
        <p:nvSpPr>
          <p:cNvPr id="14" name="Rectangle 5"/>
          <p:cNvSpPr>
            <a:spLocks noChangeArrowheads="1"/>
          </p:cNvSpPr>
          <p:nvPr/>
        </p:nvSpPr>
        <p:spPr bwMode="auto">
          <a:xfrm>
            <a:off x="470697" y="4465379"/>
            <a:ext cx="7835103" cy="1569660"/>
          </a:xfrm>
          <a:prstGeom prst="rect">
            <a:avLst/>
          </a:prstGeom>
          <a:noFill/>
          <a:ln w="9525">
            <a:noFill/>
            <a:miter lim="800000"/>
          </a:ln>
        </p:spPr>
        <p:txBody>
          <a:bodyPr wrap="square" anchor="ctr">
            <a:spAutoFit/>
          </a:bodyPr>
          <a:lstStyle/>
          <a:p>
            <a:pPr indent="304800"/>
            <a:r>
              <a:rPr lang="zh-CN" altLang="en-US" sz="24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正常塞曼效应</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：一条谱线在外磁场作用下，分裂为等间隔的三条谱线。因为洛伦兹利用</a:t>
            </a:r>
            <a:r>
              <a:rPr lang="zh-CN" altLang="en-US" sz="24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经典图像</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可以解释，因此称“</a:t>
            </a:r>
            <a:r>
              <a:rPr lang="zh-CN" altLang="en-US" sz="24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正常</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a:t>
            </a:r>
            <a:endPar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endParaRPr>
          </a:p>
          <a:p>
            <a:pPr indent="304800"/>
            <a:r>
              <a:rPr lang="zh-CN" altLang="en-US" sz="24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反常塞曼效应</a:t>
            </a:r>
            <a:r>
              <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：除正常塞曼效应外的塞曼效应。</a:t>
            </a:r>
            <a:endParaRPr lang="zh-CN" altLang="en-US" sz="2400" dirty="0">
              <a:solidFill>
                <a:srgbClr val="000066"/>
              </a:solidFill>
              <a:latin typeface="Times New Roman" panose="02020603050405020304" pitchFamily="18" charset="0"/>
              <a:ea typeface="华文楷体" panose="02010600040101010101" charset="-122"/>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3279553" y="2041528"/>
            <a:ext cx="2354552" cy="1203056"/>
          </a:xfrm>
          <a:prstGeom prst="rect">
            <a:avLst/>
          </a:prstGeom>
          <a:ln>
            <a:noFill/>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磁场中能级分裂举例</a:t>
            </a:r>
            <a:endParaRPr lang="zh-CN" altLang="en-US" dirty="0"/>
          </a:p>
        </p:txBody>
      </p:sp>
      <p:sp>
        <p:nvSpPr>
          <p:cNvPr id="34" name="Footer Placeholder 3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mc:AlternateContent xmlns:mc="http://schemas.openxmlformats.org/markup-compatibility/2006">
        <mc:Choice xmlns:a14="http://schemas.microsoft.com/office/drawing/2010/main" Requires="a14">
          <p:sp>
            <p:nvSpPr>
              <p:cNvPr id="9" name="Rectangle 31"/>
              <p:cNvSpPr>
                <a:spLocks noChangeArrowheads="1"/>
              </p:cNvSpPr>
              <p:nvPr/>
            </p:nvSpPr>
            <p:spPr bwMode="auto">
              <a:xfrm>
                <a:off x="298450" y="1349966"/>
                <a:ext cx="8540750" cy="607410"/>
              </a:xfrm>
              <a:prstGeom prst="rect">
                <a:avLst/>
              </a:prstGeom>
              <a:noFill/>
              <a:ln w="9525">
                <a:noFill/>
                <a:miter lim="800000"/>
              </a:ln>
            </p:spPr>
            <p:txBody>
              <a:bodyPr wrap="square" anchor="ctr">
                <a:spAutoFit/>
              </a:bodyPr>
              <a:lstStyle/>
              <a:p>
                <a:r>
                  <a:rPr lang="zh-CN" altLang="en-US"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求下列能级的分裂情况：</a:t>
                </a:r>
                <a:r>
                  <a:rPr lang="en-US" altLang="zh-CN"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(1)</a:t>
                </a:r>
                <a14:m>
                  <m:oMath xmlns:m="http://schemas.openxmlformats.org/officeDocument/2006/math">
                    <m:sSub>
                      <m:sSubPr>
                        <m:ctrlP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ctrlPr>
                      </m:sSubPr>
                      <m:e>
                        <m:sPre>
                          <m:sPrePr>
                            <m:ctrlPr>
                              <a:rPr lang="zh-CN" altLang="en-US"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ctrlPr>
                          </m:sPrePr>
                          <m:sub/>
                          <m:sup>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𝟏</m:t>
                            </m:r>
                          </m:sup>
                          <m:e>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𝑷</m:t>
                            </m:r>
                          </m:e>
                        </m:sPre>
                      </m:e>
                      <m:sub>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𝟏</m:t>
                        </m:r>
                      </m:sub>
                    </m:sSub>
                  </m:oMath>
                </a14:m>
                <a:r>
                  <a:rPr lang="en-US" altLang="zh-CN"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a:t>
                </a:r>
                <a:r>
                  <a:rPr lang="zh-CN" altLang="en-US"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 </a:t>
                </a:r>
                <a:r>
                  <a:rPr lang="en-US" altLang="zh-CN"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(2)</a:t>
                </a:r>
                <a14:m>
                  <m:oMath xmlns:m="http://schemas.openxmlformats.org/officeDocument/2006/math">
                    <m:sSub>
                      <m:sSubPr>
                        <m:ctrlPr>
                          <a:rPr lang="en-US" altLang="zh-CN" sz="28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SubPr>
                      <m:e>
                        <m:sPre>
                          <m:sPrePr>
                            <m:ctrlPr>
                              <a:rPr lang="zh-CN" altLang="en-US" sz="28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PrePr>
                          <m:sub/>
                          <m:sup>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𝟐</m:t>
                            </m:r>
                          </m:sup>
                          <m:e>
                            <m:r>
                              <a:rPr lang="en-US" altLang="zh-CN" sz="2800" i="1">
                                <a:solidFill>
                                  <a:srgbClr val="000066"/>
                                </a:solidFill>
                                <a:latin typeface="Cambria Math" panose="02040503050406030204" pitchFamily="18" charset="0"/>
                                <a:ea typeface="华文楷体" panose="02010600040101010101" charset="-122"/>
                                <a:cs typeface="Times New Roman" panose="02020603050405020304" pitchFamily="18" charset="0"/>
                              </a:rPr>
                              <m:t>𝑷</m:t>
                            </m:r>
                          </m:e>
                        </m:sPre>
                      </m:e>
                      <m:sub>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𝟑</m:t>
                        </m:r>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m:t>
                        </m:r>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𝟐</m:t>
                        </m:r>
                      </m:sub>
                    </m:sSub>
                  </m:oMath>
                </a14:m>
                <a:r>
                  <a:rPr lang="en-US" altLang="zh-CN"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a:t>
                </a:r>
                <a:r>
                  <a:rPr lang="zh-CN" altLang="en-US"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 </a:t>
                </a:r>
                <a:r>
                  <a:rPr lang="en-US" altLang="zh-CN"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(3)</a:t>
                </a:r>
                <a:r>
                  <a:rPr lang="zh-CN" altLang="en-US"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 </a:t>
                </a:r>
                <a14:m>
                  <m:oMath xmlns:m="http://schemas.openxmlformats.org/officeDocument/2006/math">
                    <m:sSub>
                      <m:sSubPr>
                        <m:ctrlPr>
                          <a:rPr lang="en-US" altLang="zh-CN" sz="28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SubPr>
                      <m:e>
                        <m:sPre>
                          <m:sPrePr>
                            <m:ctrlPr>
                              <a:rPr lang="zh-CN" altLang="en-US" sz="28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PrePr>
                          <m:sub/>
                          <m:sup>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𝟒</m:t>
                            </m:r>
                          </m:sup>
                          <m:e>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𝑫</m:t>
                            </m:r>
                          </m:e>
                        </m:sPre>
                      </m:e>
                      <m:sub>
                        <m:r>
                          <a:rPr lang="en-US" altLang="zh-CN" sz="28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𝟏</m:t>
                        </m:r>
                        <m:r>
                          <a:rPr lang="en-US" altLang="zh-CN" sz="2800" i="1">
                            <a:solidFill>
                              <a:srgbClr val="000066"/>
                            </a:solidFill>
                            <a:latin typeface="Cambria Math" panose="02040503050406030204" pitchFamily="18" charset="0"/>
                            <a:ea typeface="华文楷体" panose="02010600040101010101" charset="-122"/>
                            <a:cs typeface="Times New Roman" panose="02020603050405020304" pitchFamily="18" charset="0"/>
                          </a:rPr>
                          <m:t>/</m:t>
                        </m:r>
                        <m:r>
                          <a:rPr lang="en-US" altLang="zh-CN" sz="2800" i="1">
                            <a:solidFill>
                              <a:srgbClr val="000066"/>
                            </a:solidFill>
                            <a:latin typeface="Cambria Math" panose="02040503050406030204" pitchFamily="18" charset="0"/>
                            <a:ea typeface="华文楷体" panose="02010600040101010101" charset="-122"/>
                            <a:cs typeface="Times New Roman" panose="02020603050405020304" pitchFamily="18" charset="0"/>
                          </a:rPr>
                          <m:t>𝟐</m:t>
                        </m:r>
                      </m:sub>
                    </m:sSub>
                  </m:oMath>
                </a14:m>
                <a:r>
                  <a:rPr lang="zh-CN" altLang="en-US" sz="2800" dirty="0">
                    <a:solidFill>
                      <a:srgbClr val="000066"/>
                    </a:solidFill>
                    <a:latin typeface="Times New Roman" panose="02020603050405020304" pitchFamily="18" charset="0"/>
                    <a:ea typeface="华文楷体" panose="02010600040101010101" charset="-122"/>
                    <a:cs typeface="Times New Roman" panose="02020603050405020304" pitchFamily="18" charset="0"/>
                  </a:rPr>
                  <a:t>      </a:t>
                </a:r>
                <a:endParaRPr lang="en-US" altLang="zh-CN" sz="2800" dirty="0">
                  <a:solidFill>
                    <a:srgbClr val="000066"/>
                  </a:solidFill>
                  <a:latin typeface="Times New Roman" panose="02020603050405020304" pitchFamily="18" charset="0"/>
                  <a:ea typeface="华文楷体" panose="02010600040101010101" charset="-122"/>
                  <a:cs typeface="Times New Roman" panose="02020603050405020304" pitchFamily="18" charset="0"/>
                </a:endParaRPr>
              </a:p>
            </p:txBody>
          </p:sp>
        </mc:Choice>
        <mc:Fallback>
          <p:sp>
            <p:nvSpPr>
              <p:cNvPr id="9" name="Rectangle 31"/>
              <p:cNvSpPr>
                <a:spLocks noRot="1" noChangeAspect="1" noMove="1" noResize="1" noEditPoints="1" noAdjustHandles="1" noChangeArrowheads="1" noChangeShapeType="1" noTextEdit="1"/>
              </p:cNvSpPr>
              <p:nvPr/>
            </p:nvSpPr>
            <p:spPr bwMode="auto">
              <a:xfrm>
                <a:off x="298450" y="1349966"/>
                <a:ext cx="8540750" cy="607410"/>
              </a:xfrm>
              <a:prstGeom prst="rect">
                <a:avLst/>
              </a:prstGeom>
              <a:blipFill rotWithShape="1">
                <a:blip r:embed="rId1"/>
                <a:stretch>
                  <a:fillRect t="-97" b="50"/>
                </a:stretch>
              </a:blipFill>
              <a:ln w="9525">
                <a:noFill/>
                <a:miter lim="8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Rectangle 39"/>
              <p:cNvSpPr>
                <a:spLocks noChangeArrowheads="1"/>
              </p:cNvSpPr>
              <p:nvPr/>
            </p:nvSpPr>
            <p:spPr bwMode="auto">
              <a:xfrm>
                <a:off x="262206" y="2171317"/>
                <a:ext cx="8573694" cy="508794"/>
              </a:xfrm>
              <a:prstGeom prst="rect">
                <a:avLst/>
              </a:prstGeom>
              <a:noFill/>
              <a:ln w="9525">
                <a:noFill/>
                <a:miter lim="800000"/>
              </a:ln>
            </p:spPr>
            <p:txBody>
              <a:bodyPr wrap="none" anchor="ctr">
                <a:spAutoFit/>
              </a:bodyPr>
              <a:lstStyle/>
              <a:p>
                <a:r>
                  <a:rPr lang="zh-CN" altLang="en-US" sz="24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解：</a:t>
                </a:r>
                <a:r>
                  <a:rPr lang="en-US" altLang="zh-CN" sz="24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(1)</a:t>
                </a:r>
                <a:r>
                  <a:rPr lang="zh-CN" altLang="en-US" sz="24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 </a:t>
                </a:r>
                <a14:m>
                  <m:oMath xmlns:m="http://schemas.openxmlformats.org/officeDocument/2006/math">
                    <m:sSub>
                      <m:sSubPr>
                        <m:ctrlPr>
                          <a:rPr lang="en-US" altLang="zh-CN" sz="24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SubPr>
                      <m:e>
                        <m:sPre>
                          <m:sPrePr>
                            <m:ctrlPr>
                              <a:rPr lang="zh-CN" altLang="en-US" sz="24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PrePr>
                          <m:sub/>
                          <m:sup>
                            <m:r>
                              <a:rPr lang="en-US" altLang="zh-CN" sz="2400" i="1">
                                <a:solidFill>
                                  <a:srgbClr val="000066"/>
                                </a:solidFill>
                                <a:latin typeface="Cambria Math" panose="02040503050406030204" pitchFamily="18" charset="0"/>
                                <a:ea typeface="华文楷体" panose="02010600040101010101" charset="-122"/>
                                <a:cs typeface="Times New Roman" panose="02020603050405020304" pitchFamily="18" charset="0"/>
                              </a:rPr>
                              <m:t>𝟏</m:t>
                            </m:r>
                          </m:sup>
                          <m:e>
                            <m:r>
                              <a:rPr lang="en-US" altLang="zh-CN" sz="2400" i="1">
                                <a:solidFill>
                                  <a:srgbClr val="000066"/>
                                </a:solidFill>
                                <a:latin typeface="Cambria Math" panose="02040503050406030204" pitchFamily="18" charset="0"/>
                                <a:ea typeface="华文楷体" panose="02010600040101010101" charset="-122"/>
                                <a:cs typeface="Times New Roman" panose="02020603050405020304" pitchFamily="18" charset="0"/>
                              </a:rPr>
                              <m:t>𝑷</m:t>
                            </m:r>
                          </m:e>
                        </m:sPre>
                      </m:e>
                      <m:sub>
                        <m:r>
                          <a:rPr lang="en-US" altLang="zh-CN" sz="2400" i="1">
                            <a:solidFill>
                              <a:srgbClr val="000066"/>
                            </a:solidFill>
                            <a:latin typeface="Cambria Math" panose="02040503050406030204" pitchFamily="18" charset="0"/>
                            <a:ea typeface="华文楷体" panose="02010600040101010101" charset="-122"/>
                            <a:cs typeface="Times New Roman" panose="02020603050405020304" pitchFamily="18" charset="0"/>
                          </a:rPr>
                          <m:t>𝟏</m:t>
                        </m:r>
                      </m:sub>
                    </m:sSub>
                  </m:oMath>
                </a14:m>
                <a:r>
                  <a:rPr lang="en-US" altLang="zh-CN" sz="24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 </a:t>
                </a:r>
                <a14:m>
                  <m:oMath xmlns:m="http://schemas.openxmlformats.org/officeDocument/2006/math">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𝐠</m:t>
                    </m:r>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𝟏</m:t>
                    </m:r>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sSub>
                      <m:sSubPr>
                        <m:ctrlP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𝒎</m:t>
                        </m:r>
                      </m:e>
                      <m:sub>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𝑱</m:t>
                        </m:r>
                      </m:sub>
                    </m:sSub>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𝟎</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𝟏</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𝚫</m:t>
                    </m:r>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𝐄</m:t>
                    </m:r>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sSub>
                      <m:sSubPr>
                        <m:ctrlP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𝐦</m:t>
                        </m:r>
                      </m:e>
                      <m:sub>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𝐉</m:t>
                        </m:r>
                      </m:sub>
                    </m:sSub>
                    <m:r>
                      <a:rPr lang="en-US" altLang="zh-CN" sz="24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𝐠𝐁</m:t>
                    </m:r>
                    <m:sSub>
                      <m:sSubPr>
                        <m:ctrlP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𝝁</m:t>
                        </m:r>
                      </m:e>
                      <m:sub>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𝑩</m:t>
                        </m:r>
                      </m:sub>
                    </m:sSub>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𝟏</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𝟎</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𝟏</m:t>
                    </m:r>
                    <m:r>
                      <a:rPr lang="en-US" altLang="zh-CN" sz="24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400">
                        <a:solidFill>
                          <a:srgbClr val="000000"/>
                        </a:solidFill>
                        <a:latin typeface="Cambria Math" panose="02040503050406030204" pitchFamily="18" charset="0"/>
                        <a:ea typeface="华文楷体" panose="02010600040101010101" charset="-122"/>
                        <a:cs typeface="Times New Roman" panose="02020603050405020304" pitchFamily="18" charset="0"/>
                      </a:rPr>
                      <m:t>𝐁</m:t>
                    </m:r>
                    <m:sSub>
                      <m:sSubPr>
                        <m:ctrlPr>
                          <a:rPr lang="en-US" altLang="zh-CN" sz="2400" i="1">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400" i="1">
                            <a:solidFill>
                              <a:srgbClr val="000000"/>
                            </a:solidFill>
                            <a:latin typeface="Cambria Math" panose="02040503050406030204" pitchFamily="18" charset="0"/>
                            <a:ea typeface="华文楷体" panose="02010600040101010101" charset="-122"/>
                            <a:cs typeface="Times New Roman" panose="02020603050405020304" pitchFamily="18" charset="0"/>
                          </a:rPr>
                          <m:t>𝝁</m:t>
                        </m:r>
                      </m:e>
                      <m:sub>
                        <m:r>
                          <a:rPr lang="en-US" altLang="zh-CN" sz="2400" i="1">
                            <a:solidFill>
                              <a:srgbClr val="000000"/>
                            </a:solidFill>
                            <a:latin typeface="Cambria Math" panose="02040503050406030204" pitchFamily="18" charset="0"/>
                            <a:ea typeface="华文楷体" panose="02010600040101010101" charset="-122"/>
                            <a:cs typeface="Times New Roman" panose="02020603050405020304" pitchFamily="18" charset="0"/>
                          </a:rPr>
                          <m:t>𝑩</m:t>
                        </m:r>
                      </m:sub>
                    </m:sSub>
                  </m:oMath>
                </a14:m>
                <a:endParaRPr lang="en-US" altLang="zh-CN" sz="2400" dirty="0">
                  <a:latin typeface="Times New Roman" panose="02020603050405020304" pitchFamily="18" charset="0"/>
                  <a:ea typeface="华文楷体" panose="02010600040101010101" charset="-122"/>
                  <a:cs typeface="Times New Roman" panose="02020603050405020304" pitchFamily="18" charset="0"/>
                </a:endParaRPr>
              </a:p>
            </p:txBody>
          </p:sp>
        </mc:Choice>
        <mc:Fallback>
          <p:sp>
            <p:nvSpPr>
              <p:cNvPr id="40" name="Rectangle 39"/>
              <p:cNvSpPr>
                <a:spLocks noRot="1" noChangeAspect="1" noMove="1" noResize="1" noEditPoints="1" noAdjustHandles="1" noChangeArrowheads="1" noChangeShapeType="1" noTextEdit="1"/>
              </p:cNvSpPr>
              <p:nvPr/>
            </p:nvSpPr>
            <p:spPr bwMode="auto">
              <a:xfrm>
                <a:off x="262206" y="2171317"/>
                <a:ext cx="8573694" cy="508794"/>
              </a:xfrm>
              <a:prstGeom prst="rect">
                <a:avLst/>
              </a:prstGeom>
              <a:blipFill rotWithShape="1">
                <a:blip r:embed="rId2"/>
                <a:stretch>
                  <a:fillRect l="-7" t="-50" r="-4786" b="81"/>
                </a:stretch>
              </a:blipFill>
              <a:ln w="9525">
                <a:noFill/>
                <a:miter lim="8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Rectangle 42"/>
              <p:cNvSpPr>
                <a:spLocks noChangeArrowheads="1"/>
              </p:cNvSpPr>
              <p:nvPr/>
            </p:nvSpPr>
            <p:spPr bwMode="auto">
              <a:xfrm>
                <a:off x="699428" y="3015113"/>
                <a:ext cx="7738794" cy="536942"/>
              </a:xfrm>
              <a:prstGeom prst="rect">
                <a:avLst/>
              </a:prstGeom>
              <a:noFill/>
              <a:ln w="9525">
                <a:noFill/>
                <a:miter lim="800000"/>
              </a:ln>
            </p:spPr>
            <p:txBody>
              <a:bodyPr wrap="square" anchor="ctr">
                <a:spAutoFit/>
              </a:bodyPr>
              <a:lstStyle/>
              <a:p>
                <a:r>
                  <a:rPr lang="en-US" altLang="zh-CN"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(2)</a:t>
                </a:r>
                <a:r>
                  <a:rPr lang="zh-CN" altLang="en-US"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 </a:t>
                </a:r>
                <a14:m>
                  <m:oMath xmlns:m="http://schemas.openxmlformats.org/officeDocument/2006/math">
                    <m:sSub>
                      <m:sSubPr>
                        <m:ctrlPr>
                          <a:rPr lang="en-US" altLang="zh-CN" sz="20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SubPr>
                      <m:e>
                        <m:sPre>
                          <m:sPrePr>
                            <m:ctrlPr>
                              <a:rPr lang="zh-CN" altLang="en-US" sz="20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PrePr>
                          <m:sub/>
                          <m:sup>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𝟐</m:t>
                            </m:r>
                          </m:sup>
                          <m:e>
                            <m:r>
                              <a:rPr lang="en-US" altLang="zh-CN" sz="2000" i="1">
                                <a:solidFill>
                                  <a:srgbClr val="000066"/>
                                </a:solidFill>
                                <a:latin typeface="Cambria Math" panose="02040503050406030204" pitchFamily="18" charset="0"/>
                                <a:ea typeface="华文楷体" panose="02010600040101010101" charset="-122"/>
                                <a:cs typeface="Times New Roman" panose="02020603050405020304" pitchFamily="18" charset="0"/>
                              </a:rPr>
                              <m:t>𝑷</m:t>
                            </m:r>
                          </m:e>
                        </m:sPre>
                      </m:e>
                      <m:sub>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𝟑</m:t>
                        </m:r>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m:t>
                        </m:r>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𝟐</m:t>
                        </m:r>
                      </m:sub>
                    </m:sSub>
                  </m:oMath>
                </a14:m>
                <a:r>
                  <a:rPr lang="en-US" altLang="zh-CN"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 </a:t>
                </a:r>
                <a14:m>
                  <m:oMath xmlns:m="http://schemas.openxmlformats.org/officeDocument/2006/math">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𝐠</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f>
                      <m:f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fPr>
                      <m:num>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𝟒</m:t>
                        </m:r>
                      </m:num>
                      <m:den>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𝟑</m:t>
                        </m:r>
                      </m:den>
                    </m:f>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zh-CN" altLang="en-US"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sSub>
                      <m:sSub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𝒎</m:t>
                        </m:r>
                      </m:e>
                      <m: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𝑱</m:t>
                        </m:r>
                      </m:sub>
                    </m:s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f>
                      <m:f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fPr>
                      <m:num>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𝟑</m:t>
                        </m:r>
                      </m:num>
                      <m:den>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𝟐</m:t>
                        </m:r>
                      </m:den>
                    </m:f>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f>
                      <m:f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fPr>
                      <m:num>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𝟏</m:t>
                        </m:r>
                      </m:num>
                      <m:den>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𝟐</m:t>
                        </m:r>
                      </m:den>
                    </m:f>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zh-CN" altLang="en-US"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𝚫</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𝐄</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sSub>
                      <m:sSub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𝐦</m:t>
                        </m:r>
                      </m:e>
                      <m:sub>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𝐉</m:t>
                        </m:r>
                      </m:sub>
                    </m:sSub>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𝐠𝐁</m:t>
                    </m:r>
                    <m:sSub>
                      <m:sSub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𝝁</m:t>
                        </m:r>
                      </m:e>
                      <m: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𝑩</m:t>
                        </m:r>
                      </m:sub>
                    </m:s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𝟐</m:t>
                    </m:r>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f>
                      <m:f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fPr>
                      <m:num>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𝟐</m:t>
                        </m:r>
                      </m:num>
                      <m:den>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𝟑</m:t>
                        </m:r>
                      </m:den>
                    </m:f>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f>
                      <m:f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fPr>
                      <m:num>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𝟐</m:t>
                        </m:r>
                      </m:num>
                      <m:den>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𝟑</m:t>
                        </m:r>
                      </m:den>
                    </m:f>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𝟐</m:t>
                    </m:r>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000">
                        <a:solidFill>
                          <a:srgbClr val="000000"/>
                        </a:solidFill>
                        <a:latin typeface="Cambria Math" panose="02040503050406030204" pitchFamily="18" charset="0"/>
                        <a:ea typeface="华文楷体" panose="02010600040101010101" charset="-122"/>
                        <a:cs typeface="Times New Roman" panose="02020603050405020304" pitchFamily="18" charset="0"/>
                      </a:rPr>
                      <m:t>𝐁</m:t>
                    </m:r>
                    <m:sSub>
                      <m:sSubPr>
                        <m:ctrlPr>
                          <a:rPr lang="en-US" altLang="zh-CN" sz="2000" i="1">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i="1">
                            <a:solidFill>
                              <a:srgbClr val="000000"/>
                            </a:solidFill>
                            <a:latin typeface="Cambria Math" panose="02040503050406030204" pitchFamily="18" charset="0"/>
                            <a:ea typeface="华文楷体" panose="02010600040101010101" charset="-122"/>
                            <a:cs typeface="Times New Roman" panose="02020603050405020304" pitchFamily="18" charset="0"/>
                          </a:rPr>
                          <m:t>𝝁</m:t>
                        </m:r>
                      </m:e>
                      <m:sub>
                        <m:r>
                          <a:rPr lang="en-US" altLang="zh-CN" sz="2000" i="1">
                            <a:solidFill>
                              <a:srgbClr val="000000"/>
                            </a:solidFill>
                            <a:latin typeface="Cambria Math" panose="02040503050406030204" pitchFamily="18" charset="0"/>
                            <a:ea typeface="华文楷体" panose="02010600040101010101" charset="-122"/>
                            <a:cs typeface="Times New Roman" panose="02020603050405020304" pitchFamily="18" charset="0"/>
                          </a:rPr>
                          <m:t>𝑩</m:t>
                        </m:r>
                      </m:sub>
                    </m:sSub>
                  </m:oMath>
                </a14:m>
                <a:endParaRPr lang="en-US" altLang="zh-CN" sz="2000" dirty="0">
                  <a:latin typeface="Times New Roman" panose="02020603050405020304" pitchFamily="18" charset="0"/>
                  <a:ea typeface="华文楷体" panose="02010600040101010101" charset="-122"/>
                  <a:cs typeface="Times New Roman" panose="02020603050405020304" pitchFamily="18" charset="0"/>
                </a:endParaRPr>
              </a:p>
            </p:txBody>
          </p:sp>
        </mc:Choice>
        <mc:Fallback>
          <p:sp>
            <p:nvSpPr>
              <p:cNvPr id="43" name="Rectangle 42"/>
              <p:cNvSpPr>
                <a:spLocks noRot="1" noChangeAspect="1" noMove="1" noResize="1" noEditPoints="1" noAdjustHandles="1" noChangeArrowheads="1" noChangeShapeType="1" noTextEdit="1"/>
              </p:cNvSpPr>
              <p:nvPr/>
            </p:nvSpPr>
            <p:spPr bwMode="auto">
              <a:xfrm>
                <a:off x="699428" y="3015113"/>
                <a:ext cx="7738794" cy="536942"/>
              </a:xfrm>
              <a:prstGeom prst="rect">
                <a:avLst/>
              </a:prstGeom>
              <a:blipFill rotWithShape="1">
                <a:blip r:embed="rId3"/>
                <a:stretch>
                  <a:fillRect l="-4" t="-18828" r="4" b="-18829"/>
                </a:stretch>
              </a:blipFill>
              <a:ln w="9525">
                <a:noFill/>
                <a:miter lim="8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Rectangle 43"/>
              <p:cNvSpPr>
                <a:spLocks noChangeArrowheads="1"/>
              </p:cNvSpPr>
              <p:nvPr/>
            </p:nvSpPr>
            <p:spPr bwMode="auto">
              <a:xfrm>
                <a:off x="679656" y="3769251"/>
                <a:ext cx="7738794" cy="536942"/>
              </a:xfrm>
              <a:prstGeom prst="rect">
                <a:avLst/>
              </a:prstGeom>
              <a:noFill/>
              <a:ln w="9525">
                <a:noFill/>
                <a:miter lim="800000"/>
              </a:ln>
            </p:spPr>
            <p:txBody>
              <a:bodyPr wrap="square" anchor="ctr">
                <a:spAutoFit/>
              </a:bodyPr>
              <a:lstStyle/>
              <a:p>
                <a:r>
                  <a:rPr lang="en-US" altLang="zh-CN"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(3)</a:t>
                </a:r>
                <a:r>
                  <a:rPr lang="zh-CN" altLang="en-US"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 </a:t>
                </a:r>
                <a14:m>
                  <m:oMath xmlns:m="http://schemas.openxmlformats.org/officeDocument/2006/math">
                    <m:sSub>
                      <m:sSubPr>
                        <m:ctrlPr>
                          <a:rPr lang="en-US" altLang="zh-CN" sz="20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SubPr>
                      <m:e>
                        <m:sPre>
                          <m:sPrePr>
                            <m:ctrlPr>
                              <a:rPr lang="zh-CN" altLang="en-US" sz="2000" i="1">
                                <a:solidFill>
                                  <a:srgbClr val="000066"/>
                                </a:solidFill>
                                <a:latin typeface="Cambria Math" panose="02040503050406030204" pitchFamily="18" charset="0"/>
                                <a:ea typeface="华文楷体" panose="02010600040101010101" charset="-122"/>
                                <a:cs typeface="Times New Roman" panose="02020603050405020304" pitchFamily="18" charset="0"/>
                              </a:rPr>
                            </m:ctrlPr>
                          </m:sPrePr>
                          <m:sub/>
                          <m:sup>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𝟒</m:t>
                            </m:r>
                          </m:sup>
                          <m:e>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𝑫</m:t>
                            </m:r>
                          </m:e>
                        </m:sPre>
                      </m:e>
                      <m:sub>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𝟏</m:t>
                        </m:r>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m:t>
                        </m:r>
                        <m:r>
                          <a:rPr lang="en-US" altLang="zh-CN" sz="2000" b="1" i="1" smtClean="0">
                            <a:solidFill>
                              <a:srgbClr val="000066"/>
                            </a:solidFill>
                            <a:latin typeface="Cambria Math" panose="02040503050406030204" pitchFamily="18" charset="0"/>
                            <a:ea typeface="华文楷体" panose="02010600040101010101" charset="-122"/>
                            <a:cs typeface="Times New Roman" panose="02020603050405020304" pitchFamily="18" charset="0"/>
                          </a:rPr>
                          <m:t>𝟐</m:t>
                        </m:r>
                      </m:sub>
                    </m:sSub>
                  </m:oMath>
                </a14:m>
                <a:r>
                  <a:rPr lang="en-US" altLang="zh-CN"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华文楷体" panose="02010600040101010101" charset="-122"/>
                    <a:cs typeface="Times New Roman" panose="02020603050405020304" pitchFamily="18" charset="0"/>
                  </a:rPr>
                  <a:t> </a:t>
                </a:r>
                <a14:m>
                  <m:oMath xmlns:m="http://schemas.openxmlformats.org/officeDocument/2006/math">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𝐠</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𝟎</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zh-CN" altLang="en-US"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sSub>
                      <m:sSub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𝒎</m:t>
                        </m:r>
                      </m:e>
                      <m: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𝑱</m:t>
                        </m:r>
                      </m:sub>
                    </m:s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f>
                      <m:f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fPr>
                      <m:num>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𝟏</m:t>
                        </m:r>
                      </m:num>
                      <m:den>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𝟐</m:t>
                        </m:r>
                      </m:den>
                    </m:f>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zh-CN" altLang="en-US"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 </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𝚫</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𝐄</m:t>
                    </m:r>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sSub>
                      <m:sSub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𝐦</m:t>
                        </m:r>
                      </m:e>
                      <m:sub>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𝐉</m:t>
                        </m:r>
                      </m:sub>
                    </m:sSub>
                    <m:r>
                      <a:rPr lang="en-US" altLang="zh-CN" sz="2000" b="1" i="0"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𝐠𝐁</m:t>
                    </m:r>
                    <m:sSub>
                      <m:sSubPr>
                        <m:ctrlP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𝝁</m:t>
                        </m:r>
                      </m:e>
                      <m: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𝑩</m:t>
                        </m:r>
                      </m:sub>
                    </m:sSub>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m:t>
                    </m:r>
                    <m:r>
                      <a:rPr lang="en-US" altLang="zh-CN" sz="2000" b="1" i="1" smtClean="0">
                        <a:solidFill>
                          <a:srgbClr val="000000"/>
                        </a:solidFill>
                        <a:latin typeface="Cambria Math" panose="02040503050406030204" pitchFamily="18" charset="0"/>
                        <a:ea typeface="华文楷体" panose="02010600040101010101" charset="-122"/>
                        <a:cs typeface="Times New Roman" panose="02020603050405020304" pitchFamily="18" charset="0"/>
                      </a:rPr>
                      <m:t>𝟎</m:t>
                    </m:r>
                  </m:oMath>
                </a14:m>
                <a:endParaRPr lang="en-US" altLang="zh-CN" sz="2000" dirty="0">
                  <a:latin typeface="Times New Roman" panose="02020603050405020304" pitchFamily="18" charset="0"/>
                  <a:ea typeface="华文楷体" panose="02010600040101010101" charset="-122"/>
                  <a:cs typeface="Times New Roman" panose="02020603050405020304" pitchFamily="18" charset="0"/>
                </a:endParaRPr>
              </a:p>
            </p:txBody>
          </p:sp>
        </mc:Choice>
        <mc:Fallback>
          <p:sp>
            <p:nvSpPr>
              <p:cNvPr id="44" name="Rectangle 43"/>
              <p:cNvSpPr>
                <a:spLocks noRot="1" noChangeAspect="1" noMove="1" noResize="1" noEditPoints="1" noAdjustHandles="1" noChangeArrowheads="1" noChangeShapeType="1" noTextEdit="1"/>
              </p:cNvSpPr>
              <p:nvPr/>
            </p:nvSpPr>
            <p:spPr bwMode="auto">
              <a:xfrm>
                <a:off x="679656" y="3769251"/>
                <a:ext cx="7738794" cy="536942"/>
              </a:xfrm>
              <a:prstGeom prst="rect">
                <a:avLst/>
              </a:prstGeom>
              <a:blipFill rotWithShape="1">
                <a:blip r:embed="rId4"/>
                <a:stretch>
                  <a:fillRect l="-3" t="-98" r="3" b="48"/>
                </a:stretch>
              </a:blipFill>
              <a:ln w="9525">
                <a:noFill/>
                <a:miter lim="800000"/>
              </a:ln>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塞曼效应的简单图像</a:t>
            </a:r>
            <a:endParaRPr lang="zh-CN" altLang="en-US" dirty="0"/>
          </a:p>
        </p:txBody>
      </p:sp>
      <p:sp>
        <p:nvSpPr>
          <p:cNvPr id="7" name="Footer Placeholder 6"/>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8371" y="1176748"/>
            <a:ext cx="2958384" cy="46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nvGraphicFramePr>
        <p:xfrm>
          <a:off x="4067175" y="1406959"/>
          <a:ext cx="4511675" cy="1800225"/>
        </p:xfrm>
        <a:graphic>
          <a:graphicData uri="http://schemas.openxmlformats.org/presentationml/2006/ole">
            <mc:AlternateContent xmlns:mc="http://schemas.openxmlformats.org/markup-compatibility/2006">
              <mc:Choice xmlns:v="urn:schemas-microsoft-com:vml" Requires="v">
                <p:oleObj spid="_x0000_s3" name="" r:id="rId2" imgW="2171700" imgH="863600" progId="Equation.DSMT4">
                  <p:embed/>
                </p:oleObj>
              </mc:Choice>
              <mc:Fallback>
                <p:oleObj name="" r:id="rId2" imgW="2171700" imgH="863600" progId="Equation.DSMT4">
                  <p:embed/>
                  <p:pic>
                    <p:nvPicPr>
                      <p:cNvPr id="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406959"/>
                        <a:ext cx="4511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9"/>
          <p:cNvGraphicFramePr>
            <a:graphicFrameLocks noChangeAspect="1"/>
          </p:cNvGraphicFramePr>
          <p:nvPr/>
        </p:nvGraphicFramePr>
        <p:xfrm>
          <a:off x="4514850" y="3746934"/>
          <a:ext cx="114300" cy="215900"/>
        </p:xfrm>
        <a:graphic>
          <a:graphicData uri="http://schemas.openxmlformats.org/presentationml/2006/ole">
            <mc:AlternateContent xmlns:mc="http://schemas.openxmlformats.org/markup-compatibility/2006">
              <mc:Choice xmlns:v="urn:schemas-microsoft-com:vml" Requires="v">
                <p:oleObj spid="_x0000_s9" name="公式" r:id="rId4" imgW="114300" imgH="215900" progId="Equation.3">
                  <p:embed/>
                </p:oleObj>
              </mc:Choice>
              <mc:Fallback>
                <p:oleObj name="公式" r:id="rId4" imgW="114300" imgH="215900" progId="Equation.3">
                  <p:embed/>
                  <p:pic>
                    <p:nvPicPr>
                      <p:cNvPr id="0"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746934"/>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 name="组合 10"/>
          <p:cNvGrpSpPr/>
          <p:nvPr/>
        </p:nvGrpSpPr>
        <p:grpSpPr bwMode="auto">
          <a:xfrm>
            <a:off x="3363913" y="3207184"/>
            <a:ext cx="5798853" cy="935038"/>
            <a:chOff x="827584" y="5661248"/>
            <a:chExt cx="5799669" cy="936104"/>
          </a:xfrm>
        </p:grpSpPr>
        <p:graphicFrame>
          <p:nvGraphicFramePr>
            <p:cNvPr id="11" name="Object 6"/>
            <p:cNvGraphicFramePr>
              <a:graphicFrameLocks noChangeAspect="1"/>
            </p:cNvGraphicFramePr>
            <p:nvPr/>
          </p:nvGraphicFramePr>
          <p:xfrm>
            <a:off x="827584" y="5661248"/>
            <a:ext cx="5440001" cy="936104"/>
          </p:xfrm>
          <a:graphic>
            <a:graphicData uri="http://schemas.openxmlformats.org/presentationml/2006/ole">
              <mc:AlternateContent xmlns:mc="http://schemas.openxmlformats.org/markup-compatibility/2006">
                <mc:Choice xmlns:v="urn:schemas-microsoft-com:vml" Requires="v">
                  <p:oleObj spid="_x0000_s12" name="" r:id="rId6" imgW="2933700" imgH="508000" progId="Equation.DSMT4">
                    <p:embed/>
                  </p:oleObj>
                </mc:Choice>
                <mc:Fallback>
                  <p:oleObj name="" r:id="rId6" imgW="2933700" imgH="508000" progId="Equation.DSMT4">
                    <p:embed/>
                    <p:pic>
                      <p:nvPicPr>
                        <p:cNvPr id="0"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5661248"/>
                          <a:ext cx="544000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9"/>
            <p:cNvSpPr txBox="1">
              <a:spLocks noChangeArrowheads="1"/>
            </p:cNvSpPr>
            <p:nvPr/>
          </p:nvSpPr>
          <p:spPr bwMode="auto">
            <a:xfrm>
              <a:off x="6222918" y="5915909"/>
              <a:ext cx="404335" cy="52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800" i="1" dirty="0">
                  <a:latin typeface="Times New Roman" panose="02020603050405020304" pitchFamily="18" charset="0"/>
                  <a:ea typeface="华文楷体" panose="02010600040101010101" charset="-122"/>
                  <a:cs typeface="Times New Roman" panose="02020603050405020304" pitchFamily="18" charset="0"/>
                </a:rPr>
                <a:t>L</a:t>
              </a:r>
              <a:endParaRPr lang="zh-CN" altLang="en-US" sz="2800" i="1" dirty="0">
                <a:latin typeface="Times New Roman" panose="02020603050405020304" pitchFamily="18" charset="0"/>
                <a:ea typeface="华文楷体" panose="02010600040101010101" charset="-122"/>
                <a:cs typeface="Times New Roman" panose="02020603050405020304" pitchFamily="18" charset="0"/>
              </a:endParaRPr>
            </a:p>
          </p:txBody>
        </p:sp>
      </p:grpSp>
      <p:grpSp>
        <p:nvGrpSpPr>
          <p:cNvPr id="14" name="组合 15"/>
          <p:cNvGrpSpPr/>
          <p:nvPr/>
        </p:nvGrpSpPr>
        <p:grpSpPr bwMode="auto">
          <a:xfrm>
            <a:off x="4356100" y="4286684"/>
            <a:ext cx="4387850" cy="792163"/>
            <a:chOff x="4355976" y="3861048"/>
            <a:chExt cx="4387845" cy="792088"/>
          </a:xfrm>
        </p:grpSpPr>
        <p:sp>
          <p:nvSpPr>
            <p:cNvPr id="15" name="TextBox 11"/>
            <p:cNvSpPr txBox="1">
              <a:spLocks noChangeArrowheads="1"/>
            </p:cNvSpPr>
            <p:nvPr/>
          </p:nvSpPr>
          <p:spPr bwMode="auto">
            <a:xfrm>
              <a:off x="4355976" y="3933056"/>
              <a:ext cx="404278"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800" i="1" dirty="0">
                  <a:latin typeface="Times New Roman" panose="02020603050405020304" pitchFamily="18" charset="0"/>
                  <a:ea typeface="华文楷体" panose="02010600040101010101" charset="-122"/>
                  <a:cs typeface="Times New Roman" panose="02020603050405020304" pitchFamily="18" charset="0"/>
                </a:rPr>
                <a:t>L</a:t>
              </a:r>
              <a:endParaRPr lang="zh-CN" altLang="en-US" sz="2800" i="1" dirty="0">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16" name="Object 10"/>
            <p:cNvGraphicFramePr>
              <a:graphicFrameLocks noChangeAspect="1"/>
            </p:cNvGraphicFramePr>
            <p:nvPr/>
          </p:nvGraphicFramePr>
          <p:xfrm>
            <a:off x="4644008" y="3861048"/>
            <a:ext cx="1901011" cy="792088"/>
          </p:xfrm>
          <a:graphic>
            <a:graphicData uri="http://schemas.openxmlformats.org/presentationml/2006/ole">
              <mc:AlternateContent xmlns:mc="http://schemas.openxmlformats.org/markup-compatibility/2006">
                <mc:Choice xmlns:v="urn:schemas-microsoft-com:vml" Requires="v">
                  <p:oleObj spid="_x0000_s17" name="" r:id="rId8" imgW="1028065" imgH="431800" progId="Equation.DSMT4">
                    <p:embed/>
                  </p:oleObj>
                </mc:Choice>
                <mc:Fallback>
                  <p:oleObj name="" r:id="rId8" imgW="1028065" imgH="431800" progId="Equation.DSMT4">
                    <p:embed/>
                    <p:pic>
                      <p:nvPicPr>
                        <p:cNvPr id="0" name="图片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3861048"/>
                          <a:ext cx="190101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4"/>
            <p:cNvSpPr txBox="1">
              <a:spLocks noChangeArrowheads="1"/>
            </p:cNvSpPr>
            <p:nvPr/>
          </p:nvSpPr>
          <p:spPr bwMode="auto">
            <a:xfrm>
              <a:off x="7020272" y="4005064"/>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zh-CN" altLang="en-US" sz="2400">
                  <a:latin typeface="Times New Roman" panose="02020603050405020304" pitchFamily="18" charset="0"/>
                  <a:ea typeface="华文楷体" panose="02010600040101010101" charset="-122"/>
                  <a:cs typeface="Times New Roman" panose="02020603050405020304" pitchFamily="18" charset="0"/>
                </a:rPr>
                <a:t>洛伦兹单位</a:t>
              </a:r>
              <a:endParaRPr lang="zh-CN" altLang="en-US" sz="2400">
                <a:latin typeface="Times New Roman" panose="02020603050405020304" pitchFamily="18" charset="0"/>
                <a:ea typeface="华文楷体" panose="02010600040101010101" charset="-122"/>
                <a:cs typeface="Times New Roman" panose="02020603050405020304" pitchFamily="18" charset="0"/>
              </a:endParaRPr>
            </a:p>
          </p:txBody>
        </p:sp>
      </p:grpSp>
      <p:sp>
        <p:nvSpPr>
          <p:cNvPr id="19" name="TextBox 16"/>
          <p:cNvSpPr txBox="1">
            <a:spLocks noChangeArrowheads="1"/>
          </p:cNvSpPr>
          <p:nvPr/>
        </p:nvSpPr>
        <p:spPr bwMode="auto">
          <a:xfrm>
            <a:off x="4018088" y="5150862"/>
            <a:ext cx="3235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400" dirty="0">
                <a:latin typeface="Times New Roman" panose="02020603050405020304" pitchFamily="18" charset="0"/>
                <a:ea typeface="华文楷体" panose="02010600040101010101" charset="-122"/>
                <a:cs typeface="Times New Roman" panose="02020603050405020304" pitchFamily="18" charset="0"/>
              </a:rPr>
              <a:t>B=</a:t>
            </a:r>
            <a:r>
              <a:rPr lang="en-US" altLang="zh-CN" sz="24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1T</a:t>
            </a:r>
            <a:r>
              <a:rPr lang="zh-CN" altLang="en-US" sz="2400" dirty="0">
                <a:latin typeface="Times New Roman" panose="02020603050405020304" pitchFamily="18" charset="0"/>
                <a:ea typeface="华文楷体" panose="02010600040101010101" charset="-122"/>
                <a:cs typeface="Times New Roman" panose="02020603050405020304" pitchFamily="18" charset="0"/>
              </a:rPr>
              <a:t>时，</a:t>
            </a:r>
            <a:r>
              <a:rPr lang="en-US" altLang="zh-CN" sz="2400" i="1" dirty="0">
                <a:latin typeface="Times New Roman" panose="02020603050405020304" pitchFamily="18" charset="0"/>
                <a:ea typeface="华文楷体" panose="02010600040101010101" charset="-122"/>
                <a:cs typeface="Times New Roman" panose="02020603050405020304" pitchFamily="18" charset="0"/>
              </a:rPr>
              <a:t>L</a:t>
            </a:r>
            <a:r>
              <a:rPr lang="en-US" altLang="zh-CN" sz="2400" dirty="0">
                <a:latin typeface="Times New Roman" panose="02020603050405020304" pitchFamily="18" charset="0"/>
                <a:ea typeface="华文楷体" panose="02010600040101010101" charset="-122"/>
                <a:cs typeface="Times New Roman" panose="02020603050405020304" pitchFamily="18" charset="0"/>
              </a:rPr>
              <a:t>=0.466 cm</a:t>
            </a:r>
            <a:r>
              <a:rPr lang="en-US" altLang="zh-CN" sz="2400" baseline="30000" dirty="0">
                <a:latin typeface="Times New Roman" panose="02020603050405020304" pitchFamily="18" charset="0"/>
                <a:ea typeface="华文楷体" panose="02010600040101010101" charset="-122"/>
                <a:cs typeface="Times New Roman" panose="02020603050405020304" pitchFamily="18" charset="0"/>
              </a:rPr>
              <a:t>-1</a:t>
            </a:r>
            <a:endParaRPr lang="zh-CN" altLang="en-US" sz="2400" baseline="30000" dirty="0">
              <a:latin typeface="Times New Roman" panose="02020603050405020304" pitchFamily="18" charset="0"/>
              <a:ea typeface="华文楷体" panose="02010600040101010101" charset="-122"/>
              <a:cs typeface="Times New Roman" panose="02020603050405020304" pitchFamily="18" charset="0"/>
            </a:endParaRPr>
          </a:p>
        </p:txBody>
      </p:sp>
      <p:grpSp>
        <p:nvGrpSpPr>
          <p:cNvPr id="20" name="组合 24"/>
          <p:cNvGrpSpPr/>
          <p:nvPr/>
        </p:nvGrpSpPr>
        <p:grpSpPr bwMode="auto">
          <a:xfrm>
            <a:off x="362105" y="5739682"/>
            <a:ext cx="8572934" cy="534987"/>
            <a:chOff x="107950" y="5589588"/>
            <a:chExt cx="8572934" cy="534987"/>
          </a:xfrm>
        </p:grpSpPr>
        <p:grpSp>
          <p:nvGrpSpPr>
            <p:cNvPr id="21" name="组合 24"/>
            <p:cNvGrpSpPr/>
            <p:nvPr/>
          </p:nvGrpSpPr>
          <p:grpSpPr bwMode="auto">
            <a:xfrm>
              <a:off x="107950" y="5589588"/>
              <a:ext cx="8115300" cy="534987"/>
              <a:chOff x="107504" y="5589240"/>
              <a:chExt cx="8116330" cy="534917"/>
            </a:xfrm>
          </p:grpSpPr>
          <p:sp>
            <p:nvSpPr>
              <p:cNvPr id="22" name="TextBox 17"/>
              <p:cNvSpPr txBox="1">
                <a:spLocks noChangeArrowheads="1"/>
              </p:cNvSpPr>
              <p:nvPr/>
            </p:nvSpPr>
            <p:spPr bwMode="auto">
              <a:xfrm>
                <a:off x="107504" y="558924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zh-CN" altLang="en-US" sz="2400" dirty="0">
                    <a:latin typeface="Times New Roman" panose="02020603050405020304" pitchFamily="18" charset="0"/>
                    <a:ea typeface="华文楷体" panose="02010600040101010101" charset="-122"/>
                    <a:cs typeface="Times New Roman" panose="02020603050405020304" pitchFamily="18" charset="0"/>
                  </a:rPr>
                  <a:t>磁量子数选择定则：</a:t>
                </a:r>
                <a:endParaRPr lang="zh-CN" altLang="en-US" sz="2400" dirty="0">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23" name="Object 12"/>
              <p:cNvGraphicFramePr>
                <a:graphicFrameLocks noChangeAspect="1"/>
              </p:cNvGraphicFramePr>
              <p:nvPr/>
            </p:nvGraphicFramePr>
            <p:xfrm>
              <a:off x="2771800" y="5589240"/>
              <a:ext cx="2983191" cy="534917"/>
            </p:xfrm>
            <a:graphic>
              <a:graphicData uri="http://schemas.openxmlformats.org/presentationml/2006/ole">
                <mc:AlternateContent xmlns:mc="http://schemas.openxmlformats.org/markup-compatibility/2006">
                  <mc:Choice xmlns:v="urn:schemas-microsoft-com:vml" Requires="v">
                    <p:oleObj spid="_x0000_s24" name="" r:id="rId10" imgW="1384300" imgH="241300" progId="Equation.DSMT4">
                      <p:embed/>
                    </p:oleObj>
                  </mc:Choice>
                  <mc:Fallback>
                    <p:oleObj name="" r:id="rId10" imgW="1384300" imgH="241300" progId="Equation.DSMT4">
                      <p:embed/>
                      <p:pic>
                        <p:nvPicPr>
                          <p:cNvPr id="0" name="图片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800" y="5589240"/>
                            <a:ext cx="2983191" cy="53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15"/>
              <p:cNvGraphicFramePr>
                <a:graphicFrameLocks noChangeAspect="1"/>
              </p:cNvGraphicFramePr>
              <p:nvPr/>
            </p:nvGraphicFramePr>
            <p:xfrm>
              <a:off x="6228184" y="5661248"/>
              <a:ext cx="1995650" cy="432048"/>
            </p:xfrm>
            <a:graphic>
              <a:graphicData uri="http://schemas.openxmlformats.org/presentationml/2006/ole">
                <mc:AlternateContent xmlns:mc="http://schemas.openxmlformats.org/markup-compatibility/2006">
                  <mc:Choice xmlns:v="urn:schemas-microsoft-com:vml" Requires="v">
                    <p:oleObj spid="_x0000_s26" name="" r:id="rId12" imgW="926465" imgH="203200" progId="Equation.DSMT4">
                      <p:embed/>
                    </p:oleObj>
                  </mc:Choice>
                  <mc:Fallback>
                    <p:oleObj name="" r:id="rId12" imgW="926465" imgH="203200" progId="Equation.DSMT4">
                      <p:embed/>
                      <p:pic>
                        <p:nvPicPr>
                          <p:cNvPr id="0" name="图片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8184" y="5661248"/>
                            <a:ext cx="199565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7" name="矩形 26"/>
            <p:cNvSpPr/>
            <p:nvPr/>
          </p:nvSpPr>
          <p:spPr>
            <a:xfrm>
              <a:off x="5572341" y="5604942"/>
              <a:ext cx="3108543" cy="461665"/>
            </a:xfrm>
            <a:prstGeom prst="rect">
              <a:avLst/>
            </a:prstGeom>
          </p:spPr>
          <p:txBody>
            <a:bodyPr wrap="none">
              <a:spAutoFit/>
            </a:bodyPr>
            <a:lstStyle/>
            <a:p>
              <a:pPr>
                <a:buFont typeface="Wingdings" panose="05000000000000000000" pitchFamily="2" charset="2"/>
                <a:buNone/>
                <a:defRPr/>
              </a:pPr>
              <a:r>
                <a:rPr lang="zh-CN" altLang="en-US" sz="2400" kern="10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zh-CN" altLang="zh-CN" sz="2400" kern="100" dirty="0">
                  <a:solidFill>
                    <a:schemeClr val="tx1"/>
                  </a:solidFill>
                  <a:latin typeface="Times New Roman" panose="02020603050405020304" pitchFamily="18" charset="0"/>
                  <a:ea typeface="华文楷体" panose="02010600040101010101" charset="-122"/>
                  <a:cs typeface="Times New Roman" panose="02020603050405020304" pitchFamily="18" charset="0"/>
                </a:rPr>
                <a:t>当</a:t>
              </a:r>
              <a:r>
                <a:rPr lang="en-US" altLang="zh-CN" sz="2400" kern="100" dirty="0">
                  <a:solidFill>
                    <a:schemeClr val="tx1"/>
                  </a:solidFill>
                  <a:latin typeface="Times New Roman" panose="02020603050405020304" pitchFamily="18" charset="0"/>
                  <a:ea typeface="华文楷体" panose="02010600040101010101" charset="-122"/>
                  <a:cs typeface="Times New Roman" panose="02020603050405020304" pitchFamily="18" charset="0"/>
                </a:rPr>
                <a:t>             </a:t>
              </a:r>
              <a:r>
                <a:rPr lang="zh-CN" altLang="en-US" sz="2400" kern="100" dirty="0">
                  <a:solidFill>
                    <a:schemeClr val="tx1"/>
                  </a:solidFill>
                  <a:latin typeface="Times New Roman" panose="02020603050405020304" pitchFamily="18" charset="0"/>
                  <a:ea typeface="华文楷体" panose="02010600040101010101" charset="-122"/>
                  <a:cs typeface="Times New Roman" panose="02020603050405020304" pitchFamily="18" charset="0"/>
                </a:rPr>
                <a:t> </a:t>
              </a:r>
              <a:r>
                <a:rPr lang="en-US" altLang="zh-CN" sz="2400" kern="100" dirty="0">
                  <a:solidFill>
                    <a:schemeClr val="tx1"/>
                  </a:solidFill>
                  <a:latin typeface="Times New Roman" panose="02020603050405020304" pitchFamily="18" charset="0"/>
                  <a:ea typeface="华文楷体" panose="02010600040101010101" charset="-122"/>
                  <a:cs typeface="Times New Roman" panose="02020603050405020304" pitchFamily="18" charset="0"/>
                </a:rPr>
                <a:t>            </a:t>
              </a:r>
              <a:r>
                <a:rPr lang="zh-CN" altLang="en-US" sz="2400" kern="10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endParaRPr lang="zh-CN" altLang="en-US" sz="2400" dirty="0">
                <a:solidFill>
                  <a:schemeClr val="tx1"/>
                </a:solidFill>
                <a:latin typeface="Times New Roman" panose="02020603050405020304" pitchFamily="18" charset="0"/>
                <a:ea typeface="华文楷体" panose="02010600040101010101" charset="-122"/>
                <a:cs typeface="Times New Roman" panose="02020603050405020304" pitchFamily="18" charset="0"/>
              </a:endParaRPr>
            </a:p>
          </p:txBody>
        </p:sp>
      </p:grpSp>
      <p:graphicFrame>
        <p:nvGraphicFramePr>
          <p:cNvPr id="28" name="Object 26"/>
          <p:cNvGraphicFramePr>
            <a:graphicFrameLocks noChangeAspect="1"/>
          </p:cNvGraphicFramePr>
          <p:nvPr/>
        </p:nvGraphicFramePr>
        <p:xfrm>
          <a:off x="4514850" y="3746934"/>
          <a:ext cx="114300" cy="215900"/>
        </p:xfrm>
        <a:graphic>
          <a:graphicData uri="http://schemas.openxmlformats.org/presentationml/2006/ole">
            <mc:AlternateContent xmlns:mc="http://schemas.openxmlformats.org/markup-compatibility/2006">
              <mc:Choice xmlns:v="urn:schemas-microsoft-com:vml" Requires="v">
                <p:oleObj spid="_x0000_s29" name="公式" r:id="rId14" imgW="114300" imgH="215900" progId="Equation.3">
                  <p:embed/>
                </p:oleObj>
              </mc:Choice>
              <mc:Fallback>
                <p:oleObj name="公式" r:id="rId14" imgW="114300" imgH="215900" progId="Equation.3">
                  <p:embed/>
                  <p:pic>
                    <p:nvPicPr>
                      <p:cNvPr id="0" name="图片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746934"/>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5"/>
          <p:cNvGraphicFramePr>
            <a:graphicFrameLocks noChangeAspect="1"/>
          </p:cNvGraphicFramePr>
          <p:nvPr/>
        </p:nvGraphicFramePr>
        <p:xfrm>
          <a:off x="6820403" y="1212606"/>
          <a:ext cx="1318606" cy="804720"/>
        </p:xfrm>
        <a:graphic>
          <a:graphicData uri="http://schemas.openxmlformats.org/presentationml/2006/ole">
            <mc:AlternateContent xmlns:mc="http://schemas.openxmlformats.org/markup-compatibility/2006">
              <mc:Choice xmlns:v="urn:schemas-microsoft-com:vml" Requires="v">
                <p:oleObj spid="_x0000_s31" name="公式" r:id="rId15" imgW="749935" imgH="457200" progId="Equation.3">
                  <p:embed/>
                </p:oleObj>
              </mc:Choice>
              <mc:Fallback>
                <p:oleObj name="公式" r:id="rId15" imgW="749935" imgH="457200" progId="Equation.3">
                  <p:embed/>
                  <p:pic>
                    <p:nvPicPr>
                      <p:cNvPr id="0" name="图片 30"/>
                      <p:cNvPicPr>
                        <a:picLocks noChangeAspect="1" noChangeArrowheads="1"/>
                      </p:cNvPicPr>
                      <p:nvPr/>
                    </p:nvPicPr>
                    <p:blipFill>
                      <a:blip r:embed="rId16"/>
                      <a:srcRect/>
                      <a:stretch>
                        <a:fillRect/>
                      </a:stretch>
                    </p:blipFill>
                    <p:spPr bwMode="auto">
                      <a:xfrm>
                        <a:off x="6820403" y="1212606"/>
                        <a:ext cx="1318606" cy="804720"/>
                      </a:xfrm>
                      <a:prstGeom prst="rect">
                        <a:avLst/>
                      </a:prstGeom>
                      <a:noFill/>
                      <a:ln>
                        <a:solidFill>
                          <a:schemeClr val="tx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正常塞曼效应</a:t>
            </a:r>
            <a:endParaRPr lang="zh-CN" altLang="en-US" dirty="0"/>
          </a:p>
        </p:txBody>
      </p:sp>
      <p:sp>
        <p:nvSpPr>
          <p:cNvPr id="7" name="Footer Placeholder 6"/>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sp>
        <p:nvSpPr>
          <p:cNvPr id="3" name="内容占位符 2"/>
          <p:cNvSpPr>
            <a:spLocks noGrp="1"/>
          </p:cNvSpPr>
          <p:nvPr>
            <p:ph type="body" idx="4294967295"/>
          </p:nvPr>
        </p:nvSpPr>
        <p:spPr>
          <a:xfrm>
            <a:off x="457200" y="1322388"/>
            <a:ext cx="7772400" cy="5002212"/>
          </a:xfrm>
        </p:spPr>
        <p:txBody>
          <a:bodyPr>
            <a:normAutofit fontScale="70000" lnSpcReduction="20000"/>
          </a:bodyPr>
          <a:lstStyle/>
          <a:p>
            <a:pPr>
              <a:lnSpc>
                <a:spcPct val="120000"/>
              </a:lnSpc>
            </a:pPr>
            <a:r>
              <a:rPr lang="zh-CN" altLang="en-US" sz="2800" dirty="0"/>
              <a:t>电子发生跃迁前后两个原子态的总自旋（</a:t>
            </a:r>
            <a:r>
              <a:rPr lang="en-US" altLang="zh-CN"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2800" b="1"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2800" b="1"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=0</a:t>
            </a:r>
            <a:r>
              <a:rPr lang="zh-CN" altLang="en-US" sz="2800" dirty="0"/>
              <a:t>）都为零的谱线称为单态谱线，单态谱线分裂为三条的现象称为正常塞曼效应。</a:t>
            </a:r>
            <a:endParaRPr lang="en-US" altLang="zh-CN" sz="2800" dirty="0"/>
          </a:p>
          <a:p>
            <a:pPr>
              <a:lnSpc>
                <a:spcPct val="120000"/>
              </a:lnSpc>
            </a:pPr>
            <a:r>
              <a:rPr lang="zh-CN" altLang="en-US" sz="2800" dirty="0"/>
              <a:t>洛伦兹用经典理论首先推导出来的光谱分裂间距公式里并没有量子特征</a:t>
            </a:r>
            <a:endParaRPr lang="zh-CN" altLang="en-US" sz="2800" dirty="0"/>
          </a:p>
          <a:p>
            <a:pPr>
              <a:lnSpc>
                <a:spcPct val="120000"/>
              </a:lnSpc>
            </a:pPr>
            <a:r>
              <a:rPr lang="zh-CN" altLang="en-US" sz="2800" dirty="0"/>
              <a:t>朗德因子</a:t>
            </a:r>
            <a:r>
              <a:rPr lang="en-US" altLang="zh-CN" sz="2800" b="1" i="1" dirty="0">
                <a:latin typeface="Times New Roman" panose="02020603050405020304" pitchFamily="18" charset="0"/>
                <a:ea typeface="Times New Roman" panose="02020603050405020304" pitchFamily="18" charset="0"/>
                <a:cs typeface="Times New Roman" panose="02020603050405020304" pitchFamily="18" charset="0"/>
              </a:rPr>
              <a:t>g</a:t>
            </a:r>
            <a:r>
              <a:rPr lang="zh-CN" altLang="en-US" sz="2800" dirty="0"/>
              <a:t>的定义回顾：</a:t>
            </a:r>
            <a:endParaRPr lang="en-US" altLang="zh-CN" sz="2800" dirty="0"/>
          </a:p>
          <a:p>
            <a:pPr marL="0" indent="0">
              <a:lnSpc>
                <a:spcPct val="120000"/>
              </a:lnSpc>
              <a:buNone/>
            </a:pPr>
            <a:endParaRPr lang="en-US" altLang="zh-CN" sz="2800" dirty="0"/>
          </a:p>
          <a:p>
            <a:pPr marL="0" indent="0">
              <a:lnSpc>
                <a:spcPct val="120000"/>
              </a:lnSpc>
              <a:buNone/>
            </a:pPr>
            <a:endParaRPr lang="en-US" altLang="zh-CN" sz="2800" dirty="0"/>
          </a:p>
          <a:p>
            <a:pPr>
              <a:lnSpc>
                <a:spcPct val="120000"/>
              </a:lnSpc>
            </a:pPr>
            <a:endParaRPr lang="en-US" altLang="zh-CN" sz="2800" dirty="0"/>
          </a:p>
          <a:p>
            <a:pPr>
              <a:lnSpc>
                <a:spcPct val="120000"/>
              </a:lnSpc>
            </a:pPr>
            <a:r>
              <a:rPr lang="zh-CN" altLang="en-US" sz="2800" dirty="0"/>
              <a:t>对于</a:t>
            </a:r>
            <a:r>
              <a:rPr lang="en-US" altLang="zh-CN"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2800" b="1"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altLang="zh-CN" sz="2800" b="1"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altLang="zh-CN" sz="2800" dirty="0">
                <a:solidFill>
                  <a:schemeClr val="tx1"/>
                </a:solidFill>
              </a:rPr>
              <a:t> </a:t>
            </a:r>
            <a:r>
              <a:rPr lang="en-US" altLang="zh-CN" sz="2800" dirty="0">
                <a:solidFill>
                  <a:srgbClr val="FF0000"/>
                </a:solidFill>
                <a:sym typeface="Symbol" panose="05050102010706020507" pitchFamily="18" charset="2"/>
              </a:rPr>
              <a:t></a:t>
            </a:r>
            <a:r>
              <a:rPr lang="en-US" altLang="zh-CN" sz="2800" dirty="0">
                <a:solidFill>
                  <a:schemeClr val="tx1"/>
                </a:solidFill>
                <a:sym typeface="Symbol" panose="05050102010706020507" pitchFamily="18" charset="2"/>
              </a:rPr>
              <a:t> </a:t>
            </a:r>
            <a:r>
              <a:rPr lang="en-US" altLang="zh-CN" sz="2800" b="1" i="1"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2800" b="1"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altLang="zh-CN" sz="2800" b="1" i="1"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z="2800" b="1"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endPar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nSpc>
                <a:spcPct val="120000"/>
              </a:lnSpc>
            </a:pPr>
            <a:r>
              <a:rPr lang="zh-CN" altLang="en-US" sz="2800" dirty="0"/>
              <a:t>再考虑跃迁选择定则：</a:t>
            </a:r>
            <a:r>
              <a:rPr lang="zh-CN"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altLang="zh-CN" sz="2800" b="1"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m</a:t>
            </a:r>
            <a:r>
              <a:rPr lang="en-US" altLang="zh-CN" sz="2800" b="1" i="1" baseline="-25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J</a:t>
            </a:r>
            <a:r>
              <a:rPr lang="zh-CN" alt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zh-CN"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0,</a:t>
            </a:r>
            <a:r>
              <a:rPr lang="zh-CN"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endPar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a:lnSpc>
                <a:spcPct val="120000"/>
              </a:lnSpc>
            </a:pPr>
            <a:r>
              <a:rPr lang="zh-CN" altLang="en-US" sz="2800" dirty="0"/>
              <a:t>能级移动为：</a:t>
            </a:r>
            <a:endParaRPr lang="en-US" altLang="zh-CN" sz="2800" dirty="0"/>
          </a:p>
          <a:p>
            <a:pPr>
              <a:lnSpc>
                <a:spcPct val="120000"/>
              </a:lnSpc>
            </a:pPr>
            <a:endParaRPr lang="en-US" altLang="zh-CN" sz="2800" dirty="0"/>
          </a:p>
          <a:p>
            <a:pPr>
              <a:lnSpc>
                <a:spcPct val="120000"/>
              </a:lnSpc>
            </a:pPr>
            <a:endParaRPr lang="en-US" altLang="zh-CN" sz="2800" dirty="0"/>
          </a:p>
          <a:p>
            <a:pPr>
              <a:lnSpc>
                <a:spcPct val="120000"/>
              </a:lnSpc>
            </a:pPr>
            <a:endParaRPr lang="en-US" altLang="zh-CN" sz="2800" dirty="0"/>
          </a:p>
          <a:p>
            <a:pPr>
              <a:lnSpc>
                <a:spcPct val="120000"/>
              </a:lnSpc>
            </a:pPr>
            <a:endParaRPr lang="en-US" altLang="zh-CN" sz="2800" dirty="0"/>
          </a:p>
          <a:p>
            <a:pPr>
              <a:lnSpc>
                <a:spcPct val="120000"/>
              </a:lnSpc>
            </a:pPr>
            <a:r>
              <a:rPr lang="zh-CN" altLang="en-US" sz="2800" dirty="0"/>
              <a:t>分裂光谱间隔：</a:t>
            </a:r>
            <a:r>
              <a:rPr lang="en-US" altLang="zh-CN" sz="2800" dirty="0"/>
              <a:t>1</a:t>
            </a:r>
            <a:r>
              <a:rPr lang="zh-CN" altLang="en-US" sz="2800" dirty="0"/>
              <a:t>个拉莫尔频率：</a:t>
            </a:r>
            <a:r>
              <a:rPr lang="zh-CN"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Lc</a:t>
            </a:r>
            <a:r>
              <a:rPr lang="zh-CN"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eB</a:t>
            </a:r>
            <a:r>
              <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/4𝜋m</a:t>
            </a:r>
            <a:r>
              <a:rPr lang="en-US" altLang="zh-CN" sz="2800" b="1"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a:t>
            </a:r>
            <a:endParaRPr lang="en-US" altLang="zh-CN"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Object 9"/>
          <p:cNvGraphicFramePr>
            <a:graphicFrameLocks noChangeAspect="1"/>
          </p:cNvGraphicFramePr>
          <p:nvPr/>
        </p:nvGraphicFramePr>
        <p:xfrm>
          <a:off x="2222715" y="2903291"/>
          <a:ext cx="4241369" cy="762000"/>
        </p:xfrm>
        <a:graphic>
          <a:graphicData uri="http://schemas.openxmlformats.org/presentationml/2006/ole">
            <mc:AlternateContent xmlns:mc="http://schemas.openxmlformats.org/markup-compatibility/2006">
              <mc:Choice xmlns:v="urn:schemas-microsoft-com:vml" Requires="v">
                <p:oleObj spid="_x0000_s6" name="公式" r:id="rId1" imgW="2336800" imgH="419100" progId="Equation.3">
                  <p:embed/>
                </p:oleObj>
              </mc:Choice>
              <mc:Fallback>
                <p:oleObj name="公式" r:id="rId1" imgW="2336800" imgH="419100" progId="Equation.3">
                  <p:embed/>
                  <p:pic>
                    <p:nvPicPr>
                      <p:cNvPr id="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715" y="2903291"/>
                        <a:ext cx="4241369" cy="7620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nvGraphicFramePr>
        <p:xfrm>
          <a:off x="2411941" y="4471085"/>
          <a:ext cx="4396317" cy="1303091"/>
        </p:xfrm>
        <a:graphic>
          <a:graphicData uri="http://schemas.openxmlformats.org/presentationml/2006/ole">
            <mc:AlternateContent xmlns:mc="http://schemas.openxmlformats.org/markup-compatibility/2006">
              <mc:Choice xmlns:v="urn:schemas-microsoft-com:vml" Requires="v">
                <p:oleObj spid="_x0000_s9" name="" r:id="rId3" imgW="2413000" imgH="711200" progId="Equation.DSMT4">
                  <p:embed/>
                </p:oleObj>
              </mc:Choice>
              <mc:Fallback>
                <p:oleObj name="" r:id="rId3" imgW="2413000" imgH="711200" progId="Equation.DSMT4">
                  <p:embed/>
                  <p:pic>
                    <p:nvPicPr>
                      <p:cNvPr id="0"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941" y="4471085"/>
                        <a:ext cx="4396317" cy="1303091"/>
                      </a:xfrm>
                      <a:prstGeom prst="rect">
                        <a:avLst/>
                      </a:prstGeom>
                      <a:noFill/>
                      <a:ln>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70"/>
          <p:cNvSpPr txBox="1">
            <a:spLocks noChangeArrowheads="1"/>
          </p:cNvSpPr>
          <p:nvPr/>
        </p:nvSpPr>
        <p:spPr bwMode="auto">
          <a:xfrm>
            <a:off x="274320" y="4626046"/>
            <a:ext cx="8671560" cy="1489447"/>
          </a:xfrm>
          <a:prstGeom prst="rect">
            <a:avLst/>
          </a:prstGeom>
          <a:solidFill>
            <a:srgbClr val="EEECE1"/>
          </a:solidFill>
          <a:ln>
            <a:noFill/>
          </a:ln>
          <a:effectLst/>
        </p:spPr>
        <p:txBody>
          <a:bodyPr wrap="square">
            <a:spAutoFit/>
          </a:bodyPr>
          <a:lstStyle/>
          <a:p>
            <a:pPr algn="l">
              <a:lnSpc>
                <a:spcPts val="3780"/>
              </a:lnSpc>
              <a:spcBef>
                <a:spcPct val="50000"/>
              </a:spcBef>
            </a:pPr>
            <a:r>
              <a:rPr lang="zh-CN" altLang="en-US" sz="2000" b="1" dirty="0">
                <a:solidFill>
                  <a:schemeClr val="tx1"/>
                </a:solidFill>
                <a:latin typeface="+mn-ea"/>
                <a:ea typeface="+mn-ea"/>
              </a:rPr>
              <a:t>共</a:t>
            </a:r>
            <a:r>
              <a:rPr lang="en-US" altLang="zh-CN" sz="2000" b="1" dirty="0">
                <a:solidFill>
                  <a:schemeClr val="tx1"/>
                </a:solidFill>
                <a:latin typeface="+mn-ea"/>
                <a:ea typeface="+mn-ea"/>
              </a:rPr>
              <a:t>9</a:t>
            </a:r>
            <a:r>
              <a:rPr lang="zh-CN" altLang="en-US" sz="2000" b="1" dirty="0">
                <a:solidFill>
                  <a:schemeClr val="tx1"/>
                </a:solidFill>
                <a:latin typeface="+mn-ea"/>
                <a:ea typeface="+mn-ea"/>
              </a:rPr>
              <a:t>个跃迁，但</a:t>
            </a:r>
            <a:r>
              <a:rPr lang="zh-CN" altLang="en-US" sz="2000" dirty="0">
                <a:solidFill>
                  <a:schemeClr val="tx1"/>
                </a:solidFill>
                <a:latin typeface="+mn-ea"/>
                <a:ea typeface="+mn-ea"/>
              </a:rPr>
              <a:t>只有</a:t>
            </a:r>
            <a:r>
              <a:rPr lang="zh-CN" altLang="en-US" sz="2000" b="1" dirty="0">
                <a:solidFill>
                  <a:schemeClr val="tx1"/>
                </a:solidFill>
                <a:latin typeface="+mn-ea"/>
                <a:ea typeface="+mn-ea"/>
              </a:rPr>
              <a:t>三种能量差值，</a:t>
            </a:r>
            <a:r>
              <a:rPr lang="zh-CN" altLang="en-US" sz="2000" dirty="0">
                <a:solidFill>
                  <a:schemeClr val="tx1"/>
                </a:solidFill>
                <a:latin typeface="+mn-ea"/>
                <a:ea typeface="+mn-ea"/>
                <a:sym typeface="Symbol" panose="05050102010706020507"/>
              </a:rPr>
              <a:t>所以</a:t>
            </a:r>
            <a:r>
              <a:rPr lang="zh-CN" altLang="en-US" sz="2000" b="1" dirty="0">
                <a:solidFill>
                  <a:schemeClr val="tx1"/>
                </a:solidFill>
                <a:latin typeface="+mn-ea"/>
                <a:ea typeface="+mn-ea"/>
              </a:rPr>
              <a:t>出现三条分支谱线，每一条包含三种跃迁，中间那条谱线仍在原谱线位置，左右两条同中间一条的能量差为 </a:t>
            </a:r>
            <a:r>
              <a:rPr lang="zh-CN" altLang="en-US" sz="2000" b="1" dirty="0">
                <a:solidFill>
                  <a:schemeClr val="tx1"/>
                </a:solidFill>
                <a:latin typeface="+mn-ea"/>
                <a:ea typeface="+mn-ea"/>
                <a:sym typeface="Symbol" panose="05050102010706020507"/>
              </a:rPr>
              <a:t></a:t>
            </a:r>
            <a:r>
              <a:rPr lang="en-US" altLang="zh-CN" sz="2000" b="1" baseline="-25000" dirty="0">
                <a:solidFill>
                  <a:schemeClr val="tx1"/>
                </a:solidFill>
                <a:latin typeface="+mn-ea"/>
                <a:ea typeface="+mn-ea"/>
                <a:sym typeface="Symbol" panose="05050102010706020507"/>
              </a:rPr>
              <a:t>B</a:t>
            </a:r>
            <a:r>
              <a:rPr lang="en-US" altLang="zh-CN" sz="2000" b="1" dirty="0">
                <a:solidFill>
                  <a:schemeClr val="tx1"/>
                </a:solidFill>
                <a:latin typeface="+mn-ea"/>
                <a:ea typeface="+mn-ea"/>
                <a:sym typeface="Symbol" panose="05050102010706020507"/>
              </a:rPr>
              <a:t>B</a:t>
            </a:r>
            <a:r>
              <a:rPr lang="zh-CN" altLang="en-US" sz="2000" dirty="0">
                <a:solidFill>
                  <a:schemeClr val="tx1"/>
                </a:solidFill>
                <a:latin typeface="+mn-ea"/>
                <a:ea typeface="+mn-ea"/>
                <a:sym typeface="Symbol" panose="05050102010706020507"/>
              </a:rPr>
              <a:t>。</a:t>
            </a:r>
            <a:r>
              <a:rPr lang="zh-CN" altLang="en-US" sz="2000" b="1" dirty="0">
                <a:solidFill>
                  <a:schemeClr val="tx1"/>
                </a:solidFill>
                <a:latin typeface="+mn-ea"/>
                <a:ea typeface="+mn-ea"/>
                <a:sym typeface="Symbol" panose="05050102010706020507"/>
              </a:rPr>
              <a:t>波数差为</a:t>
            </a:r>
            <a:r>
              <a:rPr lang="en-US" altLang="zh-CN" sz="2000" b="1" dirty="0">
                <a:solidFill>
                  <a:schemeClr val="tx1"/>
                </a:solidFill>
                <a:latin typeface="+mn-ea"/>
                <a:ea typeface="+mn-ea"/>
                <a:sym typeface="Symbol" panose="05050102010706020507"/>
              </a:rPr>
              <a:t>L= </a:t>
            </a:r>
            <a:r>
              <a:rPr lang="en-US" altLang="zh-CN" sz="2000" b="1" dirty="0" err="1">
                <a:solidFill>
                  <a:schemeClr val="tx1"/>
                </a:solidFill>
                <a:latin typeface="+mn-ea"/>
                <a:ea typeface="+mn-ea"/>
                <a:sym typeface="Symbol" panose="05050102010706020507"/>
              </a:rPr>
              <a:t>eB</a:t>
            </a:r>
            <a:r>
              <a:rPr lang="en-US" altLang="zh-CN" sz="2000" b="1" dirty="0">
                <a:solidFill>
                  <a:schemeClr val="tx1"/>
                </a:solidFill>
                <a:latin typeface="+mn-ea"/>
                <a:ea typeface="+mn-ea"/>
                <a:sym typeface="Symbol" panose="05050102010706020507"/>
              </a:rPr>
              <a:t>/(4m</a:t>
            </a:r>
            <a:r>
              <a:rPr lang="en-US" altLang="zh-CN" sz="2000" b="1" baseline="-25000" dirty="0">
                <a:solidFill>
                  <a:schemeClr val="tx1"/>
                </a:solidFill>
                <a:latin typeface="+mn-ea"/>
                <a:ea typeface="+mn-ea"/>
                <a:sym typeface="Symbol" panose="05050102010706020507"/>
              </a:rPr>
              <a:t>e</a:t>
            </a:r>
            <a:r>
              <a:rPr lang="en-US" altLang="zh-CN" sz="2000" b="1" dirty="0">
                <a:solidFill>
                  <a:schemeClr val="tx1"/>
                </a:solidFill>
                <a:latin typeface="+mn-ea"/>
                <a:ea typeface="+mn-ea"/>
                <a:sym typeface="Symbol" panose="05050102010706020507"/>
              </a:rPr>
              <a:t>c)</a:t>
            </a:r>
            <a:r>
              <a:rPr lang="zh-CN" altLang="en-US" sz="2000" b="1" dirty="0">
                <a:solidFill>
                  <a:schemeClr val="tx1"/>
                </a:solidFill>
                <a:latin typeface="+mn-ea"/>
                <a:ea typeface="+mn-ea"/>
                <a:sym typeface="Symbol" panose="05050102010706020507"/>
              </a:rPr>
              <a:t>。</a:t>
            </a:r>
            <a:endParaRPr lang="en-US" altLang="zh-CN" sz="2000" b="1" dirty="0">
              <a:solidFill>
                <a:schemeClr val="tx1"/>
              </a:solidFill>
              <a:latin typeface="+mn-ea"/>
              <a:ea typeface="+mn-ea"/>
            </a:endParaRPr>
          </a:p>
        </p:txBody>
      </p:sp>
      <p:sp>
        <p:nvSpPr>
          <p:cNvPr id="3" name="Title 2"/>
          <p:cNvSpPr>
            <a:spLocks noGrp="1"/>
          </p:cNvSpPr>
          <p:nvPr>
            <p:ph type="title"/>
          </p:nvPr>
        </p:nvSpPr>
        <p:spPr/>
        <p:txBody>
          <a:bodyPr>
            <a:normAutofit/>
          </a:bodyPr>
          <a:lstStyle/>
          <a:p>
            <a:r>
              <a:rPr lang="zh-CN" altLang="en-US" sz="4000" dirty="0"/>
              <a:t>镉的</a:t>
            </a:r>
            <a:r>
              <a:rPr lang="en-US" altLang="zh-CN" sz="4000" dirty="0"/>
              <a:t>6438.47</a:t>
            </a:r>
            <a:r>
              <a:rPr lang="zh-CN" altLang="en-US" sz="4000" dirty="0"/>
              <a:t>埃谱线的正常塞曼分裂</a:t>
            </a:r>
            <a:endParaRPr lang="en-US" sz="4000" dirty="0"/>
          </a:p>
        </p:txBody>
      </p:sp>
      <p:sp>
        <p:nvSpPr>
          <p:cNvPr id="4" name="幻灯片编号占位符 3"/>
          <p:cNvSpPr>
            <a:spLocks noGrp="1"/>
          </p:cNvSpPr>
          <p:nvPr>
            <p:ph type="sldNum" sz="quarter" idx="12"/>
          </p:nvPr>
        </p:nvSpPr>
        <p:spPr/>
        <p:txBody>
          <a:bodyPr/>
          <a:lstStyle/>
          <a:p>
            <a:pPr>
              <a:defRPr/>
            </a:pPr>
            <a:fld id="{34CF0DB0-835C-4707-AE11-569FB349AEAD}" type="slidenum">
              <a:rPr lang="en-US" smtClean="0"/>
            </a:fld>
            <a:endParaRPr lang="en-US"/>
          </a:p>
        </p:txBody>
      </p:sp>
      <p:pic>
        <p:nvPicPr>
          <p:cNvPr id="6" name="Picture 5"/>
          <p:cNvPicPr>
            <a:picLocks noChangeAspect="1"/>
          </p:cNvPicPr>
          <p:nvPr/>
        </p:nvPicPr>
        <p:blipFill>
          <a:blip r:embed="rId1"/>
          <a:stretch>
            <a:fillRect/>
          </a:stretch>
        </p:blipFill>
        <p:spPr>
          <a:xfrm>
            <a:off x="457200" y="1981200"/>
            <a:ext cx="4295408" cy="2535118"/>
          </a:xfrm>
          <a:prstGeom prst="rect">
            <a:avLst/>
          </a:prstGeom>
        </p:spPr>
      </p:pic>
      <p:sp>
        <p:nvSpPr>
          <p:cNvPr id="194" name="TextBox 193"/>
          <p:cNvSpPr txBox="1"/>
          <p:nvPr/>
        </p:nvSpPr>
        <p:spPr>
          <a:xfrm>
            <a:off x="432816" y="1238663"/>
            <a:ext cx="3758184" cy="1015663"/>
          </a:xfrm>
          <a:prstGeom prst="rect">
            <a:avLst/>
          </a:prstGeom>
          <a:noFill/>
        </p:spPr>
        <p:txBody>
          <a:bodyPr wrap="square" rtlCol="0">
            <a:spAutoFit/>
          </a:bodyPr>
          <a:lstStyle/>
          <a:p>
            <a:pPr eaLnBrk="1" fontAlgn="auto" hangingPunct="1">
              <a:spcBef>
                <a:spcPts val="0"/>
              </a:spcBef>
              <a:spcAft>
                <a:spcPts val="0"/>
              </a:spcAft>
            </a:pPr>
            <a:r>
              <a:rPr kumimoji="0" lang="zh-CN" altLang="en-US"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镉最外层电子组态 </a:t>
            </a:r>
            <a:r>
              <a:rPr kumimoji="0" lang="en-US" altLang="zh-CN"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5S</a:t>
            </a:r>
            <a:r>
              <a:rPr kumimoji="0" lang="en-US" altLang="zh-CN" sz="2000" b="0" kern="0" baseline="3000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2</a:t>
            </a:r>
            <a:r>
              <a:rPr kumimoji="0" lang="en-US" altLang="zh-CN" sz="2000" b="0" kern="0" baseline="-2500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 </a:t>
            </a:r>
            <a:r>
              <a:rPr kumimoji="0" lang="zh-CN" altLang="en-US" sz="2000" b="0" kern="0" baseline="-2500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a:t>
            </a:r>
            <a:r>
              <a:rPr kumimoji="0" lang="en-US" altLang="zh-CN"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S</a:t>
            </a:r>
            <a:r>
              <a:rPr kumimoji="0" lang="zh-CN" altLang="en-US" sz="2000" b="0" kern="0" baseline="-2500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总</a:t>
            </a:r>
            <a:r>
              <a:rPr kumimoji="0" lang="zh-CN" altLang="en-US"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 </a:t>
            </a:r>
            <a:r>
              <a:rPr kumimoji="0" lang="en-US" altLang="zh-CN"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 0</a:t>
            </a:r>
            <a:r>
              <a:rPr kumimoji="0" lang="zh-CN" altLang="en-US"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rPr>
              <a:t> </a:t>
            </a:r>
            <a:endParaRPr kumimoji="0" lang="en-US" altLang="zh-CN"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endParaRPr>
          </a:p>
          <a:p>
            <a:pPr eaLnBrk="1" fontAlgn="auto" hangingPunct="1">
              <a:spcBef>
                <a:spcPts val="0"/>
              </a:spcBef>
              <a:spcAft>
                <a:spcPts val="0"/>
              </a:spcAft>
            </a:pPr>
            <a:r>
              <a:rPr kumimoji="0" lang="zh-CN" altLang="en-US"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Wingdings" panose="05000000000000000000"/>
              </a:rPr>
              <a:t></a:t>
            </a:r>
            <a:r>
              <a:rPr lang="zh-CN" altLang="en-US" sz="2000" dirty="0">
                <a:solidFill>
                  <a:schemeClr val="tx1"/>
                </a:solidFill>
              </a:rPr>
              <a:t>单态谱线</a:t>
            </a:r>
            <a:endParaRPr lang="en-US" sz="2000" dirty="0">
              <a:solidFill>
                <a:schemeClr val="tx1"/>
              </a:solidFill>
            </a:endParaRPr>
          </a:p>
          <a:p>
            <a:pPr eaLnBrk="1" fontAlgn="auto" hangingPunct="1">
              <a:spcBef>
                <a:spcPts val="0"/>
              </a:spcBef>
              <a:spcAft>
                <a:spcPts val="0"/>
              </a:spcAft>
            </a:pPr>
            <a:endParaRPr kumimoji="0" lang="zh-CN" altLang="en-US" sz="2000" b="0" kern="0" dirty="0">
              <a:solidFill>
                <a:sysClr val="windowText" lastClr="000000"/>
              </a:solidFill>
              <a:latin typeface="隶书" panose="02010509060101010101" pitchFamily="49" charset="-122"/>
              <a:ea typeface="隶书" panose="02010509060101010101" pitchFamily="49" charset="-122"/>
              <a:cs typeface="华文新魏" panose="02010800040101010101" pitchFamily="2" charset="-122"/>
              <a:sym typeface="华文新魏" panose="02010800040101010101" pitchFamily="2" charset="-122"/>
            </a:endParaRPr>
          </a:p>
        </p:txBody>
      </p:sp>
      <p:pic>
        <p:nvPicPr>
          <p:cNvPr id="195" name="Picture 194"/>
          <p:cNvPicPr>
            <a:picLocks noChangeAspect="1"/>
          </p:cNvPicPr>
          <p:nvPr/>
        </p:nvPicPr>
        <p:blipFill>
          <a:blip r:embed="rId2"/>
          <a:stretch>
            <a:fillRect/>
          </a:stretch>
        </p:blipFill>
        <p:spPr>
          <a:xfrm>
            <a:off x="4776992" y="2326791"/>
            <a:ext cx="4217359" cy="1954962"/>
          </a:xfrm>
          <a:prstGeom prst="rect">
            <a:avLst/>
          </a:prstGeom>
          <a:ln>
            <a:noFill/>
          </a:ln>
          <a:effectLst>
            <a:outerShdw blurRad="292100" dist="139700" dir="2700000" algn="tl" rotWithShape="0">
              <a:srgbClr val="333333">
                <a:alpha val="65000"/>
              </a:srgbClr>
            </a:outerShdw>
          </a:effectLst>
        </p:spPr>
      </p:pic>
      <p:sp>
        <p:nvSpPr>
          <p:cNvPr id="9" name="Footer Placeholder 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pic>
        <p:nvPicPr>
          <p:cNvPr id="5" name="图片 4"/>
          <p:cNvPicPr>
            <a:picLocks noChangeAspect="1"/>
          </p:cNvPicPr>
          <p:nvPr/>
        </p:nvPicPr>
        <p:blipFill>
          <a:blip r:embed="rId3"/>
          <a:stretch>
            <a:fillRect/>
          </a:stretch>
        </p:blipFill>
        <p:spPr>
          <a:xfrm>
            <a:off x="4646795" y="1330975"/>
            <a:ext cx="4347556" cy="8805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heel(1)">
                                      <p:cBhvr>
                                        <p:cTn id="7" dur="2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circle(in)">
                                      <p:cBhvr>
                                        <p:cTn id="12"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Box 4"/>
          <p:cNvSpPr txBox="1">
            <a:spLocks noChangeArrowheads="1"/>
          </p:cNvSpPr>
          <p:nvPr/>
        </p:nvSpPr>
        <p:spPr bwMode="auto">
          <a:xfrm>
            <a:off x="575437" y="3564704"/>
            <a:ext cx="7833926" cy="1938992"/>
          </a:xfrm>
          <a:prstGeom prst="rect">
            <a:avLst/>
          </a:prstGeom>
          <a:noFill/>
          <a:ln>
            <a:noFill/>
          </a:ln>
          <a:effectLst/>
        </p:spPr>
        <p:txBody>
          <a:bodyPr wrap="square">
            <a:spAutoFit/>
          </a:bodyPr>
          <a:lstStyle/>
          <a:p>
            <a:pPr algn="l">
              <a:spcBef>
                <a:spcPts val="0"/>
              </a:spcBef>
            </a:pPr>
            <a:r>
              <a:rPr lang="zh-CN" altLang="en-US" sz="2000" b="1" dirty="0">
                <a:solidFill>
                  <a:schemeClr val="tx1"/>
                </a:solidFill>
                <a:latin typeface="隶书" panose="02010509060101010101" pitchFamily="49" charset="-122"/>
                <a:ea typeface="隶书" panose="02010509060101010101" pitchFamily="49" charset="-122"/>
              </a:rPr>
              <a:t>这里可能没有量子效应。确实这个公式不必用量子理论就可导出来。洛伦兹就是用经典的观点算出了正常的塞曼效应</a:t>
            </a:r>
            <a:r>
              <a:rPr lang="en-US" altLang="zh-CN" sz="2000" b="1" dirty="0">
                <a:solidFill>
                  <a:schemeClr val="tx1"/>
                </a:solidFill>
                <a:latin typeface="隶书" panose="02010509060101010101" pitchFamily="49" charset="-122"/>
                <a:ea typeface="隶书" panose="02010509060101010101" pitchFamily="49" charset="-122"/>
              </a:rPr>
              <a:t>,</a:t>
            </a:r>
            <a:r>
              <a:rPr lang="zh-CN" altLang="en-US" sz="2000" b="1" dirty="0">
                <a:solidFill>
                  <a:schemeClr val="tx1"/>
                </a:solidFill>
                <a:latin typeface="隶书" panose="02010509060101010101" pitchFamily="49" charset="-122"/>
                <a:ea typeface="隶书" panose="02010509060101010101" pitchFamily="49" charset="-122"/>
              </a:rPr>
              <a:t>因此又把它称为洛伦兹单位。可见，在正常塞曼效应下，三谱线间的间隔大小正好是一个洛伦兹单位</a:t>
            </a:r>
            <a:r>
              <a:rPr lang="en-US" altLang="zh-CN" sz="2000" b="1" dirty="0">
                <a:solidFill>
                  <a:schemeClr val="tx1"/>
                </a:solidFill>
                <a:latin typeface="隶书" panose="02010509060101010101" pitchFamily="49" charset="-122"/>
                <a:ea typeface="隶书" panose="02010509060101010101" pitchFamily="49" charset="-122"/>
              </a:rPr>
              <a:t>L</a:t>
            </a:r>
            <a:r>
              <a:rPr lang="zh-CN" altLang="en-US" sz="2000" b="1" dirty="0">
                <a:solidFill>
                  <a:schemeClr val="tx1"/>
                </a:solidFill>
                <a:latin typeface="隶书" panose="02010509060101010101" pitchFamily="49" charset="-122"/>
                <a:ea typeface="隶书" panose="02010509060101010101" pitchFamily="49" charset="-122"/>
              </a:rPr>
              <a:t>。</a:t>
            </a:r>
            <a:endParaRPr lang="en-US" altLang="zh-CN" sz="2000" b="1" dirty="0">
              <a:solidFill>
                <a:schemeClr val="tx1"/>
              </a:solidFill>
              <a:latin typeface="Harlow Solid Italic" pitchFamily="82" charset="0"/>
              <a:ea typeface="华文行楷" panose="02010800040101010101" pitchFamily="2" charset="-122"/>
            </a:endParaRPr>
          </a:p>
          <a:p>
            <a:pPr algn="l">
              <a:spcBef>
                <a:spcPts val="0"/>
              </a:spcBef>
            </a:pPr>
            <a:r>
              <a:rPr lang="en-US" altLang="zh-CN" sz="2000" dirty="0">
                <a:solidFill>
                  <a:srgbClr val="0000CC"/>
                </a:solidFill>
                <a:latin typeface="Times New Roman" panose="02020603050405020304" pitchFamily="18" charset="0"/>
                <a:ea typeface="华文行楷" panose="02010800040101010101" pitchFamily="2" charset="-122"/>
                <a:cs typeface="Times New Roman" panose="02020603050405020304" pitchFamily="18" charset="0"/>
              </a:rPr>
              <a:t>L</a:t>
            </a:r>
            <a:r>
              <a:rPr lang="zh-CN" altLang="en-US" sz="2000" b="1" dirty="0">
                <a:solidFill>
                  <a:srgbClr val="0000CC"/>
                </a:solidFill>
                <a:latin typeface="隶书" panose="02010509060101010101" pitchFamily="49" charset="-122"/>
                <a:ea typeface="隶书" panose="02010509060101010101" pitchFamily="49" charset="-122"/>
              </a:rPr>
              <a:t>的物理意义是：在没有自旋的情况下，一个经典的原子体系的 拉莫尔频率</a:t>
            </a:r>
            <a:r>
              <a:rPr lang="zh-CN" altLang="en-US" sz="2000" b="1" dirty="0">
                <a:solidFill>
                  <a:srgbClr val="FF0000"/>
                </a:solidFill>
                <a:latin typeface="+mj-lt"/>
                <a:ea typeface="隶书" panose="02010509060101010101" pitchFamily="49" charset="-122"/>
              </a:rPr>
              <a:t>除以</a:t>
            </a:r>
            <a:r>
              <a:rPr lang="en-US" altLang="zh-CN" sz="2000" b="1" dirty="0">
                <a:solidFill>
                  <a:srgbClr val="FF0000"/>
                </a:solidFill>
                <a:latin typeface="隶书" panose="02010509060101010101" pitchFamily="49" charset="-122"/>
                <a:ea typeface="隶书" panose="02010509060101010101" pitchFamily="49" charset="-122"/>
              </a:rPr>
              <a:t>c</a:t>
            </a:r>
            <a:r>
              <a:rPr lang="zh-CN" altLang="en-US" sz="2000" b="1" dirty="0">
                <a:solidFill>
                  <a:srgbClr val="0000CC"/>
                </a:solidFill>
                <a:latin typeface="隶书" panose="02010509060101010101" pitchFamily="49" charset="-122"/>
                <a:ea typeface="隶书" panose="02010509060101010101" pitchFamily="49" charset="-122"/>
              </a:rPr>
              <a:t>。</a:t>
            </a:r>
            <a:endParaRPr lang="zh-CN" altLang="en-US" sz="2000" b="1" dirty="0">
              <a:solidFill>
                <a:srgbClr val="0000CC"/>
              </a:solidFill>
              <a:latin typeface="隶书" panose="02010509060101010101" pitchFamily="49" charset="-122"/>
              <a:ea typeface="隶书" panose="02010509060101010101" pitchFamily="49" charset="-122"/>
            </a:endParaRPr>
          </a:p>
        </p:txBody>
      </p:sp>
      <p:grpSp>
        <p:nvGrpSpPr>
          <p:cNvPr id="70" name="Group 26"/>
          <p:cNvGrpSpPr/>
          <p:nvPr/>
        </p:nvGrpSpPr>
        <p:grpSpPr bwMode="auto">
          <a:xfrm>
            <a:off x="874592" y="1242154"/>
            <a:ext cx="6250641" cy="2022102"/>
            <a:chOff x="960" y="288"/>
            <a:chExt cx="3768" cy="1174"/>
          </a:xfrm>
        </p:grpSpPr>
        <p:graphicFrame>
          <p:nvGraphicFramePr>
            <p:cNvPr id="71" name="Object 4"/>
            <p:cNvGraphicFramePr>
              <a:graphicFrameLocks noChangeAspect="1"/>
            </p:cNvGraphicFramePr>
            <p:nvPr/>
          </p:nvGraphicFramePr>
          <p:xfrm>
            <a:off x="2477" y="946"/>
            <a:ext cx="817" cy="516"/>
          </p:xfrm>
          <a:graphic>
            <a:graphicData uri="http://schemas.openxmlformats.org/presentationml/2006/ole">
              <mc:AlternateContent xmlns:mc="http://schemas.openxmlformats.org/markup-compatibility/2006">
                <mc:Choice xmlns:v="urn:schemas-microsoft-com:vml" Requires="v">
                  <p:oleObj spid="_x0000_s2" name="公式" r:id="rId1" imgW="722630" imgH="457200" progId="Equation.3">
                    <p:embed/>
                  </p:oleObj>
                </mc:Choice>
                <mc:Fallback>
                  <p:oleObj name="公式" r:id="rId1" imgW="722630" imgH="457200" progId="Equation.3">
                    <p:embed/>
                    <p:pic>
                      <p:nvPicPr>
                        <p:cNvPr id="0" name="图片 1"/>
                        <p:cNvPicPr>
                          <a:picLocks noChangeAspect="1" noChangeArrowheads="1"/>
                        </p:cNvPicPr>
                        <p:nvPr/>
                      </p:nvPicPr>
                      <p:blipFill>
                        <a:blip r:embed="rId2"/>
                        <a:srcRect/>
                        <a:stretch>
                          <a:fillRect/>
                        </a:stretch>
                      </p:blipFill>
                      <p:spPr bwMode="auto">
                        <a:xfrm>
                          <a:off x="2477" y="946"/>
                          <a:ext cx="817" cy="516"/>
                        </a:xfrm>
                        <a:prstGeom prst="rect">
                          <a:avLst/>
                        </a:prstGeom>
                        <a:noFill/>
                        <a:ln>
                          <a:noFill/>
                        </a:ln>
                        <a:effectLst/>
                      </p:spPr>
                    </p:pic>
                  </p:oleObj>
                </mc:Fallback>
              </mc:AlternateContent>
            </a:graphicData>
          </a:graphic>
        </p:graphicFrame>
        <p:sp>
          <p:nvSpPr>
            <p:cNvPr id="72" name="Text Box 6"/>
            <p:cNvSpPr txBox="1">
              <a:spLocks noChangeArrowheads="1"/>
            </p:cNvSpPr>
            <p:nvPr/>
          </p:nvSpPr>
          <p:spPr bwMode="auto">
            <a:xfrm>
              <a:off x="2749" y="288"/>
              <a:ext cx="1693" cy="288"/>
            </a:xfrm>
            <a:prstGeom prst="rect">
              <a:avLst/>
            </a:prstGeom>
            <a:noFill/>
            <a:ln>
              <a:noFill/>
            </a:ln>
          </p:spPr>
          <p:txBody>
            <a:bodyPr>
              <a:spAutoFit/>
            </a:bodyPr>
            <a:lstStyle/>
            <a:p>
              <a:pPr algn="l">
                <a:spcBef>
                  <a:spcPct val="50000"/>
                </a:spcBef>
              </a:pPr>
              <a:r>
                <a:rPr lang="en-US" altLang="zh-CN" sz="2400" dirty="0">
                  <a:latin typeface="Times New Roman" panose="02020603050405020304" pitchFamily="18" charset="0"/>
                  <a:sym typeface="Symbol" panose="05050102010706020507" pitchFamily="18" charset="2"/>
                </a:rPr>
                <a:t>   -               +</a:t>
              </a:r>
              <a:endParaRPr lang="en-US" altLang="zh-CN" sz="2400" dirty="0">
                <a:latin typeface="Times New Roman" panose="02020603050405020304" pitchFamily="18" charset="0"/>
                <a:sym typeface="Symbol" panose="05050102010706020507" pitchFamily="18" charset="2"/>
              </a:endParaRPr>
            </a:p>
          </p:txBody>
        </p:sp>
        <p:sp>
          <p:nvSpPr>
            <p:cNvPr id="73" name="Line 8"/>
            <p:cNvSpPr>
              <a:spLocks noChangeShapeType="1"/>
            </p:cNvSpPr>
            <p:nvPr/>
          </p:nvSpPr>
          <p:spPr bwMode="auto">
            <a:xfrm>
              <a:off x="2884" y="607"/>
              <a:ext cx="1382" cy="0"/>
            </a:xfrm>
            <a:prstGeom prst="line">
              <a:avLst/>
            </a:prstGeom>
            <a:noFill/>
            <a:ln w="9525">
              <a:solidFill>
                <a:schemeClr val="tx1"/>
              </a:solidFill>
              <a:round/>
            </a:ln>
          </p:spPr>
          <p:txBody>
            <a:bodyPr wrap="none" anchor="ctr"/>
            <a:lstStyle/>
            <a:p>
              <a:endParaRPr lang="zh-CN" altLang="en-US"/>
            </a:p>
          </p:txBody>
        </p:sp>
        <p:sp>
          <p:nvSpPr>
            <p:cNvPr id="74" name="Line 9"/>
            <p:cNvSpPr>
              <a:spLocks noChangeShapeType="1"/>
            </p:cNvSpPr>
            <p:nvPr/>
          </p:nvSpPr>
          <p:spPr bwMode="auto">
            <a:xfrm>
              <a:off x="2884" y="918"/>
              <a:ext cx="1417" cy="0"/>
            </a:xfrm>
            <a:prstGeom prst="line">
              <a:avLst/>
            </a:prstGeom>
            <a:noFill/>
            <a:ln w="9525">
              <a:solidFill>
                <a:schemeClr val="tx1"/>
              </a:solidFill>
              <a:round/>
            </a:ln>
          </p:spPr>
          <p:txBody>
            <a:bodyPr wrap="none" anchor="ctr"/>
            <a:lstStyle/>
            <a:p>
              <a:endParaRPr lang="zh-CN" altLang="en-US"/>
            </a:p>
          </p:txBody>
        </p:sp>
        <p:sp>
          <p:nvSpPr>
            <p:cNvPr id="75" name="Line 10"/>
            <p:cNvSpPr>
              <a:spLocks noChangeShapeType="1"/>
            </p:cNvSpPr>
            <p:nvPr/>
          </p:nvSpPr>
          <p:spPr bwMode="auto">
            <a:xfrm>
              <a:off x="3097" y="607"/>
              <a:ext cx="0" cy="311"/>
            </a:xfrm>
            <a:prstGeom prst="line">
              <a:avLst/>
            </a:prstGeom>
            <a:noFill/>
            <a:ln w="9525">
              <a:solidFill>
                <a:srgbClr val="FF0000"/>
              </a:solidFill>
              <a:round/>
            </a:ln>
          </p:spPr>
          <p:txBody>
            <a:bodyPr wrap="none" anchor="ctr"/>
            <a:lstStyle/>
            <a:p>
              <a:endParaRPr lang="zh-CN" altLang="en-US"/>
            </a:p>
          </p:txBody>
        </p:sp>
        <p:sp>
          <p:nvSpPr>
            <p:cNvPr id="76" name="Line 11"/>
            <p:cNvSpPr>
              <a:spLocks noChangeShapeType="1"/>
            </p:cNvSpPr>
            <p:nvPr/>
          </p:nvSpPr>
          <p:spPr bwMode="auto">
            <a:xfrm>
              <a:off x="3522" y="607"/>
              <a:ext cx="0" cy="311"/>
            </a:xfrm>
            <a:prstGeom prst="line">
              <a:avLst/>
            </a:prstGeom>
            <a:noFill/>
            <a:ln w="9525">
              <a:solidFill>
                <a:srgbClr val="FF0000"/>
              </a:solidFill>
              <a:round/>
            </a:ln>
          </p:spPr>
          <p:txBody>
            <a:bodyPr wrap="none" anchor="ctr"/>
            <a:lstStyle/>
            <a:p>
              <a:endParaRPr lang="zh-CN" altLang="en-US"/>
            </a:p>
          </p:txBody>
        </p:sp>
        <p:sp>
          <p:nvSpPr>
            <p:cNvPr id="77" name="Line 12"/>
            <p:cNvSpPr>
              <a:spLocks noChangeShapeType="1"/>
            </p:cNvSpPr>
            <p:nvPr/>
          </p:nvSpPr>
          <p:spPr bwMode="auto">
            <a:xfrm>
              <a:off x="3982" y="607"/>
              <a:ext cx="0" cy="311"/>
            </a:xfrm>
            <a:prstGeom prst="line">
              <a:avLst/>
            </a:prstGeom>
            <a:noFill/>
            <a:ln w="9525">
              <a:solidFill>
                <a:srgbClr val="FF0000"/>
              </a:solidFill>
              <a:round/>
            </a:ln>
          </p:spPr>
          <p:txBody>
            <a:bodyPr wrap="none" anchor="ctr"/>
            <a:lstStyle/>
            <a:p>
              <a:endParaRPr lang="zh-CN" altLang="en-US"/>
            </a:p>
          </p:txBody>
        </p:sp>
        <p:grpSp>
          <p:nvGrpSpPr>
            <p:cNvPr id="78" name="Group 19"/>
            <p:cNvGrpSpPr/>
            <p:nvPr/>
          </p:nvGrpSpPr>
          <p:grpSpPr bwMode="auto">
            <a:xfrm>
              <a:off x="960" y="573"/>
              <a:ext cx="1097" cy="311"/>
              <a:chOff x="432" y="3312"/>
              <a:chExt cx="1488" cy="384"/>
            </a:xfrm>
          </p:grpSpPr>
          <p:sp>
            <p:nvSpPr>
              <p:cNvPr id="81" name="Line 20"/>
              <p:cNvSpPr>
                <a:spLocks noChangeShapeType="1"/>
              </p:cNvSpPr>
              <p:nvPr/>
            </p:nvSpPr>
            <p:spPr bwMode="auto">
              <a:xfrm>
                <a:off x="432" y="3312"/>
                <a:ext cx="1440" cy="0"/>
              </a:xfrm>
              <a:prstGeom prst="line">
                <a:avLst/>
              </a:prstGeom>
              <a:noFill/>
              <a:ln w="9525">
                <a:solidFill>
                  <a:schemeClr val="tx1"/>
                </a:solidFill>
                <a:round/>
              </a:ln>
            </p:spPr>
            <p:txBody>
              <a:bodyPr wrap="none" anchor="ctr"/>
              <a:lstStyle/>
              <a:p>
                <a:endParaRPr lang="zh-CN" altLang="en-US"/>
              </a:p>
            </p:txBody>
          </p:sp>
          <p:sp>
            <p:nvSpPr>
              <p:cNvPr id="82" name="Line 21"/>
              <p:cNvSpPr>
                <a:spLocks noChangeShapeType="1"/>
              </p:cNvSpPr>
              <p:nvPr/>
            </p:nvSpPr>
            <p:spPr bwMode="auto">
              <a:xfrm>
                <a:off x="432" y="3696"/>
                <a:ext cx="1488" cy="0"/>
              </a:xfrm>
              <a:prstGeom prst="line">
                <a:avLst/>
              </a:prstGeom>
              <a:noFill/>
              <a:ln w="9525">
                <a:solidFill>
                  <a:schemeClr val="tx1"/>
                </a:solidFill>
                <a:round/>
              </a:ln>
            </p:spPr>
            <p:txBody>
              <a:bodyPr wrap="none" anchor="ctr"/>
              <a:lstStyle/>
              <a:p>
                <a:endParaRPr lang="zh-CN" altLang="en-US"/>
              </a:p>
            </p:txBody>
          </p:sp>
          <p:sp>
            <p:nvSpPr>
              <p:cNvPr id="83" name="Line 22"/>
              <p:cNvSpPr>
                <a:spLocks noChangeShapeType="1"/>
              </p:cNvSpPr>
              <p:nvPr/>
            </p:nvSpPr>
            <p:spPr bwMode="auto">
              <a:xfrm>
                <a:off x="1104" y="3312"/>
                <a:ext cx="0" cy="384"/>
              </a:xfrm>
              <a:prstGeom prst="line">
                <a:avLst/>
              </a:prstGeom>
              <a:noFill/>
              <a:ln w="9525">
                <a:solidFill>
                  <a:srgbClr val="FF0000"/>
                </a:solidFill>
                <a:round/>
              </a:ln>
            </p:spPr>
            <p:txBody>
              <a:bodyPr wrap="none" anchor="ctr"/>
              <a:lstStyle/>
              <a:p>
                <a:endParaRPr lang="zh-CN" altLang="en-US"/>
              </a:p>
            </p:txBody>
          </p:sp>
        </p:grpSp>
        <p:graphicFrame>
          <p:nvGraphicFramePr>
            <p:cNvPr id="79" name="Object 24"/>
            <p:cNvGraphicFramePr>
              <a:graphicFrameLocks noChangeAspect="1"/>
            </p:cNvGraphicFramePr>
            <p:nvPr/>
          </p:nvGraphicFramePr>
          <p:xfrm>
            <a:off x="3926" y="954"/>
            <a:ext cx="802" cy="506"/>
          </p:xfrm>
          <a:graphic>
            <a:graphicData uri="http://schemas.openxmlformats.org/presentationml/2006/ole">
              <mc:AlternateContent xmlns:mc="http://schemas.openxmlformats.org/markup-compatibility/2006">
                <mc:Choice xmlns:v="urn:schemas-microsoft-com:vml" Requires="v">
                  <p:oleObj spid="_x0000_s3" name="公式" r:id="rId3" imgW="722630" imgH="457200" progId="Equation.3">
                    <p:embed/>
                  </p:oleObj>
                </mc:Choice>
                <mc:Fallback>
                  <p:oleObj name="公式" r:id="rId3" imgW="722630" imgH="457200" progId="Equation.3">
                    <p:embed/>
                    <p:pic>
                      <p:nvPicPr>
                        <p:cNvPr id="0" name="图片 2"/>
                        <p:cNvPicPr>
                          <a:picLocks noChangeAspect="1" noChangeArrowheads="1"/>
                        </p:cNvPicPr>
                        <p:nvPr/>
                      </p:nvPicPr>
                      <p:blipFill>
                        <a:blip r:embed="rId4"/>
                        <a:srcRect/>
                        <a:stretch>
                          <a:fillRect/>
                        </a:stretch>
                      </p:blipFill>
                      <p:spPr bwMode="auto">
                        <a:xfrm>
                          <a:off x="3926" y="954"/>
                          <a:ext cx="802" cy="506"/>
                        </a:xfrm>
                        <a:prstGeom prst="rect">
                          <a:avLst/>
                        </a:prstGeom>
                        <a:noFill/>
                        <a:ln>
                          <a:noFill/>
                        </a:ln>
                        <a:effectLst/>
                      </p:spPr>
                    </p:pic>
                  </p:oleObj>
                </mc:Fallback>
              </mc:AlternateContent>
            </a:graphicData>
          </a:graphic>
        </p:graphicFrame>
        <p:graphicFrame>
          <p:nvGraphicFramePr>
            <p:cNvPr id="80" name="Object 25"/>
            <p:cNvGraphicFramePr>
              <a:graphicFrameLocks noChangeAspect="1"/>
            </p:cNvGraphicFramePr>
            <p:nvPr/>
          </p:nvGraphicFramePr>
          <p:xfrm>
            <a:off x="3466" y="1021"/>
            <a:ext cx="219" cy="319"/>
          </p:xfrm>
          <a:graphic>
            <a:graphicData uri="http://schemas.openxmlformats.org/presentationml/2006/ole">
              <mc:AlternateContent xmlns:mc="http://schemas.openxmlformats.org/markup-compatibility/2006">
                <mc:Choice xmlns:v="urn:schemas-microsoft-com:vml" Requires="v">
                  <p:oleObj spid="_x0000_s4" name="公式" r:id="rId5" imgW="164465" imgH="237490" progId="Equation.3">
                    <p:embed/>
                  </p:oleObj>
                </mc:Choice>
                <mc:Fallback>
                  <p:oleObj name="公式" r:id="rId5" imgW="164465" imgH="237490" progId="Equation.3">
                    <p:embed/>
                    <p:pic>
                      <p:nvPicPr>
                        <p:cNvPr id="0" name="图片 3"/>
                        <p:cNvPicPr>
                          <a:picLocks noChangeAspect="1" noChangeArrowheads="1"/>
                        </p:cNvPicPr>
                        <p:nvPr/>
                      </p:nvPicPr>
                      <p:blipFill>
                        <a:blip r:embed="rId6"/>
                        <a:srcRect/>
                        <a:stretch>
                          <a:fillRect/>
                        </a:stretch>
                      </p:blipFill>
                      <p:spPr bwMode="auto">
                        <a:xfrm>
                          <a:off x="3466" y="1021"/>
                          <a:ext cx="219" cy="319"/>
                        </a:xfrm>
                        <a:prstGeom prst="rect">
                          <a:avLst/>
                        </a:prstGeom>
                        <a:noFill/>
                        <a:ln>
                          <a:noFill/>
                        </a:ln>
                        <a:effectLst/>
                      </p:spPr>
                    </p:pic>
                  </p:oleObj>
                </mc:Fallback>
              </mc:AlternateContent>
            </a:graphicData>
          </a:graphic>
        </p:graphicFrame>
      </p:grpSp>
      <p:graphicFrame>
        <p:nvGraphicFramePr>
          <p:cNvPr id="18" name="Object 25"/>
          <p:cNvGraphicFramePr>
            <a:graphicFrameLocks noChangeAspect="1"/>
          </p:cNvGraphicFramePr>
          <p:nvPr/>
        </p:nvGraphicFramePr>
        <p:xfrm>
          <a:off x="1516428" y="2305893"/>
          <a:ext cx="360006" cy="526523"/>
        </p:xfrm>
        <a:graphic>
          <a:graphicData uri="http://schemas.openxmlformats.org/presentationml/2006/ole">
            <mc:AlternateContent xmlns:mc="http://schemas.openxmlformats.org/markup-compatibility/2006">
              <mc:Choice xmlns:v="urn:schemas-microsoft-com:vml" Requires="v">
                <p:oleObj spid="_x0000_s5" name="公式" r:id="rId7" imgW="164465" imgH="237490" progId="Equation.3">
                  <p:embed/>
                </p:oleObj>
              </mc:Choice>
              <mc:Fallback>
                <p:oleObj name="公式" r:id="rId7" imgW="164465" imgH="237490" progId="Equation.3">
                  <p:embed/>
                  <p:pic>
                    <p:nvPicPr>
                      <p:cNvPr id="0" name="图片 4"/>
                      <p:cNvPicPr>
                        <a:picLocks noChangeAspect="1" noChangeArrowheads="1"/>
                      </p:cNvPicPr>
                      <p:nvPr/>
                    </p:nvPicPr>
                    <p:blipFill>
                      <a:blip r:embed="rId8"/>
                      <a:srcRect/>
                      <a:stretch>
                        <a:fillRect/>
                      </a:stretch>
                    </p:blipFill>
                    <p:spPr bwMode="auto">
                      <a:xfrm>
                        <a:off x="1516428" y="2305893"/>
                        <a:ext cx="360006" cy="526523"/>
                      </a:xfrm>
                      <a:prstGeom prst="rect">
                        <a:avLst/>
                      </a:prstGeom>
                      <a:noFill/>
                      <a:ln>
                        <a:noFill/>
                      </a:ln>
                      <a:effectLst/>
                    </p:spPr>
                  </p:pic>
                </p:oleObj>
              </mc:Fallback>
            </mc:AlternateContent>
          </a:graphicData>
        </a:graphic>
      </p:graphicFrame>
      <p:sp>
        <p:nvSpPr>
          <p:cNvPr id="6" name="Title 1"/>
          <p:cNvSpPr>
            <a:spLocks noGrp="1"/>
          </p:cNvSpPr>
          <p:nvPr>
            <p:ph type="title"/>
          </p:nvPr>
        </p:nvSpPr>
        <p:spPr/>
        <p:txBody>
          <a:bodyPr/>
          <a:lstStyle/>
          <a:p>
            <a:r>
              <a:rPr lang="zh-CN" altLang="en-US" dirty="0"/>
              <a:t>洛伦兹经典观点</a:t>
            </a:r>
            <a:endParaRPr lang="en-US" dirty="0"/>
          </a:p>
        </p:txBody>
      </p:sp>
      <p:sp>
        <p:nvSpPr>
          <p:cNvPr id="7" name="幻灯片编号占位符 2"/>
          <p:cNvSpPr>
            <a:spLocks noGrp="1"/>
          </p:cNvSpPr>
          <p:nvPr>
            <p:ph type="sldNum" sz="quarter" idx="12"/>
          </p:nvPr>
        </p:nvSpPr>
        <p:spPr/>
        <p:txBody>
          <a:bodyPr/>
          <a:lstStyle/>
          <a:p>
            <a:pPr>
              <a:defRPr/>
            </a:pPr>
            <a:fld id="{34CF0DB0-835C-4707-AE11-569FB349AEAD}" type="slidenum">
              <a:rPr lang="en-US" smtClean="0"/>
            </a:fld>
            <a:endParaRPr lang="en-US"/>
          </a:p>
        </p:txBody>
      </p:sp>
      <p:graphicFrame>
        <p:nvGraphicFramePr>
          <p:cNvPr id="20" name="Object 28"/>
          <p:cNvGraphicFramePr>
            <a:graphicFrameLocks noChangeAspect="1"/>
          </p:cNvGraphicFramePr>
          <p:nvPr/>
        </p:nvGraphicFramePr>
        <p:xfrm>
          <a:off x="6777857" y="1217895"/>
          <a:ext cx="1658938" cy="1030288"/>
        </p:xfrm>
        <a:graphic>
          <a:graphicData uri="http://schemas.openxmlformats.org/presentationml/2006/ole">
            <mc:AlternateContent xmlns:mc="http://schemas.openxmlformats.org/markup-compatibility/2006">
              <mc:Choice xmlns:v="urn:schemas-microsoft-com:vml" Requires="v">
                <p:oleObj spid="_x0000_s8" name="公式" r:id="rId9" imgW="704215" imgH="429895" progId="Equation.3">
                  <p:embed/>
                </p:oleObj>
              </mc:Choice>
              <mc:Fallback>
                <p:oleObj name="公式" r:id="rId9" imgW="704215" imgH="429895" progId="Equation.3">
                  <p:embed/>
                  <p:pic>
                    <p:nvPicPr>
                      <p:cNvPr id="0" name="图片 7"/>
                      <p:cNvPicPr>
                        <a:picLocks noChangeAspect="1" noChangeArrowheads="1"/>
                      </p:cNvPicPr>
                      <p:nvPr/>
                    </p:nvPicPr>
                    <p:blipFill>
                      <a:blip r:embed="rId10"/>
                      <a:srcRect/>
                      <a:stretch>
                        <a:fillRect/>
                      </a:stretch>
                    </p:blipFill>
                    <p:spPr bwMode="auto">
                      <a:xfrm>
                        <a:off x="6777857" y="1217895"/>
                        <a:ext cx="1658938" cy="1030288"/>
                      </a:xfrm>
                      <a:prstGeom prst="rect">
                        <a:avLst/>
                      </a:prstGeom>
                      <a:solidFill>
                        <a:srgbClr val="EEECE1"/>
                      </a:solidFill>
                      <a:ln>
                        <a:noFill/>
                      </a:ln>
                      <a:effectLst/>
                    </p:spPr>
                  </p:pic>
                </p:oleObj>
              </mc:Fallback>
            </mc:AlternateContent>
          </a:graphicData>
        </a:graphic>
      </p:graphicFrame>
      <p:graphicFrame>
        <p:nvGraphicFramePr>
          <p:cNvPr id="21" name="Object 4"/>
          <p:cNvGraphicFramePr>
            <a:graphicFrameLocks noChangeAspect="1"/>
          </p:cNvGraphicFramePr>
          <p:nvPr/>
        </p:nvGraphicFramePr>
        <p:xfrm>
          <a:off x="3092225" y="5257800"/>
          <a:ext cx="1500187" cy="910937"/>
        </p:xfrm>
        <a:graphic>
          <a:graphicData uri="http://schemas.openxmlformats.org/presentationml/2006/ole">
            <mc:AlternateContent xmlns:mc="http://schemas.openxmlformats.org/markup-compatibility/2006">
              <mc:Choice xmlns:v="urn:schemas-microsoft-com:vml" Requires="v">
                <p:oleObj spid="_x0000_s9" name="公式" r:id="rId11" imgW="704215" imgH="429895" progId="Equation.3">
                  <p:embed/>
                </p:oleObj>
              </mc:Choice>
              <mc:Fallback>
                <p:oleObj name="公式" r:id="rId11" imgW="704215" imgH="429895" progId="Equation.3">
                  <p:embed/>
                  <p:pic>
                    <p:nvPicPr>
                      <p:cNvPr id="0" name="图片 8"/>
                      <p:cNvPicPr>
                        <a:picLocks noChangeAspect="1" noChangeArrowheads="1"/>
                      </p:cNvPicPr>
                      <p:nvPr/>
                    </p:nvPicPr>
                    <p:blipFill>
                      <a:blip r:embed="rId12"/>
                      <a:srcRect/>
                      <a:stretch>
                        <a:fillRect/>
                      </a:stretch>
                    </p:blipFill>
                    <p:spPr bwMode="auto">
                      <a:xfrm>
                        <a:off x="3092225" y="5257800"/>
                        <a:ext cx="1500187" cy="910937"/>
                      </a:xfrm>
                      <a:prstGeom prst="rect">
                        <a:avLst/>
                      </a:prstGeom>
                      <a:noFill/>
                      <a:ln>
                        <a:noFill/>
                      </a:ln>
                      <a:effectLst/>
                    </p:spPr>
                  </p:pic>
                </p:oleObj>
              </mc:Fallback>
            </mc:AlternateContent>
          </a:graphicData>
        </a:graphic>
      </p:graphicFrame>
      <p:sp>
        <p:nvSpPr>
          <p:cNvPr id="10"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edge">
                                      <p:cBhvr>
                                        <p:cTn id="2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vert="horz" lIns="91440" tIns="45720" rIns="91440" bIns="45720" rtlCol="0" anchor="b">
            <a:normAutofit/>
          </a:bodyPr>
          <a:lstStyle/>
          <a:p>
            <a:r>
              <a:rPr lang="zh-CN" altLang="en-US" dirty="0"/>
              <a:t>塞曼效应的偏振特性</a:t>
            </a:r>
            <a:endParaRPr lang="zh-CN" altLang="en-US" dirty="0"/>
          </a:p>
        </p:txBody>
      </p:sp>
      <p:sp>
        <p:nvSpPr>
          <p:cNvPr id="4" name="幻灯片编号占位符 3"/>
          <p:cNvSpPr>
            <a:spLocks noGrp="1"/>
          </p:cNvSpPr>
          <p:nvPr>
            <p:ph type="sldNum" sz="quarter" idx="12"/>
          </p:nvPr>
        </p:nvSpPr>
        <p:spPr/>
        <p:txBody>
          <a:bodyPr/>
          <a:lstStyle/>
          <a:p>
            <a:pPr>
              <a:defRPr/>
            </a:pPr>
            <a:fld id="{34CF0DB0-835C-4707-AE11-569FB349AEAD}" type="slidenum">
              <a:rPr lang="en-US" smtClean="0"/>
            </a:fld>
            <a:endParaRPr lang="en-US"/>
          </a:p>
        </p:txBody>
      </p:sp>
      <p:graphicFrame>
        <p:nvGraphicFramePr>
          <p:cNvPr id="153609" name="Object 9"/>
          <p:cNvGraphicFramePr>
            <a:graphicFrameLocks noGrp="1" noChangeAspect="1"/>
          </p:cNvGraphicFramePr>
          <p:nvPr>
            <p:ph sz="half" idx="4294967295"/>
          </p:nvPr>
        </p:nvGraphicFramePr>
        <p:xfrm>
          <a:off x="306388" y="2222858"/>
          <a:ext cx="8702675" cy="1096963"/>
        </p:xfrm>
        <a:graphic>
          <a:graphicData uri="http://schemas.openxmlformats.org/presentationml/2006/ole">
            <mc:AlternateContent xmlns:mc="http://schemas.openxmlformats.org/markup-compatibility/2006">
              <mc:Choice xmlns:v="urn:schemas-microsoft-com:vml" Requires="v">
                <p:oleObj spid="_x0000_s2" name="公式" r:id="rId1" imgW="12674600" imgH="1574800" progId="Equation.3">
                  <p:embed/>
                </p:oleObj>
              </mc:Choice>
              <mc:Fallback>
                <p:oleObj name="公式" r:id="rId1" imgW="12674600" imgH="1574800" progId="Equation.3">
                  <p:embed/>
                  <p:pic>
                    <p:nvPicPr>
                      <p:cNvPr id="0" name="图片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2222858"/>
                        <a:ext cx="8702675" cy="1096963"/>
                      </a:xfrm>
                      <a:prstGeom prst="rect">
                        <a:avLst/>
                      </a:prstGeom>
                      <a:noFill/>
                      <a:ln>
                        <a:noFill/>
                      </a:ln>
                      <a:effectLst/>
                    </p:spPr>
                  </p:pic>
                </p:oleObj>
              </mc:Fallback>
            </mc:AlternateContent>
          </a:graphicData>
        </a:graphic>
      </p:graphicFrame>
      <p:sp>
        <p:nvSpPr>
          <p:cNvPr id="153603" name="Rectangle 3"/>
          <p:cNvSpPr>
            <a:spLocks noChangeArrowheads="1"/>
          </p:cNvSpPr>
          <p:nvPr/>
        </p:nvSpPr>
        <p:spPr bwMode="auto">
          <a:xfrm>
            <a:off x="0" y="2955281"/>
            <a:ext cx="184666" cy="461665"/>
          </a:xfrm>
          <a:prstGeom prst="rect">
            <a:avLst/>
          </a:prstGeom>
          <a:noFill/>
          <a:ln>
            <a:noFill/>
          </a:ln>
          <a:effectLst/>
        </p:spPr>
        <p:txBody>
          <a:bodyPr wrap="none" anchor="ctr">
            <a:spAutoFit/>
          </a:bodyPr>
          <a:lstStyle/>
          <a:p>
            <a:pPr>
              <a:defRPr/>
            </a:pPr>
            <a:endParaRPr lang="zh-CN" altLang="en-US" sz="2400">
              <a:effectLst>
                <a:outerShdw blurRad="38100" dist="38100" dir="2700000" algn="tl">
                  <a:srgbClr val="000000">
                    <a:alpha val="43137"/>
                  </a:srgbClr>
                </a:outerShdw>
              </a:effectLst>
              <a:ea typeface="宋体" panose="02010600030101010101" pitchFamily="2" charset="-122"/>
              <a:cs typeface="+mn-cs"/>
            </a:endParaRPr>
          </a:p>
        </p:txBody>
      </p:sp>
      <p:sp>
        <p:nvSpPr>
          <p:cNvPr id="153604" name="Rectangle 4"/>
          <p:cNvSpPr>
            <a:spLocks noChangeArrowheads="1"/>
          </p:cNvSpPr>
          <p:nvPr/>
        </p:nvSpPr>
        <p:spPr bwMode="auto">
          <a:xfrm>
            <a:off x="0" y="-230832"/>
            <a:ext cx="184666" cy="461665"/>
          </a:xfrm>
          <a:prstGeom prst="rect">
            <a:avLst/>
          </a:prstGeom>
          <a:noFill/>
          <a:ln>
            <a:noFill/>
          </a:ln>
          <a:effectLst/>
        </p:spPr>
        <p:txBody>
          <a:bodyPr wrap="none" anchor="ctr">
            <a:spAutoFit/>
          </a:bodyPr>
          <a:lstStyle/>
          <a:p>
            <a:pPr>
              <a:defRPr/>
            </a:pPr>
            <a:endParaRPr lang="zh-CN" altLang="en-US" sz="2400">
              <a:effectLst>
                <a:outerShdw blurRad="38100" dist="38100" dir="2700000" algn="tl">
                  <a:srgbClr val="000000">
                    <a:alpha val="43137"/>
                  </a:srgbClr>
                </a:outerShdw>
              </a:effectLst>
              <a:ea typeface="宋体" panose="02010600030101010101" pitchFamily="2" charset="-122"/>
              <a:cs typeface="+mn-cs"/>
            </a:endParaRPr>
          </a:p>
        </p:txBody>
      </p:sp>
      <p:sp>
        <p:nvSpPr>
          <p:cNvPr id="153605" name="Rectangle 5"/>
          <p:cNvSpPr>
            <a:spLocks noChangeArrowheads="1"/>
          </p:cNvSpPr>
          <p:nvPr/>
        </p:nvSpPr>
        <p:spPr bwMode="auto">
          <a:xfrm>
            <a:off x="0" y="-230832"/>
            <a:ext cx="184666" cy="461665"/>
          </a:xfrm>
          <a:prstGeom prst="rect">
            <a:avLst/>
          </a:prstGeom>
          <a:noFill/>
          <a:ln>
            <a:noFill/>
          </a:ln>
          <a:effectLst/>
        </p:spPr>
        <p:txBody>
          <a:bodyPr wrap="none" anchor="ctr">
            <a:spAutoFit/>
          </a:bodyPr>
          <a:lstStyle/>
          <a:p>
            <a:pPr>
              <a:defRPr/>
            </a:pPr>
            <a:endParaRPr lang="zh-CN" altLang="en-US" sz="2400">
              <a:effectLst>
                <a:outerShdw blurRad="38100" dist="38100" dir="2700000" algn="tl">
                  <a:srgbClr val="000000">
                    <a:alpha val="43137"/>
                  </a:srgbClr>
                </a:outerShdw>
              </a:effectLst>
              <a:ea typeface="宋体" panose="02010600030101010101" pitchFamily="2" charset="-122"/>
              <a:cs typeface="+mn-cs"/>
            </a:endParaRPr>
          </a:p>
        </p:txBody>
      </p:sp>
      <p:sp>
        <p:nvSpPr>
          <p:cNvPr id="153606" name="Rectangle 6"/>
          <p:cNvSpPr>
            <a:spLocks noChangeArrowheads="1"/>
          </p:cNvSpPr>
          <p:nvPr/>
        </p:nvSpPr>
        <p:spPr bwMode="auto">
          <a:xfrm>
            <a:off x="0" y="-230832"/>
            <a:ext cx="184666" cy="461665"/>
          </a:xfrm>
          <a:prstGeom prst="rect">
            <a:avLst/>
          </a:prstGeom>
          <a:noFill/>
          <a:ln>
            <a:noFill/>
          </a:ln>
          <a:effectLst/>
        </p:spPr>
        <p:txBody>
          <a:bodyPr wrap="none" anchor="ctr">
            <a:spAutoFit/>
          </a:bodyPr>
          <a:lstStyle/>
          <a:p>
            <a:pPr>
              <a:defRPr/>
            </a:pPr>
            <a:endParaRPr lang="zh-CN" altLang="en-US" sz="2400">
              <a:effectLst>
                <a:outerShdw blurRad="38100" dist="38100" dir="2700000" algn="tl">
                  <a:srgbClr val="000000">
                    <a:alpha val="43137"/>
                  </a:srgbClr>
                </a:outerShdw>
              </a:effectLst>
              <a:ea typeface="宋体" panose="02010600030101010101" pitchFamily="2" charset="-122"/>
              <a:cs typeface="+mn-cs"/>
            </a:endParaRPr>
          </a:p>
        </p:txBody>
      </p:sp>
      <p:graphicFrame>
        <p:nvGraphicFramePr>
          <p:cNvPr id="153607" name="Object 7"/>
          <p:cNvGraphicFramePr>
            <a:graphicFrameLocks noChangeAspect="1"/>
          </p:cNvGraphicFramePr>
          <p:nvPr/>
        </p:nvGraphicFramePr>
        <p:xfrm>
          <a:off x="6248400" y="1143000"/>
          <a:ext cx="2649048" cy="1054213"/>
        </p:xfrm>
        <a:graphic>
          <a:graphicData uri="http://schemas.openxmlformats.org/presentationml/2006/ole">
            <mc:AlternateContent xmlns:mc="http://schemas.openxmlformats.org/markup-compatibility/2006">
              <mc:Choice xmlns:v="urn:schemas-microsoft-com:vml" Requires="v">
                <p:oleObj spid="_x0000_s3" name="公式" r:id="rId3" imgW="1216025" imgH="475615" progId="Equation.3">
                  <p:embed/>
                </p:oleObj>
              </mc:Choice>
              <mc:Fallback>
                <p:oleObj name="公式" r:id="rId3" imgW="1216025" imgH="475615" progId="Equation.3">
                  <p:embed/>
                  <p:pic>
                    <p:nvPicPr>
                      <p:cNvPr id="0" name="图片 2"/>
                      <p:cNvPicPr>
                        <a:picLocks noChangeAspect="1" noChangeArrowheads="1"/>
                      </p:cNvPicPr>
                      <p:nvPr/>
                    </p:nvPicPr>
                    <p:blipFill>
                      <a:blip r:embed="rId4"/>
                      <a:srcRect/>
                      <a:stretch>
                        <a:fillRect/>
                      </a:stretch>
                    </p:blipFill>
                    <p:spPr bwMode="auto">
                      <a:xfrm>
                        <a:off x="6248400" y="1143000"/>
                        <a:ext cx="2649048" cy="1054213"/>
                      </a:xfrm>
                      <a:prstGeom prst="rect">
                        <a:avLst/>
                      </a:prstGeom>
                      <a:noFill/>
                      <a:ln>
                        <a:noFill/>
                      </a:ln>
                    </p:spPr>
                  </p:pic>
                </p:oleObj>
              </mc:Fallback>
            </mc:AlternateContent>
          </a:graphicData>
        </a:graphic>
      </p:graphicFrame>
      <p:sp>
        <p:nvSpPr>
          <p:cNvPr id="153608" name="Rectangle 8"/>
          <p:cNvSpPr>
            <a:spLocks noChangeArrowheads="1"/>
          </p:cNvSpPr>
          <p:nvPr/>
        </p:nvSpPr>
        <p:spPr bwMode="auto">
          <a:xfrm>
            <a:off x="306388" y="1254607"/>
            <a:ext cx="5384800" cy="830997"/>
          </a:xfrm>
          <a:prstGeom prst="rect">
            <a:avLst/>
          </a:prstGeom>
          <a:noFill/>
          <a:ln>
            <a:noFill/>
          </a:ln>
        </p:spPr>
        <p:txBody>
          <a:bodyPr>
            <a:spAutoFit/>
          </a:bodyPr>
          <a:lstStyle/>
          <a:p>
            <a:r>
              <a:rPr lang="zh-CN" altLang="en-US" sz="2400" dirty="0">
                <a:solidFill>
                  <a:schemeClr val="tx1"/>
                </a:solidFill>
                <a:latin typeface="华文楷体" panose="02010600040101010101" charset="-122"/>
                <a:ea typeface="华文楷体" panose="02010600040101010101" charset="-122"/>
                <a:cs typeface="华文楷体" panose="02010600040101010101" charset="-122"/>
              </a:rPr>
              <a:t>　在电磁学中，沿</a:t>
            </a:r>
            <a:r>
              <a:rPr lang="en-US" altLang="zh-CN" sz="2400" dirty="0">
                <a:solidFill>
                  <a:schemeClr val="tx1"/>
                </a:solidFill>
                <a:latin typeface="华文楷体" panose="02010600040101010101" charset="-122"/>
                <a:ea typeface="华文楷体" panose="02010600040101010101" charset="-122"/>
                <a:cs typeface="华文楷体" panose="02010600040101010101" charset="-122"/>
              </a:rPr>
              <a:t>z</a:t>
            </a:r>
            <a:r>
              <a:rPr lang="zh-CN" altLang="en-US" sz="2400" dirty="0">
                <a:solidFill>
                  <a:schemeClr val="tx1"/>
                </a:solidFill>
                <a:latin typeface="华文楷体" panose="02010600040101010101" charset="-122"/>
                <a:ea typeface="华文楷体" panose="02010600040101010101" charset="-122"/>
                <a:cs typeface="华文楷体" panose="02010600040101010101" charset="-122"/>
              </a:rPr>
              <a:t>方向传播的电磁波（横波）的电矢量必定在</a:t>
            </a:r>
            <a:r>
              <a:rPr lang="en-US" altLang="zh-CN" sz="2400" dirty="0">
                <a:solidFill>
                  <a:schemeClr val="tx1"/>
                </a:solidFill>
                <a:latin typeface="华文楷体" panose="02010600040101010101" charset="-122"/>
                <a:ea typeface="华文楷体" panose="02010600040101010101" charset="-122"/>
                <a:cs typeface="华文楷体" panose="02010600040101010101" charset="-122"/>
              </a:rPr>
              <a:t>oxy</a:t>
            </a:r>
            <a:r>
              <a:rPr lang="zh-CN" altLang="en-US" sz="2400" dirty="0">
                <a:solidFill>
                  <a:schemeClr val="tx1"/>
                </a:solidFill>
                <a:latin typeface="华文楷体" panose="02010600040101010101" charset="-122"/>
                <a:ea typeface="华文楷体" panose="02010600040101010101" charset="-122"/>
                <a:cs typeface="华文楷体" panose="02010600040101010101" charset="-122"/>
              </a:rPr>
              <a:t>平面</a:t>
            </a:r>
            <a:r>
              <a:rPr lang="en-US" altLang="zh-CN" sz="2400" dirty="0">
                <a:solidFill>
                  <a:schemeClr val="tx1"/>
                </a:solidFill>
                <a:latin typeface="华文楷体" panose="02010600040101010101" charset="-122"/>
                <a:ea typeface="华文楷体" panose="02010600040101010101" charset="-122"/>
                <a:cs typeface="华文楷体" panose="02010600040101010101" charset="-122"/>
              </a:rPr>
              <a:t>:</a:t>
            </a:r>
            <a:endParaRPr lang="en-US" altLang="zh-CN" sz="2400" dirty="0">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153611" name="Rectangle 11"/>
          <p:cNvSpPr>
            <a:spLocks noChangeArrowheads="1"/>
          </p:cNvSpPr>
          <p:nvPr/>
        </p:nvSpPr>
        <p:spPr bwMode="auto">
          <a:xfrm>
            <a:off x="306388" y="3810000"/>
            <a:ext cx="4515259" cy="2185214"/>
          </a:xfrm>
          <a:prstGeom prst="rect">
            <a:avLst/>
          </a:prstGeom>
          <a:noFill/>
          <a:ln>
            <a:noFill/>
          </a:ln>
        </p:spPr>
        <p:txBody>
          <a:bodyPr wrap="square">
            <a:spAutoFit/>
          </a:bodyPr>
          <a:lstStyle/>
          <a:p>
            <a:r>
              <a:rPr lang="zh-CN" altLang="en-US" sz="2400" dirty="0">
                <a:solidFill>
                  <a:schemeClr val="tx1"/>
                </a:solidFill>
                <a:latin typeface="楷体_GB2312" charset="0"/>
                <a:ea typeface="楷体_GB2312" charset="0"/>
                <a:cs typeface="楷体_GB2312" charset="0"/>
              </a:rPr>
              <a:t>　</a:t>
            </a:r>
            <a:r>
              <a:rPr lang="zh-CN" altLang="en-US" sz="2400" dirty="0">
                <a:solidFill>
                  <a:schemeClr val="tx1"/>
                </a:solidFill>
                <a:latin typeface="华文楷体" panose="02010600040101010101" charset="-122"/>
                <a:ea typeface="华文楷体" panose="02010600040101010101" charset="-122"/>
                <a:cs typeface="华文楷体" panose="02010600040101010101" charset="-122"/>
              </a:rPr>
              <a:t>贝思于</a:t>
            </a:r>
            <a:r>
              <a:rPr lang="en-US" altLang="zh-CN" sz="2400" dirty="0">
                <a:solidFill>
                  <a:schemeClr val="tx1"/>
                </a:solidFill>
                <a:latin typeface="华文楷体" panose="02010600040101010101" charset="-122"/>
                <a:ea typeface="华文楷体" panose="02010600040101010101" charset="-122"/>
                <a:cs typeface="华文楷体" panose="02010600040101010101" charset="-122"/>
              </a:rPr>
              <a:t>1936</a:t>
            </a:r>
            <a:r>
              <a:rPr lang="zh-CN" altLang="en-US" sz="2400" dirty="0">
                <a:solidFill>
                  <a:schemeClr val="tx1"/>
                </a:solidFill>
                <a:latin typeface="华文楷体" panose="02010600040101010101" charset="-122"/>
                <a:ea typeface="华文楷体" panose="02010600040101010101" charset="-122"/>
                <a:cs typeface="华文楷体" panose="02010600040101010101" charset="-122"/>
              </a:rPr>
              <a:t>年</a:t>
            </a:r>
            <a:r>
              <a:rPr lang="zh-CN" altLang="en-US" sz="2400" dirty="0">
                <a:solidFill>
                  <a:srgbClr val="FF0000"/>
                </a:solidFill>
                <a:latin typeface="华文楷体" panose="02010600040101010101" charset="-122"/>
                <a:ea typeface="华文楷体" panose="02010600040101010101" charset="-122"/>
                <a:cs typeface="华文楷体" panose="02010600040101010101" charset="-122"/>
              </a:rPr>
              <a:t>观察到圆偏振光具有角动量</a:t>
            </a:r>
            <a:r>
              <a:rPr lang="zh-CN" altLang="en-US" sz="2400" dirty="0">
                <a:solidFill>
                  <a:schemeClr val="tx1"/>
                </a:solidFill>
                <a:latin typeface="华文楷体" panose="02010600040101010101" charset="-122"/>
                <a:ea typeface="华文楷体" panose="02010600040101010101" charset="-122"/>
                <a:cs typeface="华文楷体" panose="02010600040101010101" charset="-122"/>
              </a:rPr>
              <a:t>。光的自旋角动量方向和电矢量旋转方向构成右螺旋关系。</a:t>
            </a:r>
            <a:br>
              <a:rPr lang="en-US" altLang="zh-CN" sz="2400" dirty="0">
                <a:solidFill>
                  <a:schemeClr val="tx1"/>
                </a:solidFill>
                <a:latin typeface="华文楷体" panose="02010600040101010101" charset="-122"/>
                <a:ea typeface="华文楷体" panose="02010600040101010101" charset="-122"/>
                <a:cs typeface="华文楷体" panose="02010600040101010101" charset="-122"/>
              </a:rPr>
            </a:br>
            <a:r>
              <a:rPr lang="zh-CN" altLang="en-US" sz="2000" b="0" dirty="0">
                <a:solidFill>
                  <a:schemeClr val="tx1"/>
                </a:solidFill>
                <a:latin typeface="华文楷体" panose="02010600040101010101" charset="-122"/>
                <a:ea typeface="华文楷体" panose="02010600040101010101" charset="-122"/>
                <a:cs typeface="华文楷体" panose="02010600040101010101" charset="-122"/>
              </a:rPr>
              <a:t>右旋偏振：角动量方向与传播方向相反</a:t>
            </a:r>
            <a:endParaRPr lang="en-US" altLang="zh-CN" sz="2000" b="0" dirty="0">
              <a:solidFill>
                <a:schemeClr val="tx1"/>
              </a:solidFill>
              <a:latin typeface="华文楷体" panose="02010600040101010101" charset="-122"/>
              <a:ea typeface="华文楷体" panose="02010600040101010101" charset="-122"/>
              <a:cs typeface="华文楷体" panose="02010600040101010101" charset="-122"/>
            </a:endParaRPr>
          </a:p>
          <a:p>
            <a:r>
              <a:rPr lang="zh-CN" altLang="en-US" sz="2000" b="0" dirty="0">
                <a:solidFill>
                  <a:schemeClr val="tx1"/>
                </a:solidFill>
                <a:latin typeface="华文楷体" panose="02010600040101010101" charset="-122"/>
                <a:ea typeface="华文楷体" panose="02010600040101010101" charset="-122"/>
                <a:cs typeface="华文楷体" panose="02010600040101010101" charset="-122"/>
              </a:rPr>
              <a:t>左旋偏振：角动量方向与传播方向相同</a:t>
            </a:r>
            <a:endParaRPr lang="zh-CN" altLang="en-US" sz="2000" b="0" dirty="0">
              <a:solidFill>
                <a:schemeClr val="tx1"/>
              </a:solidFill>
              <a:latin typeface="华文楷体" panose="02010600040101010101" charset="-122"/>
              <a:ea typeface="华文楷体" panose="02010600040101010101" charset="-122"/>
              <a:cs typeface="华文楷体" panose="02010600040101010101" charset="-122"/>
            </a:endParaRPr>
          </a:p>
        </p:txBody>
      </p:sp>
      <p:pic>
        <p:nvPicPr>
          <p:cNvPr id="54" name="Picture 53"/>
          <p:cNvPicPr>
            <a:picLocks noChangeAspect="1"/>
          </p:cNvPicPr>
          <p:nvPr/>
        </p:nvPicPr>
        <p:blipFill>
          <a:blip r:embed="rId5"/>
          <a:stretch>
            <a:fillRect/>
          </a:stretch>
        </p:blipFill>
        <p:spPr>
          <a:xfrm>
            <a:off x="4953000" y="4186946"/>
            <a:ext cx="3209308" cy="2060522"/>
          </a:xfrm>
          <a:prstGeom prst="rect">
            <a:avLst/>
          </a:prstGeom>
        </p:spPr>
      </p:pic>
      <p:sp>
        <p:nvSpPr>
          <p:cNvPr id="55" name="矩形 16"/>
          <p:cNvSpPr>
            <a:spLocks noChangeArrowheads="1"/>
          </p:cNvSpPr>
          <p:nvPr/>
        </p:nvSpPr>
        <p:spPr bwMode="auto">
          <a:xfrm>
            <a:off x="5029200" y="3372901"/>
            <a:ext cx="3518912"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lang="zh-CN" altLang="zh-CN" sz="2000" dirty="0">
                <a:latin typeface="Times New Roman" panose="02020603050405020304" pitchFamily="18" charset="0"/>
                <a:ea typeface="华文楷体" panose="02010600040101010101" charset="-122"/>
                <a:cs typeface="Times New Roman" panose="02020603050405020304" pitchFamily="18" charset="0"/>
              </a:rPr>
              <a:t>光子具有自旋，其自旋量子数</a:t>
            </a:r>
            <a:endParaRPr lang="en-US" altLang="zh-CN" sz="2000" dirty="0">
              <a:latin typeface="Times New Roman" panose="02020603050405020304" pitchFamily="18" charset="0"/>
              <a:ea typeface="华文楷体" panose="02010600040101010101" charset="-122"/>
              <a:cs typeface="Times New Roman" panose="02020603050405020304" pitchFamily="18" charset="0"/>
            </a:endParaRPr>
          </a:p>
          <a:p>
            <a:pPr algn="ctr" eaLnBrk="1" hangingPunct="1">
              <a:spcBef>
                <a:spcPct val="0"/>
              </a:spcBef>
              <a:buFont typeface="Wingdings" panose="05000000000000000000" pitchFamily="2" charset="2"/>
              <a:buNone/>
            </a:pPr>
            <a:r>
              <a:rPr lang="en-US" altLang="zh-CN" sz="2000" dirty="0">
                <a:latin typeface="Times New Roman" panose="02020603050405020304" pitchFamily="18" charset="0"/>
                <a:ea typeface="华文楷体" panose="02010600040101010101" charset="-122"/>
                <a:cs typeface="Times New Roman" panose="02020603050405020304" pitchFamily="18" charset="0"/>
              </a:rPr>
              <a:t>S=1</a:t>
            </a:r>
            <a:r>
              <a:rPr lang="zh-CN" altLang="en-US" sz="2000" dirty="0">
                <a:latin typeface="Times New Roman" panose="02020603050405020304" pitchFamily="18" charset="0"/>
                <a:ea typeface="华文楷体" panose="02010600040101010101" charset="-122"/>
                <a:cs typeface="Times New Roman" panose="02020603050405020304" pitchFamily="18" charset="0"/>
              </a:rPr>
              <a:t>，</a:t>
            </a:r>
            <a:r>
              <a:rPr lang="en-US" altLang="zh-CN" sz="2000" dirty="0" err="1">
                <a:latin typeface="Times New Roman" panose="02020603050405020304" pitchFamily="18" charset="0"/>
                <a:ea typeface="华文楷体" panose="02010600040101010101" charset="-122"/>
                <a:cs typeface="Times New Roman" panose="02020603050405020304" pitchFamily="18" charset="0"/>
              </a:rPr>
              <a:t>S</a:t>
            </a:r>
            <a:r>
              <a:rPr lang="en-US" altLang="zh-CN" sz="2000" baseline="-25000" dirty="0" err="1">
                <a:latin typeface="Times New Roman" panose="02020603050405020304" pitchFamily="18" charset="0"/>
                <a:ea typeface="华文楷体" panose="02010600040101010101" charset="-122"/>
                <a:cs typeface="Times New Roman" panose="02020603050405020304" pitchFamily="18" charset="0"/>
              </a:rPr>
              <a:t>z</a:t>
            </a:r>
            <a:r>
              <a:rPr lang="en-US" altLang="zh-CN" sz="2000" dirty="0">
                <a:latin typeface="Times New Roman" panose="02020603050405020304" pitchFamily="18" charset="0"/>
                <a:ea typeface="华文楷体" panose="02010600040101010101" charset="-122"/>
                <a:cs typeface="Times New Roman" panose="02020603050405020304" pitchFamily="18" charset="0"/>
              </a:rPr>
              <a:t>=±1</a:t>
            </a:r>
            <a:endParaRPr lang="zh-CN" altLang="en-US" sz="2000" dirty="0">
              <a:latin typeface="Times New Roman" panose="02020603050405020304" pitchFamily="18" charset="0"/>
              <a:ea typeface="华文楷体" panose="02010600040101010101" charset="-122"/>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plus(in)">
                                      <p:cBhvr>
                                        <p:cTn id="7" dur="1000"/>
                                        <p:tgtEl>
                                          <p:spTgt spid="15360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53607"/>
                                        </p:tgtEl>
                                        <p:attrNameLst>
                                          <p:attrName>style.visibility</p:attrName>
                                        </p:attrNameLst>
                                      </p:cBhvr>
                                      <p:to>
                                        <p:strVal val="visible"/>
                                      </p:to>
                                    </p:set>
                                    <p:animEffect transition="in" filter="plus(in)">
                                      <p:cBhvr>
                                        <p:cTn id="12" dur="1000"/>
                                        <p:tgtEl>
                                          <p:spTgt spid="15360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53609"/>
                                        </p:tgtEl>
                                        <p:attrNameLst>
                                          <p:attrName>style.visibility</p:attrName>
                                        </p:attrNameLst>
                                      </p:cBhvr>
                                      <p:to>
                                        <p:strVal val="visible"/>
                                      </p:to>
                                    </p:set>
                                    <p:animEffect transition="in" filter="plus(in)">
                                      <p:cBhvr>
                                        <p:cTn id="17" dur="1000"/>
                                        <p:tgtEl>
                                          <p:spTgt spid="153609"/>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53611"/>
                                        </p:tgtEl>
                                        <p:attrNameLst>
                                          <p:attrName>style.visibility</p:attrName>
                                        </p:attrNameLst>
                                      </p:cBhvr>
                                      <p:to>
                                        <p:strVal val="visible"/>
                                      </p:to>
                                    </p:set>
                                    <p:animEffect transition="in" filter="plus(in)">
                                      <p:cBhvr>
                                        <p:cTn id="22" dur="1000"/>
                                        <p:tgtEl>
                                          <p:spTgt spid="153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p:bldP spid="1536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塞曼效应的发射光谱具有偏振特性</a:t>
            </a:r>
            <a:endParaRPr lang="zh-CN" altLang="en-US" dirty="0"/>
          </a:p>
        </p:txBody>
      </p:sp>
      <p:sp>
        <p:nvSpPr>
          <p:cNvPr id="12" name="Footer Placeholder 11"/>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sp>
        <p:nvSpPr>
          <p:cNvPr id="5" name="矩形 4"/>
          <p:cNvSpPr>
            <a:spLocks noChangeArrowheads="1"/>
          </p:cNvSpPr>
          <p:nvPr/>
        </p:nvSpPr>
        <p:spPr bwMode="auto">
          <a:xfrm>
            <a:off x="89224" y="1306040"/>
            <a:ext cx="3873176"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Char char="l"/>
            </a:pPr>
            <a:r>
              <a:rPr lang="en-US" altLang="zh-CN" sz="2800" b="0" dirty="0">
                <a:latin typeface="Times New Roman" panose="02020603050405020304" pitchFamily="18" charset="0"/>
                <a:ea typeface="华文楷体" panose="02010600040101010101" charset="-122"/>
                <a:cs typeface="Times New Roman" panose="02020603050405020304" pitchFamily="18" charset="0"/>
              </a:rPr>
              <a:t> </a:t>
            </a:r>
            <a:r>
              <a:rPr lang="zh-CN" altLang="zh-CN" sz="2800" b="0" dirty="0">
                <a:latin typeface="Times New Roman" panose="02020603050405020304" pitchFamily="18" charset="0"/>
                <a:ea typeface="华文楷体" panose="02010600040101010101" charset="-122"/>
                <a:cs typeface="Times New Roman" panose="02020603050405020304" pitchFamily="18" charset="0"/>
              </a:rPr>
              <a:t>沿着外磁场方向</a:t>
            </a:r>
            <a:r>
              <a:rPr lang="zh-CN" altLang="zh-CN" sz="2800" dirty="0">
                <a:latin typeface="Times New Roman" panose="02020603050405020304" pitchFamily="18" charset="0"/>
                <a:ea typeface="华文楷体" panose="02010600040101010101" charset="-122"/>
                <a:cs typeface="Times New Roman" panose="02020603050405020304" pitchFamily="18" charset="0"/>
              </a:rPr>
              <a:t>观察</a:t>
            </a:r>
            <a:r>
              <a:rPr lang="en-US" altLang="zh-CN" sz="2800" b="0" dirty="0">
                <a:latin typeface="Times New Roman" panose="02020603050405020304" pitchFamily="18" charset="0"/>
                <a:ea typeface="华文楷体" panose="02010600040101010101" charset="-122"/>
                <a:cs typeface="Times New Roman" panose="02020603050405020304" pitchFamily="18" charset="0"/>
              </a:rPr>
              <a:t>:</a:t>
            </a:r>
            <a:endParaRPr lang="zh-CN" altLang="en-US" sz="2800" b="0" dirty="0">
              <a:latin typeface="Times New Roman" panose="02020603050405020304" pitchFamily="18" charset="0"/>
              <a:ea typeface="华文楷体" panose="02010600040101010101" charset="-122"/>
              <a:cs typeface="Times New Roman" panose="02020603050405020304" pitchFamily="18" charset="0"/>
            </a:endParaRPr>
          </a:p>
        </p:txBody>
      </p:sp>
      <p:sp>
        <p:nvSpPr>
          <p:cNvPr id="6" name="矩形 5"/>
          <p:cNvSpPr/>
          <p:nvPr/>
        </p:nvSpPr>
        <p:spPr>
          <a:xfrm>
            <a:off x="228600" y="1881549"/>
            <a:ext cx="6199390" cy="461665"/>
          </a:xfrm>
          <a:prstGeom prst="rect">
            <a:avLst/>
          </a:prstGeom>
          <a:solidFill>
            <a:schemeClr val="accent5"/>
          </a:solidFill>
        </p:spPr>
        <p:txBody>
          <a:bodyPr wrap="square">
            <a:spAutoFit/>
          </a:bodyPr>
          <a:lstStyle/>
          <a:p>
            <a:pPr>
              <a:buFont typeface="Wingdings" panose="05000000000000000000" pitchFamily="2" charset="2"/>
              <a:buNone/>
              <a:defRPr/>
            </a:pPr>
            <a:r>
              <a:rPr lang="zh-CN"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只能看到</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m</a:t>
            </a:r>
            <a:r>
              <a:rPr lang="en-US" altLang="zh-CN" sz="2400" b="0" baseline="-2500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J</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=±1</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的</a:t>
            </a:r>
            <a:r>
              <a:rPr lang="zh-CN" altLang="en-US" sz="2400" b="0" dirty="0">
                <a:solidFill>
                  <a:srgbClr val="0000FF"/>
                </a:solidFill>
                <a:latin typeface="Times New Roman" panose="02020603050405020304" pitchFamily="18" charset="0"/>
                <a:ea typeface="华文楷体" panose="02010600040101010101" charset="-122"/>
                <a:cs typeface="Times New Roman" panose="02020603050405020304" pitchFamily="18" charset="0"/>
              </a:rPr>
              <a:t>两条</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谱线，均为</a:t>
            </a:r>
            <a:r>
              <a:rPr lang="zh-CN" altLang="en-US" sz="2400" b="0" dirty="0">
                <a:solidFill>
                  <a:srgbClr val="0000FF"/>
                </a:solidFill>
                <a:latin typeface="Times New Roman" panose="02020603050405020304" pitchFamily="18" charset="0"/>
                <a:ea typeface="华文楷体" panose="02010600040101010101" charset="-122"/>
                <a:cs typeface="Times New Roman" panose="02020603050405020304" pitchFamily="18" charset="0"/>
              </a:rPr>
              <a:t>圆</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偏振光</a:t>
            </a:r>
            <a:endPar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7" name="矩形 6"/>
          <p:cNvSpPr/>
          <p:nvPr/>
        </p:nvSpPr>
        <p:spPr>
          <a:xfrm>
            <a:off x="629630" y="2438761"/>
            <a:ext cx="3954929" cy="1200329"/>
          </a:xfrm>
          <a:prstGeom prst="rect">
            <a:avLst/>
          </a:prstGeom>
          <a:solidFill>
            <a:schemeClr val="accent6">
              <a:lumMod val="20000"/>
              <a:lumOff val="80000"/>
            </a:schemeClr>
          </a:solidFill>
        </p:spPr>
        <p:txBody>
          <a:bodyPr wrap="none">
            <a:spAutoFit/>
          </a:bodyPr>
          <a:lstStyle/>
          <a:p>
            <a:pPr>
              <a:lnSpc>
                <a:spcPct val="150000"/>
              </a:lnSpc>
              <a:buFont typeface="Wingdings" panose="05000000000000000000" pitchFamily="2" charset="2"/>
              <a:buNone/>
              <a:defRPr/>
            </a:pP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m</a:t>
            </a:r>
            <a:r>
              <a:rPr lang="en-US" altLang="zh-CN" sz="2400" b="0" baseline="-2500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J</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=+1</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，左旋圆偏振光，</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endParaRPr lang="en-US" altLang="zh-CN" sz="2400" b="0" baseline="30000" dirty="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p>
            <a:pPr>
              <a:lnSpc>
                <a:spcPct val="150000"/>
              </a:lnSpc>
              <a:buFont typeface="Wingdings" panose="05000000000000000000" pitchFamily="2" charset="2"/>
              <a:buNone/>
              <a:defRPr/>
            </a:pP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m</a:t>
            </a:r>
            <a:r>
              <a:rPr lang="en-US" altLang="zh-CN" sz="2400" b="0" baseline="-2500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J</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 </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-1</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，右旋圆偏振光，</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baseline="3000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endParaRPr lang="zh-CN" altLang="en-US" sz="2400" b="0" baseline="30000" dirty="0">
              <a:solidFill>
                <a:schemeClr val="tx1"/>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8" name="矩形 7"/>
          <p:cNvSpPr>
            <a:spLocks noChangeArrowheads="1"/>
          </p:cNvSpPr>
          <p:nvPr/>
        </p:nvSpPr>
        <p:spPr bwMode="auto">
          <a:xfrm>
            <a:off x="54955" y="3919079"/>
            <a:ext cx="3873176"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Char char="l"/>
            </a:pPr>
            <a:r>
              <a:rPr lang="en-US" altLang="zh-CN" sz="2800" b="0" dirty="0">
                <a:latin typeface="Times New Roman" panose="02020603050405020304" pitchFamily="18" charset="0"/>
                <a:ea typeface="华文楷体" panose="02010600040101010101" charset="-122"/>
                <a:cs typeface="Times New Roman" panose="02020603050405020304" pitchFamily="18" charset="0"/>
              </a:rPr>
              <a:t> </a:t>
            </a:r>
            <a:r>
              <a:rPr lang="zh-CN" altLang="en-US" sz="2800" b="0" dirty="0">
                <a:latin typeface="Times New Roman" panose="02020603050405020304" pitchFamily="18" charset="0"/>
                <a:ea typeface="华文楷体" panose="02010600040101010101" charset="-122"/>
                <a:cs typeface="Times New Roman" panose="02020603050405020304" pitchFamily="18" charset="0"/>
              </a:rPr>
              <a:t>垂直</a:t>
            </a:r>
            <a:r>
              <a:rPr lang="zh-CN" altLang="zh-CN" sz="2800" b="0" dirty="0">
                <a:latin typeface="Times New Roman" panose="02020603050405020304" pitchFamily="18" charset="0"/>
                <a:ea typeface="华文楷体" panose="02010600040101010101" charset="-122"/>
                <a:cs typeface="Times New Roman" panose="02020603050405020304" pitchFamily="18" charset="0"/>
              </a:rPr>
              <a:t>外磁场方向</a:t>
            </a:r>
            <a:r>
              <a:rPr lang="zh-CN" altLang="zh-CN" sz="2800" dirty="0">
                <a:latin typeface="Times New Roman" panose="02020603050405020304" pitchFamily="18" charset="0"/>
                <a:ea typeface="华文楷体" panose="02010600040101010101" charset="-122"/>
                <a:cs typeface="Times New Roman" panose="02020603050405020304" pitchFamily="18" charset="0"/>
              </a:rPr>
              <a:t>观察</a:t>
            </a:r>
            <a:r>
              <a:rPr lang="en-US" altLang="zh-CN" sz="2800" b="0" dirty="0">
                <a:latin typeface="Times New Roman" panose="02020603050405020304" pitchFamily="18" charset="0"/>
                <a:ea typeface="华文楷体" panose="02010600040101010101" charset="-122"/>
                <a:cs typeface="Times New Roman" panose="02020603050405020304" pitchFamily="18" charset="0"/>
              </a:rPr>
              <a:t>:</a:t>
            </a:r>
            <a:endParaRPr lang="zh-CN" altLang="en-US" sz="2800" b="0" dirty="0">
              <a:latin typeface="Times New Roman" panose="02020603050405020304" pitchFamily="18" charset="0"/>
              <a:ea typeface="华文楷体" panose="02010600040101010101" charset="-122"/>
              <a:cs typeface="Times New Roman" panose="02020603050405020304" pitchFamily="18" charset="0"/>
            </a:endParaRPr>
          </a:p>
        </p:txBody>
      </p:sp>
      <p:sp>
        <p:nvSpPr>
          <p:cNvPr id="9" name="矩形 8"/>
          <p:cNvSpPr/>
          <p:nvPr/>
        </p:nvSpPr>
        <p:spPr>
          <a:xfrm>
            <a:off x="228600" y="4474845"/>
            <a:ext cx="6332220" cy="460375"/>
          </a:xfrm>
          <a:prstGeom prst="rect">
            <a:avLst/>
          </a:prstGeom>
          <a:solidFill>
            <a:schemeClr val="accent5"/>
          </a:solidFill>
        </p:spPr>
        <p:txBody>
          <a:bodyPr wrap="square">
            <a:spAutoFit/>
          </a:bodyPr>
          <a:lstStyle/>
          <a:p>
            <a:pPr>
              <a:buFont typeface="Wingdings" panose="05000000000000000000" pitchFamily="2" charset="2"/>
              <a:buNone/>
              <a:defRPr/>
            </a:pPr>
            <a:r>
              <a:rPr lang="zh-CN"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能看到</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m</a:t>
            </a:r>
            <a:r>
              <a:rPr lang="en-US" altLang="zh-CN" sz="2400" b="0" baseline="-2500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J</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=0,±1</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的</a:t>
            </a:r>
            <a:r>
              <a:rPr lang="zh-CN" altLang="en-US" sz="2400" b="0" dirty="0">
                <a:solidFill>
                  <a:srgbClr val="0000FF"/>
                </a:solidFill>
                <a:latin typeface="Times New Roman" panose="02020603050405020304" pitchFamily="18" charset="0"/>
                <a:ea typeface="华文楷体" panose="02010600040101010101" charset="-122"/>
                <a:cs typeface="Times New Roman" panose="02020603050405020304" pitchFamily="18" charset="0"/>
              </a:rPr>
              <a:t>三条</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谱线，均为</a:t>
            </a:r>
            <a:r>
              <a:rPr lang="zh-CN" altLang="en-US" sz="2400" b="0" dirty="0">
                <a:solidFill>
                  <a:srgbClr val="0000FF"/>
                </a:solidFill>
                <a:latin typeface="Times New Roman" panose="02020603050405020304" pitchFamily="18" charset="0"/>
                <a:ea typeface="华文楷体" panose="02010600040101010101" charset="-122"/>
                <a:cs typeface="Times New Roman" panose="02020603050405020304" pitchFamily="18" charset="0"/>
              </a:rPr>
              <a:t>线</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偏振光</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endPar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10" name="矩形 9"/>
          <p:cNvSpPr/>
          <p:nvPr/>
        </p:nvSpPr>
        <p:spPr>
          <a:xfrm>
            <a:off x="457200" y="5124271"/>
            <a:ext cx="7315200" cy="1200329"/>
          </a:xfrm>
          <a:prstGeom prst="rect">
            <a:avLst/>
          </a:prstGeom>
          <a:solidFill>
            <a:schemeClr val="accent6">
              <a:lumMod val="20000"/>
              <a:lumOff val="80000"/>
            </a:schemeClr>
          </a:solidFill>
        </p:spPr>
        <p:txBody>
          <a:bodyPr wrap="square">
            <a:spAutoFit/>
          </a:bodyPr>
          <a:lstStyle/>
          <a:p>
            <a:pPr>
              <a:lnSpc>
                <a:spcPct val="150000"/>
              </a:lnSpc>
              <a:buFont typeface="Wingdings" panose="05000000000000000000" pitchFamily="2" charset="2"/>
              <a:buNone/>
              <a:defRPr/>
            </a:pP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m</a:t>
            </a:r>
            <a:r>
              <a:rPr lang="en-US" altLang="zh-CN" sz="2400" b="0" baseline="-2500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J</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     0</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，偏振方向沿外磁场方向</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z</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的线偏振光</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baseline="-25000" dirty="0">
                <a:solidFill>
                  <a:schemeClr val="tx1"/>
                </a:solidFill>
                <a:latin typeface="Times New Roman" panose="02020603050405020304" pitchFamily="18" charset="0"/>
                <a:ea typeface="华文楷体" panose="02010600040101010101" charset="-122"/>
                <a:cs typeface="Times New Roman" panose="02020603050405020304" pitchFamily="18" charset="0"/>
              </a:rPr>
              <a:t>z</a:t>
            </a:r>
            <a:endParaRPr lang="en-US" altLang="zh-CN" sz="2400" b="0" baseline="-25000" dirty="0">
              <a:solidFill>
                <a:schemeClr val="tx1"/>
              </a:solidFill>
              <a:latin typeface="Times New Roman" panose="02020603050405020304" pitchFamily="18" charset="0"/>
              <a:ea typeface="华文楷体" panose="02010600040101010101" charset="-122"/>
              <a:cs typeface="Times New Roman" panose="02020603050405020304" pitchFamily="18" charset="0"/>
            </a:endParaRPr>
          </a:p>
          <a:p>
            <a:pPr>
              <a:lnSpc>
                <a:spcPct val="150000"/>
              </a:lnSpc>
              <a:buFont typeface="Wingdings" panose="05000000000000000000" pitchFamily="2" charset="2"/>
              <a:buNone/>
              <a:defRPr/>
            </a:pP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m</a:t>
            </a:r>
            <a:r>
              <a:rPr lang="en-US" altLang="zh-CN" sz="2400" b="0" baseline="-25000" dirty="0" err="1">
                <a:solidFill>
                  <a:schemeClr val="tx1"/>
                </a:solidFill>
                <a:latin typeface="Times New Roman" panose="02020603050405020304" pitchFamily="18" charset="0"/>
                <a:ea typeface="华文楷体" panose="02010600040101010101" charset="-122"/>
                <a:cs typeface="Times New Roman" panose="02020603050405020304" pitchFamily="18" charset="0"/>
              </a:rPr>
              <a:t>J</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 ±1</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，垂直于观测方向</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x</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与外磁场方向</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z</a:t>
            </a:r>
            <a:r>
              <a:rPr lang="zh-CN" altLang="en-US"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dirty="0">
                <a:solidFill>
                  <a:schemeClr val="tx1"/>
                </a:solidFill>
                <a:latin typeface="Times New Roman" panose="02020603050405020304" pitchFamily="18" charset="0"/>
                <a:ea typeface="华文楷体" panose="02010600040101010101" charset="-122"/>
                <a:cs typeface="Times New Roman" panose="02020603050405020304" pitchFamily="18" charset="0"/>
              </a:rPr>
              <a:t></a:t>
            </a:r>
            <a:r>
              <a:rPr lang="en-US" altLang="zh-CN" sz="2400" b="0" baseline="-25000" dirty="0">
                <a:solidFill>
                  <a:schemeClr val="tx1"/>
                </a:solidFill>
                <a:latin typeface="Times New Roman" panose="02020603050405020304" pitchFamily="18" charset="0"/>
                <a:ea typeface="华文楷体" panose="02010600040101010101" charset="-122"/>
                <a:cs typeface="Times New Roman" panose="02020603050405020304" pitchFamily="18" charset="0"/>
              </a:rPr>
              <a:t>y</a:t>
            </a:r>
            <a:endParaRPr lang="en-US" altLang="zh-CN" sz="2400" b="0" baseline="30000" dirty="0">
              <a:solidFill>
                <a:schemeClr val="tx1"/>
              </a:solidFill>
              <a:latin typeface="Times New Roman" panose="02020603050405020304" pitchFamily="18" charset="0"/>
              <a:ea typeface="华文楷体" panose="02010600040101010101" charset="-122"/>
              <a:cs typeface="Times New Roman" panose="02020603050405020304" pitchFamily="18" charset="0"/>
            </a:endParaRPr>
          </a:p>
        </p:txBody>
      </p:sp>
      <p:pic>
        <p:nvPicPr>
          <p:cNvPr id="1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66502" y="1162362"/>
            <a:ext cx="2649669" cy="416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h3-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22717" y="2514600"/>
            <a:ext cx="4419600" cy="3831121"/>
          </a:xfrm>
          <a:prstGeom prst="rect">
            <a:avLst/>
          </a:prstGeom>
          <a:noFill/>
          <a:ln>
            <a:noFill/>
          </a:ln>
        </p:spPr>
      </p:pic>
      <p:sp>
        <p:nvSpPr>
          <p:cNvPr id="2" name="标题 1"/>
          <p:cNvSpPr>
            <a:spLocks noGrp="1"/>
          </p:cNvSpPr>
          <p:nvPr>
            <p:ph type="title"/>
          </p:nvPr>
        </p:nvSpPr>
        <p:spPr/>
        <p:txBody>
          <a:bodyPr>
            <a:normAutofit/>
          </a:bodyPr>
          <a:lstStyle/>
          <a:p>
            <a:r>
              <a:rPr lang="zh-CN" altLang="en-US" dirty="0"/>
              <a:t>跃迁与辐射光子的圆偏振</a:t>
            </a:r>
            <a:endParaRPr lang="zh-CN" altLang="en-US" dirty="0"/>
          </a:p>
        </p:txBody>
      </p:sp>
      <p:sp>
        <p:nvSpPr>
          <p:cNvPr id="10" name="Footer Placeholder 9"/>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pic>
        <p:nvPicPr>
          <p:cNvPr id="11" name="Picture 10"/>
          <p:cNvPicPr>
            <a:picLocks noChangeAspect="1"/>
          </p:cNvPicPr>
          <p:nvPr/>
        </p:nvPicPr>
        <p:blipFill>
          <a:blip r:embed="rId2"/>
          <a:stretch>
            <a:fillRect/>
          </a:stretch>
        </p:blipFill>
        <p:spPr>
          <a:xfrm>
            <a:off x="381000" y="1172498"/>
            <a:ext cx="5791200" cy="193203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65404" y="3733800"/>
                <a:ext cx="4041717" cy="1569660"/>
              </a:xfrm>
              <a:prstGeom prst="rect">
                <a:avLst/>
              </a:prstGeom>
            </p:spPr>
            <p:txBody>
              <a:bodyPr wrap="square">
                <a:spAutoFit/>
              </a:bodyPr>
              <a:lstStyle/>
              <a:p>
                <a:pPr lvl="0" eaLnBrk="1" fontAlgn="auto" hangingPunct="1">
                  <a:spcBef>
                    <a:spcPct val="50000"/>
                  </a:spcBef>
                  <a:spcAft>
                    <a:spcPts val="0"/>
                  </a:spcAft>
                </a:pPr>
                <a:r>
                  <a:rPr lang="zh-CN" altLang="en-US" sz="2400" b="0" kern="0" dirty="0">
                    <a:solidFill>
                      <a:sysClr val="windowText" lastClr="000000"/>
                    </a:solidFill>
                    <a:latin typeface="+mn-ea"/>
                    <a:ea typeface="+mn-ea"/>
                    <a:cs typeface="华文新魏" panose="02010800040101010101" pitchFamily="2" charset="-122"/>
                    <a:sym typeface="华文新魏" panose="02010800040101010101" pitchFamily="2" charset="-122"/>
                  </a:rPr>
                  <a:t>发光前原子系统的角动量等于发光后原子系统的角动量与所发光子的角动量的矢量和</a:t>
                </a:r>
                <a:r>
                  <a:rPr lang="en-US" altLang="zh-CN" sz="2400" b="0" kern="0" dirty="0">
                    <a:solidFill>
                      <a:sysClr val="windowText" lastClr="000000"/>
                    </a:solidFill>
                    <a:latin typeface="+mn-ea"/>
                    <a:ea typeface="+mn-ea"/>
                    <a:cs typeface="华文新魏" panose="02010800040101010101" pitchFamily="2" charset="-122"/>
                    <a:sym typeface="华文新魏" panose="02010800040101010101" pitchFamily="2" charset="-122"/>
                  </a:rPr>
                  <a:t>(</a:t>
                </a:r>
                <a:r>
                  <a:rPr lang="zh-CN" altLang="en-US" sz="2400" b="0" kern="0" dirty="0">
                    <a:solidFill>
                      <a:sysClr val="windowText" lastClr="000000"/>
                    </a:solidFill>
                    <a:latin typeface="+mn-ea"/>
                    <a:ea typeface="+mn-ea"/>
                    <a:cs typeface="华文新魏" panose="02010800040101010101" pitchFamily="2" charset="-122"/>
                    <a:sym typeface="华文新魏" panose="02010800040101010101" pitchFamily="2" charset="-122"/>
                  </a:rPr>
                  <a:t>光子的角动量为</a:t>
                </a:r>
                <a14:m>
                  <m:oMath xmlns:m="http://schemas.openxmlformats.org/officeDocument/2006/math">
                    <m:r>
                      <a:rPr lang="en-US" altLang="zh-CN" sz="2400" b="0" i="1" kern="0" smtClean="0">
                        <a:solidFill>
                          <a:sysClr val="windowText" lastClr="000000"/>
                        </a:solidFill>
                        <a:latin typeface="Cambria Math" panose="02040503050406030204" pitchFamily="18" charset="0"/>
                        <a:ea typeface="Cambria Math" panose="02040503050406030204" pitchFamily="18" charset="0"/>
                        <a:cs typeface="Cambria Math" panose="02040503050406030204" pitchFamily="18" charset="0"/>
                        <a:sym typeface="华文新魏" panose="02010800040101010101" pitchFamily="2" charset="-122"/>
                      </a:rPr>
                      <m:t>ℏ</m:t>
                    </m:r>
                  </m:oMath>
                </a14:m>
                <a:r>
                  <a:rPr lang="en-US" altLang="zh-CN" sz="2400" b="0" kern="0" dirty="0">
                    <a:solidFill>
                      <a:sysClr val="windowText" lastClr="000000"/>
                    </a:solidFill>
                    <a:latin typeface="+mn-ea"/>
                    <a:ea typeface="+mn-ea"/>
                    <a:cs typeface="华文新魏" panose="02010800040101010101" pitchFamily="2" charset="-122"/>
                    <a:sym typeface="华文新魏" panose="02010800040101010101" pitchFamily="2" charset="-122"/>
                  </a:rPr>
                  <a:t>).</a:t>
                </a:r>
                <a:endParaRPr lang="en-US" altLang="zh-CN" sz="2400" b="0" kern="0" dirty="0">
                  <a:solidFill>
                    <a:sysClr val="windowText" lastClr="000000"/>
                  </a:solidFill>
                  <a:latin typeface="+mn-ea"/>
                  <a:ea typeface="+mn-ea"/>
                  <a:cs typeface="华文新魏" panose="02010800040101010101" pitchFamily="2" charset="-122"/>
                  <a:sym typeface="华文新魏" panose="02010800040101010101" pitchFamily="2" charset="-122"/>
                </a:endParaRPr>
              </a:p>
            </p:txBody>
          </p:sp>
        </mc:Choice>
        <mc:Fallback>
          <p:sp>
            <p:nvSpPr>
              <p:cNvPr id="5" name="Rectangle 4"/>
              <p:cNvSpPr>
                <a:spLocks noRot="1" noChangeAspect="1" noMove="1" noResize="1" noEditPoints="1" noAdjustHandles="1" noChangeArrowheads="1" noChangeShapeType="1" noTextEdit="1"/>
              </p:cNvSpPr>
              <p:nvPr/>
            </p:nvSpPr>
            <p:spPr>
              <a:xfrm>
                <a:off x="565404" y="3733800"/>
                <a:ext cx="4041717" cy="1569660"/>
              </a:xfrm>
              <a:prstGeom prst="rect">
                <a:avLst/>
              </a:prstGeom>
              <a:blipFill rotWithShape="1">
                <a:blip r:embed="rId3"/>
                <a:stretch>
                  <a:fillRect l="-6" r="5" b="37"/>
                </a:stretch>
              </a:blipFill>
            </p:spPr>
            <p:txBody>
              <a:bodyPr/>
              <a:lstStyle/>
              <a:p>
                <a:r>
                  <a:rPr lang="zh-CN" alt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塞曼效应偏振性讨论</a:t>
            </a:r>
            <a:endParaRPr lang="zh-CN" alt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mc:AlternateContent xmlns:mc="http://schemas.openxmlformats.org/markup-compatibility/2006">
        <mc:Choice xmlns:a14="http://schemas.microsoft.com/office/drawing/2010/main" Requires="a14">
          <p:sp>
            <p:nvSpPr>
              <p:cNvPr id="3" name="内容占位符 2"/>
              <p:cNvSpPr>
                <a:spLocks noGrp="1"/>
              </p:cNvSpPr>
              <p:nvPr>
                <p:ph type="body" idx="4294967295"/>
              </p:nvPr>
            </p:nvSpPr>
            <p:spPr>
              <a:xfrm>
                <a:off x="533400" y="1304717"/>
                <a:ext cx="8229600" cy="4773612"/>
              </a:xfrm>
            </p:spPr>
            <p:txBody>
              <a:bodyPr>
                <a:normAutofit/>
              </a:bodyPr>
              <a:lstStyle/>
              <a:p>
                <a:r>
                  <a:rPr kumimoji="1" lang="zh-CN" altLang="en-US" sz="2400" dirty="0">
                    <a:solidFill>
                      <a:srgbClr val="000000"/>
                    </a:solidFill>
                    <a:latin typeface="+mn-ea"/>
                    <a:cs typeface="Times New Roman" panose="02020603050405020304" pitchFamily="18" charset="0"/>
                  </a:rPr>
                  <a:t>对于</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Δ</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4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4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kumimoji="1" lang="zh-CN" altLang="en-US" sz="2400" dirty="0">
                    <a:solidFill>
                      <a:srgbClr val="000000"/>
                    </a:solidFill>
                    <a:latin typeface="+mn-ea"/>
                    <a:cs typeface="Times New Roman" panose="02020603050405020304" pitchFamily="18" charset="0"/>
                  </a:rPr>
                  <a:t>两条谱线，电矢量在</a:t>
                </a:r>
                <a:r>
                  <a:rPr kumimoji="1" lang="en-US" altLang="zh-CN"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xy</a:t>
                </a:r>
                <a:r>
                  <a:rPr kumimoji="1" lang="zh-CN" altLang="en-US" sz="2400" dirty="0">
                    <a:solidFill>
                      <a:srgbClr val="000000"/>
                    </a:solidFill>
                    <a:latin typeface="+mn-ea"/>
                    <a:cs typeface="Times New Roman" panose="02020603050405020304" pitchFamily="18" charset="0"/>
                  </a:rPr>
                  <a:t>平面，因此，</a:t>
                </a:r>
                <a:r>
                  <a:rPr kumimoji="1" lang="zh-CN" altLang="en-US" sz="2400" dirty="0">
                    <a:solidFill>
                      <a:srgbClr val="FF0000"/>
                    </a:solidFill>
                    <a:latin typeface="+mn-ea"/>
                    <a:cs typeface="Times New Roman" panose="02020603050405020304" pitchFamily="18" charset="0"/>
                  </a:rPr>
                  <a:t>在与磁场</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1" lang="zh-CN" altLang="en-US" sz="2400" dirty="0">
                    <a:solidFill>
                      <a:srgbClr val="FF0000"/>
                    </a:solidFill>
                    <a:latin typeface="+mn-ea"/>
                    <a:cs typeface="Times New Roman" panose="02020603050405020304" pitchFamily="18" charset="0"/>
                  </a:rPr>
                  <a:t>垂直的方向</a:t>
                </a:r>
                <a:r>
                  <a:rPr kumimoji="1" lang="en-US" altLang="zh-CN" sz="2400" dirty="0">
                    <a:solidFill>
                      <a:srgbClr val="FF0000"/>
                    </a:solidFill>
                    <a:latin typeface="+mn-ea"/>
                    <a:cs typeface="Times New Roman" panose="02020603050405020304" pitchFamily="18" charset="0"/>
                  </a:rPr>
                  <a:t>(</a:t>
                </a:r>
                <a:r>
                  <a:rPr kumimoji="1" lang="zh-CN" altLang="en-US" sz="2400" dirty="0">
                    <a:solidFill>
                      <a:srgbClr val="FF0000"/>
                    </a:solidFill>
                    <a:latin typeface="+mn-ea"/>
                    <a:cs typeface="Times New Roman" panose="02020603050405020304" pitchFamily="18" charset="0"/>
                  </a:rPr>
                  <a:t>例如</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a:t>
                </a:r>
                <a:r>
                  <a:rPr kumimoji="1" lang="zh-CN" altLang="en-US" sz="2400" dirty="0">
                    <a:solidFill>
                      <a:srgbClr val="FF0000"/>
                    </a:solidFill>
                    <a:latin typeface="+mn-ea"/>
                    <a:cs typeface="Times New Roman" panose="02020603050405020304" pitchFamily="18" charset="0"/>
                  </a:rPr>
                  <a:t>方向</a:t>
                </a:r>
                <a:r>
                  <a:rPr kumimoji="1" lang="en-US" altLang="zh-CN" sz="2400" dirty="0">
                    <a:solidFill>
                      <a:srgbClr val="FF0000"/>
                    </a:solidFill>
                    <a:latin typeface="+mn-ea"/>
                    <a:cs typeface="Times New Roman" panose="02020603050405020304" pitchFamily="18" charset="0"/>
                  </a:rPr>
                  <a:t>)</a:t>
                </a:r>
                <a:r>
                  <a:rPr kumimoji="1" lang="zh-CN" altLang="en-US" sz="2400" dirty="0">
                    <a:solidFill>
                      <a:srgbClr val="FF0000"/>
                    </a:solidFill>
                    <a:latin typeface="+mn-ea"/>
                    <a:cs typeface="Times New Roman" panose="02020603050405020304" pitchFamily="18" charset="0"/>
                  </a:rPr>
                  <a:t>观察时</a:t>
                </a:r>
                <a:r>
                  <a:rPr kumimoji="1" lang="zh-CN" altLang="en-US" sz="2400" dirty="0">
                    <a:solidFill>
                      <a:srgbClr val="000000"/>
                    </a:solidFill>
                    <a:latin typeface="+mn-ea"/>
                    <a:cs typeface="Times New Roman" panose="02020603050405020304" pitchFamily="18" charset="0"/>
                  </a:rPr>
                  <a:t>，只能见到</a:t>
                </a:r>
                <a:r>
                  <a:rPr kumimoji="1" lang="en-US" altLang="zh-CN"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kumimoji="1" lang="en-US" altLang="zh-CN" sz="2400"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kumimoji="1" lang="zh-CN" altLang="en-US" sz="2400" dirty="0">
                    <a:solidFill>
                      <a:srgbClr val="000000"/>
                    </a:solidFill>
                    <a:latin typeface="+mn-ea"/>
                    <a:cs typeface="Times New Roman" panose="02020603050405020304" pitchFamily="18" charset="0"/>
                  </a:rPr>
                  <a:t>分量</a:t>
                </a:r>
                <a:r>
                  <a:rPr kumimoji="1" lang="en-US" altLang="zh-CN" sz="2400" dirty="0">
                    <a:solidFill>
                      <a:srgbClr val="000000"/>
                    </a:solidFill>
                    <a:latin typeface="+mn-ea"/>
                    <a:cs typeface="Times New Roman" panose="02020603050405020304" pitchFamily="18" charset="0"/>
                  </a:rPr>
                  <a:t>(</a:t>
                </a:r>
                <a:r>
                  <a:rPr kumimoji="1" lang="zh-CN" altLang="en-US" sz="2400" dirty="0">
                    <a:solidFill>
                      <a:srgbClr val="000000"/>
                    </a:solidFill>
                    <a:latin typeface="+mn-ea"/>
                    <a:cs typeface="Times New Roman" panose="02020603050405020304" pitchFamily="18" charset="0"/>
                  </a:rPr>
                  <a:t>横波特性</a:t>
                </a:r>
                <a:r>
                  <a:rPr kumimoji="1" lang="en-US" altLang="zh-CN" sz="2400" dirty="0">
                    <a:solidFill>
                      <a:srgbClr val="000000"/>
                    </a:solidFill>
                    <a:latin typeface="+mn-ea"/>
                    <a:cs typeface="Times New Roman" panose="02020603050405020304" pitchFamily="18" charset="0"/>
                  </a:rPr>
                  <a:t>)</a:t>
                </a:r>
                <a:r>
                  <a:rPr kumimoji="1" lang="zh-CN" altLang="en-US" sz="2400" dirty="0">
                    <a:solidFill>
                      <a:srgbClr val="000000"/>
                    </a:solidFill>
                    <a:latin typeface="+mn-ea"/>
                    <a:cs typeface="Times New Roman" panose="02020603050405020304" pitchFamily="18" charset="0"/>
                  </a:rPr>
                  <a:t>，我们观察到二条与</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1" lang="zh-CN" altLang="en-US" sz="2400" dirty="0">
                    <a:solidFill>
                      <a:srgbClr val="000000"/>
                    </a:solidFill>
                    <a:latin typeface="+mn-ea"/>
                    <a:cs typeface="Times New Roman" panose="02020603050405020304" pitchFamily="18" charset="0"/>
                  </a:rPr>
                  <a:t>垂直的线偏振光（由</a:t>
                </a:r>
                <a:r>
                  <a:rPr kumimoji="1" lang="en-US" altLang="zh-CN"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σ</a:t>
                </a:r>
                <a:r>
                  <a:rPr kumimoji="1" lang="en-US" altLang="zh-CN" sz="2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1" lang="zh-CN"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变为</a:t>
                </a:r>
                <a14:m>
                  <m:oMath xmlns:m="http://schemas.openxmlformats.org/officeDocument/2006/math">
                    <m:sSub>
                      <m:sSubPr>
                        <m:ctrlPr>
                          <a:rPr kumimoji="1" lang="en-US" altLang="zh-CN" sz="2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kumimoji="1" lang="en-US" altLang="zh-CN" sz="2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𝜋</m:t>
                        </m:r>
                      </m:e>
                      <m:sub>
                        <m:r>
                          <a:rPr kumimoji="1" lang="en-US" altLang="zh-CN" sz="2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𝑦</m:t>
                        </m:r>
                      </m:sub>
                    </m:sSub>
                  </m:oMath>
                </a14:m>
                <a:r>
                  <a:rPr kumimoji="1" lang="en-US" altLang="zh-CN" sz="2400" dirty="0">
                    <a:solidFill>
                      <a:srgbClr val="000000"/>
                    </a:solidFill>
                    <a:latin typeface="+mn-ea"/>
                    <a:cs typeface="Times New Roman" panose="02020603050405020304" pitchFamily="18" charset="0"/>
                  </a:rPr>
                  <a:t>)</a:t>
                </a:r>
                <a:endParaRPr kumimoji="1" lang="en-US" altLang="zh-CN" sz="2400" dirty="0">
                  <a:solidFill>
                    <a:srgbClr val="000000"/>
                  </a:solidFill>
                  <a:latin typeface="+mn-ea"/>
                  <a:cs typeface="Times New Roman" panose="02020603050405020304" pitchFamily="18" charset="0"/>
                </a:endParaRPr>
              </a:p>
              <a:p>
                <a:r>
                  <a:rPr kumimoji="1" lang="zh-CN" altLang="en-US" sz="2400" dirty="0">
                    <a:solidFill>
                      <a:srgbClr val="000000"/>
                    </a:solidFill>
                    <a:latin typeface="+mn-ea"/>
                    <a:cs typeface="Times New Roman" panose="02020603050405020304" pitchFamily="18" charset="0"/>
                  </a:rPr>
                  <a:t>对于</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Δ</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4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4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a:t>
                </a:r>
                <a:r>
                  <a:rPr kumimoji="1" lang="zh-CN" altLang="en-US" sz="2400" dirty="0">
                    <a:solidFill>
                      <a:srgbClr val="000000"/>
                    </a:solidFill>
                    <a:latin typeface="+mn-ea"/>
                    <a:cs typeface="Times New Roman" panose="02020603050405020304" pitchFamily="18" charset="0"/>
                  </a:rPr>
                  <a:t>的情况，原子在磁场方向</a:t>
                </a:r>
                <a:r>
                  <a:rPr kumimoji="1" lang="en-US" altLang="zh-CN" sz="2400" dirty="0">
                    <a:solidFill>
                      <a:srgbClr val="000000"/>
                    </a:solidFill>
                    <a:latin typeface="+mn-ea"/>
                    <a:cs typeface="Times New Roman" panose="02020603050405020304" pitchFamily="18" charset="0"/>
                  </a:rPr>
                  <a:t>(</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t>
                </a:r>
                <a:r>
                  <a:rPr kumimoji="1" lang="zh-CN" altLang="en-US" sz="2400" dirty="0">
                    <a:solidFill>
                      <a:srgbClr val="000000"/>
                    </a:solidFill>
                    <a:latin typeface="+mn-ea"/>
                    <a:cs typeface="Times New Roman" panose="02020603050405020304" pitchFamily="18" charset="0"/>
                  </a:rPr>
                  <a:t>方向</a:t>
                </a:r>
                <a:r>
                  <a:rPr kumimoji="1" lang="en-US" altLang="zh-CN" sz="2400" dirty="0">
                    <a:solidFill>
                      <a:srgbClr val="000000"/>
                    </a:solidFill>
                    <a:latin typeface="+mn-ea"/>
                    <a:cs typeface="Times New Roman" panose="02020603050405020304" pitchFamily="18" charset="0"/>
                  </a:rPr>
                  <a:t>)</a:t>
                </a:r>
                <a:r>
                  <a:rPr kumimoji="1" lang="zh-CN" altLang="en-US" sz="2400" dirty="0">
                    <a:solidFill>
                      <a:srgbClr val="000000"/>
                    </a:solidFill>
                    <a:latin typeface="+mn-ea"/>
                    <a:cs typeface="Times New Roman" panose="02020603050405020304" pitchFamily="18" charset="0"/>
                  </a:rPr>
                  <a:t>的角动量不变，光子必定具有在与磁场垂直方向</a:t>
                </a:r>
                <a:r>
                  <a:rPr kumimoji="1" lang="en-US" altLang="zh-CN" sz="2400" dirty="0">
                    <a:solidFill>
                      <a:srgbClr val="000000"/>
                    </a:solidFill>
                    <a:latin typeface="+mn-ea"/>
                    <a:cs typeface="Times New Roman" panose="02020603050405020304" pitchFamily="18" charset="0"/>
                  </a:rPr>
                  <a:t>(</a:t>
                </a:r>
                <a:r>
                  <a:rPr kumimoji="1" lang="zh-CN" altLang="en-US" sz="2400" dirty="0">
                    <a:solidFill>
                      <a:srgbClr val="000000"/>
                    </a:solidFill>
                    <a:latin typeface="+mn-ea"/>
                    <a:cs typeface="Times New Roman" panose="02020603050405020304" pitchFamily="18" charset="0"/>
                  </a:rPr>
                  <a:t>设为</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a:t>
                </a:r>
                <a:r>
                  <a:rPr kumimoji="1" lang="zh-CN" altLang="en-US" sz="2400" dirty="0">
                    <a:solidFill>
                      <a:srgbClr val="000000"/>
                    </a:solidFill>
                    <a:latin typeface="+mn-ea"/>
                    <a:cs typeface="Times New Roman" panose="02020603050405020304" pitchFamily="18" charset="0"/>
                  </a:rPr>
                  <a:t>方向</a:t>
                </a:r>
                <a:r>
                  <a:rPr kumimoji="1" lang="en-US" altLang="zh-CN" sz="2400" dirty="0">
                    <a:solidFill>
                      <a:srgbClr val="000000"/>
                    </a:solidFill>
                    <a:latin typeface="+mn-ea"/>
                    <a:cs typeface="Times New Roman" panose="02020603050405020304" pitchFamily="18" charset="0"/>
                  </a:rPr>
                  <a:t>)</a:t>
                </a:r>
                <a:r>
                  <a:rPr kumimoji="1" lang="zh-CN" altLang="en-US" sz="2400" dirty="0">
                    <a:solidFill>
                      <a:srgbClr val="000000"/>
                    </a:solidFill>
                    <a:latin typeface="+mn-ea"/>
                    <a:cs typeface="Times New Roman" panose="02020603050405020304" pitchFamily="18" charset="0"/>
                  </a:rPr>
                  <a:t>的角动量，</a:t>
                </a:r>
                <a:r>
                  <a:rPr kumimoji="1" lang="zh-CN" altLang="en-US" sz="2400" dirty="0">
                    <a:solidFill>
                      <a:srgbClr val="FF0000"/>
                    </a:solidFill>
                    <a:latin typeface="+mn-ea"/>
                    <a:cs typeface="Times New Roman" panose="02020603050405020304" pitchFamily="18" charset="0"/>
                  </a:rPr>
                  <a:t>光的传播方向与磁场方向垂直。假设自旋角动量</a:t>
                </a:r>
                <a:r>
                  <a:rPr kumimoji="1" lang="en-US" altLang="zh-CN" sz="2400" dirty="0">
                    <a:solidFill>
                      <a:srgbClr val="FF0000"/>
                    </a:solidFill>
                    <a:latin typeface="+mn-ea"/>
                    <a:cs typeface="Times New Roman" panose="02020603050405020304" pitchFamily="18" charset="0"/>
                  </a:rPr>
                  <a:t>S</a:t>
                </a:r>
                <a:r>
                  <a:rPr kumimoji="1" lang="zh-CN" altLang="en-US" sz="2400" dirty="0">
                    <a:solidFill>
                      <a:srgbClr val="FF0000"/>
                    </a:solidFill>
                    <a:latin typeface="+mn-ea"/>
                    <a:cs typeface="Times New Roman" panose="02020603050405020304" pitchFamily="18" charset="0"/>
                  </a:rPr>
                  <a:t>沿</a:t>
                </a:r>
                <a:r>
                  <a:rPr kumimoji="1" lang="en-US" altLang="zh-CN" sz="2400" dirty="0">
                    <a:solidFill>
                      <a:srgbClr val="FF0000"/>
                    </a:solidFill>
                    <a:latin typeface="+mn-ea"/>
                    <a:cs typeface="Times New Roman" panose="02020603050405020304" pitchFamily="18" charset="0"/>
                  </a:rPr>
                  <a:t>x</a:t>
                </a:r>
                <a:r>
                  <a:rPr kumimoji="1" lang="zh-CN" altLang="en-US" sz="2400" dirty="0">
                    <a:solidFill>
                      <a:srgbClr val="FF0000"/>
                    </a:solidFill>
                    <a:latin typeface="+mn-ea"/>
                    <a:cs typeface="Times New Roman" panose="02020603050405020304" pitchFamily="18" charset="0"/>
                  </a:rPr>
                  <a:t>方向，</a:t>
                </a:r>
                <a:r>
                  <a:rPr kumimoji="1" lang="zh-CN" altLang="en-US" sz="2400" dirty="0">
                    <a:solidFill>
                      <a:srgbClr val="000000"/>
                    </a:solidFill>
                    <a:latin typeface="+mn-ea"/>
                    <a:cs typeface="Times New Roman" panose="02020603050405020304" pitchFamily="18" charset="0"/>
                  </a:rPr>
                  <a:t>光的电矢量必定在</a:t>
                </a:r>
                <a:r>
                  <a:rPr kumimoji="1" lang="en-US" altLang="zh-CN"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yz</a:t>
                </a:r>
                <a:r>
                  <a:rPr kumimoji="1" lang="zh-CN" altLang="en-US" sz="2400" dirty="0">
                    <a:solidFill>
                      <a:srgbClr val="000000"/>
                    </a:solidFill>
                    <a:latin typeface="+mn-ea"/>
                    <a:cs typeface="Times New Roman" panose="02020603050405020304" pitchFamily="18" charset="0"/>
                  </a:rPr>
                  <a:t>平面内，可以有</a:t>
                </a:r>
                <a:r>
                  <a:rPr kumimoji="1" lang="en-US" altLang="zh-CN"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kumimoji="1" lang="en-US" altLang="zh-CN" sz="24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t>
                </a:r>
                <a:r>
                  <a:rPr kumimoji="1" lang="zh-CN" altLang="en-US" sz="2400" dirty="0">
                    <a:solidFill>
                      <a:srgbClr val="000000"/>
                    </a:solidFill>
                    <a:latin typeface="+mn-ea"/>
                    <a:cs typeface="Times New Roman" panose="02020603050405020304" pitchFamily="18" charset="0"/>
                  </a:rPr>
                  <a:t>和</a:t>
                </a:r>
                <a:r>
                  <a:rPr kumimoji="1" lang="en-US" altLang="zh-CN"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kumimoji="1" lang="en-US" altLang="zh-CN" sz="2400" baseline="-25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a:t>
                </a:r>
                <a:r>
                  <a:rPr kumimoji="1" lang="zh-CN" altLang="en-US" sz="2400" dirty="0">
                    <a:solidFill>
                      <a:srgbClr val="000000"/>
                    </a:solidFill>
                    <a:latin typeface="+mn-ea"/>
                    <a:cs typeface="Times New Roman" panose="02020603050405020304" pitchFamily="18" charset="0"/>
                  </a:rPr>
                  <a:t>分量。但是，凡角动量方向在</a:t>
                </a:r>
                <a:r>
                  <a:rPr kumimoji="1" lang="en-US" altLang="zh-CN"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xy</a:t>
                </a:r>
                <a:r>
                  <a:rPr kumimoji="1" lang="zh-CN" altLang="en-US" sz="2400" dirty="0">
                    <a:solidFill>
                      <a:srgbClr val="000000"/>
                    </a:solidFill>
                    <a:latin typeface="+mn-ea"/>
                    <a:cs typeface="Times New Roman" panose="02020603050405020304" pitchFamily="18" charset="0"/>
                  </a:rPr>
                  <a:t>平面上的所有光子都满足</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Δ</a:t>
                </a:r>
                <a:r>
                  <a:rPr kumimoji="1" lang="en-US" altLang="zh-CN"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a:t>
                </a:r>
                <a:r>
                  <a:rPr kumimoji="1" lang="zh-CN" altLang="en-US" sz="2400" dirty="0">
                    <a:solidFill>
                      <a:srgbClr val="000000"/>
                    </a:solidFill>
                    <a:latin typeface="+mn-ea"/>
                    <a:cs typeface="Times New Roman" panose="02020603050405020304" pitchFamily="18" charset="0"/>
                  </a:rPr>
                  <a:t>的条件，因此，平均的效果将使</a:t>
                </a:r>
                <a:r>
                  <a:rPr kumimoji="1" lang="en-US" altLang="zh-CN"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kumimoji="1" lang="en-US" altLang="zh-CN" sz="2400" i="1"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kumimoji="1" lang="zh-CN" altLang="en-US" sz="2400" dirty="0">
                    <a:solidFill>
                      <a:srgbClr val="000000"/>
                    </a:solidFill>
                    <a:latin typeface="+mn-ea"/>
                    <a:cs typeface="Times New Roman" panose="02020603050405020304" pitchFamily="18" charset="0"/>
                  </a:rPr>
                  <a:t>分量为零。</a:t>
                </a:r>
                <a:endParaRPr kumimoji="1" lang="en-US" altLang="zh-CN" sz="2400" dirty="0">
                  <a:solidFill>
                    <a:srgbClr val="000000"/>
                  </a:solidFill>
                  <a:latin typeface="+mn-ea"/>
                  <a:cs typeface="Times New Roman" panose="02020603050405020304" pitchFamily="18" charset="0"/>
                </a:endParaRPr>
              </a:p>
              <a:p>
                <a:pPr lvl="1"/>
                <a:r>
                  <a:rPr kumimoji="1" lang="zh-CN" altLang="en-US" sz="2000" dirty="0">
                    <a:solidFill>
                      <a:srgbClr val="000000"/>
                    </a:solidFill>
                    <a:latin typeface="+mn-ea"/>
                    <a:cs typeface="Times New Roman" panose="02020603050405020304" pitchFamily="18" charset="0"/>
                  </a:rPr>
                  <a:t>在沿磁场方向</a:t>
                </a:r>
                <a:r>
                  <a:rPr kumimoji="1" lang="en-US" altLang="zh-CN" sz="2000" dirty="0">
                    <a:solidFill>
                      <a:srgbClr val="000000"/>
                    </a:solidFill>
                    <a:latin typeface="+mn-ea"/>
                    <a:cs typeface="Times New Roman" panose="02020603050405020304" pitchFamily="18" charset="0"/>
                  </a:rPr>
                  <a:t>(</a:t>
                </a:r>
                <a:r>
                  <a:rPr kumimoji="1" lang="en-US" altLang="zh-CN"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t>
                </a:r>
                <a:r>
                  <a:rPr kumimoji="1" lang="en-US" altLang="zh-CN" sz="2000" dirty="0">
                    <a:solidFill>
                      <a:srgbClr val="000000"/>
                    </a:solidFill>
                    <a:latin typeface="+mn-ea"/>
                    <a:cs typeface="Times New Roman" panose="02020603050405020304" pitchFamily="18" charset="0"/>
                  </a:rPr>
                  <a:t>)</a:t>
                </a:r>
                <a:r>
                  <a:rPr kumimoji="1" lang="zh-CN" altLang="en-US" sz="2000" dirty="0">
                    <a:solidFill>
                      <a:srgbClr val="000000"/>
                    </a:solidFill>
                    <a:latin typeface="+mn-ea"/>
                    <a:cs typeface="Times New Roman" panose="02020603050405020304" pitchFamily="18" charset="0"/>
                  </a:rPr>
                  <a:t>上既观察不到</a:t>
                </a:r>
                <a:r>
                  <a:rPr kumimoji="1" lang="en-US" altLang="zh-CN"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kumimoji="1" lang="en-US" altLang="zh-CN" sz="2000" i="1"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kumimoji="1" lang="zh-CN" altLang="en-US" sz="2000" dirty="0">
                    <a:solidFill>
                      <a:srgbClr val="000000"/>
                    </a:solidFill>
                    <a:latin typeface="+mn-ea"/>
                    <a:cs typeface="Times New Roman" panose="02020603050405020304" pitchFamily="18" charset="0"/>
                  </a:rPr>
                  <a:t>分量，也不会有</a:t>
                </a:r>
                <a:r>
                  <a:rPr kumimoji="1" lang="en-US" altLang="zh-CN" sz="2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kumimoji="1" lang="en-US" altLang="zh-CN" sz="2000" i="1" baseline="-25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t>
                </a:r>
                <a:r>
                  <a:rPr kumimoji="1" lang="zh-CN" altLang="en-US" sz="2000" dirty="0">
                    <a:solidFill>
                      <a:srgbClr val="000000"/>
                    </a:solidFill>
                    <a:latin typeface="+mn-ea"/>
                    <a:cs typeface="Times New Roman" panose="02020603050405020304" pitchFamily="18" charset="0"/>
                  </a:rPr>
                  <a:t>分量</a:t>
                </a:r>
                <a:r>
                  <a:rPr kumimoji="1" lang="en-US" altLang="zh-CN" sz="2000" dirty="0">
                    <a:solidFill>
                      <a:srgbClr val="000000"/>
                    </a:solidFill>
                    <a:latin typeface="+mn-ea"/>
                    <a:cs typeface="Times New Roman" panose="02020603050405020304" pitchFamily="18" charset="0"/>
                  </a:rPr>
                  <a:t>(</a:t>
                </a:r>
                <a:r>
                  <a:rPr kumimoji="1" lang="zh-CN" altLang="en-US" sz="2000" dirty="0">
                    <a:solidFill>
                      <a:srgbClr val="000000"/>
                    </a:solidFill>
                    <a:latin typeface="+mn-ea"/>
                    <a:cs typeface="Times New Roman" panose="02020603050405020304" pitchFamily="18" charset="0"/>
                  </a:rPr>
                  <a:t>横波特性</a:t>
                </a:r>
                <a:r>
                  <a:rPr kumimoji="1" lang="en-US" altLang="zh-CN" sz="2000" dirty="0">
                    <a:solidFill>
                      <a:srgbClr val="000000"/>
                    </a:solidFill>
                    <a:latin typeface="+mn-ea"/>
                    <a:cs typeface="Times New Roman" panose="02020603050405020304" pitchFamily="18" charset="0"/>
                  </a:rPr>
                  <a:t>)</a:t>
                </a:r>
                <a:r>
                  <a:rPr kumimoji="1" lang="zh-CN" altLang="en-US" sz="2000" dirty="0">
                    <a:solidFill>
                      <a:srgbClr val="000000"/>
                    </a:solidFill>
                    <a:latin typeface="+mn-ea"/>
                    <a:cs typeface="Times New Roman" panose="02020603050405020304" pitchFamily="18" charset="0"/>
                  </a:rPr>
                  <a:t>，因此就观测不到</a:t>
                </a:r>
                <a:r>
                  <a:rPr kumimoji="1" lang="en-US" altLang="zh-CN"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Δ</a:t>
                </a:r>
                <a:r>
                  <a:rPr kumimoji="1" lang="en-US" altLang="zh-CN" sz="2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kumimoji="1" lang="en-US" altLang="zh-CN"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a:t>
                </a:r>
                <a:r>
                  <a:rPr kumimoji="1" lang="zh-CN" altLang="en-US" sz="2000" dirty="0">
                    <a:solidFill>
                      <a:srgbClr val="000000"/>
                    </a:solidFill>
                    <a:latin typeface="+mn-ea"/>
                    <a:cs typeface="Times New Roman" panose="02020603050405020304" pitchFamily="18" charset="0"/>
                  </a:rPr>
                  <a:t>相应的</a:t>
                </a:r>
                <a:r>
                  <a:rPr kumimoji="1" lang="en-US" altLang="zh-CN"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π</a:t>
                </a:r>
                <a:r>
                  <a:rPr kumimoji="1" lang="zh-CN" altLang="en-US" sz="2000" dirty="0">
                    <a:solidFill>
                      <a:srgbClr val="000000"/>
                    </a:solidFill>
                    <a:latin typeface="+mn-ea"/>
                    <a:cs typeface="Times New Roman" panose="02020603050405020304" pitchFamily="18" charset="0"/>
                  </a:rPr>
                  <a:t>偏振谱线。</a:t>
                </a:r>
                <a:endParaRPr kumimoji="1" lang="en-US" altLang="zh-CN" sz="2000" dirty="0">
                  <a:solidFill>
                    <a:srgbClr val="000000"/>
                  </a:solidFill>
                  <a:latin typeface="+mn-ea"/>
                  <a:cs typeface="Times New Roman" panose="02020603050405020304" pitchFamily="18" charset="0"/>
                </a:endParaRPr>
              </a:p>
              <a:p>
                <a:pPr lvl="1"/>
                <a:r>
                  <a:rPr kumimoji="1" lang="zh-CN" altLang="en-US" sz="2000" b="1" dirty="0">
                    <a:solidFill>
                      <a:srgbClr val="FF0000"/>
                    </a:solidFill>
                    <a:latin typeface="隶书" panose="02010509060101010101" pitchFamily="49" charset="-122"/>
                    <a:ea typeface="隶书" panose="02010509060101010101" pitchFamily="49" charset="-122"/>
                  </a:rPr>
                  <a:t>垂直磁场方向观察</a:t>
                </a:r>
                <a:r>
                  <a:rPr kumimoji="1" lang="zh-CN" altLang="en-US" sz="2000" dirty="0">
                    <a:effectLst>
                      <a:outerShdw blurRad="38100" dist="38100" dir="2700000" algn="tl">
                        <a:srgbClr val="C0C0C0"/>
                      </a:outerShdw>
                    </a:effectLst>
                    <a:latin typeface="隶书" panose="02010509060101010101" pitchFamily="49" charset="-122"/>
                    <a:ea typeface="隶书" panose="02010509060101010101" pitchFamily="49" charset="-122"/>
                  </a:rPr>
                  <a:t>，</a:t>
                </a:r>
                <a:r>
                  <a:rPr kumimoji="1" lang="zh-CN" altLang="en-US" sz="2000" dirty="0">
                    <a:latin typeface="隶书" panose="02010509060101010101" pitchFamily="49" charset="-122"/>
                    <a:ea typeface="隶书" panose="02010509060101010101" pitchFamily="49" charset="-122"/>
                  </a:rPr>
                  <a:t>只能观察到</a:t>
                </a:r>
                <a:r>
                  <a:rPr kumimoji="1" lang="en-US" altLang="zh-CN" sz="2000" dirty="0" err="1">
                    <a:latin typeface="隶书" panose="02010509060101010101" pitchFamily="49" charset="-122"/>
                    <a:ea typeface="隶书" panose="02010509060101010101" pitchFamily="49" charset="-122"/>
                  </a:rPr>
                  <a:t>E</a:t>
                </a:r>
                <a:r>
                  <a:rPr kumimoji="1" lang="en-US" altLang="zh-CN" sz="2000" baseline="-25000" dirty="0" err="1">
                    <a:latin typeface="隶书" panose="02010509060101010101" pitchFamily="49" charset="-122"/>
                    <a:ea typeface="隶书" panose="02010509060101010101" pitchFamily="49" charset="-122"/>
                  </a:rPr>
                  <a:t>z</a:t>
                </a:r>
                <a:r>
                  <a:rPr kumimoji="1" lang="zh-CN" altLang="en-US" sz="2000" dirty="0">
                    <a:solidFill>
                      <a:srgbClr val="0000CC"/>
                    </a:solidFill>
                    <a:latin typeface="隶书" panose="02010509060101010101" pitchFamily="49" charset="-122"/>
                    <a:ea typeface="隶书" panose="02010509060101010101" pitchFamily="49" charset="-122"/>
                  </a:rPr>
                  <a:t>线偏振光</a:t>
                </a:r>
                <a:r>
                  <a:rPr kumimoji="1" lang="zh-CN" altLang="en-US" sz="2000" dirty="0">
                    <a:latin typeface="隶书" panose="02010509060101010101" pitchFamily="49" charset="-122"/>
                    <a:ea typeface="隶书" panose="02010509060101010101" pitchFamily="49" charset="-122"/>
                  </a:rPr>
                  <a:t>，即 </a:t>
                </a:r>
                <a14:m>
                  <m:oMath xmlns:m="http://schemas.openxmlformats.org/officeDocument/2006/math">
                    <m:sSub>
                      <m:sSubPr>
                        <m:ctrlPr>
                          <a:rPr kumimoji="1" lang="en-US" altLang="zh-CN" sz="2000" b="0" i="1" smtClean="0">
                            <a:latin typeface="Cambria Math" panose="02040503050406030204" pitchFamily="18" charset="0"/>
                            <a:ea typeface="隶书" panose="02010509060101010101" pitchFamily="49" charset="-122"/>
                          </a:rPr>
                        </m:ctrlPr>
                      </m:sSubPr>
                      <m:e>
                        <m:r>
                          <a:rPr kumimoji="1" lang="en-US" altLang="zh-CN" sz="2000" b="0" i="1" smtClean="0">
                            <a:latin typeface="Cambria Math" panose="02040503050406030204" pitchFamily="18" charset="0"/>
                            <a:ea typeface="隶书" panose="02010509060101010101" pitchFamily="49" charset="-122"/>
                          </a:rPr>
                          <m:t>𝜋</m:t>
                        </m:r>
                      </m:e>
                      <m:sub>
                        <m:r>
                          <a:rPr kumimoji="1" lang="en-US" altLang="zh-CN" sz="2000" b="0" i="1" smtClean="0">
                            <a:latin typeface="Cambria Math" panose="02040503050406030204" pitchFamily="18" charset="0"/>
                            <a:ea typeface="隶书" panose="02010509060101010101" pitchFamily="49" charset="-122"/>
                          </a:rPr>
                          <m:t>𝑧</m:t>
                        </m:r>
                      </m:sub>
                    </m:sSub>
                  </m:oMath>
                </a14:m>
                <a:r>
                  <a:rPr kumimoji="1" lang="zh-CN" altLang="en-US" sz="2000" b="1" dirty="0">
                    <a:solidFill>
                      <a:srgbClr val="0000CC"/>
                    </a:solidFill>
                    <a:latin typeface="隶书" panose="02010509060101010101" pitchFamily="49" charset="-122"/>
                    <a:ea typeface="隶书" panose="02010509060101010101" pitchFamily="49" charset="-122"/>
                    <a:sym typeface="Symbol" panose="05050102010706020507"/>
                  </a:rPr>
                  <a:t>偏振光</a:t>
                </a:r>
                <a:r>
                  <a:rPr kumimoji="1" lang="en-US" altLang="zh-CN" sz="2000" dirty="0">
                    <a:latin typeface="隶书" panose="02010509060101010101" pitchFamily="49" charset="-122"/>
                    <a:ea typeface="隶书" panose="02010509060101010101" pitchFamily="49" charset="-122"/>
                    <a:sym typeface="Symbol" panose="05050102010706020507"/>
                  </a:rPr>
                  <a:t>.</a:t>
                </a:r>
                <a:endParaRPr kumimoji="1" lang="en-US" altLang="zh-CN" sz="2000" dirty="0">
                  <a:latin typeface="隶书" panose="02010509060101010101" pitchFamily="49" charset="-122"/>
                  <a:ea typeface="隶书" panose="02010509060101010101" pitchFamily="49" charset="-122"/>
                </a:endParaRPr>
              </a:p>
              <a:p>
                <a:endParaRPr kumimoji="1" lang="zh-CN" altLang="en-US" sz="2400" dirty="0">
                  <a:solidFill>
                    <a:srgbClr val="000000"/>
                  </a:solidFill>
                  <a:latin typeface="+mn-ea"/>
                  <a:cs typeface="Times New Roman" panose="02020603050405020304" pitchFamily="18" charset="0"/>
                </a:endParaRPr>
              </a:p>
            </p:txBody>
          </p:sp>
        </mc:Choice>
        <mc:Fallback>
          <p:sp>
            <p:nvSpPr>
              <p:cNvPr id="3" name="内容占位符 2"/>
              <p:cNvSpPr>
                <a:spLocks noRot="1" noChangeAspect="1" noMove="1" noResize="1" noEditPoints="1" noAdjustHandles="1" noChangeArrowheads="1" noChangeShapeType="1" noTextEdit="1"/>
              </p:cNvSpPr>
              <p:nvPr>
                <p:ph type="body" idx="4294967295"/>
              </p:nvPr>
            </p:nvSpPr>
            <p:spPr>
              <a:xfrm>
                <a:off x="533400" y="1304717"/>
                <a:ext cx="8229600" cy="4773612"/>
              </a:xfrm>
              <a:blipFill rotWithShape="1">
                <a:blip r:embed="rId1"/>
                <a:stretch>
                  <a:fillRect t="-9" b="-5292"/>
                </a:stretch>
              </a:blipFill>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p>
            <a:pPr>
              <a:defRPr/>
            </a:pPr>
            <a:fld id="{B4690805-D7D2-4AB9-A191-0BC729846278}" type="slidenum">
              <a:rPr lang="zh-CN" altLang="en-US" smtClean="0"/>
            </a:fld>
            <a:endParaRPr lang="en-US" altLang="zh-CN" dirty="0"/>
          </a:p>
        </p:txBody>
      </p:sp>
      <p:sp>
        <p:nvSpPr>
          <p:cNvPr id="2" name="标题 1"/>
          <p:cNvSpPr>
            <a:spLocks noGrp="1"/>
          </p:cNvSpPr>
          <p:nvPr>
            <p:ph type="title" idx="4294967295"/>
          </p:nvPr>
        </p:nvSpPr>
        <p:spPr>
          <a:xfrm>
            <a:off x="420290" y="2667000"/>
            <a:ext cx="8305800" cy="936625"/>
          </a:xfrm>
        </p:spPr>
        <p:txBody>
          <a:bodyPr/>
          <a:lstStyle/>
          <a:p>
            <a:pPr algn="ctr"/>
            <a:r>
              <a:rPr lang="zh-CN" altLang="zh-CN" dirty="0">
                <a:effectLst/>
              </a:rPr>
              <a:t>赛曼效应</a:t>
            </a:r>
            <a:endParaRPr lang="zh-CN" altLang="en-US" dirty="0"/>
          </a:p>
        </p:txBody>
      </p:sp>
      <p:sp>
        <p:nvSpPr>
          <p:cNvPr id="3" name="Rectangle 2"/>
          <p:cNvSpPr/>
          <p:nvPr/>
        </p:nvSpPr>
        <p:spPr>
          <a:xfrm>
            <a:off x="1676400" y="3886200"/>
            <a:ext cx="6122173" cy="584775"/>
          </a:xfrm>
          <a:prstGeom prst="rect">
            <a:avLst/>
          </a:prstGeom>
        </p:spPr>
        <p:txBody>
          <a:bodyPr wrap="square">
            <a:spAutoFit/>
          </a:bodyPr>
          <a:lstStyle/>
          <a:p>
            <a:pPr algn="ctr"/>
            <a:r>
              <a:rPr lang="zh-CN" altLang="en-US">
                <a:solidFill>
                  <a:srgbClr val="FF0000"/>
                </a:solidFill>
                <a:latin typeface="华文楷体" panose="02010600040101010101" charset="-122"/>
                <a:ea typeface="华文楷体" panose="02010600040101010101" charset="-122"/>
                <a:cs typeface="华文楷体" panose="02010600040101010101" charset="-122"/>
              </a:rPr>
              <a:t>原子的磁矩及磁场中的能级分裂</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反常塞曼效应</a:t>
            </a:r>
            <a:endParaRPr lang="zh-CN" altLang="en-US" dirty="0"/>
          </a:p>
        </p:txBody>
      </p:sp>
      <p:sp>
        <p:nvSpPr>
          <p:cNvPr id="13" name="Footer Placeholder 1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sp>
        <p:nvSpPr>
          <p:cNvPr id="3" name="内容占位符 2"/>
          <p:cNvSpPr>
            <a:spLocks noGrp="1"/>
          </p:cNvSpPr>
          <p:nvPr>
            <p:ph type="body" idx="4294967295"/>
          </p:nvPr>
        </p:nvSpPr>
        <p:spPr>
          <a:xfrm>
            <a:off x="664268" y="1243323"/>
            <a:ext cx="8022532" cy="1737830"/>
          </a:xfrm>
        </p:spPr>
        <p:txBody>
          <a:bodyPr>
            <a:normAutofit fontScale="92500" lnSpcReduction="20000"/>
          </a:bodyPr>
          <a:lstStyle/>
          <a:p>
            <a:pPr>
              <a:lnSpc>
                <a:spcPct val="110000"/>
              </a:lnSpc>
            </a:pPr>
            <a:r>
              <a:rPr lang="zh-CN" altLang="en-US" sz="3200" dirty="0"/>
              <a:t>反常塞曼效应是上下能级 </a:t>
            </a:r>
            <a:r>
              <a:rPr lang="en-US" altLang="zh-CN" sz="3200" i="1" dirty="0"/>
              <a:t>S</a:t>
            </a:r>
            <a:r>
              <a:rPr lang="en-US" altLang="zh-CN" sz="3200" baseline="-25000" dirty="0"/>
              <a:t>1</a:t>
            </a:r>
            <a:r>
              <a:rPr lang="en-US" altLang="zh-CN" sz="3200" dirty="0"/>
              <a:t>, </a:t>
            </a:r>
            <a:r>
              <a:rPr lang="en-US" altLang="zh-CN" sz="3200" i="1" dirty="0"/>
              <a:t>S</a:t>
            </a:r>
            <a:r>
              <a:rPr lang="en-US" altLang="zh-CN" sz="3200" baseline="-25000" dirty="0"/>
              <a:t>2</a:t>
            </a:r>
            <a:r>
              <a:rPr lang="en-US" altLang="zh-CN" sz="3200" dirty="0"/>
              <a:t> </a:t>
            </a:r>
            <a:r>
              <a:rPr lang="zh-CN" altLang="en-US" sz="3200" dirty="0"/>
              <a:t>都不等于零，</a:t>
            </a:r>
            <a:r>
              <a:rPr lang="en-US" altLang="zh-CN" sz="3200" i="1" dirty="0"/>
              <a:t>g</a:t>
            </a:r>
            <a:r>
              <a:rPr lang="en-US" altLang="zh-CN" sz="3200" baseline="-25000" dirty="0"/>
              <a:t>1</a:t>
            </a:r>
            <a:r>
              <a:rPr lang="en-US" altLang="zh-CN" sz="3200" dirty="0"/>
              <a:t>, </a:t>
            </a:r>
            <a:r>
              <a:rPr lang="en-US" altLang="zh-CN" sz="3200" i="1" dirty="0"/>
              <a:t>g</a:t>
            </a:r>
            <a:r>
              <a:rPr lang="en-US" altLang="zh-CN" sz="3200" baseline="-25000" dirty="0"/>
              <a:t>2</a:t>
            </a:r>
            <a:r>
              <a:rPr lang="zh-CN" altLang="en-US" sz="3200" dirty="0"/>
              <a:t>都不等于</a:t>
            </a:r>
            <a:r>
              <a:rPr lang="en-US" altLang="zh-CN" sz="3200" dirty="0"/>
              <a:t>1</a:t>
            </a:r>
            <a:r>
              <a:rPr lang="zh-CN" altLang="en-US" sz="3200" dirty="0"/>
              <a:t>，</a:t>
            </a:r>
            <a:r>
              <a:rPr lang="zh-CN" altLang="en-US" sz="3200" dirty="0">
                <a:solidFill>
                  <a:srgbClr val="FF0000"/>
                </a:solidFill>
              </a:rPr>
              <a:t>非单态能级</a:t>
            </a:r>
            <a:r>
              <a:rPr lang="zh-CN" altLang="en-US" sz="3200" dirty="0"/>
              <a:t>之间的跃迁</a:t>
            </a:r>
            <a:endParaRPr lang="zh-CN" altLang="en-US" sz="3200" dirty="0"/>
          </a:p>
          <a:p>
            <a:pPr>
              <a:lnSpc>
                <a:spcPct val="110000"/>
              </a:lnSpc>
            </a:pPr>
            <a:r>
              <a:rPr lang="zh-CN" altLang="en-US" sz="3200" dirty="0"/>
              <a:t>讨论</a:t>
            </a:r>
            <a:r>
              <a:rPr lang="zh-CN" altLang="en-US" sz="3200" dirty="0">
                <a:solidFill>
                  <a:srgbClr val="FF0000"/>
                </a:solidFill>
              </a:rPr>
              <a:t>钠</a:t>
            </a:r>
            <a:r>
              <a:rPr lang="zh-CN" altLang="en-US" sz="3200" dirty="0"/>
              <a:t>双线</a:t>
            </a:r>
            <a:r>
              <a:rPr lang="en-US" altLang="zh-CN" sz="3200" dirty="0"/>
              <a:t>3</a:t>
            </a:r>
            <a:r>
              <a:rPr lang="en-US" altLang="zh-CN" sz="3200" baseline="30000" dirty="0"/>
              <a:t>2</a:t>
            </a:r>
            <a:r>
              <a:rPr lang="en-US" altLang="zh-CN" sz="3200" dirty="0"/>
              <a:t>P</a:t>
            </a:r>
            <a:r>
              <a:rPr lang="en-US" altLang="zh-CN" sz="3200" baseline="-25000" dirty="0"/>
              <a:t>3/2,1/2 </a:t>
            </a:r>
            <a:r>
              <a:rPr lang="en-US" altLang="zh-CN" sz="3200" dirty="0">
                <a:sym typeface="Symbol" panose="05050102010706020507" pitchFamily="18" charset="2"/>
              </a:rPr>
              <a:t> </a:t>
            </a:r>
            <a:r>
              <a:rPr lang="en-US" altLang="zh-CN" sz="3200" dirty="0"/>
              <a:t>3</a:t>
            </a:r>
            <a:r>
              <a:rPr lang="en-US" altLang="zh-CN" sz="3200" baseline="30000" dirty="0"/>
              <a:t>2</a:t>
            </a:r>
            <a:r>
              <a:rPr lang="en-US" altLang="zh-CN" sz="3200" dirty="0"/>
              <a:t>S</a:t>
            </a:r>
            <a:r>
              <a:rPr lang="en-US" altLang="zh-CN" sz="3200" baseline="-25000" dirty="0"/>
              <a:t>1/2</a:t>
            </a:r>
            <a:r>
              <a:rPr lang="zh-CN" altLang="en-US" sz="3200" dirty="0"/>
              <a:t>跃迁在弱外磁场中的分裂情况，并给出其发射光谱。</a:t>
            </a:r>
            <a:endParaRPr lang="zh-CN" altLang="en-US" sz="3200" dirty="0"/>
          </a:p>
        </p:txBody>
      </p:sp>
      <p:sp>
        <p:nvSpPr>
          <p:cNvPr id="5" name="矩形 4"/>
          <p:cNvSpPr/>
          <p:nvPr/>
        </p:nvSpPr>
        <p:spPr>
          <a:xfrm>
            <a:off x="588887" y="2940974"/>
            <a:ext cx="3505200" cy="523220"/>
          </a:xfrm>
          <a:prstGeom prst="rect">
            <a:avLst/>
          </a:prstGeom>
          <a:noFill/>
        </p:spPr>
        <p:txBody>
          <a:bodyPr wrap="square">
            <a:spAutoFit/>
          </a:bodyPr>
          <a:lstStyle/>
          <a:p>
            <a:pPr>
              <a:defRPr/>
            </a:pPr>
            <a:r>
              <a:rPr lang="zh-CN" altLang="zh-CN" sz="2800">
                <a:solidFill>
                  <a:schemeClr val="tx1"/>
                </a:solidFill>
                <a:latin typeface="Times New Roman" panose="02020603050405020304" pitchFamily="18" charset="0"/>
                <a:ea typeface="华文楷体" panose="02010600040101010101" charset="-122"/>
                <a:cs typeface="Times New Roman" panose="02020603050405020304" pitchFamily="18" charset="0"/>
              </a:rPr>
              <a:t>解</a:t>
            </a:r>
            <a:r>
              <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rPr>
              <a:t>：朗德因子：</a:t>
            </a:r>
            <a:endParaRPr lang="zh-CN" altLang="en-US" sz="2800">
              <a:solidFill>
                <a:schemeClr val="tx1"/>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7" name="矩形 4"/>
          <p:cNvSpPr>
            <a:spLocks noChangeArrowheads="1"/>
          </p:cNvSpPr>
          <p:nvPr/>
        </p:nvSpPr>
        <p:spPr bwMode="auto">
          <a:xfrm>
            <a:off x="173045" y="3907693"/>
            <a:ext cx="843501" cy="400110"/>
          </a:xfrm>
          <a:prstGeom prst="rect">
            <a:avLst/>
          </a:prstGeom>
          <a:noFill/>
          <a:ln>
            <a:noFill/>
          </a:ln>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000">
                <a:latin typeface="Times New Roman" panose="02020603050405020304" pitchFamily="18" charset="0"/>
                <a:ea typeface="华文楷体" panose="02010600040101010101" charset="-122"/>
                <a:cs typeface="Times New Roman" panose="02020603050405020304" pitchFamily="18" charset="0"/>
              </a:rPr>
              <a:t>3</a:t>
            </a:r>
            <a:r>
              <a:rPr lang="en-US" altLang="zh-CN" sz="2000" baseline="30000">
                <a:latin typeface="Times New Roman" panose="02020603050405020304" pitchFamily="18" charset="0"/>
                <a:ea typeface="华文楷体" panose="02010600040101010101" charset="-122"/>
                <a:cs typeface="Times New Roman" panose="02020603050405020304" pitchFamily="18" charset="0"/>
              </a:rPr>
              <a:t>2</a:t>
            </a:r>
            <a:r>
              <a:rPr lang="en-US" altLang="zh-CN" sz="2000">
                <a:latin typeface="Times New Roman" panose="02020603050405020304" pitchFamily="18" charset="0"/>
                <a:ea typeface="华文楷体" panose="02010600040101010101" charset="-122"/>
                <a:cs typeface="Times New Roman" panose="02020603050405020304" pitchFamily="18" charset="0"/>
              </a:rPr>
              <a:t>S</a:t>
            </a:r>
            <a:r>
              <a:rPr lang="en-US" altLang="zh-CN" sz="2000" baseline="-25000">
                <a:latin typeface="Times New Roman" panose="02020603050405020304" pitchFamily="18" charset="0"/>
                <a:ea typeface="华文楷体" panose="02010600040101010101" charset="-122"/>
                <a:cs typeface="Times New Roman" panose="02020603050405020304" pitchFamily="18" charset="0"/>
              </a:rPr>
              <a:t>1/2</a:t>
            </a:r>
            <a:r>
              <a:rPr lang="en-US" altLang="zh-CN" sz="2000">
                <a:latin typeface="Times New Roman" panose="02020603050405020304" pitchFamily="18" charset="0"/>
                <a:ea typeface="华文楷体" panose="02010600040101010101" charset="-122"/>
                <a:cs typeface="Times New Roman" panose="02020603050405020304" pitchFamily="18" charset="0"/>
              </a:rPr>
              <a:t>:</a:t>
            </a:r>
            <a:endParaRPr lang="zh-CN" altLang="en-US" sz="2000">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8" name="Object 2"/>
          <p:cNvGraphicFramePr>
            <a:graphicFrameLocks noChangeAspect="1"/>
          </p:cNvGraphicFramePr>
          <p:nvPr/>
        </p:nvGraphicFramePr>
        <p:xfrm>
          <a:off x="1252545" y="3515581"/>
          <a:ext cx="3024188" cy="1271587"/>
        </p:xfrm>
        <a:graphic>
          <a:graphicData uri="http://schemas.openxmlformats.org/presentationml/2006/ole">
            <mc:AlternateContent xmlns:mc="http://schemas.openxmlformats.org/markup-compatibility/2006">
              <mc:Choice xmlns:v="urn:schemas-microsoft-com:vml" Requires="v">
                <p:oleObj spid="_x0000_s6" name="" r:id="rId1" imgW="1790700" imgH="762000" progId="Equation.DSMT4">
                  <p:embed/>
                </p:oleObj>
              </mc:Choice>
              <mc:Fallback>
                <p:oleObj name="" r:id="rId1" imgW="1790700" imgH="762000" progId="Equation.DSMT4">
                  <p:embed/>
                  <p:pic>
                    <p:nvPicPr>
                      <p:cNvPr id="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45" y="3515581"/>
                        <a:ext cx="3024188" cy="1271587"/>
                      </a:xfrm>
                      <a:prstGeom prst="rect">
                        <a:avLst/>
                      </a:prstGeom>
                      <a:noFill/>
                      <a:ln>
                        <a:noFill/>
                      </a:ln>
                    </p:spPr>
                  </p:pic>
                </p:oleObj>
              </mc:Fallback>
            </mc:AlternateContent>
          </a:graphicData>
        </a:graphic>
      </p:graphicFrame>
      <p:sp>
        <p:nvSpPr>
          <p:cNvPr id="9" name="矩形 7"/>
          <p:cNvSpPr>
            <a:spLocks noChangeArrowheads="1"/>
          </p:cNvSpPr>
          <p:nvPr/>
        </p:nvSpPr>
        <p:spPr bwMode="auto">
          <a:xfrm>
            <a:off x="4736855" y="3910646"/>
            <a:ext cx="857927" cy="400110"/>
          </a:xfrm>
          <a:prstGeom prst="rect">
            <a:avLst/>
          </a:prstGeom>
          <a:noFill/>
          <a:ln>
            <a:noFill/>
          </a:ln>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000" dirty="0">
                <a:latin typeface="Times New Roman" panose="02020603050405020304" pitchFamily="18" charset="0"/>
                <a:ea typeface="华文楷体" panose="02010600040101010101" charset="-122"/>
                <a:cs typeface="Times New Roman" panose="02020603050405020304" pitchFamily="18" charset="0"/>
              </a:rPr>
              <a:t>3</a:t>
            </a:r>
            <a:r>
              <a:rPr lang="en-US" altLang="zh-CN" sz="2000" baseline="30000" dirty="0">
                <a:latin typeface="Times New Roman" panose="02020603050405020304" pitchFamily="18" charset="0"/>
                <a:ea typeface="华文楷体" panose="02010600040101010101" charset="-122"/>
                <a:cs typeface="Times New Roman" panose="02020603050405020304" pitchFamily="18" charset="0"/>
              </a:rPr>
              <a:t>2</a:t>
            </a:r>
            <a:r>
              <a:rPr lang="en-US" altLang="zh-CN" sz="2000" dirty="0">
                <a:latin typeface="Times New Roman" panose="02020603050405020304" pitchFamily="18" charset="0"/>
                <a:ea typeface="华文楷体" panose="02010600040101010101" charset="-122"/>
                <a:cs typeface="Times New Roman" panose="02020603050405020304" pitchFamily="18" charset="0"/>
              </a:rPr>
              <a:t>P</a:t>
            </a:r>
            <a:r>
              <a:rPr lang="en-US" altLang="zh-CN" sz="2000" baseline="-25000" dirty="0">
                <a:latin typeface="Times New Roman" panose="02020603050405020304" pitchFamily="18" charset="0"/>
                <a:ea typeface="华文楷体" panose="02010600040101010101" charset="-122"/>
                <a:cs typeface="Times New Roman" panose="02020603050405020304" pitchFamily="18" charset="0"/>
              </a:rPr>
              <a:t>1/2</a:t>
            </a:r>
            <a:r>
              <a:rPr lang="en-US" altLang="zh-CN" sz="2000" dirty="0">
                <a:latin typeface="Times New Roman" panose="02020603050405020304" pitchFamily="18" charset="0"/>
                <a:ea typeface="华文楷体" panose="02010600040101010101" charset="-122"/>
                <a:cs typeface="Times New Roman" panose="02020603050405020304" pitchFamily="18" charset="0"/>
              </a:rPr>
              <a:t>:</a:t>
            </a:r>
            <a:endParaRPr lang="zh-CN" altLang="en-US" sz="2000" dirty="0">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10" name="Object 4"/>
          <p:cNvGraphicFramePr>
            <a:graphicFrameLocks noChangeAspect="1"/>
          </p:cNvGraphicFramePr>
          <p:nvPr/>
        </p:nvGraphicFramePr>
        <p:xfrm>
          <a:off x="5659878" y="3510613"/>
          <a:ext cx="3238500" cy="1223962"/>
        </p:xfrm>
        <a:graphic>
          <a:graphicData uri="http://schemas.openxmlformats.org/presentationml/2006/ole">
            <mc:AlternateContent xmlns:mc="http://schemas.openxmlformats.org/markup-compatibility/2006">
              <mc:Choice xmlns:v="urn:schemas-microsoft-com:vml" Requires="v">
                <p:oleObj spid="_x0000_s11" name="" r:id="rId3" imgW="1993900" imgH="762000" progId="Equation.DSMT4">
                  <p:embed/>
                </p:oleObj>
              </mc:Choice>
              <mc:Fallback>
                <p:oleObj name="" r:id="rId3" imgW="1993900" imgH="762000" progId="Equation.DSMT4">
                  <p:embed/>
                  <p:pic>
                    <p:nvPicPr>
                      <p:cNvPr id="0"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878" y="3510613"/>
                        <a:ext cx="3238500" cy="1223962"/>
                      </a:xfrm>
                      <a:prstGeom prst="rect">
                        <a:avLst/>
                      </a:prstGeom>
                      <a:noFill/>
                      <a:ln>
                        <a:noFill/>
                      </a:ln>
                    </p:spPr>
                  </p:pic>
                </p:oleObj>
              </mc:Fallback>
            </mc:AlternateContent>
          </a:graphicData>
        </a:graphic>
      </p:graphicFrame>
      <p:sp>
        <p:nvSpPr>
          <p:cNvPr id="12" name="矩形 11"/>
          <p:cNvSpPr>
            <a:spLocks noChangeArrowheads="1"/>
          </p:cNvSpPr>
          <p:nvPr/>
        </p:nvSpPr>
        <p:spPr bwMode="auto">
          <a:xfrm>
            <a:off x="235304" y="5136812"/>
            <a:ext cx="857927" cy="400110"/>
          </a:xfrm>
          <a:prstGeom prst="rect">
            <a:avLst/>
          </a:prstGeom>
          <a:noFill/>
          <a:ln>
            <a:noFill/>
          </a:ln>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000">
                <a:latin typeface="Times New Roman" panose="02020603050405020304" pitchFamily="18" charset="0"/>
                <a:ea typeface="华文楷体" panose="02010600040101010101" charset="-122"/>
                <a:cs typeface="Times New Roman" panose="02020603050405020304" pitchFamily="18" charset="0"/>
              </a:rPr>
              <a:t>3</a:t>
            </a:r>
            <a:r>
              <a:rPr lang="en-US" altLang="zh-CN" sz="2000" baseline="30000">
                <a:latin typeface="Times New Roman" panose="02020603050405020304" pitchFamily="18" charset="0"/>
                <a:ea typeface="华文楷体" panose="02010600040101010101" charset="-122"/>
                <a:cs typeface="Times New Roman" panose="02020603050405020304" pitchFamily="18" charset="0"/>
              </a:rPr>
              <a:t>2</a:t>
            </a:r>
            <a:r>
              <a:rPr lang="en-US" altLang="zh-CN" sz="2000">
                <a:latin typeface="Times New Roman" panose="02020603050405020304" pitchFamily="18" charset="0"/>
                <a:ea typeface="华文楷体" panose="02010600040101010101" charset="-122"/>
                <a:cs typeface="Times New Roman" panose="02020603050405020304" pitchFamily="18" charset="0"/>
              </a:rPr>
              <a:t>P</a:t>
            </a:r>
            <a:r>
              <a:rPr lang="en-US" altLang="zh-CN" sz="2000" baseline="-25000">
                <a:latin typeface="Times New Roman" panose="02020603050405020304" pitchFamily="18" charset="0"/>
                <a:ea typeface="华文楷体" panose="02010600040101010101" charset="-122"/>
                <a:cs typeface="Times New Roman" panose="02020603050405020304" pitchFamily="18" charset="0"/>
              </a:rPr>
              <a:t>3/2</a:t>
            </a:r>
            <a:r>
              <a:rPr lang="en-US" altLang="zh-CN" sz="2000">
                <a:latin typeface="Times New Roman" panose="02020603050405020304" pitchFamily="18" charset="0"/>
                <a:ea typeface="华文楷体" panose="02010600040101010101" charset="-122"/>
                <a:cs typeface="Times New Roman" panose="02020603050405020304" pitchFamily="18" charset="0"/>
              </a:rPr>
              <a:t>:</a:t>
            </a:r>
            <a:endParaRPr lang="zh-CN" altLang="en-US" sz="2000">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14" name="Object 6"/>
          <p:cNvGraphicFramePr>
            <a:graphicFrameLocks noChangeAspect="1"/>
          </p:cNvGraphicFramePr>
          <p:nvPr/>
        </p:nvGraphicFramePr>
        <p:xfrm>
          <a:off x="1314804" y="4631987"/>
          <a:ext cx="3455988" cy="1306513"/>
        </p:xfrm>
        <a:graphic>
          <a:graphicData uri="http://schemas.openxmlformats.org/presentationml/2006/ole">
            <mc:AlternateContent xmlns:mc="http://schemas.openxmlformats.org/markup-compatibility/2006">
              <mc:Choice xmlns:v="urn:schemas-microsoft-com:vml" Requires="v">
                <p:oleObj spid="_x0000_s15" name="" r:id="rId5" imgW="1993900" imgH="762000" progId="Equation.DSMT4">
                  <p:embed/>
                </p:oleObj>
              </mc:Choice>
              <mc:Fallback>
                <p:oleObj name="" r:id="rId5" imgW="1993900" imgH="762000" progId="Equation.DSMT4">
                  <p:embed/>
                  <p:pic>
                    <p:nvPicPr>
                      <p:cNvPr id="0" name="图片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804" y="4631987"/>
                        <a:ext cx="3455988" cy="1306513"/>
                      </a:xfrm>
                      <a:prstGeom prst="rect">
                        <a:avLst/>
                      </a:prstGeom>
                      <a:noFill/>
                      <a:ln>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钠双线在外磁场中反常塞曼效应</a:t>
            </a:r>
            <a:endParaRPr lang="zh-CN" altLang="en-US" dirty="0"/>
          </a:p>
        </p:txBody>
      </p:sp>
      <p:sp>
        <p:nvSpPr>
          <p:cNvPr id="13" name="Footer Placeholder 1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latin typeface="华文楷体" panose="02010600040101010101" charset="-122"/>
                <a:ea typeface="华文楷体" panose="02010600040101010101" charset="-122"/>
              </a:rPr>
            </a:fld>
            <a:endParaRPr lang="en-US" altLang="zh-CN" dirty="0">
              <a:latin typeface="华文楷体" panose="02010600040101010101" charset="-122"/>
              <a:ea typeface="华文楷体" panose="02010600040101010101" charset="-122"/>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2414" y="1431715"/>
            <a:ext cx="2901290" cy="352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940" y="1231746"/>
            <a:ext cx="2744907" cy="395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872406" y="4267200"/>
            <a:ext cx="1676400" cy="1984858"/>
          </a:xfrm>
          <a:prstGeom prst="rect">
            <a:avLst/>
          </a:prstGeom>
        </p:spPr>
      </p:pic>
      <p:pic>
        <p:nvPicPr>
          <p:cNvPr id="19" name="Picture 18"/>
          <p:cNvPicPr>
            <a:picLocks noChangeAspect="1"/>
          </p:cNvPicPr>
          <p:nvPr/>
        </p:nvPicPr>
        <p:blipFill>
          <a:blip r:embed="rId4"/>
          <a:stretch>
            <a:fillRect/>
          </a:stretch>
        </p:blipFill>
        <p:spPr>
          <a:xfrm>
            <a:off x="7400960" y="3966058"/>
            <a:ext cx="1574800" cy="2286000"/>
          </a:xfrm>
          <a:prstGeom prst="rect">
            <a:avLst/>
          </a:prstGeom>
        </p:spPr>
      </p:pic>
      <p:sp>
        <p:nvSpPr>
          <p:cNvPr id="6" name="Rectangle 5"/>
          <p:cNvSpPr/>
          <p:nvPr/>
        </p:nvSpPr>
        <p:spPr>
          <a:xfrm>
            <a:off x="4548806" y="1153180"/>
            <a:ext cx="1103187" cy="523220"/>
          </a:xfrm>
          <a:prstGeom prst="rect">
            <a:avLst/>
          </a:prstGeom>
        </p:spPr>
        <p:txBody>
          <a:bodyPr wrap="none">
            <a:spAutoFit/>
          </a:bodyPr>
          <a:lstStyle/>
          <a:p>
            <a:r>
              <a:rPr lang="en-US" altLang="zh-CN" sz="2800" dirty="0">
                <a:solidFill>
                  <a:srgbClr val="0000FF"/>
                </a:solidFill>
                <a:latin typeface="隶书" panose="02010509060101010101" pitchFamily="49" charset="-122"/>
                <a:ea typeface="隶书" panose="02010509060101010101" pitchFamily="49" charset="-122"/>
              </a:rPr>
              <a:t>D</a:t>
            </a:r>
            <a:r>
              <a:rPr lang="en-US" altLang="zh-CN" sz="2800" baseline="-25000" dirty="0">
                <a:solidFill>
                  <a:srgbClr val="0000FF"/>
                </a:solidFill>
                <a:latin typeface="隶书" panose="02010509060101010101" pitchFamily="49" charset="-122"/>
                <a:ea typeface="隶书" panose="02010509060101010101" pitchFamily="49" charset="-122"/>
              </a:rPr>
              <a:t>2</a:t>
            </a:r>
            <a:r>
              <a:rPr lang="en-US" altLang="zh-CN" sz="2800" dirty="0">
                <a:solidFill>
                  <a:srgbClr val="0000FF"/>
                </a:solidFill>
                <a:latin typeface="隶书" panose="02010509060101010101" pitchFamily="49" charset="-122"/>
                <a:ea typeface="隶书" panose="02010509060101010101" pitchFamily="49" charset="-122"/>
              </a:rPr>
              <a:t> </a:t>
            </a:r>
            <a:r>
              <a:rPr lang="zh-CN" altLang="en-US" sz="2800" dirty="0">
                <a:solidFill>
                  <a:srgbClr val="0000FF"/>
                </a:solidFill>
                <a:latin typeface="隶书" panose="02010509060101010101" pitchFamily="49" charset="-122"/>
                <a:ea typeface="隶书" panose="02010509060101010101" pitchFamily="49" charset="-122"/>
              </a:rPr>
              <a:t>线 </a:t>
            </a:r>
            <a:endParaRPr lang="en-US" sz="2800" dirty="0">
              <a:solidFill>
                <a:srgbClr val="0000FF"/>
              </a:solidFill>
            </a:endParaRPr>
          </a:p>
        </p:txBody>
      </p:sp>
      <p:sp>
        <p:nvSpPr>
          <p:cNvPr id="11" name="Rectangle 10"/>
          <p:cNvSpPr/>
          <p:nvPr/>
        </p:nvSpPr>
        <p:spPr>
          <a:xfrm>
            <a:off x="392414" y="1153180"/>
            <a:ext cx="1103187" cy="523220"/>
          </a:xfrm>
          <a:prstGeom prst="rect">
            <a:avLst/>
          </a:prstGeom>
        </p:spPr>
        <p:txBody>
          <a:bodyPr wrap="none">
            <a:spAutoFit/>
          </a:bodyPr>
          <a:lstStyle/>
          <a:p>
            <a:r>
              <a:rPr lang="en-US" altLang="zh-CN" sz="2800" dirty="0">
                <a:solidFill>
                  <a:srgbClr val="0000FF"/>
                </a:solidFill>
                <a:latin typeface="隶书" panose="02010509060101010101" pitchFamily="49" charset="-122"/>
                <a:ea typeface="隶书" panose="02010509060101010101" pitchFamily="49" charset="-122"/>
              </a:rPr>
              <a:t>D</a:t>
            </a:r>
            <a:r>
              <a:rPr lang="en-US" altLang="zh-CN" sz="2800" baseline="-25000" dirty="0">
                <a:solidFill>
                  <a:srgbClr val="0000FF"/>
                </a:solidFill>
                <a:latin typeface="隶书" panose="02010509060101010101" pitchFamily="49" charset="-122"/>
                <a:ea typeface="隶书" panose="02010509060101010101" pitchFamily="49" charset="-122"/>
              </a:rPr>
              <a:t>1</a:t>
            </a:r>
            <a:r>
              <a:rPr lang="en-US" altLang="zh-CN" sz="2800" dirty="0">
                <a:solidFill>
                  <a:srgbClr val="0000FF"/>
                </a:solidFill>
                <a:latin typeface="隶书" panose="02010509060101010101" pitchFamily="49" charset="-122"/>
                <a:ea typeface="隶书" panose="02010509060101010101" pitchFamily="49" charset="-122"/>
              </a:rPr>
              <a:t> </a:t>
            </a:r>
            <a:r>
              <a:rPr lang="zh-CN" altLang="en-US" sz="2800" dirty="0">
                <a:solidFill>
                  <a:srgbClr val="0000FF"/>
                </a:solidFill>
                <a:latin typeface="隶书" panose="02010509060101010101" pitchFamily="49" charset="-122"/>
                <a:ea typeface="隶书" panose="02010509060101010101" pitchFamily="49" charset="-122"/>
              </a:rPr>
              <a:t>线 </a:t>
            </a:r>
            <a:endParaRPr lang="en-US" sz="2800" dirty="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5345" name="Object 17"/>
          <p:cNvGraphicFramePr>
            <a:graphicFrameLocks noChangeAspect="1"/>
          </p:cNvGraphicFramePr>
          <p:nvPr/>
        </p:nvGraphicFramePr>
        <p:xfrm>
          <a:off x="5410200" y="1600200"/>
          <a:ext cx="3063875" cy="656060"/>
        </p:xfrm>
        <a:graphic>
          <a:graphicData uri="http://schemas.openxmlformats.org/presentationml/2006/ole">
            <mc:AlternateContent xmlns:mc="http://schemas.openxmlformats.org/markup-compatibility/2006">
              <mc:Choice xmlns:v="urn:schemas-microsoft-com:vml" Requires="v">
                <p:oleObj spid="_x0000_s2" name="公式" r:id="rId1" imgW="2294890" imgH="466090" progId="Equation.3">
                  <p:embed/>
                </p:oleObj>
              </mc:Choice>
              <mc:Fallback>
                <p:oleObj name="公式" r:id="rId1" imgW="2294890" imgH="466090" progId="Equation.3">
                  <p:embed/>
                  <p:pic>
                    <p:nvPicPr>
                      <p:cNvPr id="0" name="图片 1"/>
                      <p:cNvPicPr>
                        <a:picLocks noChangeAspect="1" noChangeArrowheads="1"/>
                      </p:cNvPicPr>
                      <p:nvPr/>
                    </p:nvPicPr>
                    <p:blipFill>
                      <a:blip r:embed="rId2"/>
                      <a:srcRect/>
                      <a:stretch>
                        <a:fillRect/>
                      </a:stretch>
                    </p:blipFill>
                    <p:spPr bwMode="auto">
                      <a:xfrm>
                        <a:off x="5410200" y="1600200"/>
                        <a:ext cx="3063875" cy="656060"/>
                      </a:xfrm>
                      <a:prstGeom prst="rect">
                        <a:avLst/>
                      </a:prstGeom>
                      <a:noFill/>
                      <a:ln>
                        <a:noFill/>
                      </a:ln>
                      <a:effectLst/>
                    </p:spPr>
                  </p:pic>
                </p:oleObj>
              </mc:Fallback>
            </mc:AlternateContent>
          </a:graphicData>
        </a:graphic>
      </p:graphicFrame>
      <p:sp>
        <p:nvSpPr>
          <p:cNvPr id="355351" name="Rectangle 23"/>
          <p:cNvSpPr>
            <a:spLocks noChangeArrowheads="1"/>
          </p:cNvSpPr>
          <p:nvPr/>
        </p:nvSpPr>
        <p:spPr bwMode="auto">
          <a:xfrm>
            <a:off x="6215062" y="2219684"/>
            <a:ext cx="1454150" cy="519112"/>
          </a:xfrm>
          <a:prstGeom prst="rect">
            <a:avLst/>
          </a:prstGeom>
          <a:noFill/>
          <a:ln>
            <a:noFill/>
          </a:ln>
          <a:effectLst>
            <a:prstShdw prst="shdw17" dist="17961" dir="2700000">
              <a:schemeClr val="accent1">
                <a:gamma/>
                <a:shade val="60000"/>
                <a:invGamma/>
                <a:alpha val="50000"/>
              </a:schemeClr>
            </a:prstShdw>
          </a:effectLst>
        </p:spPr>
        <p:txBody>
          <a:bodyPr wrap="none">
            <a:spAutoFit/>
          </a:bodyPr>
          <a:lstStyle/>
          <a:p>
            <a:r>
              <a:rPr lang="zh-CN" altLang="en-US" sz="2800" dirty="0">
                <a:solidFill>
                  <a:srgbClr val="0000FF"/>
                </a:solidFill>
                <a:latin typeface="+mn-ea"/>
                <a:ea typeface="+mn-ea"/>
              </a:rPr>
              <a:t>分为</a:t>
            </a:r>
            <a:r>
              <a:rPr lang="en-US" altLang="zh-CN" sz="2800" dirty="0">
                <a:solidFill>
                  <a:srgbClr val="0000FF"/>
                </a:solidFill>
                <a:latin typeface="+mn-ea"/>
                <a:ea typeface="+mn-ea"/>
              </a:rPr>
              <a:t>6</a:t>
            </a:r>
            <a:r>
              <a:rPr lang="zh-CN" altLang="en-US" sz="2800" dirty="0">
                <a:solidFill>
                  <a:srgbClr val="0000FF"/>
                </a:solidFill>
                <a:latin typeface="+mn-ea"/>
                <a:ea typeface="+mn-ea"/>
              </a:rPr>
              <a:t>条</a:t>
            </a:r>
            <a:endParaRPr lang="zh-CN" altLang="en-US" sz="2800" dirty="0">
              <a:solidFill>
                <a:srgbClr val="0000FF"/>
              </a:solidFill>
              <a:latin typeface="+mn-ea"/>
              <a:ea typeface="+mn-ea"/>
            </a:endParaRPr>
          </a:p>
        </p:txBody>
      </p:sp>
      <p:sp>
        <p:nvSpPr>
          <p:cNvPr id="3" name="Title 1"/>
          <p:cNvSpPr>
            <a:spLocks noGrp="1"/>
          </p:cNvSpPr>
          <p:nvPr>
            <p:ph type="title"/>
          </p:nvPr>
        </p:nvSpPr>
        <p:spPr/>
        <p:txBody>
          <a:bodyPr vert="horz" lIns="91440" tIns="45720" rIns="91440" bIns="45720" rtlCol="0" anchor="b">
            <a:normAutofit/>
          </a:bodyPr>
          <a:lstStyle/>
          <a:p>
            <a:r>
              <a:rPr lang="zh-CN" altLang="en-US" dirty="0"/>
              <a:t>格罗春（</a:t>
            </a:r>
            <a:r>
              <a:rPr lang="en-US" altLang="zh-CN" dirty="0" err="1"/>
              <a:t>Grotrain</a:t>
            </a:r>
            <a:r>
              <a:rPr lang="zh-CN" altLang="en-US" dirty="0"/>
              <a:t>）图</a:t>
            </a:r>
            <a:endParaRPr lang="en-US" dirty="0"/>
          </a:p>
        </p:txBody>
      </p:sp>
      <p:sp>
        <p:nvSpPr>
          <p:cNvPr id="4" name="幻灯片编号占位符 2"/>
          <p:cNvSpPr>
            <a:spLocks noGrp="1"/>
          </p:cNvSpPr>
          <p:nvPr>
            <p:ph type="sldNum" sz="quarter" idx="12"/>
          </p:nvPr>
        </p:nvSpPr>
        <p:spPr/>
        <p:txBody>
          <a:bodyPr/>
          <a:lstStyle/>
          <a:p>
            <a:pPr>
              <a:defRPr/>
            </a:pPr>
            <a:fld id="{34CF0DB0-835C-4707-AE11-569FB349AEAD}" type="slidenum">
              <a:rPr lang="en-US" smtClean="0"/>
            </a:fld>
            <a:endParaRPr lang="en-US"/>
          </a:p>
        </p:txBody>
      </p:sp>
      <p:pic>
        <p:nvPicPr>
          <p:cNvPr id="5" name="Picture 4"/>
          <p:cNvPicPr>
            <a:picLocks noChangeAspect="1"/>
          </p:cNvPicPr>
          <p:nvPr/>
        </p:nvPicPr>
        <p:blipFill>
          <a:blip r:embed="rId3"/>
          <a:stretch>
            <a:fillRect/>
          </a:stretch>
        </p:blipFill>
        <p:spPr>
          <a:xfrm>
            <a:off x="685800" y="1295400"/>
            <a:ext cx="4454932" cy="170703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85800" y="3581400"/>
            <a:ext cx="4572000" cy="2179178"/>
          </a:xfrm>
          <a:prstGeom prst="rect">
            <a:avLst/>
          </a:prstGeom>
          <a:ln>
            <a:solidFill>
              <a:schemeClr val="tx1"/>
            </a:solidFill>
          </a:ln>
        </p:spPr>
      </p:pic>
      <p:graphicFrame>
        <p:nvGraphicFramePr>
          <p:cNvPr id="71" name="Object 15"/>
          <p:cNvGraphicFramePr>
            <a:graphicFrameLocks noChangeAspect="1"/>
          </p:cNvGraphicFramePr>
          <p:nvPr/>
        </p:nvGraphicFramePr>
        <p:xfrm>
          <a:off x="5617395" y="3898807"/>
          <a:ext cx="2819400" cy="569660"/>
        </p:xfrm>
        <a:graphic>
          <a:graphicData uri="http://schemas.openxmlformats.org/presentationml/2006/ole">
            <mc:AlternateContent xmlns:mc="http://schemas.openxmlformats.org/markup-compatibility/2006">
              <mc:Choice xmlns:v="urn:schemas-microsoft-com:vml" Requires="v">
                <p:oleObj spid="_x0000_s7" name="Equation" r:id="rId5" imgW="2578100" imgH="508000" progId="Equation.DSMT4">
                  <p:embed/>
                </p:oleObj>
              </mc:Choice>
              <mc:Fallback>
                <p:oleObj name="Equation" r:id="rId5" imgW="2578100" imgH="508000" progId="Equation.DSMT4">
                  <p:embed/>
                  <p:pic>
                    <p:nvPicPr>
                      <p:cNvPr id="0" name="图片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7395" y="3898807"/>
                        <a:ext cx="2819400" cy="569660"/>
                      </a:xfrm>
                      <a:prstGeom prst="rect">
                        <a:avLst/>
                      </a:prstGeom>
                      <a:noFill/>
                      <a:ln>
                        <a:noFill/>
                      </a:ln>
                      <a:effectLst/>
                    </p:spPr>
                  </p:pic>
                </p:oleObj>
              </mc:Fallback>
            </mc:AlternateContent>
          </a:graphicData>
        </a:graphic>
      </p:graphicFrame>
      <p:sp>
        <p:nvSpPr>
          <p:cNvPr id="72" name="Rectangle 20"/>
          <p:cNvSpPr>
            <a:spLocks noChangeArrowheads="1"/>
          </p:cNvSpPr>
          <p:nvPr/>
        </p:nvSpPr>
        <p:spPr bwMode="auto">
          <a:xfrm>
            <a:off x="6270342" y="4751451"/>
            <a:ext cx="1441420" cy="523220"/>
          </a:xfrm>
          <a:prstGeom prst="rect">
            <a:avLst/>
          </a:prstGeom>
          <a:noFill/>
          <a:ln>
            <a:noFill/>
          </a:ln>
          <a:effectLst>
            <a:prstShdw prst="shdw17" dist="17961" dir="2700000">
              <a:schemeClr val="accent1">
                <a:gamma/>
                <a:shade val="60000"/>
                <a:invGamma/>
                <a:alpha val="50000"/>
              </a:schemeClr>
            </a:prstShdw>
          </a:effectLst>
        </p:spPr>
        <p:txBody>
          <a:bodyPr wrap="none">
            <a:spAutoFit/>
          </a:bodyPr>
          <a:lstStyle/>
          <a:p>
            <a:r>
              <a:rPr lang="zh-CN" altLang="en-US" sz="2800" b="1" dirty="0">
                <a:solidFill>
                  <a:srgbClr val="0000FF"/>
                </a:solidFill>
                <a:latin typeface="+mn-ea"/>
                <a:ea typeface="+mn-ea"/>
              </a:rPr>
              <a:t>分为</a:t>
            </a:r>
            <a:r>
              <a:rPr lang="en-US" altLang="zh-CN" sz="2800" b="1" dirty="0">
                <a:solidFill>
                  <a:srgbClr val="0000FF"/>
                </a:solidFill>
                <a:latin typeface="+mn-ea"/>
                <a:ea typeface="+mn-ea"/>
              </a:rPr>
              <a:t>4</a:t>
            </a:r>
            <a:r>
              <a:rPr lang="zh-CN" altLang="en-US" sz="2800" b="1" dirty="0">
                <a:solidFill>
                  <a:srgbClr val="0000FF"/>
                </a:solidFill>
                <a:latin typeface="+mn-ea"/>
                <a:ea typeface="+mn-ea"/>
              </a:rPr>
              <a:t>条</a:t>
            </a:r>
            <a:endParaRPr lang="zh-CN" altLang="en-US" sz="2800" b="1" dirty="0">
              <a:solidFill>
                <a:srgbClr val="0000FF"/>
              </a:solidFill>
              <a:latin typeface="+mn-ea"/>
              <a:ea typeface="+mn-ea"/>
            </a:endParaRPr>
          </a:p>
        </p:txBody>
      </p:sp>
      <p:sp>
        <p:nvSpPr>
          <p:cNvPr id="8" name="页脚占位符 7"/>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5345"/>
                                        </p:tgtEl>
                                        <p:attrNameLst>
                                          <p:attrName>style.visibility</p:attrName>
                                        </p:attrNameLst>
                                      </p:cBhvr>
                                      <p:to>
                                        <p:strVal val="visible"/>
                                      </p:to>
                                    </p:set>
                                    <p:animEffect transition="in" filter="blinds(horizontal)">
                                      <p:cBhvr>
                                        <p:cTn id="7" dur="500"/>
                                        <p:tgtEl>
                                          <p:spTgt spid="3553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5351"/>
                                        </p:tgtEl>
                                        <p:attrNameLst>
                                          <p:attrName>style.visibility</p:attrName>
                                        </p:attrNameLst>
                                      </p:cBhvr>
                                      <p:to>
                                        <p:strVal val="visible"/>
                                      </p:to>
                                    </p:set>
                                    <p:animEffect transition="in" filter="checkerboard(across)">
                                      <p:cBhvr>
                                        <p:cTn id="12" dur="500"/>
                                        <p:tgtEl>
                                          <p:spTgt spid="3553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linds(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5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钠光谱的反常塞曼效应</a:t>
            </a:r>
            <a:endParaRPr lang="zh-CN" altLang="en-US" dirty="0"/>
          </a:p>
        </p:txBody>
      </p:sp>
      <p:sp>
        <p:nvSpPr>
          <p:cNvPr id="10" name="Footer Placeholder 9"/>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pic>
        <p:nvPicPr>
          <p:cNvPr id="5" name="Picture 2" descr="Zeeman effec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88" y="1356502"/>
            <a:ext cx="374332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nvGraphicFramePr>
        <p:xfrm>
          <a:off x="6646950" y="1596214"/>
          <a:ext cx="2087563" cy="3506788"/>
        </p:xfrm>
        <a:graphic>
          <a:graphicData uri="http://schemas.openxmlformats.org/presentationml/2006/ole">
            <mc:AlternateContent xmlns:mc="http://schemas.openxmlformats.org/markup-compatibility/2006">
              <mc:Choice xmlns:v="urn:schemas-microsoft-com:vml" Requires="v">
                <p:oleObj spid="_x0000_s3" name="" r:id="rId2" imgW="977900" imgH="1651000" progId="Equation.DSMT4">
                  <p:embed/>
                </p:oleObj>
              </mc:Choice>
              <mc:Fallback>
                <p:oleObj name="" r:id="rId2" imgW="977900" imgH="1651000" progId="Equation.DSMT4">
                  <p:embed/>
                  <p:pic>
                    <p:nvPicPr>
                      <p:cNvPr id="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950" y="1596214"/>
                        <a:ext cx="2087563"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9"/>
          <p:cNvSpPr txBox="1">
            <a:spLocks noChangeArrowheads="1"/>
          </p:cNvSpPr>
          <p:nvPr/>
        </p:nvSpPr>
        <p:spPr bwMode="auto">
          <a:xfrm>
            <a:off x="8637675" y="3036077"/>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800" b="0" i="1" dirty="0">
                <a:latin typeface="Times New Roman" panose="02020603050405020304" pitchFamily="18" charset="0"/>
                <a:cs typeface="Times New Roman" panose="02020603050405020304" pitchFamily="18" charset="0"/>
              </a:rPr>
              <a:t>L</a:t>
            </a:r>
            <a:endParaRPr lang="zh-CN" altLang="en-US" sz="2800" b="0" i="1" dirty="0">
              <a:latin typeface="Times New Roman" panose="02020603050405020304" pitchFamily="18" charset="0"/>
              <a:cs typeface="Times New Roman" panose="02020603050405020304" pitchFamily="18" charset="0"/>
            </a:endParaRPr>
          </a:p>
        </p:txBody>
      </p:sp>
      <p:graphicFrame>
        <p:nvGraphicFramePr>
          <p:cNvPr id="8" name="Object 4"/>
          <p:cNvGraphicFramePr>
            <a:graphicFrameLocks noChangeAspect="1"/>
          </p:cNvGraphicFramePr>
          <p:nvPr/>
        </p:nvGraphicFramePr>
        <p:xfrm>
          <a:off x="74700" y="1316814"/>
          <a:ext cx="1873250" cy="4095750"/>
        </p:xfrm>
        <a:graphic>
          <a:graphicData uri="http://schemas.openxmlformats.org/presentationml/2006/ole">
            <mc:AlternateContent xmlns:mc="http://schemas.openxmlformats.org/markup-compatibility/2006">
              <mc:Choice xmlns:v="urn:schemas-microsoft-com:vml" Requires="v">
                <p:oleObj spid="_x0000_s9" name="" r:id="rId4" imgW="965200" imgH="2108200" progId="Equation.DSMT4">
                  <p:embed/>
                </p:oleObj>
              </mc:Choice>
              <mc:Fallback>
                <p:oleObj name="" r:id="rId4" imgW="965200" imgH="2108200" progId="Equation.DSMT4">
                  <p:embed/>
                  <p:pic>
                    <p:nvPicPr>
                      <p:cNvPr id="0"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0" y="1316814"/>
                        <a:ext cx="18732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9"/>
          <p:cNvSpPr txBox="1">
            <a:spLocks noChangeArrowheads="1"/>
          </p:cNvSpPr>
          <p:nvPr/>
        </p:nvSpPr>
        <p:spPr bwMode="auto">
          <a:xfrm>
            <a:off x="1947950" y="3097989"/>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800" b="0" i="1" dirty="0">
                <a:latin typeface="Times New Roman" panose="02020603050405020304" pitchFamily="18" charset="0"/>
                <a:cs typeface="Times New Roman" panose="02020603050405020304" pitchFamily="18" charset="0"/>
              </a:rPr>
              <a:t>L</a:t>
            </a:r>
            <a:endParaRPr lang="zh-CN" altLang="en-US" sz="2800" b="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小知识：超精细结构的塞曼分裂</a:t>
            </a:r>
            <a:endParaRPr lang="zh-CN" altLang="en-US" dirty="0"/>
          </a:p>
        </p:txBody>
      </p:sp>
      <p:sp>
        <p:nvSpPr>
          <p:cNvPr id="8" name="Footer Placeholder 7"/>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sp>
        <p:nvSpPr>
          <p:cNvPr id="3" name="内容占位符 2"/>
          <p:cNvSpPr>
            <a:spLocks noGrp="1"/>
          </p:cNvSpPr>
          <p:nvPr>
            <p:ph type="body" idx="4294967295"/>
          </p:nvPr>
        </p:nvSpPr>
        <p:spPr>
          <a:xfrm>
            <a:off x="762000" y="1322388"/>
            <a:ext cx="7391400" cy="1187449"/>
          </a:xfrm>
        </p:spPr>
        <p:txBody>
          <a:bodyPr>
            <a:normAutofit fontScale="77500" lnSpcReduction="20000"/>
          </a:bodyPr>
          <a:lstStyle/>
          <a:p>
            <a:pPr>
              <a:lnSpc>
                <a:spcPct val="120000"/>
              </a:lnSpc>
            </a:pPr>
            <a:r>
              <a:rPr lang="zh-CN" altLang="en-US" dirty="0"/>
              <a:t>外磁场的强度远小于原子核感受到的电子磁矩产生的磁场强度时（对应于弱磁场情况）</a:t>
            </a:r>
            <a:endParaRPr lang="zh-CN" altLang="en-US" dirty="0"/>
          </a:p>
        </p:txBody>
      </p:sp>
      <p:sp>
        <p:nvSpPr>
          <p:cNvPr id="5" name="TextBox 11"/>
          <p:cNvSpPr txBox="1">
            <a:spLocks noChangeArrowheads="1"/>
          </p:cNvSpPr>
          <p:nvPr/>
        </p:nvSpPr>
        <p:spPr bwMode="auto">
          <a:xfrm>
            <a:off x="1981200" y="4464142"/>
            <a:ext cx="2039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zh-CN" altLang="en-US" sz="2400">
                <a:solidFill>
                  <a:srgbClr val="FF0000"/>
                </a:solidFill>
              </a:rPr>
              <a:t>铯</a:t>
            </a:r>
            <a:r>
              <a:rPr lang="en-US" altLang="zh-CN" sz="2400" dirty="0">
                <a:solidFill>
                  <a:srgbClr val="FF0000"/>
                </a:solidFill>
              </a:rPr>
              <a:t>-133</a:t>
            </a:r>
            <a:r>
              <a:rPr lang="zh-CN" altLang="en-US" sz="2400" dirty="0">
                <a:solidFill>
                  <a:srgbClr val="FF0000"/>
                </a:solidFill>
              </a:rPr>
              <a:t>原子：</a:t>
            </a:r>
            <a:endParaRPr lang="zh-CN" altLang="en-US" sz="2400" dirty="0">
              <a:solidFill>
                <a:srgbClr val="FF0000"/>
              </a:solidFill>
            </a:endParaRPr>
          </a:p>
        </p:txBody>
      </p:sp>
      <p:pic>
        <p:nvPicPr>
          <p:cNvPr id="6"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5251"/>
          <a:stretch>
            <a:fillRect/>
          </a:stretch>
        </p:blipFill>
        <p:spPr bwMode="auto">
          <a:xfrm>
            <a:off x="4876800" y="2841625"/>
            <a:ext cx="3619500" cy="324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8"/>
          <p:cNvGraphicFramePr>
            <a:graphicFrameLocks noChangeAspect="1"/>
          </p:cNvGraphicFramePr>
          <p:nvPr/>
        </p:nvGraphicFramePr>
        <p:xfrm>
          <a:off x="1529557" y="2890051"/>
          <a:ext cx="2310321" cy="538949"/>
        </p:xfrm>
        <a:graphic>
          <a:graphicData uri="http://schemas.openxmlformats.org/presentationml/2006/ole">
            <mc:AlternateContent xmlns:mc="http://schemas.openxmlformats.org/markup-compatibility/2006">
              <mc:Choice xmlns:v="urn:schemas-microsoft-com:vml" Requires="v">
                <p:oleObj spid="_x0000_s9" name="公式" r:id="rId2" imgW="926465" imgH="215900" progId="Equation.3">
                  <p:embed/>
                </p:oleObj>
              </mc:Choice>
              <mc:Fallback>
                <p:oleObj name="公式" r:id="rId2" imgW="926465" imgH="215900" progId="Equation.3">
                  <p:embed/>
                  <p:pic>
                    <p:nvPicPr>
                      <p:cNvPr id="0"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57" y="2890051"/>
                        <a:ext cx="2310321" cy="538949"/>
                      </a:xfrm>
                      <a:prstGeom prst="rect">
                        <a:avLst/>
                      </a:prstGeom>
                      <a:noFill/>
                      <a:ln>
                        <a:noFill/>
                      </a:ln>
                      <a:effec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fld>
            <a:endParaRPr lang="en-US" altLang="zh-CN" dirty="0"/>
          </a:p>
        </p:txBody>
      </p:sp>
      <p:sp>
        <p:nvSpPr>
          <p:cNvPr id="5" name="标题 4"/>
          <p:cNvSpPr>
            <a:spLocks noGrp="1"/>
          </p:cNvSpPr>
          <p:nvPr>
            <p:ph type="title" idx="4294967295"/>
          </p:nvPr>
        </p:nvSpPr>
        <p:spPr>
          <a:xfrm>
            <a:off x="533400" y="2743200"/>
            <a:ext cx="8305800" cy="936625"/>
          </a:xfrm>
        </p:spPr>
        <p:txBody>
          <a:bodyPr/>
          <a:lstStyle/>
          <a:p>
            <a:pPr algn="ctr"/>
            <a:r>
              <a:rPr lang="zh-CN" altLang="en-US" dirty="0"/>
              <a:t>核磁共振</a:t>
            </a:r>
            <a:r>
              <a:rPr lang="en-US" altLang="zh-CN" dirty="0"/>
              <a:t>(NMR)</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均匀磁场中的质子能态</a:t>
            </a:r>
            <a:endParaRPr lang="zh-CN" altLang="en-US" dirty="0"/>
          </a:p>
        </p:txBody>
      </p:sp>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56" name="灯片编号占位符 55"/>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pic>
        <p:nvPicPr>
          <p:cNvPr id="5" name="Picture 8" descr="http://www2.chemistry.msu.edu/faculty/reusch/VirtTxtJml/Spectrpy/nmr/Images/enrgdia1.gif"/>
          <p:cNvPicPr>
            <a:picLocks noChangeAspect="1" noChangeArrowheads="1"/>
          </p:cNvPicPr>
          <p:nvPr/>
        </p:nvPicPr>
        <p:blipFill>
          <a:blip r:embed="rId1" cstate="print"/>
          <a:srcRect/>
          <a:stretch>
            <a:fillRect/>
          </a:stretch>
        </p:blipFill>
        <p:spPr bwMode="auto">
          <a:xfrm>
            <a:off x="4499992" y="4149080"/>
            <a:ext cx="4461223" cy="2088232"/>
          </a:xfrm>
          <a:prstGeom prst="rect">
            <a:avLst/>
          </a:prstGeom>
          <a:noFill/>
        </p:spPr>
      </p:pic>
      <p:sp>
        <p:nvSpPr>
          <p:cNvPr id="6" name="TextBox 2"/>
          <p:cNvSpPr txBox="1"/>
          <p:nvPr/>
        </p:nvSpPr>
        <p:spPr>
          <a:xfrm>
            <a:off x="457200" y="1179884"/>
            <a:ext cx="8572500" cy="954107"/>
          </a:xfrm>
          <a:prstGeom prst="rect">
            <a:avLst/>
          </a:prstGeom>
          <a:noFill/>
        </p:spPr>
        <p:txBody>
          <a:bodyPr wrap="square" rtlCol="0">
            <a:spAutoFit/>
          </a:bodyPr>
          <a:lstStyle/>
          <a:p>
            <a:r>
              <a:rPr lang="zh-CN" altLang="en-US" sz="28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与电子类似，质子也有内禀自旋角动量和自旋磁偶极矩。因质子带正电，两者方向相同</a:t>
            </a:r>
            <a:endParaRPr lang="zh-CN" altLang="en-US" sz="28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pSp>
        <p:nvGrpSpPr>
          <p:cNvPr id="7" name="Group 55"/>
          <p:cNvGrpSpPr/>
          <p:nvPr/>
        </p:nvGrpSpPr>
        <p:grpSpPr>
          <a:xfrm>
            <a:off x="1043608" y="2276872"/>
            <a:ext cx="1800200" cy="1656184"/>
            <a:chOff x="1043608" y="2492896"/>
            <a:chExt cx="1800200" cy="1656184"/>
          </a:xfrm>
        </p:grpSpPr>
        <p:cxnSp>
          <p:nvCxnSpPr>
            <p:cNvPr id="8" name="Straight Arrow Connector 4"/>
            <p:cNvCxnSpPr/>
            <p:nvPr/>
          </p:nvCxnSpPr>
          <p:spPr>
            <a:xfrm rot="5400000" flipH="1" flipV="1">
              <a:off x="215913" y="3320591"/>
              <a:ext cx="1656184" cy="794"/>
            </a:xfrm>
            <a:prstGeom prst="straightConnector1">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6"/>
            <p:cNvCxnSpPr/>
            <p:nvPr/>
          </p:nvCxnSpPr>
          <p:spPr>
            <a:xfrm rot="5400000" flipH="1" flipV="1">
              <a:off x="575159" y="3320591"/>
              <a:ext cx="1656184" cy="794"/>
            </a:xfrm>
            <a:prstGeom prst="straightConnector1">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rot="5400000" flipH="1" flipV="1">
              <a:off x="935993" y="3320591"/>
              <a:ext cx="1656184" cy="794"/>
            </a:xfrm>
            <a:prstGeom prst="straightConnector1">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8"/>
            <p:cNvCxnSpPr/>
            <p:nvPr/>
          </p:nvCxnSpPr>
          <p:spPr>
            <a:xfrm rot="5400000" flipH="1" flipV="1">
              <a:off x="1295239" y="3320591"/>
              <a:ext cx="1656184" cy="794"/>
            </a:xfrm>
            <a:prstGeom prst="straightConnector1">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9"/>
            <p:cNvCxnSpPr/>
            <p:nvPr/>
          </p:nvCxnSpPr>
          <p:spPr>
            <a:xfrm rot="5400000" flipH="1" flipV="1">
              <a:off x="1656073" y="3320591"/>
              <a:ext cx="1656184" cy="794"/>
            </a:xfrm>
            <a:prstGeom prst="straightConnector1">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0"/>
            <p:cNvCxnSpPr/>
            <p:nvPr/>
          </p:nvCxnSpPr>
          <p:spPr>
            <a:xfrm rot="5400000" flipH="1" flipV="1">
              <a:off x="2015319" y="3320591"/>
              <a:ext cx="1656184" cy="794"/>
            </a:xfrm>
            <a:prstGeom prst="straightConnector1">
              <a:avLst/>
            </a:prstGeom>
            <a:ln w="127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4" name="Down Arrow 11"/>
            <p:cNvSpPr/>
            <p:nvPr/>
          </p:nvSpPr>
          <p:spPr>
            <a:xfrm>
              <a:off x="2267744" y="3068960"/>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15" name="Down Arrow 12"/>
            <p:cNvSpPr/>
            <p:nvPr/>
          </p:nvSpPr>
          <p:spPr>
            <a:xfrm flipV="1">
              <a:off x="1547664" y="3068960"/>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16" name="Oval 13"/>
            <p:cNvSpPr/>
            <p:nvPr/>
          </p:nvSpPr>
          <p:spPr>
            <a:xfrm>
              <a:off x="1547664" y="328498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17" name="Oval 14"/>
            <p:cNvSpPr/>
            <p:nvPr/>
          </p:nvSpPr>
          <p:spPr>
            <a:xfrm>
              <a:off x="2267744" y="328498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19" name="Object 16"/>
            <p:cNvGraphicFramePr>
              <a:graphicFrameLocks noChangeAspect="1"/>
            </p:cNvGraphicFramePr>
            <p:nvPr/>
          </p:nvGraphicFramePr>
          <p:xfrm>
            <a:off x="1403648" y="2564904"/>
            <a:ext cx="383282" cy="459938"/>
          </p:xfrm>
          <a:graphic>
            <a:graphicData uri="http://schemas.openxmlformats.org/presentationml/2006/ole">
              <mc:AlternateContent xmlns:mc="http://schemas.openxmlformats.org/markup-compatibility/2006">
                <mc:Choice xmlns:v="urn:schemas-microsoft-com:vml" Requires="v">
                  <p:oleObj spid="_x0000_s2" name="Equation" r:id="rId2" imgW="190500" imgH="228600" progId="Equation.DSMT4">
                    <p:embed/>
                  </p:oleObj>
                </mc:Choice>
                <mc:Fallback>
                  <p:oleObj name="Equation" r:id="rId2" imgW="190500" imgH="228600" progId="Equation.DSMT4">
                    <p:embed/>
                    <p:pic>
                      <p:nvPicPr>
                        <p:cNvPr id="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564904"/>
                          <a:ext cx="383282" cy="45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4"/>
            <p:cNvGraphicFramePr>
              <a:graphicFrameLocks noChangeAspect="1"/>
            </p:cNvGraphicFramePr>
            <p:nvPr/>
          </p:nvGraphicFramePr>
          <p:xfrm>
            <a:off x="2123728" y="3618284"/>
            <a:ext cx="384175" cy="458788"/>
          </p:xfrm>
          <a:graphic>
            <a:graphicData uri="http://schemas.openxmlformats.org/presentationml/2006/ole">
              <mc:AlternateContent xmlns:mc="http://schemas.openxmlformats.org/markup-compatibility/2006">
                <mc:Choice xmlns:v="urn:schemas-microsoft-com:vml" Requires="v">
                  <p:oleObj spid="_x0000_s18" name="Equation" r:id="rId4" imgW="190500" imgH="228600" progId="Equation.DSMT4">
                    <p:embed/>
                  </p:oleObj>
                </mc:Choice>
                <mc:Fallback>
                  <p:oleObj name="Equation" r:id="rId4" imgW="190500" imgH="228600" progId="Equation.DSMT4">
                    <p:embed/>
                    <p:pic>
                      <p:nvPicPr>
                        <p:cNvPr id="0"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618284"/>
                          <a:ext cx="384175"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TextBox 48"/>
          <p:cNvSpPr txBox="1"/>
          <p:nvPr/>
        </p:nvSpPr>
        <p:spPr>
          <a:xfrm>
            <a:off x="323528" y="4005064"/>
            <a:ext cx="4392488" cy="1200329"/>
          </a:xfrm>
          <a:prstGeom prst="rect">
            <a:avLst/>
          </a:prstGeom>
          <a:noFill/>
        </p:spPr>
        <p:txBody>
          <a:bodyPr wrap="square" rtlCol="0">
            <a:spAutoFit/>
          </a:bodyPr>
          <a:lstStyle/>
          <a:p>
            <a:r>
              <a:rPr lang="zh-CN" altLang="en-US" sz="24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在均匀磁场中的质子自旋磁偶极矩的 </a:t>
            </a:r>
            <a:r>
              <a:rPr lang="en-US" altLang="zh-CN" sz="2400" b="1" i="1" dirty="0">
                <a:solidFill>
                  <a:srgbClr val="000099"/>
                </a:solidFill>
                <a:latin typeface="Times New Roman" panose="02020603050405020304" pitchFamily="18" charset="0"/>
                <a:ea typeface="华文楷体" panose="02010600040101010101" charset="-122"/>
                <a:cs typeface="Times New Roman" panose="02020603050405020304" pitchFamily="18" charset="0"/>
              </a:rPr>
              <a:t>z</a:t>
            </a:r>
            <a:r>
              <a:rPr lang="en-US" altLang="zh-CN" sz="24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a:t>
            </a:r>
            <a:r>
              <a:rPr lang="zh-CN" altLang="en-US" sz="24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分量只能具有两个量子化的取向，能量差为</a:t>
            </a:r>
            <a:endParaRPr lang="zh-CN" altLang="en-US" sz="24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22" name="Object 50"/>
          <p:cNvGraphicFramePr>
            <a:graphicFrameLocks noChangeAspect="1"/>
          </p:cNvGraphicFramePr>
          <p:nvPr/>
        </p:nvGraphicFramePr>
        <p:xfrm>
          <a:off x="1462201" y="5169392"/>
          <a:ext cx="1672957" cy="510394"/>
        </p:xfrm>
        <a:graphic>
          <a:graphicData uri="http://schemas.openxmlformats.org/presentationml/2006/ole">
            <mc:AlternateContent xmlns:mc="http://schemas.openxmlformats.org/markup-compatibility/2006">
              <mc:Choice xmlns:v="urn:schemas-microsoft-com:vml" Requires="v">
                <p:oleObj spid="_x0000_s23" name="Equation" r:id="rId6" imgW="749300" imgH="228600" progId="Equation.DSMT4">
                  <p:embed/>
                </p:oleObj>
              </mc:Choice>
              <mc:Fallback>
                <p:oleObj name="Equation" r:id="rId6" imgW="749300" imgH="228600" progId="Equation.DSMT4">
                  <p:embed/>
                  <p:pic>
                    <p:nvPicPr>
                      <p:cNvPr id="0" name="图片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2201" y="5169392"/>
                        <a:ext cx="1672957" cy="510394"/>
                      </a:xfrm>
                      <a:prstGeom prst="rect">
                        <a:avLst/>
                      </a:prstGeom>
                      <a:noFill/>
                    </p:spPr>
                  </p:pic>
                </p:oleObj>
              </mc:Fallback>
            </mc:AlternateContent>
          </a:graphicData>
        </a:graphic>
      </p:graphicFrame>
      <p:grpSp>
        <p:nvGrpSpPr>
          <p:cNvPr id="24" name="Group 58"/>
          <p:cNvGrpSpPr/>
          <p:nvPr/>
        </p:nvGrpSpPr>
        <p:grpSpPr>
          <a:xfrm>
            <a:off x="4067944" y="2514600"/>
            <a:ext cx="4607545" cy="1275234"/>
            <a:chOff x="4067944" y="2730624"/>
            <a:chExt cx="4607545" cy="1275234"/>
          </a:xfrm>
        </p:grpSpPr>
        <p:grpSp>
          <p:nvGrpSpPr>
            <p:cNvPr id="25" name="Group 53"/>
            <p:cNvGrpSpPr/>
            <p:nvPr/>
          </p:nvGrpSpPr>
          <p:grpSpPr>
            <a:xfrm>
              <a:off x="4067944" y="2780928"/>
              <a:ext cx="3166831" cy="1224930"/>
              <a:chOff x="4067944" y="2780928"/>
              <a:chExt cx="3166831" cy="1224930"/>
            </a:xfrm>
          </p:grpSpPr>
          <p:cxnSp>
            <p:nvCxnSpPr>
              <p:cNvPr id="27" name="Straight Connector 20"/>
              <p:cNvCxnSpPr/>
              <p:nvPr/>
            </p:nvCxnSpPr>
            <p:spPr>
              <a:xfrm>
                <a:off x="4644008" y="3068960"/>
                <a:ext cx="1800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1"/>
              <p:cNvSpPr/>
              <p:nvPr/>
            </p:nvSpPr>
            <p:spPr>
              <a:xfrm>
                <a:off x="5004048"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29" name="Oval 22"/>
              <p:cNvSpPr/>
              <p:nvPr/>
            </p:nvSpPr>
            <p:spPr>
              <a:xfrm>
                <a:off x="5156448"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0" name="Oval 23"/>
              <p:cNvSpPr/>
              <p:nvPr/>
            </p:nvSpPr>
            <p:spPr>
              <a:xfrm>
                <a:off x="5292080"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1" name="Oval 24"/>
              <p:cNvSpPr/>
              <p:nvPr/>
            </p:nvSpPr>
            <p:spPr>
              <a:xfrm>
                <a:off x="5436096"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2" name="Oval 25"/>
              <p:cNvSpPr/>
              <p:nvPr/>
            </p:nvSpPr>
            <p:spPr>
              <a:xfrm>
                <a:off x="5580112"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3" name="Oval 26"/>
              <p:cNvSpPr/>
              <p:nvPr/>
            </p:nvSpPr>
            <p:spPr>
              <a:xfrm>
                <a:off x="5724128"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4" name="Oval 27"/>
              <p:cNvSpPr/>
              <p:nvPr/>
            </p:nvSpPr>
            <p:spPr>
              <a:xfrm>
                <a:off x="5868144"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5" name="Oval 28"/>
              <p:cNvSpPr/>
              <p:nvPr/>
            </p:nvSpPr>
            <p:spPr>
              <a:xfrm>
                <a:off x="6012160" y="299695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cxnSp>
            <p:nvCxnSpPr>
              <p:cNvPr id="36" name="Straight Connector 29"/>
              <p:cNvCxnSpPr/>
              <p:nvPr/>
            </p:nvCxnSpPr>
            <p:spPr>
              <a:xfrm>
                <a:off x="4644008" y="3717032"/>
                <a:ext cx="1800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0"/>
              <p:cNvSpPr/>
              <p:nvPr/>
            </p:nvSpPr>
            <p:spPr>
              <a:xfrm>
                <a:off x="5004048"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8" name="Oval 31"/>
              <p:cNvSpPr/>
              <p:nvPr/>
            </p:nvSpPr>
            <p:spPr>
              <a:xfrm>
                <a:off x="5156448"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39" name="Oval 32"/>
              <p:cNvSpPr/>
              <p:nvPr/>
            </p:nvSpPr>
            <p:spPr>
              <a:xfrm>
                <a:off x="5292080"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0" name="Oval 33"/>
              <p:cNvSpPr/>
              <p:nvPr/>
            </p:nvSpPr>
            <p:spPr>
              <a:xfrm>
                <a:off x="5436096"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1" name="Oval 34"/>
              <p:cNvSpPr/>
              <p:nvPr/>
            </p:nvSpPr>
            <p:spPr>
              <a:xfrm>
                <a:off x="5580112"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2" name="Oval 35"/>
              <p:cNvSpPr/>
              <p:nvPr/>
            </p:nvSpPr>
            <p:spPr>
              <a:xfrm>
                <a:off x="5724128"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3" name="Oval 36"/>
              <p:cNvSpPr/>
              <p:nvPr/>
            </p:nvSpPr>
            <p:spPr>
              <a:xfrm>
                <a:off x="5868144"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4" name="Oval 37"/>
              <p:cNvSpPr/>
              <p:nvPr/>
            </p:nvSpPr>
            <p:spPr>
              <a:xfrm>
                <a:off x="6012160"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5" name="Oval 38"/>
              <p:cNvSpPr/>
              <p:nvPr/>
            </p:nvSpPr>
            <p:spPr>
              <a:xfrm>
                <a:off x="6164560"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6" name="Oval 39"/>
              <p:cNvSpPr/>
              <p:nvPr/>
            </p:nvSpPr>
            <p:spPr>
              <a:xfrm>
                <a:off x="6300192"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7" name="Oval 40"/>
              <p:cNvSpPr/>
              <p:nvPr/>
            </p:nvSpPr>
            <p:spPr>
              <a:xfrm>
                <a:off x="4860032"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48" name="Oval 41"/>
              <p:cNvSpPr/>
              <p:nvPr/>
            </p:nvSpPr>
            <p:spPr>
              <a:xfrm>
                <a:off x="4716016" y="364502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cxnSp>
            <p:nvCxnSpPr>
              <p:cNvPr id="49" name="Straight Connector 43"/>
              <p:cNvCxnSpPr/>
              <p:nvPr/>
            </p:nvCxnSpPr>
            <p:spPr>
              <a:xfrm>
                <a:off x="6660232" y="3068960"/>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4"/>
              <p:cNvCxnSpPr/>
              <p:nvPr/>
            </p:nvCxnSpPr>
            <p:spPr>
              <a:xfrm>
                <a:off x="6660232" y="3717032"/>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 name="Object 45"/>
              <p:cNvGraphicFramePr>
                <a:graphicFrameLocks noChangeAspect="1"/>
              </p:cNvGraphicFramePr>
              <p:nvPr/>
            </p:nvGraphicFramePr>
            <p:xfrm>
              <a:off x="6444208" y="3140968"/>
              <a:ext cx="790567" cy="474340"/>
            </p:xfrm>
            <a:graphic>
              <a:graphicData uri="http://schemas.openxmlformats.org/presentationml/2006/ole">
                <mc:AlternateContent xmlns:mc="http://schemas.openxmlformats.org/markup-compatibility/2006">
                  <mc:Choice xmlns:v="urn:schemas-microsoft-com:vml" Requires="v">
                    <p:oleObj spid="_x0000_s26" name="Equation" r:id="rId8" imgW="381000" imgH="228600" progId="Equation.DSMT4">
                      <p:embed/>
                    </p:oleObj>
                  </mc:Choice>
                  <mc:Fallback>
                    <p:oleObj name="Equation" r:id="rId8" imgW="381000" imgH="228600" progId="Equation.DSMT4">
                      <p:embed/>
                      <p:pic>
                        <p:nvPicPr>
                          <p:cNvPr id="0" name="图片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4208" y="3140968"/>
                            <a:ext cx="790567" cy="47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2" name="Straight Arrow Connector 47"/>
              <p:cNvCxnSpPr/>
              <p:nvPr/>
            </p:nvCxnSpPr>
            <p:spPr>
              <a:xfrm rot="5400000">
                <a:off x="6659438" y="2924944"/>
                <a:ext cx="28882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49"/>
              <p:cNvCxnSpPr/>
              <p:nvPr/>
            </p:nvCxnSpPr>
            <p:spPr>
              <a:xfrm rot="5400000" flipH="1" flipV="1">
                <a:off x="6660232" y="3861048"/>
                <a:ext cx="2880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ight Arrow 51"/>
              <p:cNvSpPr/>
              <p:nvPr/>
            </p:nvSpPr>
            <p:spPr>
              <a:xfrm rot="16200000">
                <a:off x="3743908" y="3104964"/>
                <a:ext cx="1152128" cy="5040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55" name="TextBox 52"/>
              <p:cNvSpPr txBox="1"/>
              <p:nvPr/>
            </p:nvSpPr>
            <p:spPr>
              <a:xfrm rot="16200000">
                <a:off x="3980741" y="3248302"/>
                <a:ext cx="697627" cy="400110"/>
              </a:xfrm>
              <a:prstGeom prst="rect">
                <a:avLst/>
              </a:prstGeom>
              <a:noFill/>
            </p:spPr>
            <p:txBody>
              <a:bodyPr wrap="none" rtlCol="0">
                <a:spAutoFit/>
              </a:bodyPr>
              <a:lstStyle/>
              <a:p>
                <a:r>
                  <a:rPr lang="zh-CN" altLang="en-US" sz="20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能量</a:t>
                </a:r>
                <a:endParaRPr lang="zh-CN" altLang="en-US" sz="20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pSp>
        <p:sp>
          <p:nvSpPr>
            <p:cNvPr id="57" name="TextBox 56"/>
            <p:cNvSpPr txBox="1"/>
            <p:nvPr/>
          </p:nvSpPr>
          <p:spPr>
            <a:xfrm>
              <a:off x="7524328" y="3397860"/>
              <a:ext cx="902811" cy="523220"/>
            </a:xfrm>
            <a:prstGeom prst="rect">
              <a:avLst/>
            </a:prstGeom>
            <a:noFill/>
          </p:spPr>
          <p:txBody>
            <a:bodyPr wrap="none" rtlCol="0">
              <a:spAutoFit/>
            </a:bodyPr>
            <a:lstStyle/>
            <a:p>
              <a:r>
                <a:rPr lang="zh-CN" altLang="en-US" sz="28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平行</a:t>
              </a:r>
              <a:endParaRPr lang="zh-CN" altLang="en-US" sz="28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58" name="TextBox 57"/>
            <p:cNvSpPr txBox="1"/>
            <p:nvPr/>
          </p:nvSpPr>
          <p:spPr>
            <a:xfrm>
              <a:off x="7413605" y="2730624"/>
              <a:ext cx="1261884" cy="523220"/>
            </a:xfrm>
            <a:prstGeom prst="rect">
              <a:avLst/>
            </a:prstGeom>
            <a:noFill/>
          </p:spPr>
          <p:txBody>
            <a:bodyPr wrap="none" rtlCol="0">
              <a:spAutoFit/>
            </a:bodyPr>
            <a:lstStyle/>
            <a:p>
              <a:r>
                <a:rPr lang="zh-CN" altLang="en-US" sz="28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反平行</a:t>
              </a:r>
              <a:endParaRPr lang="zh-CN" altLang="en-US" sz="28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pSp>
      <p:pic>
        <p:nvPicPr>
          <p:cNvPr id="59" name="Picture 1"/>
          <p:cNvPicPr>
            <a:picLocks noChangeAspect="1"/>
          </p:cNvPicPr>
          <p:nvPr/>
        </p:nvPicPr>
        <p:blipFill>
          <a:blip r:embed="rId10"/>
          <a:stretch>
            <a:fillRect/>
          </a:stretch>
        </p:blipFill>
        <p:spPr>
          <a:xfrm>
            <a:off x="2950180" y="3399205"/>
            <a:ext cx="369957" cy="453008"/>
          </a:xfrm>
          <a:prstGeom prst="rect">
            <a:avLst/>
          </a:prstGeom>
        </p:spPr>
      </p:pic>
      <mc:AlternateContent xmlns:mc="http://schemas.openxmlformats.org/markup-compatibility/2006">
        <mc:Choice xmlns:a14="http://schemas.microsoft.com/office/drawing/2010/main" Requires="a14">
          <p:sp>
            <p:nvSpPr>
              <p:cNvPr id="60" name="TextBox 48"/>
              <p:cNvSpPr txBox="1"/>
              <p:nvPr/>
            </p:nvSpPr>
            <p:spPr>
              <a:xfrm>
                <a:off x="583754" y="5601246"/>
                <a:ext cx="3916238" cy="707886"/>
              </a:xfrm>
              <a:prstGeom prst="rect">
                <a:avLst/>
              </a:prstGeom>
              <a:noFill/>
            </p:spPr>
            <p:txBody>
              <a:bodyPr wrap="square" rtlCol="0">
                <a:spAutoFit/>
              </a:bodyPr>
              <a:lstStyle/>
              <a:p>
                <a:r>
                  <a:rPr lang="zh-CN" altLang="en-US" sz="2000" dirty="0">
                    <a:solidFill>
                      <a:srgbClr val="0000FF"/>
                    </a:solidFill>
                    <a:ea typeface="华文楷体" panose="02010600040101010101" charset="-122"/>
                    <a:cs typeface="Times New Roman" panose="02020603050405020304" pitchFamily="18" charset="0"/>
                  </a:rPr>
                  <a:t>核磁子</a:t>
                </a:r>
                <a14:m>
                  <m:oMath xmlns:m="http://schemas.openxmlformats.org/officeDocument/2006/math">
                    <m:sSub>
                      <m:sSubPr>
                        <m:ctrlPr>
                          <a:rPr lang="en-US" altLang="zh-CN" sz="2000" b="1" i="1" smtClean="0">
                            <a:solidFill>
                              <a:srgbClr val="0000FF"/>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1" smtClean="0">
                            <a:solidFill>
                              <a:srgbClr val="0000FF"/>
                            </a:solidFill>
                            <a:latin typeface="Cambria Math" panose="02040503050406030204" pitchFamily="18" charset="0"/>
                            <a:ea typeface="华文楷体" panose="02010600040101010101" charset="-122"/>
                            <a:cs typeface="Times New Roman" panose="02020603050405020304" pitchFamily="18" charset="0"/>
                          </a:rPr>
                          <m:t>𝝁</m:t>
                        </m:r>
                      </m:e>
                      <m:sub>
                        <m:r>
                          <a:rPr lang="en-US" altLang="zh-CN" sz="2000" b="1" i="1" smtClean="0">
                            <a:solidFill>
                              <a:srgbClr val="0000FF"/>
                            </a:solidFill>
                            <a:latin typeface="Cambria Math" panose="02040503050406030204" pitchFamily="18" charset="0"/>
                            <a:ea typeface="华文楷体" panose="02010600040101010101" charset="-122"/>
                            <a:cs typeface="Times New Roman" panose="02020603050405020304" pitchFamily="18" charset="0"/>
                          </a:rPr>
                          <m:t>𝒛</m:t>
                        </m:r>
                      </m:sub>
                    </m:sSub>
                  </m:oMath>
                </a14:m>
                <a:r>
                  <a:rPr lang="zh-CN" altLang="en-US" sz="2000" b="1" dirty="0">
                    <a:solidFill>
                      <a:srgbClr val="0000FF"/>
                    </a:solidFill>
                    <a:latin typeface="Times New Roman" panose="02020603050405020304" pitchFamily="18" charset="0"/>
                    <a:ea typeface="华文楷体" panose="02010600040101010101" charset="-122"/>
                    <a:cs typeface="Times New Roman" panose="02020603050405020304" pitchFamily="18" charset="0"/>
                  </a:rPr>
                  <a:t>比电子的玻尔磁子</a:t>
                </a:r>
                <a14:m>
                  <m:oMath xmlns:m="http://schemas.openxmlformats.org/officeDocument/2006/math">
                    <m:sSub>
                      <m:sSubPr>
                        <m:ctrlPr>
                          <a:rPr lang="en-US" altLang="zh-CN" sz="2000" b="1" i="1" smtClean="0">
                            <a:solidFill>
                              <a:srgbClr val="0000FF"/>
                            </a:solidFill>
                            <a:latin typeface="Cambria Math" panose="02040503050406030204" pitchFamily="18" charset="0"/>
                            <a:ea typeface="华文楷体" panose="02010600040101010101" charset="-122"/>
                            <a:cs typeface="Times New Roman" panose="02020603050405020304" pitchFamily="18" charset="0"/>
                          </a:rPr>
                        </m:ctrlPr>
                      </m:sSubPr>
                      <m:e>
                        <m:r>
                          <a:rPr lang="en-US" altLang="zh-CN" sz="2000" b="1" i="1" smtClean="0">
                            <a:solidFill>
                              <a:srgbClr val="0000FF"/>
                            </a:solidFill>
                            <a:latin typeface="Cambria Math" panose="02040503050406030204" pitchFamily="18" charset="0"/>
                            <a:ea typeface="华文楷体" panose="02010600040101010101" charset="-122"/>
                            <a:cs typeface="Times New Roman" panose="02020603050405020304" pitchFamily="18" charset="0"/>
                          </a:rPr>
                          <m:t>𝝁</m:t>
                        </m:r>
                      </m:e>
                      <m:sub>
                        <m:r>
                          <a:rPr lang="en-US" altLang="zh-CN" sz="2000" b="1" i="1" smtClean="0">
                            <a:solidFill>
                              <a:srgbClr val="0000FF"/>
                            </a:solidFill>
                            <a:latin typeface="Cambria Math" panose="02040503050406030204" pitchFamily="18" charset="0"/>
                            <a:ea typeface="华文楷体" panose="02010600040101010101" charset="-122"/>
                            <a:cs typeface="Times New Roman" panose="02020603050405020304" pitchFamily="18" charset="0"/>
                          </a:rPr>
                          <m:t>𝑩</m:t>
                        </m:r>
                      </m:sub>
                    </m:sSub>
                  </m:oMath>
                </a14:m>
                <a:endParaRPr lang="en-US" altLang="zh-CN" sz="2000" b="1" dirty="0">
                  <a:solidFill>
                    <a:srgbClr val="0000FF"/>
                  </a:solidFill>
                  <a:latin typeface="Times New Roman" panose="02020603050405020304" pitchFamily="18" charset="0"/>
                  <a:ea typeface="华文楷体" panose="02010600040101010101" charset="-122"/>
                  <a:cs typeface="Times New Roman" panose="02020603050405020304" pitchFamily="18" charset="0"/>
                </a:endParaRPr>
              </a:p>
              <a:p>
                <a:r>
                  <a:rPr lang="zh-CN" altLang="en-US" sz="2000" dirty="0">
                    <a:solidFill>
                      <a:srgbClr val="0000FF"/>
                    </a:solidFill>
                    <a:latin typeface="Times New Roman" panose="02020603050405020304" pitchFamily="18" charset="0"/>
                    <a:ea typeface="华文楷体" panose="02010600040101010101" charset="-122"/>
                    <a:cs typeface="Times New Roman" panose="02020603050405020304" pitchFamily="18" charset="0"/>
                  </a:rPr>
                  <a:t>约小三个量级</a:t>
                </a:r>
                <a:endParaRPr lang="zh-CN" altLang="en-US" sz="2000" b="1" dirty="0">
                  <a:solidFill>
                    <a:srgbClr val="0000FF"/>
                  </a:solidFill>
                  <a:latin typeface="Times New Roman" panose="02020603050405020304" pitchFamily="18" charset="0"/>
                  <a:ea typeface="华文楷体" panose="02010600040101010101" charset="-122"/>
                  <a:cs typeface="Times New Roman" panose="02020603050405020304" pitchFamily="18" charset="0"/>
                </a:endParaRPr>
              </a:p>
            </p:txBody>
          </p:sp>
        </mc:Choice>
        <mc:Fallback>
          <p:sp>
            <p:nvSpPr>
              <p:cNvPr id="60" name="TextBox 48"/>
              <p:cNvSpPr txBox="1">
                <a:spLocks noRot="1" noChangeAspect="1" noMove="1" noResize="1" noEditPoints="1" noAdjustHandles="1" noChangeArrowheads="1" noChangeShapeType="1" noTextEdit="1"/>
              </p:cNvSpPr>
              <p:nvPr/>
            </p:nvSpPr>
            <p:spPr>
              <a:xfrm>
                <a:off x="583754" y="5601246"/>
                <a:ext cx="3916238" cy="707886"/>
              </a:xfrm>
              <a:prstGeom prst="rect">
                <a:avLst/>
              </a:prstGeom>
              <a:blipFill rotWithShape="1">
                <a:blip r:embed="rId11"/>
                <a:stretch>
                  <a:fillRect l="-5" t="-77" r="10" b="57"/>
                </a:stretch>
              </a:blipFill>
            </p:spPr>
            <p:txBody>
              <a:bodyPr/>
              <a:lstStyle/>
              <a:p>
                <a:r>
                  <a:rPr lang="zh-CN" altLang="en-US">
                    <a:noFill/>
                  </a:rPr>
                  <a:t> </a:t>
                </a:r>
              </a:p>
            </p:txBody>
          </p:sp>
        </mc:Fallback>
      </mc:AlternateContent>
      <p:graphicFrame>
        <p:nvGraphicFramePr>
          <p:cNvPr id="61" name="Object 50"/>
          <p:cNvGraphicFramePr>
            <a:graphicFrameLocks noChangeAspect="1"/>
          </p:cNvGraphicFramePr>
          <p:nvPr/>
        </p:nvGraphicFramePr>
        <p:xfrm>
          <a:off x="7147515" y="4816316"/>
          <a:ext cx="1672957" cy="510394"/>
        </p:xfrm>
        <a:graphic>
          <a:graphicData uri="http://schemas.openxmlformats.org/presentationml/2006/ole">
            <mc:AlternateContent xmlns:mc="http://schemas.openxmlformats.org/markup-compatibility/2006">
              <mc:Choice xmlns:v="urn:schemas-microsoft-com:vml" Requires="v">
                <p:oleObj spid="_x0000_s62" name="Equation" r:id="rId12" imgW="749300" imgH="228600" progId="Equation.DSMT4">
                  <p:embed/>
                </p:oleObj>
              </mc:Choice>
              <mc:Fallback>
                <p:oleObj name="Equation" r:id="rId12" imgW="749300" imgH="228600" progId="Equation.DSMT4">
                  <p:embed/>
                  <p:pic>
                    <p:nvPicPr>
                      <p:cNvPr id="0"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7515" y="4816316"/>
                        <a:ext cx="1672957" cy="510394"/>
                      </a:xfrm>
                      <a:prstGeom prst="rect">
                        <a:avLst/>
                      </a:prstGeom>
                      <a:solidFill>
                        <a:schemeClr val="bg1"/>
                      </a:solidFill>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自旋 </a:t>
            </a:r>
            <a:r>
              <a:rPr lang="en-US" altLang="zh-CN" dirty="0"/>
              <a:t>– </a:t>
            </a:r>
            <a:r>
              <a:rPr lang="zh-CN" altLang="en-US" dirty="0"/>
              <a:t>倒逆</a:t>
            </a:r>
            <a:endParaRPr lang="zh-CN" altLang="en-US" dirty="0"/>
          </a:p>
        </p:txBody>
      </p:sp>
      <p:sp>
        <p:nvSpPr>
          <p:cNvPr id="10" name="Footer Placeholder 9"/>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sp>
        <p:nvSpPr>
          <p:cNvPr id="5" name="TextBox 2"/>
          <p:cNvSpPr txBox="1"/>
          <p:nvPr/>
        </p:nvSpPr>
        <p:spPr>
          <a:xfrm>
            <a:off x="395536" y="1141066"/>
            <a:ext cx="8013827" cy="1077218"/>
          </a:xfrm>
          <a:prstGeom prst="rect">
            <a:avLst/>
          </a:prstGeom>
          <a:noFill/>
        </p:spPr>
        <p:txBody>
          <a:bodyPr wrap="square" rtlCol="0">
            <a:spAutoFit/>
          </a:bodyPr>
          <a:lstStyle/>
          <a:p>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在均匀磁场中处于低能态的质子，若被施加频率为  </a:t>
            </a:r>
            <a:r>
              <a:rPr lang="en-US" altLang="zh-CN" sz="3200" b="1" i="1" dirty="0">
                <a:solidFill>
                  <a:srgbClr val="000099"/>
                </a:solidFill>
                <a:latin typeface="Times New Roman" panose="02020603050405020304" pitchFamily="18" charset="0"/>
                <a:ea typeface="华文楷体" panose="02010600040101010101" charset="-122"/>
                <a:cs typeface="Times New Roman" panose="02020603050405020304" pitchFamily="18" charset="0"/>
              </a:rPr>
              <a:t>f</a:t>
            </a:r>
            <a:r>
              <a:rPr lang="en-US" altLang="zh-CN"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a:t>
            </a: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的交变电磁场，满足</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6" name="TextBox 3"/>
          <p:cNvSpPr txBox="1"/>
          <p:nvPr/>
        </p:nvSpPr>
        <p:spPr>
          <a:xfrm>
            <a:off x="381000" y="2667000"/>
            <a:ext cx="8568952" cy="1569660"/>
          </a:xfrm>
          <a:prstGeom prst="rect">
            <a:avLst/>
          </a:prstGeom>
          <a:noFill/>
        </p:spPr>
        <p:txBody>
          <a:bodyPr wrap="square" rtlCol="0">
            <a:spAutoFit/>
          </a:bodyPr>
          <a:lstStyle/>
          <a:p>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就会翻转质子的 </a:t>
            </a:r>
            <a:r>
              <a:rPr lang="en-US" altLang="zh-CN" sz="3200" b="1" i="1" dirty="0">
                <a:solidFill>
                  <a:srgbClr val="000099"/>
                </a:solidFill>
                <a:latin typeface="Times New Roman" panose="02020603050405020304" pitchFamily="18" charset="0"/>
                <a:ea typeface="华文楷体" panose="02010600040101010101" charset="-122"/>
                <a:cs typeface="Times New Roman" panose="02020603050405020304" pitchFamily="18" charset="0"/>
              </a:rPr>
              <a:t>z </a:t>
            </a: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分量的磁矩取向，造成自旋 </a:t>
            </a:r>
            <a:r>
              <a:rPr lang="en-US" altLang="zh-CN"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a:t>
            </a: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倒逆。这意味着从交变电磁场中会有可测量的净的能量吸收。</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8" name="TextBox 5"/>
          <p:cNvSpPr txBox="1"/>
          <p:nvPr/>
        </p:nvSpPr>
        <p:spPr>
          <a:xfrm>
            <a:off x="395536" y="4191000"/>
            <a:ext cx="4608512" cy="2062103"/>
          </a:xfrm>
          <a:prstGeom prst="rect">
            <a:avLst/>
          </a:prstGeom>
          <a:noFill/>
        </p:spPr>
        <p:txBody>
          <a:bodyPr wrap="square" rtlCol="0">
            <a:spAutoFit/>
          </a:bodyPr>
          <a:lstStyle/>
          <a:p>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质子自旋 </a:t>
            </a:r>
            <a:r>
              <a:rPr lang="en-US" altLang="zh-CN"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a:t>
            </a: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倒逆到较高的能态，它可以通过辐射一个能量 </a:t>
            </a:r>
            <a:r>
              <a:rPr lang="en-US" altLang="zh-CN" sz="3200" b="1" i="1" dirty="0" err="1">
                <a:solidFill>
                  <a:srgbClr val="000099"/>
                </a:solidFill>
                <a:latin typeface="Times New Roman" panose="02020603050405020304" pitchFamily="18" charset="0"/>
                <a:ea typeface="华文楷体" panose="02010600040101010101" charset="-122"/>
                <a:cs typeface="Times New Roman" panose="02020603050405020304" pitchFamily="18" charset="0"/>
              </a:rPr>
              <a:t>hf</a:t>
            </a:r>
            <a:r>
              <a:rPr lang="en-US" altLang="zh-CN"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a:t>
            </a: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的相同光子回到较低能态。</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pic>
        <p:nvPicPr>
          <p:cNvPr id="9" name="Picture 4" descr="http://www2.chemistry.msu.edu/faculty/reusch/VirtTxtJml/Spectrpy/nmr/Images/enrgdia2.gif"/>
          <p:cNvPicPr>
            <a:picLocks noChangeAspect="1" noChangeArrowheads="1"/>
          </p:cNvPicPr>
          <p:nvPr/>
        </p:nvPicPr>
        <p:blipFill>
          <a:blip r:embed="rId1" cstate="print"/>
          <a:srcRect/>
          <a:stretch>
            <a:fillRect/>
          </a:stretch>
        </p:blipFill>
        <p:spPr bwMode="auto">
          <a:xfrm>
            <a:off x="4860033" y="3717032"/>
            <a:ext cx="3701292" cy="2536071"/>
          </a:xfrm>
          <a:prstGeom prst="rect">
            <a:avLst/>
          </a:prstGeom>
          <a:noFill/>
        </p:spPr>
      </p:pic>
      <p:pic>
        <p:nvPicPr>
          <p:cNvPr id="3" name="图片 2"/>
          <p:cNvPicPr>
            <a:picLocks noChangeAspect="1"/>
          </p:cNvPicPr>
          <p:nvPr/>
        </p:nvPicPr>
        <p:blipFill>
          <a:blip r:embed="rId2"/>
          <a:stretch>
            <a:fillRect/>
          </a:stretch>
        </p:blipFill>
        <p:spPr>
          <a:xfrm>
            <a:off x="1447800" y="2181107"/>
            <a:ext cx="5791200" cy="6008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（核）磁共振</a:t>
            </a:r>
            <a:endParaRPr lang="zh-CN" altLang="en-US" dirty="0"/>
          </a:p>
        </p:txBody>
      </p:sp>
      <p:sp>
        <p:nvSpPr>
          <p:cNvPr id="2" name="Footer Placeholder 1"/>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fld>
            <a:endParaRPr lang="en-US" altLang="zh-CN" dirty="0"/>
          </a:p>
        </p:txBody>
      </p:sp>
      <p:sp>
        <p:nvSpPr>
          <p:cNvPr id="6" name="TextBox 2"/>
          <p:cNvSpPr txBox="1"/>
          <p:nvPr/>
        </p:nvSpPr>
        <p:spPr>
          <a:xfrm>
            <a:off x="242156" y="1233866"/>
            <a:ext cx="8735888" cy="584775"/>
          </a:xfrm>
          <a:prstGeom prst="rect">
            <a:avLst/>
          </a:prstGeom>
          <a:noFill/>
        </p:spPr>
        <p:txBody>
          <a:bodyPr wrap="square" rtlCol="0">
            <a:spAutoFit/>
          </a:bodyPr>
          <a:lstStyle/>
          <a:p>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对介质施加均匀磁场，（核）磁共振条件成为</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7" name="Object 3"/>
          <p:cNvGraphicFramePr>
            <a:graphicFrameLocks noChangeAspect="1"/>
          </p:cNvGraphicFramePr>
          <p:nvPr/>
        </p:nvGraphicFramePr>
        <p:xfrm>
          <a:off x="2057400" y="1968283"/>
          <a:ext cx="4191914" cy="685950"/>
        </p:xfrm>
        <a:graphic>
          <a:graphicData uri="http://schemas.openxmlformats.org/presentationml/2006/ole">
            <mc:AlternateContent xmlns:mc="http://schemas.openxmlformats.org/markup-compatibility/2006">
              <mc:Choice xmlns:v="urn:schemas-microsoft-com:vml" Requires="v">
                <p:oleObj spid="_x0000_s3" name="Equation" r:id="rId1" imgW="1397000" imgH="228600" progId="Equation.DSMT4">
                  <p:embed/>
                </p:oleObj>
              </mc:Choice>
              <mc:Fallback>
                <p:oleObj name="Equation" r:id="rId1" imgW="1397000" imgH="228600" progId="Equation.DSMT4">
                  <p:embed/>
                  <p:pic>
                    <p:nvPicPr>
                      <p:cNvPr id="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68283"/>
                        <a:ext cx="4191914" cy="685950"/>
                      </a:xfrm>
                      <a:prstGeom prst="rect">
                        <a:avLst/>
                      </a:prstGeom>
                      <a:noFill/>
                    </p:spPr>
                  </p:pic>
                </p:oleObj>
              </mc:Fallback>
            </mc:AlternateContent>
          </a:graphicData>
        </a:graphic>
      </p:graphicFrame>
      <p:sp>
        <p:nvSpPr>
          <p:cNvPr id="8" name="TextBox 4"/>
          <p:cNvSpPr txBox="1"/>
          <p:nvPr/>
        </p:nvSpPr>
        <p:spPr>
          <a:xfrm>
            <a:off x="576746" y="3639369"/>
            <a:ext cx="7992888" cy="2062103"/>
          </a:xfrm>
          <a:prstGeom prst="rect">
            <a:avLst/>
          </a:prstGeom>
          <a:noFill/>
        </p:spPr>
        <p:txBody>
          <a:bodyPr wrap="square" rtlCol="0">
            <a:spAutoFit/>
          </a:bodyPr>
          <a:lstStyle/>
          <a:p>
            <a:pPr marL="971550" lvl="1" indent="-514350">
              <a:buFont typeface="+mj-lt"/>
              <a:buAutoNum type="arabicPeriod"/>
            </a:pP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电磁振荡的频率 </a:t>
            </a:r>
            <a:r>
              <a:rPr lang="en-US" altLang="zh-CN" sz="3200" b="1" i="1" dirty="0">
                <a:solidFill>
                  <a:srgbClr val="000099"/>
                </a:solidFill>
                <a:latin typeface="Times New Roman" panose="02020603050405020304" pitchFamily="18" charset="0"/>
                <a:ea typeface="华文楷体" panose="02010600040101010101" charset="-122"/>
                <a:cs typeface="Times New Roman" panose="02020603050405020304" pitchFamily="18" charset="0"/>
              </a:rPr>
              <a:t>f </a:t>
            </a: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保持不变而改变外部磁场（扫场）；</a:t>
            </a:r>
            <a:endParaRPr lang="en-US" altLang="zh-CN"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a:p>
            <a:pPr marL="971550" lvl="1" indent="-514350">
              <a:buFont typeface="+mj-lt"/>
              <a:buAutoNum type="arabicPeriod"/>
            </a:pP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或改变频率而外场不变（扫频），直到条件满足。</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9" name="TextBox 4"/>
          <p:cNvSpPr txBox="1"/>
          <p:nvPr/>
        </p:nvSpPr>
        <p:spPr>
          <a:xfrm>
            <a:off x="360742" y="2897499"/>
            <a:ext cx="7992888" cy="584776"/>
          </a:xfrm>
          <a:prstGeom prst="rect">
            <a:avLst/>
          </a:prstGeom>
          <a:noFill/>
        </p:spPr>
        <p:txBody>
          <a:bodyPr wrap="square" rtlCol="0">
            <a:spAutoFit/>
          </a:bodyPr>
          <a:lstStyle/>
          <a:p>
            <a:r>
              <a:rPr lang="zh-CN" altLang="en-US" sz="3200" b="1" dirty="0">
                <a:solidFill>
                  <a:srgbClr val="FF0000"/>
                </a:solidFill>
                <a:latin typeface="Times New Roman" panose="02020603050405020304" pitchFamily="18" charset="0"/>
                <a:ea typeface="华文楷体" panose="02010600040101010101" charset="-122"/>
                <a:cs typeface="Times New Roman" panose="02020603050405020304" pitchFamily="18" charset="0"/>
              </a:rPr>
              <a:t>为了实现（核）磁共振，可使</a:t>
            </a:r>
            <a:endParaRPr lang="en-US" altLang="zh-CN" sz="3200" b="1" dirty="0">
              <a:solidFill>
                <a:srgbClr val="FF0000"/>
              </a:solidFill>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例：水中质子的扫频核磁共振条件</a:t>
            </a:r>
            <a:endParaRPr lang="zh-CN" altLang="en-US" dirty="0"/>
          </a:p>
        </p:txBody>
      </p:sp>
      <p:sp>
        <p:nvSpPr>
          <p:cNvPr id="9" name="Footer Placeholder 8"/>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3" name="灯片编号占位符 2"/>
          <p:cNvSpPr>
            <a:spLocks noGrp="1"/>
          </p:cNvSpPr>
          <p:nvPr>
            <p:ph type="sldNum" sz="quarter" idx="12"/>
          </p:nvPr>
        </p:nvSpPr>
        <p:spPr/>
        <p:txBody>
          <a:bodyPr/>
          <a:lstStyle/>
          <a:p>
            <a:pPr>
              <a:defRPr/>
            </a:pPr>
            <a:fld id="{4823E557-D441-4357-A945-F2E1178F743A}" type="slidenum">
              <a:rPr lang="zh-CN" altLang="en-US" smtClean="0"/>
            </a:fld>
            <a:endParaRPr lang="en-US" altLang="zh-CN" dirty="0"/>
          </a:p>
        </p:txBody>
      </p:sp>
      <p:sp>
        <p:nvSpPr>
          <p:cNvPr id="4" name="Title 1"/>
          <p:cNvSpPr txBox="1"/>
          <p:nvPr/>
        </p:nvSpPr>
        <p:spPr bwMode="auto">
          <a:xfrm>
            <a:off x="457200" y="1134616"/>
            <a:ext cx="8435280" cy="108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normAutofit/>
          </a:bodyPr>
          <a:lstStyle>
            <a:lvl1pPr algn="l" rtl="0" eaLnBrk="0" fontAlgn="base" hangingPunct="0">
              <a:spcBef>
                <a:spcPct val="0"/>
              </a:spcBef>
              <a:spcAft>
                <a:spcPct val="0"/>
              </a:spcAft>
              <a:defRPr sz="4400" b="1">
                <a:solidFill>
                  <a:srgbClr val="000066"/>
                </a:solidFill>
                <a:effectLst>
                  <a:outerShdw blurRad="38100" dist="38100" dir="2700000" algn="tl">
                    <a:srgbClr val="C0C0C0"/>
                  </a:outerShdw>
                </a:effectLst>
                <a:latin typeface="Times New Roman" panose="02020603050405020304" pitchFamily="18" charset="0"/>
                <a:ea typeface="华文楷体" panose="02010600040101010101" charset="-122"/>
                <a:cs typeface="Times New Roman" panose="02020603050405020304" pitchFamily="18" charset="0"/>
              </a:defRPr>
            </a:lvl1pPr>
            <a:lvl2pPr algn="l" rtl="0" eaLnBrk="0" fontAlgn="base" hangingPunct="0">
              <a:spcBef>
                <a:spcPct val="0"/>
              </a:spcBef>
              <a:spcAft>
                <a:spcPct val="0"/>
              </a:spcAft>
              <a:defRPr sz="4400" b="1">
                <a:solidFill>
                  <a:srgbClr val="000066"/>
                </a:solidFill>
                <a:effectLst>
                  <a:outerShdw blurRad="38100" dist="38100" dir="2700000" algn="tl">
                    <a:srgbClr val="C0C0C0"/>
                  </a:outerShdw>
                </a:effectLst>
                <a:latin typeface="华文楷体" panose="02010600040101010101" charset="-122"/>
                <a:ea typeface="华文楷体" panose="02010600040101010101" charset="-122"/>
              </a:defRPr>
            </a:lvl2pPr>
            <a:lvl3pPr algn="l" rtl="0" eaLnBrk="0" fontAlgn="base" hangingPunct="0">
              <a:spcBef>
                <a:spcPct val="0"/>
              </a:spcBef>
              <a:spcAft>
                <a:spcPct val="0"/>
              </a:spcAft>
              <a:defRPr sz="4400" b="1">
                <a:solidFill>
                  <a:srgbClr val="000066"/>
                </a:solidFill>
                <a:effectLst>
                  <a:outerShdw blurRad="38100" dist="38100" dir="2700000" algn="tl">
                    <a:srgbClr val="C0C0C0"/>
                  </a:outerShdw>
                </a:effectLst>
                <a:latin typeface="华文楷体" panose="02010600040101010101" charset="-122"/>
                <a:ea typeface="华文楷体" panose="02010600040101010101" charset="-122"/>
              </a:defRPr>
            </a:lvl3pPr>
            <a:lvl4pPr algn="l" rtl="0" eaLnBrk="0" fontAlgn="base" hangingPunct="0">
              <a:spcBef>
                <a:spcPct val="0"/>
              </a:spcBef>
              <a:spcAft>
                <a:spcPct val="0"/>
              </a:spcAft>
              <a:defRPr sz="4400" b="1">
                <a:solidFill>
                  <a:srgbClr val="000066"/>
                </a:solidFill>
                <a:effectLst>
                  <a:outerShdw blurRad="38100" dist="38100" dir="2700000" algn="tl">
                    <a:srgbClr val="C0C0C0"/>
                  </a:outerShdw>
                </a:effectLst>
                <a:latin typeface="华文楷体" panose="02010600040101010101" charset="-122"/>
                <a:ea typeface="华文楷体" panose="02010600040101010101" charset="-122"/>
              </a:defRPr>
            </a:lvl4pPr>
            <a:lvl5pPr algn="l" rtl="0" eaLnBrk="0" fontAlgn="base" hangingPunct="0">
              <a:spcBef>
                <a:spcPct val="0"/>
              </a:spcBef>
              <a:spcAft>
                <a:spcPct val="0"/>
              </a:spcAft>
              <a:defRPr sz="4400" b="1">
                <a:solidFill>
                  <a:srgbClr val="000066"/>
                </a:solidFill>
                <a:effectLst>
                  <a:outerShdw blurRad="38100" dist="38100" dir="2700000" algn="tl">
                    <a:srgbClr val="C0C0C0"/>
                  </a:outerShdw>
                </a:effectLst>
                <a:latin typeface="华文楷体" panose="02010600040101010101" charset="-122"/>
                <a:ea typeface="华文楷体" panose="02010600040101010101" charset="-122"/>
              </a:defRPr>
            </a:lvl5pPr>
            <a:lvl6pPr marL="457200" algn="l" rtl="0" fontAlgn="base">
              <a:spcBef>
                <a:spcPct val="0"/>
              </a:spcBef>
              <a:spcAft>
                <a:spcPct val="0"/>
              </a:spcAft>
              <a:defRPr sz="5400" b="1">
                <a:solidFill>
                  <a:srgbClr val="000066"/>
                </a:solidFill>
                <a:effectLst>
                  <a:outerShdw blurRad="38100" dist="38100" dir="2700000" algn="tl">
                    <a:srgbClr val="C0C0C0"/>
                  </a:outerShdw>
                </a:effectLst>
                <a:latin typeface="华文行楷" panose="02010800040101010101" pitchFamily="2" charset="-122"/>
                <a:ea typeface="宋体" panose="02010600030101010101" pitchFamily="2" charset="-122"/>
              </a:defRPr>
            </a:lvl6pPr>
            <a:lvl7pPr marL="914400" algn="l" rtl="0" fontAlgn="base">
              <a:spcBef>
                <a:spcPct val="0"/>
              </a:spcBef>
              <a:spcAft>
                <a:spcPct val="0"/>
              </a:spcAft>
              <a:defRPr sz="5400" b="1">
                <a:solidFill>
                  <a:srgbClr val="000066"/>
                </a:solidFill>
                <a:effectLst>
                  <a:outerShdw blurRad="38100" dist="38100" dir="2700000" algn="tl">
                    <a:srgbClr val="C0C0C0"/>
                  </a:outerShdw>
                </a:effectLst>
                <a:latin typeface="华文行楷" panose="02010800040101010101" pitchFamily="2" charset="-122"/>
                <a:ea typeface="宋体" panose="02010600030101010101" pitchFamily="2" charset="-122"/>
              </a:defRPr>
            </a:lvl7pPr>
            <a:lvl8pPr marL="1371600" algn="l" rtl="0" fontAlgn="base">
              <a:spcBef>
                <a:spcPct val="0"/>
              </a:spcBef>
              <a:spcAft>
                <a:spcPct val="0"/>
              </a:spcAft>
              <a:defRPr sz="5400" b="1">
                <a:solidFill>
                  <a:srgbClr val="000066"/>
                </a:solidFill>
                <a:effectLst>
                  <a:outerShdw blurRad="38100" dist="38100" dir="2700000" algn="tl">
                    <a:srgbClr val="C0C0C0"/>
                  </a:outerShdw>
                </a:effectLst>
                <a:latin typeface="华文行楷" panose="02010800040101010101" pitchFamily="2" charset="-122"/>
                <a:ea typeface="宋体" panose="02010600030101010101" pitchFamily="2" charset="-122"/>
              </a:defRPr>
            </a:lvl8pPr>
            <a:lvl9pPr marL="1828800" algn="l" rtl="0" fontAlgn="base">
              <a:spcBef>
                <a:spcPct val="0"/>
              </a:spcBef>
              <a:spcAft>
                <a:spcPct val="0"/>
              </a:spcAft>
              <a:defRPr sz="5400" b="1">
                <a:solidFill>
                  <a:srgbClr val="000066"/>
                </a:solidFill>
                <a:effectLst>
                  <a:outerShdw blurRad="38100" dist="38100" dir="2700000" algn="tl">
                    <a:srgbClr val="C0C0C0"/>
                  </a:outerShdw>
                </a:effectLst>
                <a:latin typeface="华文行楷" panose="02010800040101010101" pitchFamily="2" charset="-122"/>
                <a:ea typeface="宋体" panose="02010600030101010101" pitchFamily="2" charset="-122"/>
              </a:defRPr>
            </a:lvl9pPr>
          </a:lstStyle>
          <a:p>
            <a:r>
              <a:rPr kumimoji="0" lang="zh-CN" altLang="en-US" sz="3000" kern="0" dirty="0">
                <a:solidFill>
                  <a:srgbClr val="000099"/>
                </a:solidFill>
              </a:rPr>
              <a:t>已知 </a:t>
            </a:r>
            <a:r>
              <a:rPr kumimoji="0" lang="en-US" altLang="zh-CN" sz="3000" i="1" kern="0" dirty="0" err="1">
                <a:solidFill>
                  <a:srgbClr val="000099"/>
                </a:solidFill>
              </a:rPr>
              <a:t>B</a:t>
            </a:r>
            <a:r>
              <a:rPr kumimoji="0" lang="en-US" altLang="zh-CN" sz="3000" i="1" kern="0" baseline="-25000" dirty="0" err="1">
                <a:solidFill>
                  <a:srgbClr val="000099"/>
                </a:solidFill>
              </a:rPr>
              <a:t>ext</a:t>
            </a:r>
            <a:r>
              <a:rPr kumimoji="0" lang="en-US" altLang="zh-CN" sz="3000" i="1" kern="0" baseline="-25000" dirty="0">
                <a:solidFill>
                  <a:srgbClr val="000099"/>
                </a:solidFill>
              </a:rPr>
              <a:t>.</a:t>
            </a:r>
            <a:r>
              <a:rPr kumimoji="0" lang="en-US" altLang="zh-CN" sz="3000" kern="0" dirty="0">
                <a:solidFill>
                  <a:srgbClr val="000099"/>
                </a:solidFill>
              </a:rPr>
              <a:t>=1.8T</a:t>
            </a:r>
            <a:r>
              <a:rPr kumimoji="0" lang="zh-CN" altLang="en-US" sz="3000" kern="0" dirty="0">
                <a:solidFill>
                  <a:srgbClr val="000099"/>
                </a:solidFill>
              </a:rPr>
              <a:t>，沿磁场方向</a:t>
            </a:r>
            <a:r>
              <a:rPr kumimoji="0" lang="en-US" altLang="zh-CN" sz="3000" i="1" kern="0" dirty="0" err="1">
                <a:solidFill>
                  <a:srgbClr val="000099"/>
                </a:solidFill>
              </a:rPr>
              <a:t>μ</a:t>
            </a:r>
            <a:r>
              <a:rPr kumimoji="0" lang="en-US" altLang="zh-CN" sz="3000" i="1" kern="0" baseline="-25000" dirty="0" err="1">
                <a:solidFill>
                  <a:srgbClr val="000099"/>
                </a:solidFill>
              </a:rPr>
              <a:t>z</a:t>
            </a:r>
            <a:r>
              <a:rPr kumimoji="0" lang="en-US" altLang="zh-CN" sz="3000" kern="0" dirty="0">
                <a:solidFill>
                  <a:srgbClr val="000099"/>
                </a:solidFill>
              </a:rPr>
              <a:t>=1.41</a:t>
            </a:r>
            <a:r>
              <a:rPr kumimoji="0" lang="en-US" altLang="zh-CN" sz="3000" kern="0" dirty="0">
                <a:solidFill>
                  <a:srgbClr val="000099"/>
                </a:solidFill>
                <a:sym typeface="Symbol" panose="05050102010706020507"/>
              </a:rPr>
              <a:t>10</a:t>
            </a:r>
            <a:r>
              <a:rPr kumimoji="0" lang="en-US" altLang="zh-CN" sz="3000" kern="0" baseline="30000" dirty="0">
                <a:solidFill>
                  <a:srgbClr val="000099"/>
                </a:solidFill>
                <a:sym typeface="Symbol" panose="05050102010706020507"/>
              </a:rPr>
              <a:t>-26</a:t>
            </a:r>
            <a:r>
              <a:rPr kumimoji="0" lang="en-US" altLang="zh-CN" sz="3000" kern="0" dirty="0">
                <a:solidFill>
                  <a:srgbClr val="000099"/>
                </a:solidFill>
                <a:sym typeface="Symbol" panose="05050102010706020507"/>
              </a:rPr>
              <a:t>J/T</a:t>
            </a:r>
            <a:r>
              <a:rPr kumimoji="0" lang="zh-CN" altLang="en-US" sz="3000" kern="0" dirty="0">
                <a:solidFill>
                  <a:srgbClr val="000099"/>
                </a:solidFill>
                <a:sym typeface="Symbol" panose="05050102010706020507"/>
              </a:rPr>
              <a:t>。</a:t>
            </a:r>
            <a:br>
              <a:rPr kumimoji="0" lang="en-US" altLang="zh-CN" sz="3000" kern="0" dirty="0">
                <a:solidFill>
                  <a:srgbClr val="000099"/>
                </a:solidFill>
                <a:sym typeface="Symbol" panose="05050102010706020507"/>
              </a:rPr>
            </a:br>
            <a:r>
              <a:rPr kumimoji="0" lang="zh-CN" altLang="en-US" sz="3000" kern="0" dirty="0">
                <a:solidFill>
                  <a:srgbClr val="000099"/>
                </a:solidFill>
                <a:sym typeface="Symbol" panose="05050102010706020507"/>
              </a:rPr>
              <a:t>假定</a:t>
            </a:r>
            <a:r>
              <a:rPr kumimoji="0" lang="en-US" altLang="zh-CN" sz="3000" i="1" kern="0" dirty="0" err="1">
                <a:solidFill>
                  <a:srgbClr val="000099"/>
                </a:solidFill>
              </a:rPr>
              <a:t>B</a:t>
            </a:r>
            <a:r>
              <a:rPr kumimoji="0" lang="en-US" altLang="zh-CN" sz="3000" i="1" kern="0" baseline="-25000" dirty="0" err="1">
                <a:solidFill>
                  <a:srgbClr val="000099"/>
                </a:solidFill>
              </a:rPr>
              <a:t>local</a:t>
            </a:r>
            <a:r>
              <a:rPr kumimoji="0" lang="en-US" altLang="zh-CN" sz="3000" kern="0" dirty="0">
                <a:solidFill>
                  <a:srgbClr val="000099"/>
                </a:solidFill>
              </a:rPr>
              <a:t>=</a:t>
            </a:r>
            <a:r>
              <a:rPr kumimoji="0" lang="zh-CN" altLang="zh-CN" sz="3000" kern="0" dirty="0">
                <a:solidFill>
                  <a:srgbClr val="000099"/>
                </a:solidFill>
              </a:rPr>
              <a:t>0</a:t>
            </a:r>
            <a:r>
              <a:rPr kumimoji="0" lang="en-US" altLang="zh-CN" sz="3000" kern="0" dirty="0">
                <a:solidFill>
                  <a:srgbClr val="000099"/>
                </a:solidFill>
              </a:rPr>
              <a:t>。</a:t>
            </a:r>
            <a:endParaRPr kumimoji="0" lang="zh-CN" altLang="en-US" sz="3000" kern="0" dirty="0">
              <a:solidFill>
                <a:srgbClr val="000099"/>
              </a:solidFill>
            </a:endParaRPr>
          </a:p>
        </p:txBody>
      </p:sp>
      <p:sp>
        <p:nvSpPr>
          <p:cNvPr id="5" name="TextBox 7"/>
          <p:cNvSpPr txBox="1"/>
          <p:nvPr/>
        </p:nvSpPr>
        <p:spPr>
          <a:xfrm>
            <a:off x="467544" y="3789040"/>
            <a:ext cx="7704856" cy="584776"/>
          </a:xfrm>
          <a:prstGeom prst="rect">
            <a:avLst/>
          </a:prstGeom>
          <a:noFill/>
        </p:spPr>
        <p:txBody>
          <a:bodyPr wrap="square" rtlCol="0">
            <a:spAutoFit/>
          </a:bodyPr>
          <a:lstStyle/>
          <a:p>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相应的波长为</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6" name="Object 8"/>
          <p:cNvGraphicFramePr>
            <a:graphicFrameLocks noChangeAspect="1"/>
          </p:cNvGraphicFramePr>
          <p:nvPr/>
        </p:nvGraphicFramePr>
        <p:xfrm>
          <a:off x="1877231" y="4373816"/>
          <a:ext cx="5246712" cy="1140589"/>
        </p:xfrm>
        <a:graphic>
          <a:graphicData uri="http://schemas.openxmlformats.org/presentationml/2006/ole">
            <mc:AlternateContent xmlns:mc="http://schemas.openxmlformats.org/markup-compatibility/2006">
              <mc:Choice xmlns:v="urn:schemas-microsoft-com:vml" Requires="v">
                <p:oleObj spid="_x0000_s7" name="Equation" r:id="rId1" imgW="2044700" imgH="444500" progId="Equation.DSMT4">
                  <p:embed/>
                </p:oleObj>
              </mc:Choice>
              <mc:Fallback>
                <p:oleObj name="Equation" r:id="rId1" imgW="2044700" imgH="444500" progId="Equation.DSMT4">
                  <p:embed/>
                  <p:pic>
                    <p:nvPicPr>
                      <p:cNvPr id="0"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231" y="4373816"/>
                        <a:ext cx="5246712" cy="1140589"/>
                      </a:xfrm>
                      <a:prstGeom prst="rect">
                        <a:avLst/>
                      </a:prstGeom>
                      <a:noFill/>
                    </p:spPr>
                  </p:pic>
                </p:oleObj>
              </mc:Fallback>
            </mc:AlternateContent>
          </a:graphicData>
        </a:graphic>
      </p:graphicFrame>
      <p:sp>
        <p:nvSpPr>
          <p:cNvPr id="8" name="TextBox 9"/>
          <p:cNvSpPr txBox="1"/>
          <p:nvPr/>
        </p:nvSpPr>
        <p:spPr>
          <a:xfrm>
            <a:off x="457200" y="5514405"/>
            <a:ext cx="7704856" cy="584776"/>
          </a:xfrm>
          <a:prstGeom prst="rect">
            <a:avLst/>
          </a:prstGeom>
          <a:noFill/>
        </p:spPr>
        <p:txBody>
          <a:bodyPr wrap="square" rtlCol="0">
            <a:spAutoFit/>
          </a:bodyPr>
          <a:lstStyle/>
          <a:p>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在电磁波谱的短波区。</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graphicFrame>
        <p:nvGraphicFramePr>
          <p:cNvPr id="10" name="对象 9"/>
          <p:cNvGraphicFramePr>
            <a:graphicFrameLocks noChangeAspect="1"/>
          </p:cNvGraphicFramePr>
          <p:nvPr/>
        </p:nvGraphicFramePr>
        <p:xfrm>
          <a:off x="1861282" y="2289831"/>
          <a:ext cx="5423816" cy="1341975"/>
        </p:xfrm>
        <a:graphic>
          <a:graphicData uri="http://schemas.openxmlformats.org/presentationml/2006/ole">
            <mc:AlternateContent xmlns:mc="http://schemas.openxmlformats.org/markup-compatibility/2006">
              <mc:Choice xmlns:v="urn:schemas-microsoft-com:vml" Requires="v">
                <p:oleObj spid="_x0000_s11" name="公式" r:id="rId3" imgW="59131200" imgH="14630400" progId="Equation.3">
                  <p:embed/>
                </p:oleObj>
              </mc:Choice>
              <mc:Fallback>
                <p:oleObj name="公式" r:id="rId3" imgW="59131200" imgH="14630400" progId="Equation.3">
                  <p:embed/>
                  <p:pic>
                    <p:nvPicPr>
                      <p:cNvPr id="0" name="图片 10"/>
                      <p:cNvPicPr/>
                      <p:nvPr/>
                    </p:nvPicPr>
                    <p:blipFill>
                      <a:blip r:embed="rId4"/>
                      <a:stretch>
                        <a:fillRect/>
                      </a:stretch>
                    </p:blipFill>
                    <p:spPr>
                      <a:xfrm>
                        <a:off x="1861282" y="2289831"/>
                        <a:ext cx="5423816" cy="1341975"/>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塞曼（</a:t>
            </a:r>
            <a:r>
              <a:rPr lang="en-US" altLang="zh-CN" dirty="0"/>
              <a:t>P. Zeeman</a:t>
            </a:r>
            <a:r>
              <a:rPr lang="zh-CN" altLang="en-US" dirty="0"/>
              <a:t>，</a:t>
            </a:r>
            <a:r>
              <a:rPr lang="en-US" altLang="zh-CN" dirty="0"/>
              <a:t>1865-1943</a:t>
            </a:r>
            <a:r>
              <a:rPr lang="zh-CN" altLang="en-US" dirty="0"/>
              <a:t>）</a:t>
            </a:r>
            <a:endParaRPr lang="zh-CN" altLang="en-US" dirty="0"/>
          </a:p>
        </p:txBody>
      </p:sp>
      <p:sp>
        <p:nvSpPr>
          <p:cNvPr id="21" name="Footer Placeholder 20"/>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2" name="Slide Number Placeholder 1"/>
          <p:cNvSpPr>
            <a:spLocks noGrp="1"/>
          </p:cNvSpPr>
          <p:nvPr>
            <p:ph type="sldNum" sz="quarter" idx="12"/>
          </p:nvPr>
        </p:nvSpPr>
        <p:spPr/>
        <p:txBody>
          <a:bodyPr/>
          <a:lstStyle/>
          <a:p>
            <a:pPr lvl="0"/>
            <a:fld id="{86CB4B4D-7CA3-9044-876B-883B54F8677D}" type="slidenum">
              <a:rPr lang="uk-UA" smtClean="0"/>
            </a:fld>
            <a:endParaRPr lang="uk-UA"/>
          </a:p>
        </p:txBody>
      </p:sp>
      <p:sp>
        <p:nvSpPr>
          <p:cNvPr id="4" name="内容占位符 3"/>
          <p:cNvSpPr>
            <a:spLocks noGrp="1"/>
          </p:cNvSpPr>
          <p:nvPr>
            <p:ph type="body" idx="4294967295"/>
          </p:nvPr>
        </p:nvSpPr>
        <p:spPr>
          <a:xfrm>
            <a:off x="236293" y="3781703"/>
            <a:ext cx="2826364" cy="2522277"/>
          </a:xfrm>
        </p:spPr>
        <p:txBody>
          <a:bodyPr>
            <a:normAutofit fontScale="85000" lnSpcReduction="20000"/>
          </a:bodyPr>
          <a:lstStyle/>
          <a:p>
            <a:r>
              <a:rPr lang="zh-CN" altLang="en-US" sz="2400" dirty="0"/>
              <a:t>荷兰人，</a:t>
            </a:r>
            <a:r>
              <a:rPr lang="en-US" altLang="zh-CN" sz="2400" dirty="0"/>
              <a:t>1902</a:t>
            </a:r>
            <a:r>
              <a:rPr lang="zh-CN" altLang="en-US" sz="2400" dirty="0"/>
              <a:t>年诺贝尔物理学奖获得者</a:t>
            </a:r>
            <a:endParaRPr lang="en-US" altLang="zh-CN" sz="2400" dirty="0"/>
          </a:p>
          <a:p>
            <a:r>
              <a:rPr lang="en-US" altLang="zh-CN" sz="2400" dirty="0"/>
              <a:t>"</a:t>
            </a:r>
            <a:r>
              <a:rPr lang="en-US" altLang="zh-CN" sz="2400" dirty="0">
                <a:solidFill>
                  <a:srgbClr val="0000FF"/>
                </a:solidFill>
              </a:rPr>
              <a:t>in recognition of the extraordinary service they rendered by their researches into the influence of magnetism upon radiation phenomena</a:t>
            </a:r>
            <a:r>
              <a:rPr lang="en-US" altLang="zh-CN" sz="2400" dirty="0"/>
              <a:t>"</a:t>
            </a:r>
            <a:endParaRPr lang="zh-CN" altLang="en-US" sz="2400" dirty="0"/>
          </a:p>
        </p:txBody>
      </p:sp>
      <p:pic>
        <p:nvPicPr>
          <p:cNvPr id="5" name="Picture 2" descr="013000003290921236088273760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1609" y="1286808"/>
            <a:ext cx="1567881"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2895600" y="1291317"/>
            <a:ext cx="562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2000">
                <a:latin typeface="Times New Roman" panose="02020603050405020304" pitchFamily="18" charset="0"/>
                <a:ea typeface="华文楷体" panose="02010600040101010101" charset="-122"/>
                <a:cs typeface="Times New Roman" panose="02020603050405020304" pitchFamily="18" charset="0"/>
              </a:rPr>
              <a:t>1896</a:t>
            </a:r>
            <a:r>
              <a:rPr lang="zh-CN" altLang="en-US" sz="2000" dirty="0">
                <a:latin typeface="Times New Roman" panose="02020603050405020304" pitchFamily="18" charset="0"/>
                <a:ea typeface="华文楷体" panose="02010600040101010101" charset="-122"/>
                <a:cs typeface="Times New Roman" panose="02020603050405020304" pitchFamily="18" charset="0"/>
              </a:rPr>
              <a:t>年，塞曼在研究磁场对光的影响实验时发现</a:t>
            </a:r>
            <a:endParaRPr lang="zh-CN" altLang="en-US" sz="2000" dirty="0">
              <a:latin typeface="Times New Roman" panose="02020603050405020304" pitchFamily="18" charset="0"/>
              <a:ea typeface="华文楷体" panose="02010600040101010101" charset="-122"/>
              <a:cs typeface="Times New Roman" panose="02020603050405020304" pitchFamily="18" charset="0"/>
            </a:endParaRPr>
          </a:p>
        </p:txBody>
      </p:sp>
      <p:grpSp>
        <p:nvGrpSpPr>
          <p:cNvPr id="7" name="组合 21"/>
          <p:cNvGrpSpPr/>
          <p:nvPr/>
        </p:nvGrpSpPr>
        <p:grpSpPr bwMode="auto">
          <a:xfrm>
            <a:off x="3276600" y="1997926"/>
            <a:ext cx="5262850" cy="1888274"/>
            <a:chOff x="3059832" y="3374197"/>
            <a:chExt cx="5601444" cy="1748652"/>
          </a:xfrm>
        </p:grpSpPr>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54629" b="-1"/>
            <a:stretch>
              <a:fillRect/>
            </a:stretch>
          </p:blipFill>
          <p:spPr bwMode="auto">
            <a:xfrm>
              <a:off x="3059832" y="3374197"/>
              <a:ext cx="5601444" cy="174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9" name="直接连接符 10"/>
            <p:cNvCxnSpPr>
              <a:cxnSpLocks noChangeShapeType="1"/>
            </p:cNvCxnSpPr>
            <p:nvPr/>
          </p:nvCxnSpPr>
          <p:spPr bwMode="auto">
            <a:xfrm>
              <a:off x="7524328" y="3933056"/>
              <a:ext cx="1080120" cy="0"/>
            </a:xfrm>
            <a:prstGeom prst="line">
              <a:avLst/>
            </a:prstGeom>
            <a:noFill/>
            <a:ln w="12700" algn="ctr">
              <a:solidFill>
                <a:srgbClr val="FF0000"/>
              </a:solidFill>
              <a:round/>
            </a:ln>
            <a:extLst>
              <a:ext uri="{909E8E84-426E-40DD-AFC4-6F175D3DCCD1}">
                <a14:hiddenFill xmlns:a14="http://schemas.microsoft.com/office/drawing/2010/main">
                  <a:noFill/>
                </a14:hiddenFill>
              </a:ext>
            </a:extLst>
          </p:spPr>
        </p:cxnSp>
        <p:cxnSp>
          <p:nvCxnSpPr>
            <p:cNvPr id="10" name="直接连接符 11"/>
            <p:cNvCxnSpPr>
              <a:cxnSpLocks noChangeShapeType="1"/>
            </p:cNvCxnSpPr>
            <p:nvPr/>
          </p:nvCxnSpPr>
          <p:spPr bwMode="auto">
            <a:xfrm>
              <a:off x="3131840" y="4221088"/>
              <a:ext cx="4680520" cy="0"/>
            </a:xfrm>
            <a:prstGeom prst="line">
              <a:avLst/>
            </a:prstGeom>
            <a:noFill/>
            <a:ln w="12700" algn="ctr">
              <a:solidFill>
                <a:srgbClr val="FF0000"/>
              </a:solidFill>
              <a:round/>
            </a:ln>
            <a:extLst>
              <a:ext uri="{909E8E84-426E-40DD-AFC4-6F175D3DCCD1}">
                <a14:hiddenFill xmlns:a14="http://schemas.microsoft.com/office/drawing/2010/main">
                  <a:noFill/>
                </a14:hiddenFill>
              </a:ext>
            </a:extLst>
          </p:spPr>
        </p:cxnSp>
        <p:cxnSp>
          <p:nvCxnSpPr>
            <p:cNvPr id="11" name="直接连接符 13"/>
            <p:cNvCxnSpPr>
              <a:cxnSpLocks noChangeShapeType="1"/>
            </p:cNvCxnSpPr>
            <p:nvPr/>
          </p:nvCxnSpPr>
          <p:spPr bwMode="auto">
            <a:xfrm>
              <a:off x="8063880" y="4221088"/>
              <a:ext cx="540568" cy="0"/>
            </a:xfrm>
            <a:prstGeom prst="line">
              <a:avLst/>
            </a:prstGeom>
            <a:noFill/>
            <a:ln w="12700" algn="ctr">
              <a:solidFill>
                <a:srgbClr val="FF0000"/>
              </a:solidFill>
              <a:round/>
            </a:ln>
            <a:extLst>
              <a:ext uri="{909E8E84-426E-40DD-AFC4-6F175D3DCCD1}">
                <a14:hiddenFill xmlns:a14="http://schemas.microsoft.com/office/drawing/2010/main">
                  <a:noFill/>
                </a14:hiddenFill>
              </a:ext>
            </a:extLst>
          </p:spPr>
        </p:cxnSp>
        <p:cxnSp>
          <p:nvCxnSpPr>
            <p:cNvPr id="12" name="直接连接符 14"/>
            <p:cNvCxnSpPr>
              <a:cxnSpLocks noChangeShapeType="1"/>
            </p:cNvCxnSpPr>
            <p:nvPr/>
          </p:nvCxnSpPr>
          <p:spPr bwMode="auto">
            <a:xfrm>
              <a:off x="3131840" y="4509120"/>
              <a:ext cx="2736304" cy="0"/>
            </a:xfrm>
            <a:prstGeom prst="line">
              <a:avLst/>
            </a:prstGeom>
            <a:noFill/>
            <a:ln w="12700" algn="ctr">
              <a:solidFill>
                <a:srgbClr val="FF0000"/>
              </a:solidFill>
              <a:round/>
            </a:ln>
            <a:extLst>
              <a:ext uri="{909E8E84-426E-40DD-AFC4-6F175D3DCCD1}">
                <a14:hiddenFill xmlns:a14="http://schemas.microsoft.com/office/drawing/2010/main">
                  <a:noFill/>
                </a14:hiddenFill>
              </a:ext>
            </a:extLst>
          </p:spPr>
        </p:cxnSp>
        <p:cxnSp>
          <p:nvCxnSpPr>
            <p:cNvPr id="13" name="直接连接符 17"/>
            <p:cNvCxnSpPr>
              <a:cxnSpLocks noChangeShapeType="1"/>
            </p:cNvCxnSpPr>
            <p:nvPr/>
          </p:nvCxnSpPr>
          <p:spPr bwMode="auto">
            <a:xfrm>
              <a:off x="3131840" y="4770021"/>
              <a:ext cx="5472608" cy="0"/>
            </a:xfrm>
            <a:prstGeom prst="line">
              <a:avLst/>
            </a:prstGeom>
            <a:noFill/>
            <a:ln w="25400" algn="ctr">
              <a:solidFill>
                <a:srgbClr val="FF0000"/>
              </a:solidFill>
              <a:round/>
            </a:ln>
            <a:extLst>
              <a:ext uri="{909E8E84-426E-40DD-AFC4-6F175D3DCCD1}">
                <a14:hiddenFill xmlns:a14="http://schemas.microsoft.com/office/drawing/2010/main">
                  <a:noFill/>
                </a14:hiddenFill>
              </a:ext>
            </a:extLst>
          </p:spPr>
        </p:cxnSp>
        <p:cxnSp>
          <p:nvCxnSpPr>
            <p:cNvPr id="14" name="直接连接符 19"/>
            <p:cNvCxnSpPr>
              <a:cxnSpLocks noChangeShapeType="1"/>
            </p:cNvCxnSpPr>
            <p:nvPr/>
          </p:nvCxnSpPr>
          <p:spPr bwMode="auto">
            <a:xfrm>
              <a:off x="3131840" y="5013176"/>
              <a:ext cx="864096" cy="0"/>
            </a:xfrm>
            <a:prstGeom prst="line">
              <a:avLst/>
            </a:prstGeom>
            <a:noFill/>
            <a:ln w="25400" algn="ctr">
              <a:solidFill>
                <a:srgbClr val="FF0000"/>
              </a:solidFill>
              <a:round/>
            </a:ln>
            <a:extLst>
              <a:ext uri="{909E8E84-426E-40DD-AFC4-6F175D3DCCD1}">
                <a14:hiddenFill xmlns:a14="http://schemas.microsoft.com/office/drawing/2010/main">
                  <a:noFill/>
                </a14:hiddenFill>
              </a:ext>
            </a:extLst>
          </p:spPr>
        </p:cxnSp>
      </p:grpSp>
      <p:grpSp>
        <p:nvGrpSpPr>
          <p:cNvPr id="15" name="组合 30"/>
          <p:cNvGrpSpPr/>
          <p:nvPr/>
        </p:nvGrpSpPr>
        <p:grpSpPr bwMode="auto">
          <a:xfrm>
            <a:off x="3336518" y="4015348"/>
            <a:ext cx="5214938" cy="2165350"/>
            <a:chOff x="3851919" y="4432089"/>
            <a:chExt cx="5213955" cy="2165263"/>
          </a:xfrm>
        </p:grpSpPr>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19" y="4432089"/>
              <a:ext cx="5213955" cy="2165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7" name="直接连接符 23"/>
            <p:cNvCxnSpPr>
              <a:cxnSpLocks noChangeShapeType="1"/>
            </p:cNvCxnSpPr>
            <p:nvPr/>
          </p:nvCxnSpPr>
          <p:spPr bwMode="auto">
            <a:xfrm>
              <a:off x="6660232" y="4941168"/>
              <a:ext cx="1728192" cy="0"/>
            </a:xfrm>
            <a:prstGeom prst="line">
              <a:avLst/>
            </a:prstGeom>
            <a:noFill/>
            <a:ln w="12700" algn="ctr">
              <a:solidFill>
                <a:srgbClr val="FF0000"/>
              </a:solidFill>
              <a:round/>
            </a:ln>
            <a:extLst>
              <a:ext uri="{909E8E84-426E-40DD-AFC4-6F175D3DCCD1}">
                <a14:hiddenFill xmlns:a14="http://schemas.microsoft.com/office/drawing/2010/main">
                  <a:noFill/>
                </a14:hiddenFill>
              </a:ext>
            </a:extLst>
          </p:spPr>
        </p:cxnSp>
        <p:cxnSp>
          <p:nvCxnSpPr>
            <p:cNvPr id="18" name="直接连接符 27"/>
            <p:cNvCxnSpPr>
              <a:cxnSpLocks noChangeShapeType="1"/>
            </p:cNvCxnSpPr>
            <p:nvPr/>
          </p:nvCxnSpPr>
          <p:spPr bwMode="auto">
            <a:xfrm flipV="1">
              <a:off x="5790870" y="5157192"/>
              <a:ext cx="1877474" cy="12879"/>
            </a:xfrm>
            <a:prstGeom prst="line">
              <a:avLst/>
            </a:prstGeom>
            <a:noFill/>
            <a:ln w="12700" algn="ctr">
              <a:solidFill>
                <a:srgbClr val="FF0000"/>
              </a:solidFill>
              <a:round/>
            </a:ln>
            <a:extLst>
              <a:ext uri="{909E8E84-426E-40DD-AFC4-6F175D3DCCD1}">
                <a14:hiddenFill xmlns:a14="http://schemas.microsoft.com/office/drawing/2010/main">
                  <a:noFill/>
                </a14:hiddenFill>
              </a:ext>
            </a:extLst>
          </p:spPr>
        </p:cxnSp>
        <p:sp>
          <p:nvSpPr>
            <p:cNvPr id="19" name="矩形 29"/>
            <p:cNvSpPr>
              <a:spLocks noChangeArrowheads="1"/>
            </p:cNvSpPr>
            <p:nvPr/>
          </p:nvSpPr>
          <p:spPr bwMode="auto">
            <a:xfrm>
              <a:off x="3864444" y="6143398"/>
              <a:ext cx="5112568" cy="402275"/>
            </a:xfrm>
            <a:prstGeom prst="rect">
              <a:avLst/>
            </a:prstGeom>
            <a:noFill/>
            <a:ln w="25400" algn="ctr">
              <a:solidFill>
                <a:srgbClr val="0000FF"/>
              </a:solidFill>
              <a:rou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marL="355600" indent="-3556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Char char="ü"/>
              </a:pPr>
              <a:endParaRPr lang="zh-CN" altLang="en-US" sz="2000">
                <a:latin typeface="Times New Roman" panose="02020603050405020304" pitchFamily="18" charset="0"/>
                <a:ea typeface="华文楷体" panose="02010600040101010101" charset="-122"/>
                <a:cs typeface="Times New Roman" panose="02020603050405020304" pitchFamily="18" charset="0"/>
              </a:endParaRPr>
            </a:p>
          </p:txBody>
        </p:sp>
      </p:grpSp>
      <p:sp>
        <p:nvSpPr>
          <p:cNvPr id="20" name="TextBox 31"/>
          <p:cNvSpPr txBox="1">
            <a:spLocks noChangeArrowheads="1"/>
          </p:cNvSpPr>
          <p:nvPr/>
        </p:nvSpPr>
        <p:spPr bwMode="auto">
          <a:xfrm>
            <a:off x="4611872" y="1586820"/>
            <a:ext cx="3920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Wingdings" panose="05000000000000000000" pitchFamily="2" charset="2"/>
              <a:buNone/>
            </a:pPr>
            <a:r>
              <a:rPr lang="en-US" altLang="zh-CN" sz="1600" i="1" dirty="0">
                <a:solidFill>
                  <a:srgbClr val="0000FF"/>
                </a:solidFill>
                <a:latin typeface="Times New Roman" panose="02020603050405020304" pitchFamily="18" charset="0"/>
                <a:ea typeface="华文楷体" panose="02010600040101010101" charset="-122"/>
                <a:cs typeface="Times New Roman" panose="02020603050405020304" pitchFamily="18" charset="0"/>
              </a:rPr>
              <a:t>A. J. </a:t>
            </a:r>
            <a:r>
              <a:rPr lang="en-US" altLang="zh-CN" sz="1600" i="1" dirty="0" err="1">
                <a:solidFill>
                  <a:srgbClr val="0000FF"/>
                </a:solidFill>
                <a:latin typeface="Times New Roman" panose="02020603050405020304" pitchFamily="18" charset="0"/>
                <a:ea typeface="华文楷体" panose="02010600040101010101" charset="-122"/>
                <a:cs typeface="Times New Roman" panose="02020603050405020304" pitchFamily="18" charset="0"/>
              </a:rPr>
              <a:t>Kox</a:t>
            </a:r>
            <a:r>
              <a:rPr lang="en-US" altLang="zh-CN" sz="1600" i="1" dirty="0">
                <a:solidFill>
                  <a:srgbClr val="0000FF"/>
                </a:solidFill>
                <a:latin typeface="Times New Roman" panose="02020603050405020304" pitchFamily="18" charset="0"/>
                <a:ea typeface="华文楷体" panose="02010600040101010101" charset="-122"/>
                <a:cs typeface="Times New Roman" panose="02020603050405020304" pitchFamily="18" charset="0"/>
              </a:rPr>
              <a:t>, Euro. J. Phys. 18 (1997) 139-144</a:t>
            </a:r>
            <a:endParaRPr lang="zh-CN" altLang="en-US" sz="1600" i="1" dirty="0">
              <a:solidFill>
                <a:srgbClr val="0000FF"/>
              </a:solidFill>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核磁共振实验设置</a:t>
            </a:r>
            <a:endParaRPr lang="zh-CN" alt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3" name="灯片编号占位符 2"/>
          <p:cNvSpPr>
            <a:spLocks noGrp="1"/>
          </p:cNvSpPr>
          <p:nvPr>
            <p:ph type="sldNum" sz="quarter" idx="12"/>
          </p:nvPr>
        </p:nvSpPr>
        <p:spPr/>
        <p:txBody>
          <a:bodyPr/>
          <a:lstStyle/>
          <a:p>
            <a:pPr>
              <a:defRPr/>
            </a:pPr>
            <a:fld id="{4823E557-D441-4357-A945-F2E1178F743A}" type="slidenum">
              <a:rPr lang="zh-CN" altLang="en-US" smtClean="0"/>
            </a:fld>
            <a:endParaRPr lang="en-US" altLang="zh-CN" dirty="0"/>
          </a:p>
        </p:txBody>
      </p:sp>
      <p:pic>
        <p:nvPicPr>
          <p:cNvPr id="4" name="Picture 2" descr="http://www2.chemistry.msu.edu/faculty/reusch/VirtTxtJml/Spectrpy/nmr/Images/spctrmtr.gif"/>
          <p:cNvPicPr>
            <a:picLocks noChangeAspect="1" noChangeArrowheads="1"/>
          </p:cNvPicPr>
          <p:nvPr/>
        </p:nvPicPr>
        <p:blipFill>
          <a:blip r:embed="rId1" cstate="print"/>
          <a:srcRect/>
          <a:stretch>
            <a:fillRect/>
          </a:stretch>
        </p:blipFill>
        <p:spPr bwMode="auto">
          <a:xfrm>
            <a:off x="762000" y="1295400"/>
            <a:ext cx="8153400" cy="478272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乙醇样品的核磁共振谱</a:t>
            </a:r>
            <a:endParaRPr lang="zh-CN" altLang="en-US" dirty="0"/>
          </a:p>
        </p:txBody>
      </p:sp>
      <p:sp>
        <p:nvSpPr>
          <p:cNvPr id="6" name="Footer Placeholder 5"/>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3" name="灯片编号占位符 2"/>
          <p:cNvSpPr>
            <a:spLocks noGrp="1"/>
          </p:cNvSpPr>
          <p:nvPr>
            <p:ph type="sldNum" sz="quarter" idx="12"/>
          </p:nvPr>
        </p:nvSpPr>
        <p:spPr/>
        <p:txBody>
          <a:bodyPr/>
          <a:lstStyle/>
          <a:p>
            <a:pPr>
              <a:defRPr/>
            </a:pPr>
            <a:fld id="{4823E557-D441-4357-A945-F2E1178F743A}" type="slidenum">
              <a:rPr lang="zh-CN" altLang="en-US" smtClean="0"/>
            </a:fld>
            <a:endParaRPr lang="en-US" altLang="zh-CN" dirty="0"/>
          </a:p>
        </p:txBody>
      </p:sp>
      <p:pic>
        <p:nvPicPr>
          <p:cNvPr id="4" name="Picture 3"/>
          <p:cNvPicPr>
            <a:picLocks noChangeAspect="1" noChangeArrowheads="1"/>
          </p:cNvPicPr>
          <p:nvPr/>
        </p:nvPicPr>
        <p:blipFill>
          <a:blip r:embed="rId1" cstate="print"/>
          <a:srcRect/>
          <a:stretch>
            <a:fillRect/>
          </a:stretch>
        </p:blipFill>
        <p:spPr bwMode="auto">
          <a:xfrm>
            <a:off x="1981200" y="1219200"/>
            <a:ext cx="4572000" cy="3260147"/>
          </a:xfrm>
          <a:prstGeom prst="rect">
            <a:avLst/>
          </a:prstGeom>
          <a:noFill/>
          <a:ln w="9525">
            <a:noFill/>
            <a:miter lim="800000"/>
            <a:headEnd/>
            <a:tailEnd/>
          </a:ln>
        </p:spPr>
      </p:pic>
      <p:sp>
        <p:nvSpPr>
          <p:cNvPr id="5" name="TextBox 7"/>
          <p:cNvSpPr txBox="1"/>
          <p:nvPr/>
        </p:nvSpPr>
        <p:spPr>
          <a:xfrm>
            <a:off x="1029632" y="4572000"/>
            <a:ext cx="7160935" cy="1446550"/>
          </a:xfrm>
          <a:prstGeom prst="rect">
            <a:avLst/>
          </a:prstGeom>
          <a:noFill/>
        </p:spPr>
        <p:txBody>
          <a:bodyPr wrap="none" rtlCol="0">
            <a:spAutoFit/>
          </a:bodyPr>
          <a:lstStyle/>
          <a:p>
            <a:r>
              <a:rPr lang="zh-CN" altLang="en-US" sz="3200" b="1" dirty="0">
                <a:solidFill>
                  <a:srgbClr val="FF0000"/>
                </a:solidFill>
                <a:latin typeface="Times New Roman" panose="02020603050405020304" pitchFamily="18" charset="0"/>
                <a:ea typeface="华文楷体" panose="02010600040101010101" charset="-122"/>
                <a:cs typeface="Times New Roman" panose="02020603050405020304" pitchFamily="18" charset="0"/>
              </a:rPr>
              <a:t>思考：共振谱中为什么出现细微结构？</a:t>
            </a:r>
            <a:endParaRPr lang="en-US" altLang="zh-CN" sz="3200" b="1" dirty="0">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p>
            <a:pPr marL="457200" indent="-457200">
              <a:buFont typeface="Arial" panose="020B0604020202020204" pitchFamily="34" charset="0"/>
              <a:buChar char="•"/>
            </a:pPr>
            <a:r>
              <a:rPr lang="zh-CN" altLang="en-US" sz="2800" b="1" dirty="0">
                <a:solidFill>
                  <a:srgbClr val="0000FF"/>
                </a:solidFill>
                <a:latin typeface="Times New Roman" panose="02020603050405020304" pitchFamily="18" charset="0"/>
                <a:ea typeface="华文楷体" panose="02010600040101010101" charset="-122"/>
                <a:cs typeface="Times New Roman" panose="02020603050405020304" pitchFamily="18" charset="0"/>
              </a:rPr>
              <a:t>电子屏蔽效应</a:t>
            </a:r>
            <a:endParaRPr lang="en-US" altLang="zh-CN" sz="2800" b="1" dirty="0">
              <a:solidFill>
                <a:srgbClr val="0000FF"/>
              </a:solidFill>
              <a:latin typeface="Times New Roman" panose="02020603050405020304" pitchFamily="18" charset="0"/>
              <a:ea typeface="华文楷体" panose="02010600040101010101" charset="-122"/>
              <a:cs typeface="Times New Roman" panose="02020603050405020304" pitchFamily="18" charset="0"/>
            </a:endParaRPr>
          </a:p>
          <a:p>
            <a:pPr marL="457200" indent="-457200">
              <a:buFont typeface="Arial" panose="020B0604020202020204" pitchFamily="34" charset="0"/>
              <a:buChar char="•"/>
            </a:pPr>
            <a:r>
              <a:rPr lang="zh-CN" altLang="en-US" sz="2800" dirty="0">
                <a:solidFill>
                  <a:srgbClr val="0000FF"/>
                </a:solidFill>
                <a:latin typeface="Times New Roman" panose="02020603050405020304" pitchFamily="18" charset="0"/>
                <a:ea typeface="华文楷体" panose="02010600040101010101" charset="-122"/>
                <a:cs typeface="Times New Roman" panose="02020603050405020304" pitchFamily="18" charset="0"/>
              </a:rPr>
              <a:t>化学集团鉴定</a:t>
            </a:r>
            <a:endParaRPr lang="en-US" altLang="zh-CN" sz="2800" b="1" dirty="0">
              <a:solidFill>
                <a:srgbClr val="0000FF"/>
              </a:solidFill>
              <a:latin typeface="Times New Roman" panose="02020603050405020304" pitchFamily="18" charset="0"/>
              <a:ea typeface="华文楷体" panose="02010600040101010101" charset="-122"/>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6381742" y="1406971"/>
            <a:ext cx="2381258" cy="1558953"/>
          </a:xfrm>
          <a:prstGeom prst="rect">
            <a:avLst/>
          </a:prstGeom>
        </p:spPr>
      </p:pic>
      <p:sp>
        <p:nvSpPr>
          <p:cNvPr id="8" name="矩形 7"/>
          <p:cNvSpPr/>
          <p:nvPr/>
        </p:nvSpPr>
        <p:spPr>
          <a:xfrm>
            <a:off x="4573190" y="5210614"/>
            <a:ext cx="4487126" cy="1015663"/>
          </a:xfrm>
          <a:prstGeom prst="rect">
            <a:avLst/>
          </a:prstGeom>
        </p:spPr>
        <p:txBody>
          <a:bodyPr wrap="none">
            <a:spAutoFit/>
          </a:bodyPr>
          <a:lstStyle/>
          <a:p>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C</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和</a:t>
            </a:r>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O</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的磁矩为</a:t>
            </a:r>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0</a:t>
            </a:r>
            <a:endPar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p>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OH</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的</a:t>
            </a:r>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H</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离的较远，不与其他</a:t>
            </a:r>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H</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耦合</a:t>
            </a:r>
            <a:endPar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endParaRPr>
          </a:p>
          <a:p>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CH2</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和</a:t>
            </a:r>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CH3</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的</a:t>
            </a:r>
            <a:r>
              <a:rPr lang="en-US" altLang="zh-CN"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H</a:t>
            </a:r>
            <a:r>
              <a:rPr lang="zh-CN" altLang="en-US" sz="2000" dirty="0">
                <a:solidFill>
                  <a:srgbClr val="FF0000"/>
                </a:solidFill>
                <a:latin typeface="Times New Roman" panose="02020603050405020304" pitchFamily="18" charset="0"/>
                <a:ea typeface="华文楷体" panose="02010600040101010101" charset="-122"/>
                <a:cs typeface="Times New Roman" panose="02020603050405020304" pitchFamily="18" charset="0"/>
              </a:rPr>
              <a:t>耦合成三重态和四重态</a:t>
            </a:r>
            <a:endParaRPr lang="zh-CN"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核磁共振医学成像装置</a:t>
            </a:r>
            <a:endParaRPr lang="zh-CN" alt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3" name="灯片编号占位符 2"/>
          <p:cNvSpPr>
            <a:spLocks noGrp="1"/>
          </p:cNvSpPr>
          <p:nvPr>
            <p:ph type="sldNum" sz="quarter" idx="12"/>
          </p:nvPr>
        </p:nvSpPr>
        <p:spPr/>
        <p:txBody>
          <a:bodyPr/>
          <a:lstStyle/>
          <a:p>
            <a:pPr>
              <a:defRPr/>
            </a:pPr>
            <a:fld id="{4823E557-D441-4357-A945-F2E1178F743A}" type="slidenum">
              <a:rPr lang="zh-CN" altLang="en-US" smtClean="0"/>
            </a:fld>
            <a:endParaRPr lang="en-US" altLang="zh-CN" dirty="0"/>
          </a:p>
        </p:txBody>
      </p:sp>
      <p:pic>
        <p:nvPicPr>
          <p:cNvPr id="4" name="Picture 2" descr="File:Modern 3T MRI.JPG">
            <a:hlinkClick r:id="rId1"/>
          </p:cNvPr>
          <p:cNvPicPr>
            <a:picLocks noChangeAspect="1" noChangeArrowheads="1"/>
          </p:cNvPicPr>
          <p:nvPr/>
        </p:nvPicPr>
        <p:blipFill>
          <a:blip r:embed="rId2" cstate="print"/>
          <a:srcRect/>
          <a:stretch>
            <a:fillRect/>
          </a:stretch>
        </p:blipFill>
        <p:spPr bwMode="auto">
          <a:xfrm>
            <a:off x="1143000" y="1239168"/>
            <a:ext cx="6629400" cy="49720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（核）磁共振成像</a:t>
            </a:r>
            <a:endParaRPr lang="zh-CN" altLang="en-US" dirty="0"/>
          </a:p>
        </p:txBody>
      </p:sp>
      <p:sp>
        <p:nvSpPr>
          <p:cNvPr id="6" name="Footer Placeholder 5"/>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3" name="灯片编号占位符 2"/>
          <p:cNvSpPr>
            <a:spLocks noGrp="1"/>
          </p:cNvSpPr>
          <p:nvPr>
            <p:ph type="sldNum" sz="quarter" idx="12"/>
          </p:nvPr>
        </p:nvSpPr>
        <p:spPr/>
        <p:txBody>
          <a:bodyPr/>
          <a:lstStyle/>
          <a:p>
            <a:pPr>
              <a:defRPr/>
            </a:pPr>
            <a:fld id="{4823E557-D441-4357-A945-F2E1178F743A}" type="slidenum">
              <a:rPr lang="zh-CN" altLang="en-US" smtClean="0"/>
            </a:fld>
            <a:endParaRPr lang="en-US" altLang="zh-CN" dirty="0"/>
          </a:p>
        </p:txBody>
      </p:sp>
      <p:pic>
        <p:nvPicPr>
          <p:cNvPr id="4" name="Picture 2" descr="核磁共振成像"/>
          <p:cNvPicPr>
            <a:picLocks noChangeAspect="1" noChangeArrowheads="1"/>
          </p:cNvPicPr>
          <p:nvPr/>
        </p:nvPicPr>
        <p:blipFill>
          <a:blip r:embed="rId1" cstate="print"/>
          <a:srcRect/>
          <a:stretch>
            <a:fillRect/>
          </a:stretch>
        </p:blipFill>
        <p:spPr bwMode="auto">
          <a:xfrm>
            <a:off x="4644703" y="1727617"/>
            <a:ext cx="3573016" cy="3573016"/>
          </a:xfrm>
          <a:prstGeom prst="rect">
            <a:avLst/>
          </a:prstGeom>
          <a:noFill/>
        </p:spPr>
      </p:pic>
      <p:sp>
        <p:nvSpPr>
          <p:cNvPr id="5" name="TextBox 3"/>
          <p:cNvSpPr txBox="1"/>
          <p:nvPr/>
        </p:nvSpPr>
        <p:spPr>
          <a:xfrm>
            <a:off x="397392" y="1628800"/>
            <a:ext cx="3960440" cy="4031873"/>
          </a:xfrm>
          <a:prstGeom prst="rect">
            <a:avLst/>
          </a:prstGeom>
          <a:noFill/>
        </p:spPr>
        <p:txBody>
          <a:bodyPr wrap="square" rtlCol="0">
            <a:spAutoFit/>
          </a:bodyPr>
          <a:lstStyle/>
          <a:p>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人体的不同组织内的质子各处在于许多不同的局部环境中，将其或其中的一部分放入强的外磁场中，可以利用自旋 </a:t>
            </a:r>
            <a:r>
              <a:rPr lang="en-US" altLang="zh-CN"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 </a:t>
            </a:r>
            <a:r>
              <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rPr>
              <a:t>倒逆技术并经过计算机处理转变成像。</a:t>
            </a:r>
            <a:endParaRPr lang="zh-CN" altLang="en-US" sz="3200" b="1" dirty="0">
              <a:solidFill>
                <a:srgbClr val="000099"/>
              </a:solidFill>
              <a:latin typeface="Times New Roman" panose="02020603050405020304" pitchFamily="18" charset="0"/>
              <a:ea typeface="华文楷体" panose="02010600040101010101" charset="-122"/>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本章小结</a:t>
            </a:r>
            <a:endParaRPr lang="zh-CN" alt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p:sp>
        <p:nvSpPr>
          <p:cNvPr id="3" name="内容占位符 2"/>
          <p:cNvSpPr>
            <a:spLocks noGrp="1"/>
          </p:cNvSpPr>
          <p:nvPr>
            <p:ph type="body" idx="4294967295"/>
          </p:nvPr>
        </p:nvSpPr>
        <p:spPr>
          <a:xfrm>
            <a:off x="612648" y="1338387"/>
            <a:ext cx="8153400" cy="4773612"/>
          </a:xfrm>
        </p:spPr>
        <p:txBody>
          <a:bodyPr>
            <a:normAutofit fontScale="92500"/>
          </a:bodyPr>
          <a:lstStyle/>
          <a:p>
            <a:pPr>
              <a:lnSpc>
                <a:spcPct val="110000"/>
              </a:lnSpc>
            </a:pPr>
            <a:r>
              <a:rPr lang="zh-CN" altLang="en-US" sz="3200" dirty="0"/>
              <a:t>一个假设</a:t>
            </a:r>
            <a:r>
              <a:rPr lang="en-US" altLang="zh-CN" sz="3200" dirty="0"/>
              <a:t>-</a:t>
            </a:r>
            <a:r>
              <a:rPr lang="zh-CN" altLang="en-US" sz="3200" dirty="0"/>
              <a:t>电子的</a:t>
            </a:r>
            <a:r>
              <a:rPr lang="zh-CN" altLang="en-US" dirty="0">
                <a:solidFill>
                  <a:srgbClr val="FF3300"/>
                </a:solidFill>
              </a:rPr>
              <a:t>自旋</a:t>
            </a:r>
            <a:endParaRPr lang="zh-CN" altLang="en-US" dirty="0">
              <a:solidFill>
                <a:srgbClr val="FF3300"/>
              </a:solidFill>
            </a:endParaRPr>
          </a:p>
          <a:p>
            <a:pPr>
              <a:lnSpc>
                <a:spcPct val="110000"/>
              </a:lnSpc>
            </a:pPr>
            <a:r>
              <a:rPr lang="zh-CN" altLang="en-US" sz="3200" dirty="0"/>
              <a:t>三个主要实验</a:t>
            </a:r>
            <a:r>
              <a:rPr lang="en-US" altLang="zh-CN" sz="3200" dirty="0"/>
              <a:t>:</a:t>
            </a:r>
            <a:r>
              <a:rPr lang="zh-CN" altLang="en-US" sz="3200" dirty="0"/>
              <a:t> 确立电子自旋</a:t>
            </a:r>
            <a:endParaRPr lang="zh-CN" altLang="en-US" dirty="0">
              <a:solidFill>
                <a:srgbClr val="FF3300"/>
              </a:solidFill>
            </a:endParaRPr>
          </a:p>
          <a:p>
            <a:pPr lvl="1">
              <a:lnSpc>
                <a:spcPct val="110000"/>
              </a:lnSpc>
            </a:pPr>
            <a:r>
              <a:rPr lang="zh-CN" altLang="en-US" dirty="0">
                <a:solidFill>
                  <a:srgbClr val="FF0000"/>
                </a:solidFill>
              </a:rPr>
              <a:t>史特恩</a:t>
            </a:r>
            <a:r>
              <a:rPr lang="en-US" altLang="zh-CN" dirty="0">
                <a:solidFill>
                  <a:srgbClr val="FF0000"/>
                </a:solidFill>
              </a:rPr>
              <a:t>-</a:t>
            </a:r>
            <a:r>
              <a:rPr lang="zh-CN" altLang="en-US" dirty="0">
                <a:solidFill>
                  <a:srgbClr val="FF0000"/>
                </a:solidFill>
              </a:rPr>
              <a:t>盖拉赫实验</a:t>
            </a:r>
            <a:r>
              <a:rPr lang="zh-CN" altLang="en-US" dirty="0"/>
              <a:t>：在外加非均匀磁场情况下原子束的分裂；</a:t>
            </a:r>
            <a:endParaRPr lang="zh-CN" altLang="en-US" dirty="0"/>
          </a:p>
          <a:p>
            <a:pPr lvl="1">
              <a:lnSpc>
                <a:spcPct val="110000"/>
              </a:lnSpc>
            </a:pPr>
            <a:r>
              <a:rPr lang="zh-CN" altLang="en-US" dirty="0">
                <a:solidFill>
                  <a:srgbClr val="FF0000"/>
                </a:solidFill>
              </a:rPr>
              <a:t>碱金属双线</a:t>
            </a:r>
            <a:r>
              <a:rPr lang="zh-CN" altLang="en-US" dirty="0"/>
              <a:t>：在无外磁场情况下的谱线分裂；</a:t>
            </a:r>
            <a:endParaRPr lang="zh-CN" altLang="en-US" dirty="0"/>
          </a:p>
          <a:p>
            <a:pPr lvl="1">
              <a:lnSpc>
                <a:spcPct val="110000"/>
              </a:lnSpc>
            </a:pPr>
            <a:r>
              <a:rPr lang="zh-CN" altLang="en-US" dirty="0">
                <a:solidFill>
                  <a:srgbClr val="FF0000"/>
                </a:solidFill>
              </a:rPr>
              <a:t>塞曼效应</a:t>
            </a:r>
            <a:r>
              <a:rPr lang="zh-CN" altLang="en-US" dirty="0"/>
              <a:t>：在外加均匀磁场情况下的谱线分裂；</a:t>
            </a:r>
            <a:endParaRPr lang="zh-CN" altLang="en-US" dirty="0"/>
          </a:p>
          <a:p>
            <a:pPr>
              <a:lnSpc>
                <a:spcPct val="110000"/>
              </a:lnSpc>
            </a:pPr>
            <a:r>
              <a:rPr lang="zh-CN" altLang="en-US" sz="3200" dirty="0"/>
              <a:t>四个描述原子核外电子状态的量子数（</a:t>
            </a:r>
            <a:r>
              <a:rPr lang="en-US" altLang="zh-CN" sz="3200" i="1"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3200" dirty="0" err="1">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200" i="1"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altLang="zh-CN" sz="3200" dirty="0" err="1">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200" i="1" dirty="0" err="1">
                <a:latin typeface="Times New Roman" panose="02020603050405020304" pitchFamily="18" charset="0"/>
                <a:ea typeface="Times New Roman" panose="02020603050405020304" pitchFamily="18" charset="0"/>
                <a:cs typeface="Times New Roman" panose="02020603050405020304" pitchFamily="18" charset="0"/>
              </a:rPr>
              <a:t>j</a:t>
            </a:r>
            <a:r>
              <a:rPr lang="en-US" altLang="zh-CN" sz="3200" dirty="0" err="1">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3200" i="1"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altLang="zh-CN" sz="3200" i="1" baseline="-25000" dirty="0" err="1">
                <a:latin typeface="Times New Roman" panose="02020603050405020304" pitchFamily="18" charset="0"/>
                <a:ea typeface="Times New Roman" panose="02020603050405020304" pitchFamily="18" charset="0"/>
                <a:cs typeface="Times New Roman" panose="02020603050405020304" pitchFamily="18" charset="0"/>
              </a:rPr>
              <a:t>j</a:t>
            </a:r>
            <a:r>
              <a:rPr lang="zh-CN" altLang="en-US" sz="3200" dirty="0"/>
              <a:t>）</a:t>
            </a:r>
            <a:endParaRPr lang="en-US" altLang="zh-CN"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作业</a:t>
            </a:r>
            <a:endParaRPr lang="zh-CN" altLang="en-US" dirty="0"/>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
        <p:nvSpPr>
          <p:cNvPr id="2" name="灯片编号占位符 1"/>
          <p:cNvSpPr>
            <a:spLocks noGrp="1"/>
          </p:cNvSpPr>
          <p:nvPr>
            <p:ph type="sldNum" sz="quarter" idx="12"/>
          </p:nvPr>
        </p:nvSpPr>
        <p:spPr>
          <a:prstGeom prst="rect">
            <a:avLst/>
          </a:prstGeom>
        </p:spPr>
        <p:txBody>
          <a:bodyPr/>
          <a:lstStyle/>
          <a:p>
            <a:pPr>
              <a:defRPr/>
            </a:pPr>
            <a:fld id="{E3BAC4F7-8877-4A8A-A428-06935D1FE728}" type="slidenum">
              <a:rPr lang="zh-CN" altLang="en-US" smtClean="0"/>
            </a:fld>
            <a:endParaRPr lang="en-US" altLang="zh-CN" dirty="0"/>
          </a:p>
        </p:txBody>
      </p:sp>
      <mc:AlternateContent xmlns:mc="http://schemas.openxmlformats.org/markup-compatibility/2006">
        <mc:Choice xmlns:a14="http://schemas.microsoft.com/office/drawing/2010/main" Requires="a14">
          <p:sp>
            <p:nvSpPr>
              <p:cNvPr id="6" name="Rectangle 5"/>
              <p:cNvSpPr/>
              <p:nvPr/>
            </p:nvSpPr>
            <p:spPr>
              <a:xfrm>
                <a:off x="457200" y="1219200"/>
                <a:ext cx="8229600" cy="5078313"/>
              </a:xfrm>
              <a:prstGeom prst="rect">
                <a:avLst/>
              </a:prstGeom>
            </p:spPr>
            <p:txBody>
              <a:bodyPr wrap="square">
                <a:spAutoFit/>
              </a:bodyPr>
              <a:lstStyle/>
              <a:p>
                <a:pPr marL="342900" lvl="0" indent="-342900" eaLnBrk="1" fontAlgn="auto" hangingPunct="1">
                  <a:spcBef>
                    <a:spcPts val="0"/>
                  </a:spcBef>
                  <a:spcAft>
                    <a:spcPts val="0"/>
                  </a:spcAft>
                  <a:buFontTx/>
                  <a:buAutoNum type="arabicPeriod"/>
                </a:pPr>
                <a:r>
                  <a:rPr lang="zh-CN" altLang="en-US" sz="1800" b="0" dirty="0">
                    <a:solidFill>
                      <a:prstClr val="black"/>
                    </a:solidFill>
                    <a:latin typeface="Calibri" panose="020F0502020204030204"/>
                    <a:ea typeface="宋体" panose="02010600030101010101" pitchFamily="2" charset="-122"/>
                  </a:rPr>
                  <a:t>分析电子自旋可否看作为旋转着的牛顿球？</a:t>
                </a:r>
                <a:br>
                  <a:rPr lang="zh-CN" altLang="en-US" sz="1800" b="0" dirty="0">
                    <a:solidFill>
                      <a:prstClr val="black"/>
                    </a:solidFill>
                    <a:latin typeface="Calibri" panose="020F0502020204030204"/>
                    <a:ea typeface="宋体" panose="02010600030101010101" pitchFamily="2" charset="-122"/>
                  </a:rPr>
                </a:br>
                <a:r>
                  <a:rPr lang="zh-CN" altLang="en-US" sz="1800" b="0" dirty="0">
                    <a:solidFill>
                      <a:prstClr val="black"/>
                    </a:solidFill>
                    <a:latin typeface="Calibri" panose="020F0502020204030204"/>
                    <a:ea typeface="宋体" panose="02010600030101010101" pitchFamily="2" charset="-122"/>
                  </a:rPr>
                  <a:t>提示：球的半径假设等于经典电子半径（见杨福家</a:t>
                </a:r>
                <a:r>
                  <a:rPr lang="en-US" altLang="zh-CN" sz="1800" b="0" dirty="0">
                    <a:solidFill>
                      <a:prstClr val="black"/>
                    </a:solidFill>
                    <a:latin typeface="Calibri" panose="020F0502020204030204"/>
                    <a:ea typeface="宋体" panose="02010600030101010101" pitchFamily="2" charset="-122"/>
                  </a:rPr>
                  <a:t>《</a:t>
                </a:r>
                <a:r>
                  <a:rPr lang="zh-CN" altLang="en-US" sz="1800" b="0" dirty="0">
                    <a:solidFill>
                      <a:prstClr val="black"/>
                    </a:solidFill>
                    <a:latin typeface="Calibri" panose="020F0502020204030204"/>
                    <a:ea typeface="宋体" panose="02010600030101010101" pitchFamily="2" charset="-122"/>
                  </a:rPr>
                  <a:t>原子物理学</a:t>
                </a:r>
                <a:r>
                  <a:rPr lang="en-US" altLang="zh-CN" sz="1800" b="0" dirty="0">
                    <a:solidFill>
                      <a:prstClr val="black"/>
                    </a:solidFill>
                    <a:latin typeface="Calibri" panose="020F0502020204030204"/>
                    <a:ea typeface="宋体" panose="02010600030101010101" pitchFamily="2" charset="-122"/>
                  </a:rPr>
                  <a:t>》</a:t>
                </a:r>
                <a:r>
                  <a:rPr lang="zh-CN" altLang="en-US" sz="1800" b="0" dirty="0">
                    <a:solidFill>
                      <a:prstClr val="black"/>
                    </a:solidFill>
                    <a:latin typeface="Calibri" panose="020F0502020204030204"/>
                    <a:ea typeface="宋体" panose="02010600030101010101" pitchFamily="2" charset="-122"/>
                  </a:rPr>
                  <a:t>第一章第五节）。若电子具有</a:t>
                </a:r>
                <a14:m>
                  <m:oMath xmlns:m="http://schemas.openxmlformats.org/officeDocument/2006/math">
                    <m:r>
                      <a:rPr lang="en-US" altLang="zh-CN" sz="1800" b="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ℏ</m:t>
                    </m:r>
                    <m:r>
                      <a:rPr lang="en-US" altLang="zh-CN" sz="1800" b="0">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altLang="zh-CN" sz="1800" b="0">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oMath>
                </a14:m>
                <a:r>
                  <a:rPr lang="zh-CN" altLang="en-US" sz="1800" b="0" dirty="0">
                    <a:solidFill>
                      <a:prstClr val="black"/>
                    </a:solidFill>
                    <a:latin typeface="Calibri" panose="020F0502020204030204"/>
                    <a:ea typeface="宋体" panose="02010600030101010101" pitchFamily="2" charset="-122"/>
                  </a:rPr>
                  <a:t>量级的自旋角动量，比较牛顿球的周缘速率与光速大小。</a:t>
                </a:r>
                <a:endParaRPr lang="zh-CN" altLang="en-US" sz="1800" b="0" dirty="0">
                  <a:solidFill>
                    <a:prstClr val="black"/>
                  </a:solidFill>
                  <a:latin typeface="Calibri" panose="020F0502020204030204"/>
                  <a:ea typeface="宋体" panose="02010600030101010101" pitchFamily="2" charset="-122"/>
                </a:endParaRPr>
              </a:p>
              <a:p>
                <a:pPr marL="342900" lvl="0" indent="-342900" eaLnBrk="1" fontAlgn="auto" hangingPunct="1">
                  <a:spcBef>
                    <a:spcPts val="0"/>
                  </a:spcBef>
                  <a:spcAft>
                    <a:spcPts val="0"/>
                  </a:spcAft>
                  <a:buFontTx/>
                  <a:buAutoNum type="arabicPeriod"/>
                </a:pPr>
                <a:r>
                  <a:rPr lang="zh-CN" altLang="en-US" sz="1800" b="0" dirty="0">
                    <a:solidFill>
                      <a:prstClr val="black"/>
                    </a:solidFill>
                    <a:latin typeface="Calibri" panose="020F0502020204030204"/>
                    <a:ea typeface="宋体" panose="02010600030101010101" pitchFamily="2" charset="-122"/>
                  </a:rPr>
                  <a:t>一束</a:t>
                </a:r>
                <a:r>
                  <a:rPr lang="en-US" altLang="zh-CN" sz="1800" b="0" dirty="0">
                    <a:solidFill>
                      <a:prstClr val="black"/>
                    </a:solidFill>
                    <a:latin typeface="Calibri" panose="020F0502020204030204"/>
                    <a:ea typeface="宋体" panose="02010600030101010101" pitchFamily="2" charset="-122"/>
                  </a:rPr>
                  <a:t>H</a:t>
                </a:r>
                <a:r>
                  <a:rPr lang="zh-CN" altLang="en-US" sz="1800" b="0" dirty="0">
                    <a:solidFill>
                      <a:prstClr val="black"/>
                    </a:solidFill>
                    <a:latin typeface="Calibri" panose="020F0502020204030204"/>
                    <a:ea typeface="宋体" panose="02010600030101010101" pitchFamily="2" charset="-122"/>
                  </a:rPr>
                  <a:t>原子以</a:t>
                </a:r>
                <a:r>
                  <a:rPr lang="en-US" altLang="zh-CN" sz="1800" b="0" dirty="0">
                    <a:solidFill>
                      <a:prstClr val="black"/>
                    </a:solidFill>
                    <a:latin typeface="Calibri" panose="020F0502020204030204"/>
                    <a:ea typeface="宋体" panose="02010600030101010101" pitchFamily="2" charset="-122"/>
                  </a:rPr>
                  <a:t>2×l0</a:t>
                </a:r>
                <a:r>
                  <a:rPr lang="en-US" altLang="zh-CN" sz="1800" b="0" baseline="30000" dirty="0">
                    <a:solidFill>
                      <a:prstClr val="black"/>
                    </a:solidFill>
                    <a:latin typeface="Calibri" panose="020F0502020204030204"/>
                    <a:ea typeface="宋体" panose="02010600030101010101" pitchFamily="2" charset="-122"/>
                  </a:rPr>
                  <a:t>5</a:t>
                </a:r>
                <a:r>
                  <a:rPr lang="en-US" altLang="zh-CN" sz="1800" b="0" dirty="0">
                    <a:solidFill>
                      <a:prstClr val="black"/>
                    </a:solidFill>
                    <a:latin typeface="Calibri" panose="020F0502020204030204"/>
                    <a:ea typeface="宋体" panose="02010600030101010101" pitchFamily="2" charset="-122"/>
                  </a:rPr>
                  <a:t> m/</a:t>
                </a:r>
                <a:r>
                  <a:rPr lang="en-US" altLang="zh-CN" sz="1800" b="0" i="1" dirty="0">
                    <a:solidFill>
                      <a:prstClr val="black"/>
                    </a:solidFill>
                    <a:latin typeface="Calibri" panose="020F0502020204030204"/>
                    <a:ea typeface="宋体" panose="02010600030101010101" pitchFamily="2" charset="-122"/>
                  </a:rPr>
                  <a:t>s</a:t>
                </a:r>
                <a:r>
                  <a:rPr lang="zh-CN" altLang="en-US" sz="1800" b="0" dirty="0">
                    <a:solidFill>
                      <a:prstClr val="black"/>
                    </a:solidFill>
                    <a:latin typeface="Calibri" panose="020F0502020204030204"/>
                    <a:ea typeface="宋体" panose="02010600030101010101" pitchFamily="2" charset="-122"/>
                  </a:rPr>
                  <a:t>的速度射入梯度为</a:t>
                </a:r>
                <a:r>
                  <a:rPr lang="en-US" altLang="zh-CN" sz="1800" b="0" dirty="0">
                    <a:solidFill>
                      <a:prstClr val="black"/>
                    </a:solidFill>
                    <a:latin typeface="Calibri" panose="020F0502020204030204"/>
                    <a:ea typeface="宋体" panose="02010600030101010101" pitchFamily="2" charset="-122"/>
                  </a:rPr>
                  <a:t>200 T/m,</a:t>
                </a:r>
                <a:r>
                  <a:rPr lang="zh-CN" altLang="en-US" sz="1800" b="0" dirty="0">
                    <a:solidFill>
                      <a:prstClr val="black"/>
                    </a:solidFill>
                    <a:latin typeface="Calibri" panose="020F0502020204030204"/>
                    <a:ea typeface="宋体" panose="02010600030101010101" pitchFamily="2" charset="-122"/>
                  </a:rPr>
                  <a:t>的磁场并分裂为两束，试求运动</a:t>
                </a:r>
                <a:r>
                  <a:rPr lang="en-US" altLang="zh-CN" sz="1800" b="0" dirty="0">
                    <a:solidFill>
                      <a:prstClr val="black"/>
                    </a:solidFill>
                    <a:latin typeface="Calibri" panose="020F0502020204030204"/>
                    <a:ea typeface="宋体" panose="02010600030101010101" pitchFamily="2" charset="-122"/>
                  </a:rPr>
                  <a:t>20cm</a:t>
                </a:r>
                <a:r>
                  <a:rPr lang="zh-CN" altLang="en-US" sz="1800" b="0" dirty="0">
                    <a:solidFill>
                      <a:prstClr val="black"/>
                    </a:solidFill>
                    <a:latin typeface="Calibri" panose="020F0502020204030204"/>
                    <a:ea typeface="宋体" panose="02010600030101010101" pitchFamily="2" charset="-122"/>
                  </a:rPr>
                  <a:t>后两束的裂距。</a:t>
                </a:r>
                <a:endParaRPr lang="zh-CN" altLang="en-US" sz="1800" b="0" dirty="0">
                  <a:solidFill>
                    <a:prstClr val="black"/>
                  </a:solidFill>
                  <a:latin typeface="Calibri" panose="020F0502020204030204"/>
                  <a:ea typeface="宋体" panose="02010600030101010101" pitchFamily="2" charset="-122"/>
                </a:endParaRPr>
              </a:p>
              <a:p>
                <a:pPr marL="342900" lvl="0" indent="-342900" eaLnBrk="1" fontAlgn="auto" hangingPunct="1">
                  <a:spcBef>
                    <a:spcPts val="0"/>
                  </a:spcBef>
                  <a:spcAft>
                    <a:spcPts val="0"/>
                  </a:spcAft>
                  <a:buFontTx/>
                  <a:buAutoNum type="arabicPeriod"/>
                </a:pPr>
                <a:r>
                  <a:rPr lang="zh-CN" altLang="en-US" sz="1800" b="0" dirty="0">
                    <a:solidFill>
                      <a:prstClr val="black"/>
                    </a:solidFill>
                    <a:latin typeface="Calibri" panose="020F0502020204030204"/>
                    <a:ea typeface="宋体" panose="02010600030101010101" pitchFamily="2" charset="-122"/>
                  </a:rPr>
                  <a:t>由于自旋轨道耦合效应，氢原子的</a:t>
                </a:r>
                <a:r>
                  <a:rPr lang="en-US" altLang="zh-CN" sz="1800" b="0" baseline="30000" dirty="0">
                    <a:solidFill>
                      <a:prstClr val="black"/>
                    </a:solidFill>
                    <a:latin typeface="Calibri" panose="020F0502020204030204"/>
                    <a:ea typeface="宋体" panose="02010600030101010101" pitchFamily="2" charset="-122"/>
                  </a:rPr>
                  <a:t>2</a:t>
                </a:r>
                <a:r>
                  <a:rPr lang="en-US" altLang="zh-CN" sz="1800" b="0" dirty="0">
                    <a:solidFill>
                      <a:prstClr val="black"/>
                    </a:solidFill>
                    <a:latin typeface="Calibri" panose="020F0502020204030204"/>
                    <a:ea typeface="宋体" panose="02010600030101010101" pitchFamily="2" charset="-122"/>
                  </a:rPr>
                  <a:t>P</a:t>
                </a:r>
                <a:r>
                  <a:rPr lang="en-US" altLang="zh-CN" sz="1800" b="0" baseline="-25000" dirty="0">
                    <a:solidFill>
                      <a:prstClr val="black"/>
                    </a:solidFill>
                    <a:latin typeface="Calibri" panose="020F0502020204030204"/>
                    <a:ea typeface="宋体" panose="02010600030101010101" pitchFamily="2" charset="-122"/>
                  </a:rPr>
                  <a:t>3/2</a:t>
                </a:r>
                <a:r>
                  <a:rPr lang="zh-CN" altLang="en-US" sz="1800" b="0" dirty="0">
                    <a:solidFill>
                      <a:prstClr val="black"/>
                    </a:solidFill>
                    <a:latin typeface="Calibri" panose="020F0502020204030204"/>
                    <a:ea typeface="宋体" panose="02010600030101010101" pitchFamily="2" charset="-122"/>
                  </a:rPr>
                  <a:t>和</a:t>
                </a:r>
                <a:r>
                  <a:rPr lang="en-US" altLang="zh-CN" sz="1800" b="0" baseline="30000" dirty="0">
                    <a:solidFill>
                      <a:prstClr val="black"/>
                    </a:solidFill>
                    <a:latin typeface="Calibri" panose="020F0502020204030204"/>
                    <a:ea typeface="宋体" panose="02010600030101010101" pitchFamily="2" charset="-122"/>
                  </a:rPr>
                  <a:t>2</a:t>
                </a:r>
                <a:r>
                  <a:rPr lang="en-US" altLang="zh-CN" sz="1800" b="0" dirty="0">
                    <a:solidFill>
                      <a:prstClr val="black"/>
                    </a:solidFill>
                    <a:latin typeface="Calibri" panose="020F0502020204030204"/>
                    <a:ea typeface="宋体" panose="02010600030101010101" pitchFamily="2" charset="-122"/>
                  </a:rPr>
                  <a:t>P</a:t>
                </a:r>
                <a:r>
                  <a:rPr lang="en-US" altLang="zh-CN" sz="1800" b="0" baseline="-25000" dirty="0">
                    <a:solidFill>
                      <a:prstClr val="black"/>
                    </a:solidFill>
                    <a:latin typeface="Calibri" panose="020F0502020204030204"/>
                    <a:ea typeface="宋体" panose="02010600030101010101" pitchFamily="2" charset="-122"/>
                  </a:rPr>
                  <a:t>1/2</a:t>
                </a:r>
                <a:r>
                  <a:rPr lang="zh-CN" altLang="en-US" sz="1800" b="0" dirty="0">
                    <a:solidFill>
                      <a:prstClr val="black"/>
                    </a:solidFill>
                    <a:latin typeface="Calibri" panose="020F0502020204030204"/>
                    <a:ea typeface="宋体" panose="02010600030101010101" pitchFamily="2" charset="-122"/>
                  </a:rPr>
                  <a:t>的能级差为</a:t>
                </a:r>
                <a:r>
                  <a:rPr lang="en-US" altLang="zh-CN" sz="1800" b="0" dirty="0">
                    <a:solidFill>
                      <a:prstClr val="black"/>
                    </a:solidFill>
                    <a:latin typeface="Calibri" panose="020F0502020204030204"/>
                    <a:ea typeface="宋体" panose="02010600030101010101" pitchFamily="2" charset="-122"/>
                  </a:rPr>
                  <a:t>4.5×10</a:t>
                </a:r>
                <a:r>
                  <a:rPr lang="en-US" altLang="zh-CN" sz="1800" b="0" baseline="30000" dirty="0">
                    <a:solidFill>
                      <a:prstClr val="black"/>
                    </a:solidFill>
                    <a:latin typeface="Calibri" panose="020F0502020204030204"/>
                    <a:ea typeface="宋体" panose="02010600030101010101" pitchFamily="2" charset="-122"/>
                  </a:rPr>
                  <a:t>-5</a:t>
                </a:r>
                <a:r>
                  <a:rPr lang="en-US" altLang="zh-CN" sz="1800" b="0" dirty="0">
                    <a:solidFill>
                      <a:prstClr val="black"/>
                    </a:solidFill>
                    <a:latin typeface="Calibri" panose="020F0502020204030204"/>
                    <a:ea typeface="宋体" panose="02010600030101010101" pitchFamily="2" charset="-122"/>
                  </a:rPr>
                  <a:t>eV.</a:t>
                </a:r>
                <a:br>
                  <a:rPr lang="zh-CN" altLang="en-US" sz="1800" b="0" dirty="0">
                    <a:solidFill>
                      <a:prstClr val="black"/>
                    </a:solidFill>
                    <a:latin typeface="Calibri" panose="020F0502020204030204"/>
                    <a:ea typeface="宋体" panose="02010600030101010101" pitchFamily="2" charset="-122"/>
                  </a:rPr>
                </a:br>
                <a:r>
                  <a:rPr lang="en-US" altLang="zh-CN" sz="1800" b="0" dirty="0">
                    <a:solidFill>
                      <a:prstClr val="black"/>
                    </a:solidFill>
                    <a:latin typeface="Calibri" panose="020F0502020204030204"/>
                    <a:ea typeface="宋体" panose="02010600030101010101" pitchFamily="2" charset="-122"/>
                  </a:rPr>
                  <a:t>1)</a:t>
                </a:r>
                <a:r>
                  <a:rPr lang="zh-CN" altLang="en-US" sz="1800" b="0" dirty="0">
                    <a:solidFill>
                      <a:prstClr val="black"/>
                    </a:solidFill>
                    <a:latin typeface="Calibri" panose="020F0502020204030204"/>
                    <a:ea typeface="宋体" panose="02010600030101010101" pitchFamily="2" charset="-122"/>
                  </a:rPr>
                  <a:t> 求莱曼系最小频率的两条精细结构谱线的频率差和波长差；</a:t>
                </a:r>
                <a:br>
                  <a:rPr lang="zh-CN" altLang="en-US" sz="1800" b="0" dirty="0">
                    <a:solidFill>
                      <a:prstClr val="black"/>
                    </a:solidFill>
                    <a:latin typeface="Calibri" panose="020F0502020204030204"/>
                    <a:ea typeface="宋体" panose="02010600030101010101" pitchFamily="2" charset="-122"/>
                  </a:rPr>
                </a:br>
                <a:r>
                  <a:rPr lang="en-US" altLang="zh-CN" sz="1800" b="0" dirty="0">
                    <a:solidFill>
                      <a:prstClr val="black"/>
                    </a:solidFill>
                    <a:latin typeface="Calibri" panose="020F0502020204030204"/>
                    <a:ea typeface="宋体" panose="02010600030101010101" pitchFamily="2" charset="-122"/>
                  </a:rPr>
                  <a:t>2)</a:t>
                </a:r>
                <a:r>
                  <a:rPr lang="zh-CN" altLang="en-US" sz="1800" b="0" dirty="0">
                    <a:solidFill>
                      <a:prstClr val="black"/>
                    </a:solidFill>
                    <a:latin typeface="Calibri" panose="020F0502020204030204"/>
                    <a:ea typeface="宋体" panose="02010600030101010101" pitchFamily="2" charset="-122"/>
                  </a:rPr>
                  <a:t> 氢原子处于</a:t>
                </a:r>
                <a:r>
                  <a:rPr lang="en-US" altLang="zh-CN" sz="1800" b="0" i="1" dirty="0">
                    <a:solidFill>
                      <a:prstClr val="black"/>
                    </a:solidFill>
                    <a:latin typeface="Calibri" panose="020F0502020204030204"/>
                    <a:ea typeface="宋体" panose="02010600030101010101" pitchFamily="2" charset="-122"/>
                  </a:rPr>
                  <a:t>n</a:t>
                </a:r>
                <a:r>
                  <a:rPr lang="en-US" altLang="zh-CN" sz="1800" b="0" dirty="0">
                    <a:solidFill>
                      <a:prstClr val="black"/>
                    </a:solidFill>
                    <a:latin typeface="Calibri" panose="020F0502020204030204"/>
                    <a:ea typeface="宋体" panose="02010600030101010101" pitchFamily="2" charset="-122"/>
                  </a:rPr>
                  <a:t>=2</a:t>
                </a:r>
                <a:r>
                  <a:rPr lang="zh-CN" altLang="en-US" sz="1800" b="0" dirty="0">
                    <a:solidFill>
                      <a:prstClr val="black"/>
                    </a:solidFill>
                    <a:latin typeface="Calibri" panose="020F0502020204030204"/>
                    <a:ea typeface="宋体" panose="02010600030101010101" pitchFamily="2" charset="-122"/>
                  </a:rPr>
                  <a:t>，</a:t>
                </a:r>
                <a:r>
                  <a:rPr lang="en-US" altLang="zh-CN" sz="1800" b="0" i="1" dirty="0">
                    <a:solidFill>
                      <a:prstClr val="black"/>
                    </a:solidFill>
                    <a:latin typeface="Calibri" panose="020F0502020204030204"/>
                    <a:ea typeface="宋体" panose="02010600030101010101" pitchFamily="2" charset="-122"/>
                  </a:rPr>
                  <a:t>l</a:t>
                </a:r>
                <a:r>
                  <a:rPr lang="en-US" altLang="zh-CN" sz="1800" b="0" dirty="0">
                    <a:solidFill>
                      <a:prstClr val="black"/>
                    </a:solidFill>
                    <a:latin typeface="Calibri" panose="020F0502020204030204"/>
                    <a:ea typeface="宋体" panose="02010600030101010101" pitchFamily="2" charset="-122"/>
                  </a:rPr>
                  <a:t>=1</a:t>
                </a:r>
                <a:r>
                  <a:rPr lang="zh-CN" altLang="en-US" sz="1800" b="0" dirty="0">
                    <a:solidFill>
                      <a:prstClr val="black"/>
                    </a:solidFill>
                    <a:latin typeface="Calibri" panose="020F0502020204030204"/>
                    <a:ea typeface="宋体" panose="02010600030101010101" pitchFamily="2" charset="-122"/>
                  </a:rPr>
                  <a:t>的状态时，电子感受到的磁场多大？</a:t>
                </a:r>
                <a:endParaRPr lang="zh-CN" altLang="en-US" sz="1800" b="0" dirty="0">
                  <a:solidFill>
                    <a:prstClr val="black"/>
                  </a:solidFill>
                  <a:latin typeface="Calibri" panose="020F0502020204030204"/>
                  <a:ea typeface="宋体" panose="02010600030101010101" pitchFamily="2" charset="-122"/>
                </a:endParaRPr>
              </a:p>
              <a:p>
                <a:pPr marL="342900" lvl="0" indent="-342900" eaLnBrk="1" fontAlgn="auto" hangingPunct="1">
                  <a:spcBef>
                    <a:spcPts val="0"/>
                  </a:spcBef>
                  <a:spcAft>
                    <a:spcPts val="0"/>
                  </a:spcAft>
                  <a:buFontTx/>
                  <a:buAutoNum type="arabicPeriod"/>
                </a:pPr>
                <a:r>
                  <a:rPr lang="zh-CN" altLang="en-US" sz="1800" b="0" dirty="0">
                    <a:solidFill>
                      <a:prstClr val="black"/>
                    </a:solidFill>
                    <a:latin typeface="Calibri" panose="020F0502020204030204"/>
                    <a:ea typeface="宋体" panose="02010600030101010101" pitchFamily="2" charset="-122"/>
                  </a:rPr>
                  <a:t>在射电天文学中用波长</a:t>
                </a:r>
                <a:r>
                  <a:rPr lang="en-US" altLang="zh-CN" sz="1800" b="0" dirty="0">
                    <a:solidFill>
                      <a:prstClr val="black"/>
                    </a:solidFill>
                    <a:latin typeface="Calibri" panose="020F0502020204030204"/>
                    <a:ea typeface="宋体" panose="02010600030101010101" pitchFamily="2" charset="-122"/>
                  </a:rPr>
                  <a:t>21cm</a:t>
                </a:r>
                <a:r>
                  <a:rPr lang="zh-CN" altLang="en-US" sz="1800" b="0" dirty="0">
                    <a:solidFill>
                      <a:prstClr val="black"/>
                    </a:solidFill>
                    <a:latin typeface="Calibri" panose="020F0502020204030204"/>
                    <a:ea typeface="宋体" panose="02010600030101010101" pitchFamily="2" charset="-122"/>
                  </a:rPr>
                  <a:t>的这条谱线来描绘银河系的形状，这条谱线是当银河系中</a:t>
                </a:r>
                <a:r>
                  <a:rPr lang="en-US" altLang="zh-CN" sz="1800" b="0" dirty="0">
                    <a:solidFill>
                      <a:prstClr val="black"/>
                    </a:solidFill>
                    <a:latin typeface="Calibri" panose="020F0502020204030204"/>
                    <a:ea typeface="宋体" panose="02010600030101010101" pitchFamily="2" charset="-122"/>
                  </a:rPr>
                  <a:t>H</a:t>
                </a:r>
                <a:r>
                  <a:rPr lang="zh-CN" altLang="en-US" sz="1800" b="0" dirty="0">
                    <a:solidFill>
                      <a:prstClr val="black"/>
                    </a:solidFill>
                    <a:latin typeface="Calibri" panose="020F0502020204030204"/>
                    <a:ea typeface="宋体" panose="02010600030101010101" pitchFamily="2" charset="-122"/>
                  </a:rPr>
                  <a:t>原子的电子从自旋与该原子中质子自旋平行变为反平行时发出的。问这些电子受到多大的磁场作用？</a:t>
                </a:r>
                <a:endParaRPr lang="zh-CN" altLang="en-US" sz="1800" b="0" dirty="0">
                  <a:solidFill>
                    <a:prstClr val="black"/>
                  </a:solidFill>
                  <a:latin typeface="Calibri" panose="020F0502020204030204"/>
                  <a:ea typeface="宋体" panose="02010600030101010101" pitchFamily="2" charset="-122"/>
                </a:endParaRPr>
              </a:p>
              <a:p>
                <a:pPr marL="342900" lvl="0" indent="-342900" eaLnBrk="1" fontAlgn="auto" hangingPunct="1">
                  <a:spcBef>
                    <a:spcPts val="0"/>
                  </a:spcBef>
                  <a:spcAft>
                    <a:spcPts val="0"/>
                  </a:spcAft>
                  <a:buFontTx/>
                  <a:buAutoNum type="arabicPeriod"/>
                </a:pPr>
                <a:r>
                  <a:rPr lang="zh-CN" altLang="en-US" sz="1800" b="0" dirty="0">
                    <a:solidFill>
                      <a:prstClr val="black"/>
                    </a:solidFill>
                    <a:latin typeface="Calibri" panose="020F0502020204030204"/>
                    <a:ea typeface="宋体" panose="02010600030101010101" pitchFamily="2" charset="-122"/>
                  </a:rPr>
                  <a:t>相应于</a:t>
                </a:r>
                <a:r>
                  <a:rPr lang="en-US" altLang="zh-CN" sz="1800" b="0" dirty="0">
                    <a:solidFill>
                      <a:prstClr val="black"/>
                    </a:solidFill>
                    <a:latin typeface="Calibri" panose="020F0502020204030204"/>
                    <a:ea typeface="宋体" panose="02010600030101010101" pitchFamily="2" charset="-122"/>
                  </a:rPr>
                  <a:t>J=1</a:t>
                </a:r>
                <a:r>
                  <a:rPr lang="zh-CN" altLang="en-US" sz="1800" b="0" dirty="0">
                    <a:solidFill>
                      <a:prstClr val="black"/>
                    </a:solidFill>
                    <a:latin typeface="Calibri" panose="020F0502020204030204"/>
                    <a:ea typeface="宋体" panose="02010600030101010101" pitchFamily="2" charset="-122"/>
                  </a:rPr>
                  <a:t> </a:t>
                </a:r>
                <a:r>
                  <a:rPr lang="zh-CN" altLang="en-US" sz="1800" b="0" dirty="0">
                    <a:solidFill>
                      <a:prstClr val="black"/>
                    </a:solidFill>
                    <a:latin typeface="Calibri" panose="020F0502020204030204"/>
                    <a:ea typeface="宋体" panose="02010600030101010101" pitchFamily="2" charset="-122"/>
                    <a:sym typeface="Wingdings" panose="05000000000000000000"/>
                  </a:rPr>
                  <a:t> </a:t>
                </a:r>
                <a:r>
                  <a:rPr lang="en-US" altLang="zh-CN" sz="1800" b="0" dirty="0">
                    <a:solidFill>
                      <a:prstClr val="black"/>
                    </a:solidFill>
                    <a:latin typeface="Calibri" panose="020F0502020204030204"/>
                    <a:ea typeface="宋体" panose="02010600030101010101" pitchFamily="2" charset="-122"/>
                    <a:sym typeface="Wingdings" panose="05000000000000000000"/>
                  </a:rPr>
                  <a:t>J=0</a:t>
                </a:r>
                <a:r>
                  <a:rPr lang="zh-CN" altLang="en-US" sz="1800" b="0" dirty="0">
                    <a:solidFill>
                      <a:prstClr val="black"/>
                    </a:solidFill>
                    <a:latin typeface="Calibri" panose="020F0502020204030204"/>
                    <a:ea typeface="宋体" panose="02010600030101010101" pitchFamily="2" charset="-122"/>
                    <a:sym typeface="Wingdings" panose="05000000000000000000"/>
                  </a:rPr>
                  <a:t>跃迁的一条特定光谱线，在</a:t>
                </a:r>
                <a:r>
                  <a:rPr lang="en-US" altLang="zh-CN" sz="1800" b="0" dirty="0">
                    <a:solidFill>
                      <a:prstClr val="black"/>
                    </a:solidFill>
                    <a:latin typeface="Calibri" panose="020F0502020204030204"/>
                    <a:ea typeface="宋体" panose="02010600030101010101" pitchFamily="2" charset="-122"/>
                    <a:sym typeface="Wingdings" panose="05000000000000000000"/>
                  </a:rPr>
                  <a:t>0.1T</a:t>
                </a:r>
                <a:r>
                  <a:rPr lang="zh-CN" altLang="en-US" sz="1800" b="0" dirty="0">
                    <a:solidFill>
                      <a:prstClr val="black"/>
                    </a:solidFill>
                    <a:latin typeface="Calibri" panose="020F0502020204030204"/>
                    <a:ea typeface="宋体" panose="02010600030101010101" pitchFamily="2" charset="-122"/>
                    <a:sym typeface="Wingdings" panose="05000000000000000000"/>
                  </a:rPr>
                  <a:t>的磁场中分裂为三条，裂距为</a:t>
                </a:r>
                <a:r>
                  <a:rPr lang="en-US" altLang="zh-CN" sz="1800" b="0" dirty="0">
                    <a:solidFill>
                      <a:prstClr val="black"/>
                    </a:solidFill>
                    <a:latin typeface="Calibri" panose="020F0502020204030204"/>
                    <a:ea typeface="宋体" panose="02010600030101010101" pitchFamily="2" charset="-122"/>
                    <a:sym typeface="Wingdings" panose="05000000000000000000"/>
                  </a:rPr>
                  <a:t>0.00016nm</a:t>
                </a:r>
                <a:r>
                  <a:rPr lang="zh-CN" altLang="en-US" sz="1800" b="0" dirty="0">
                    <a:solidFill>
                      <a:prstClr val="black"/>
                    </a:solidFill>
                    <a:latin typeface="Calibri" panose="020F0502020204030204"/>
                    <a:ea typeface="宋体" panose="02010600030101010101" pitchFamily="2" charset="-122"/>
                    <a:sym typeface="Wingdings" panose="05000000000000000000"/>
                  </a:rPr>
                  <a:t>，无磁场时该谱线的波长为</a:t>
                </a:r>
                <a:r>
                  <a:rPr lang="en-US" altLang="zh-CN" sz="1800" b="0" dirty="0">
                    <a:solidFill>
                      <a:prstClr val="black"/>
                    </a:solidFill>
                    <a:latin typeface="Calibri" panose="020F0502020204030204"/>
                    <a:ea typeface="宋体" panose="02010600030101010101" pitchFamily="2" charset="-122"/>
                    <a:sym typeface="Wingdings" panose="05000000000000000000"/>
                  </a:rPr>
                  <a:t>184.9nm.</a:t>
                </a:r>
                <a:br>
                  <a:rPr lang="zh-CN" altLang="en-US" sz="1800" b="0" dirty="0">
                    <a:solidFill>
                      <a:prstClr val="black"/>
                    </a:solidFill>
                    <a:latin typeface="Calibri" panose="020F0502020204030204"/>
                    <a:ea typeface="宋体" panose="02010600030101010101" pitchFamily="2" charset="-122"/>
                    <a:sym typeface="Wingdings" panose="05000000000000000000"/>
                  </a:rPr>
                </a:br>
                <a:r>
                  <a:rPr lang="en-US" altLang="zh-CN" sz="1800" b="0" dirty="0">
                    <a:solidFill>
                      <a:prstClr val="black"/>
                    </a:solidFill>
                    <a:latin typeface="Calibri" panose="020F0502020204030204"/>
                    <a:ea typeface="宋体" panose="02010600030101010101" pitchFamily="2" charset="-122"/>
                    <a:sym typeface="Wingdings" panose="05000000000000000000"/>
                  </a:rPr>
                  <a:t>1)</a:t>
                </a:r>
                <a:r>
                  <a:rPr lang="zh-CN" altLang="en-US" sz="1800" b="0" dirty="0">
                    <a:solidFill>
                      <a:prstClr val="black"/>
                    </a:solidFill>
                    <a:latin typeface="Calibri" panose="020F0502020204030204"/>
                    <a:ea typeface="宋体" panose="02010600030101010101" pitchFamily="2" charset="-122"/>
                    <a:sym typeface="Wingdings" panose="05000000000000000000"/>
                  </a:rPr>
                  <a:t> 研究朗德因子，给出</a:t>
                </a:r>
                <a:r>
                  <a:rPr lang="en-US" altLang="zh-CN" sz="1800" b="0" dirty="0">
                    <a:solidFill>
                      <a:prstClr val="black"/>
                    </a:solidFill>
                    <a:latin typeface="Calibri" panose="020F0502020204030204"/>
                    <a:ea typeface="宋体" panose="02010600030101010101" pitchFamily="2" charset="-122"/>
                    <a:sym typeface="Wingdings" panose="05000000000000000000"/>
                  </a:rPr>
                  <a:t>J=1</a:t>
                </a:r>
                <a:r>
                  <a:rPr lang="zh-CN" altLang="en-US" sz="1800" b="0" dirty="0">
                    <a:solidFill>
                      <a:prstClr val="black"/>
                    </a:solidFill>
                    <a:latin typeface="Calibri" panose="020F0502020204030204"/>
                    <a:ea typeface="宋体" panose="02010600030101010101" pitchFamily="2" charset="-122"/>
                    <a:sym typeface="Wingdings" panose="05000000000000000000"/>
                  </a:rPr>
                  <a:t>态的总自旋；</a:t>
                </a:r>
                <a:br>
                  <a:rPr lang="zh-CN" altLang="en-US" sz="1800" b="0" dirty="0">
                    <a:solidFill>
                      <a:prstClr val="black"/>
                    </a:solidFill>
                    <a:latin typeface="Calibri" panose="020F0502020204030204"/>
                    <a:ea typeface="宋体" panose="02010600030101010101" pitchFamily="2" charset="-122"/>
                    <a:sym typeface="Wingdings" panose="05000000000000000000"/>
                  </a:rPr>
                </a:br>
                <a:r>
                  <a:rPr lang="en-US" altLang="zh-CN" sz="1800" b="0" dirty="0">
                    <a:solidFill>
                      <a:prstClr val="black"/>
                    </a:solidFill>
                    <a:latin typeface="Calibri" panose="020F0502020204030204"/>
                    <a:ea typeface="宋体" panose="02010600030101010101" pitchFamily="2" charset="-122"/>
                    <a:sym typeface="Wingdings" panose="05000000000000000000"/>
                  </a:rPr>
                  <a:t>2)</a:t>
                </a:r>
                <a:r>
                  <a:rPr lang="zh-CN" altLang="en-US" sz="1800" b="0" dirty="0">
                    <a:solidFill>
                      <a:prstClr val="black"/>
                    </a:solidFill>
                    <a:latin typeface="Calibri" panose="020F0502020204030204"/>
                    <a:ea typeface="宋体" panose="02010600030101010101" pitchFamily="2" charset="-122"/>
                    <a:sym typeface="Wingdings" panose="05000000000000000000"/>
                  </a:rPr>
                  <a:t> 激发态磁距是多少？</a:t>
                </a:r>
                <a:endParaRPr lang="zh-CN" altLang="en-US" sz="1800" b="0" dirty="0">
                  <a:solidFill>
                    <a:prstClr val="black"/>
                  </a:solidFill>
                  <a:latin typeface="Calibri" panose="020F0502020204030204"/>
                  <a:ea typeface="宋体" panose="02010600030101010101" pitchFamily="2" charset="-122"/>
                </a:endParaRPr>
              </a:p>
              <a:p>
                <a:pPr marL="342900" lvl="0" indent="-342900" eaLnBrk="1" fontAlgn="auto" hangingPunct="1">
                  <a:spcBef>
                    <a:spcPts val="0"/>
                  </a:spcBef>
                  <a:spcAft>
                    <a:spcPts val="0"/>
                  </a:spcAft>
                  <a:buFontTx/>
                  <a:buAutoNum type="arabicPeriod"/>
                </a:pPr>
                <a:r>
                  <a:rPr lang="zh-CN" altLang="en-US" sz="1800" b="0" dirty="0">
                    <a:solidFill>
                      <a:prstClr val="black"/>
                    </a:solidFill>
                    <a:latin typeface="Calibri" panose="020F0502020204030204"/>
                    <a:ea typeface="宋体" panose="02010600030101010101" pitchFamily="2" charset="-122"/>
                  </a:rPr>
                  <a:t>杨福家</a:t>
                </a:r>
                <a:r>
                  <a:rPr lang="en-US" altLang="zh-CN" sz="1800" b="0" dirty="0">
                    <a:solidFill>
                      <a:prstClr val="black"/>
                    </a:solidFill>
                    <a:latin typeface="Calibri" panose="020F0502020204030204"/>
                    <a:ea typeface="宋体" panose="02010600030101010101" pitchFamily="2" charset="-122"/>
                  </a:rPr>
                  <a:t>《</a:t>
                </a:r>
                <a:r>
                  <a:rPr lang="zh-CN" altLang="en-US" sz="1800" b="0" dirty="0">
                    <a:solidFill>
                      <a:prstClr val="black"/>
                    </a:solidFill>
                    <a:latin typeface="Calibri" panose="020F0502020204030204"/>
                    <a:ea typeface="宋体" panose="02010600030101010101" pitchFamily="2" charset="-122"/>
                  </a:rPr>
                  <a:t>原子物理学</a:t>
                </a:r>
                <a:r>
                  <a:rPr lang="en-US" altLang="zh-CN" sz="1800" b="0" dirty="0">
                    <a:solidFill>
                      <a:prstClr val="black"/>
                    </a:solidFill>
                    <a:latin typeface="Calibri" panose="020F0502020204030204"/>
                    <a:ea typeface="宋体" panose="02010600030101010101" pitchFamily="2" charset="-122"/>
                  </a:rPr>
                  <a:t>》4-2</a:t>
                </a:r>
                <a:r>
                  <a:rPr lang="zh-CN" altLang="en-US" sz="1800" b="0" dirty="0">
                    <a:solidFill>
                      <a:prstClr val="black"/>
                    </a:solidFill>
                    <a:latin typeface="Calibri" panose="020F0502020204030204"/>
                    <a:ea typeface="宋体" panose="02010600030101010101" pitchFamily="2" charset="-122"/>
                  </a:rPr>
                  <a:t>题</a:t>
                </a:r>
                <a:endParaRPr lang="zh-CN" altLang="en-US" sz="1800" b="0" dirty="0">
                  <a:solidFill>
                    <a:prstClr val="black"/>
                  </a:solidFill>
                  <a:latin typeface="Calibri" panose="020F0502020204030204"/>
                  <a:ea typeface="宋体" panose="02010600030101010101" pitchFamily="2" charset="-122"/>
                </a:endParaRPr>
              </a:p>
              <a:p>
                <a:pPr marL="342900" lvl="0" indent="-342900" eaLnBrk="1" fontAlgn="auto" hangingPunct="1">
                  <a:spcBef>
                    <a:spcPts val="0"/>
                  </a:spcBef>
                  <a:spcAft>
                    <a:spcPts val="0"/>
                  </a:spcAft>
                  <a:buFontTx/>
                  <a:buAutoNum type="arabicPeriod"/>
                </a:pPr>
                <a:r>
                  <a:rPr lang="zh-CN" altLang="en-US" sz="1800" b="0" dirty="0">
                    <a:solidFill>
                      <a:prstClr val="black"/>
                    </a:solidFill>
                    <a:latin typeface="Calibri" panose="020F0502020204030204"/>
                    <a:ea typeface="宋体" panose="02010600030101010101" pitchFamily="2" charset="-122"/>
                  </a:rPr>
                  <a:t>杨福家</a:t>
                </a:r>
                <a:r>
                  <a:rPr lang="en-US" altLang="zh-CN" sz="1800" b="0" dirty="0">
                    <a:solidFill>
                      <a:prstClr val="black"/>
                    </a:solidFill>
                    <a:latin typeface="Calibri" panose="020F0502020204030204"/>
                    <a:ea typeface="宋体" panose="02010600030101010101" pitchFamily="2" charset="-122"/>
                  </a:rPr>
                  <a:t>《</a:t>
                </a:r>
                <a:r>
                  <a:rPr lang="zh-CN" altLang="en-US" sz="1800" b="0" dirty="0">
                    <a:solidFill>
                      <a:prstClr val="black"/>
                    </a:solidFill>
                    <a:latin typeface="Calibri" panose="020F0502020204030204"/>
                    <a:ea typeface="宋体" panose="02010600030101010101" pitchFamily="2" charset="-122"/>
                  </a:rPr>
                  <a:t>原子物理学</a:t>
                </a:r>
                <a:r>
                  <a:rPr lang="en-US" altLang="zh-CN" sz="1800" b="0" dirty="0">
                    <a:solidFill>
                      <a:prstClr val="black"/>
                    </a:solidFill>
                    <a:latin typeface="Calibri" panose="020F0502020204030204"/>
                    <a:ea typeface="宋体" panose="02010600030101010101" pitchFamily="2" charset="-122"/>
                  </a:rPr>
                  <a:t>》4-14</a:t>
                </a:r>
                <a:r>
                  <a:rPr lang="zh-CN" altLang="en-US" sz="1800" b="0" dirty="0">
                    <a:solidFill>
                      <a:prstClr val="black"/>
                    </a:solidFill>
                    <a:latin typeface="Calibri" panose="020F0502020204030204"/>
                    <a:ea typeface="宋体" panose="02010600030101010101" pitchFamily="2" charset="-122"/>
                  </a:rPr>
                  <a:t>题</a:t>
                </a:r>
                <a:endParaRPr lang="zh-CN" altLang="en-US" sz="1800" b="0" dirty="0">
                  <a:solidFill>
                    <a:prstClr val="black"/>
                  </a:solidFill>
                  <a:latin typeface="Calibri" panose="020F0502020204030204"/>
                  <a:ea typeface="宋体" panose="02010600030101010101" pitchFamily="2" charset="-122"/>
                </a:endParaRPr>
              </a:p>
            </p:txBody>
          </p:sp>
        </mc:Choice>
        <mc:Fallback>
          <p:sp>
            <p:nvSpPr>
              <p:cNvPr id="6" name="Rectangle 5"/>
              <p:cNvSpPr>
                <a:spLocks noRot="1" noChangeAspect="1" noMove="1" noResize="1" noEditPoints="1" noAdjustHandles="1" noChangeArrowheads="1" noChangeShapeType="1" noTextEdit="1"/>
              </p:cNvSpPr>
              <p:nvPr/>
            </p:nvSpPr>
            <p:spPr>
              <a:xfrm>
                <a:off x="457200" y="1219200"/>
                <a:ext cx="8229600" cy="5078313"/>
              </a:xfrm>
              <a:prstGeom prst="rect">
                <a:avLst/>
              </a:prstGeom>
              <a:blipFill rotWithShape="1">
                <a:blip r:embed="rId1"/>
                <a:stretch>
                  <a:fillRect b="4"/>
                </a:stretch>
              </a:blipFill>
            </p:spPr>
            <p:txBody>
              <a:bodyPr/>
              <a:lstStyle/>
              <a:p>
                <a:r>
                  <a:rPr lang="zh-CN"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塞曼效应</a:t>
            </a:r>
            <a:endParaRPr lang="en-US" dirty="0"/>
          </a:p>
        </p:txBody>
      </p:sp>
      <p:sp>
        <p:nvSpPr>
          <p:cNvPr id="6" name="灯片编号占位符 5"/>
          <p:cNvSpPr>
            <a:spLocks noGrp="1"/>
          </p:cNvSpPr>
          <p:nvPr>
            <p:ph type="sldNum" sz="quarter" idx="12"/>
          </p:nvPr>
        </p:nvSpPr>
        <p:spPr>
          <a:prstGeom prst="rect">
            <a:avLst/>
          </a:prstGeom>
        </p:spPr>
        <p:txBody>
          <a:bodyPr/>
          <a:lstStyle/>
          <a:p>
            <a:pPr>
              <a:lnSpc>
                <a:spcPts val="4940"/>
              </a:lnSpc>
            </a:pPr>
            <a:fld id="{1F2D4693-AD5F-498C-8201-D9A1EEED5542}" type="slidenum">
              <a:rPr lang="en-US" altLang="zh-CN"/>
            </a:fld>
            <a:endParaRPr lang="en-US" altLang="zh-CN"/>
          </a:p>
        </p:txBody>
      </p:sp>
      <p:sp>
        <p:nvSpPr>
          <p:cNvPr id="8" name="Rectangle 3"/>
          <p:cNvSpPr>
            <a:spLocks noChangeArrowheads="1"/>
          </p:cNvSpPr>
          <p:nvPr/>
        </p:nvSpPr>
        <p:spPr bwMode="auto">
          <a:xfrm>
            <a:off x="548640" y="1457495"/>
            <a:ext cx="8138160" cy="1959083"/>
          </a:xfrm>
          <a:prstGeom prst="rect">
            <a:avLst/>
          </a:prstGeom>
          <a:noFill/>
          <a:ln>
            <a:noFill/>
          </a:ln>
          <a:effectLst/>
        </p:spPr>
        <p:txBody>
          <a:bodyPr wrap="square">
            <a:spAutoFit/>
          </a:bodyPr>
          <a:lstStyle/>
          <a:p>
            <a:pPr>
              <a:lnSpc>
                <a:spcPts val="4940"/>
              </a:lnSpc>
            </a:pPr>
            <a:r>
              <a:rPr kumimoji="0" lang="zh-CN" altLang="en-US" sz="2800" b="1" dirty="0">
                <a:solidFill>
                  <a:schemeClr val="tx1"/>
                </a:solidFill>
                <a:latin typeface="隶书" panose="02010509060101010101" pitchFamily="49" charset="-122"/>
                <a:ea typeface="隶书" panose="02010509060101010101" pitchFamily="49" charset="-122"/>
              </a:rPr>
              <a:t>把原子放入磁场中，其光谱线发生分裂，原来的一条谱线分裂成几条</a:t>
            </a:r>
            <a:r>
              <a:rPr lang="en-US" altLang="zh-CN" sz="2800" b="1" dirty="0">
                <a:solidFill>
                  <a:schemeClr val="tx1"/>
                </a:solidFill>
                <a:latin typeface="隶书" panose="02010509060101010101" pitchFamily="49" charset="-122"/>
                <a:ea typeface="隶书" panose="02010509060101010101" pitchFamily="49" charset="-122"/>
              </a:rPr>
              <a:t>,</a:t>
            </a:r>
            <a:r>
              <a:rPr lang="zh-CN" altLang="en-US" sz="2800" b="1" dirty="0">
                <a:solidFill>
                  <a:schemeClr val="tx1"/>
                </a:solidFill>
                <a:latin typeface="隶书" panose="02010509060101010101" pitchFamily="49" charset="-122"/>
                <a:ea typeface="隶书" panose="02010509060101010101" pitchFamily="49" charset="-122"/>
              </a:rPr>
              <a:t>且分裂后的谱线成分是偏振的</a:t>
            </a:r>
            <a:r>
              <a:rPr kumimoji="0" lang="zh-CN" altLang="en-US" sz="2800" b="1" dirty="0">
                <a:solidFill>
                  <a:schemeClr val="tx1"/>
                </a:solidFill>
                <a:latin typeface="隶书" panose="02010509060101010101" pitchFamily="49" charset="-122"/>
                <a:ea typeface="隶书" panose="02010509060101010101" pitchFamily="49" charset="-122"/>
              </a:rPr>
              <a:t>，这种现象称为</a:t>
            </a:r>
            <a:r>
              <a:rPr kumimoji="0" lang="zh-CN" altLang="en-US" sz="2800" b="1" dirty="0">
                <a:solidFill>
                  <a:srgbClr val="FF0000"/>
                </a:solidFill>
                <a:latin typeface="隶书" panose="02010509060101010101" pitchFamily="49" charset="-122"/>
                <a:ea typeface="隶书" panose="02010509060101010101" pitchFamily="49" charset="-122"/>
              </a:rPr>
              <a:t>塞曼效应</a:t>
            </a:r>
            <a:r>
              <a:rPr kumimoji="0" lang="zh-CN" altLang="en-US" sz="2800" b="1" dirty="0">
                <a:latin typeface="隶书" panose="02010509060101010101" pitchFamily="49" charset="-122"/>
                <a:ea typeface="隶书" panose="02010509060101010101" pitchFamily="49" charset="-122"/>
              </a:rPr>
              <a:t>。</a:t>
            </a:r>
            <a:endParaRPr kumimoji="0" lang="zh-CN" altLang="en-US" sz="2800" b="1" dirty="0">
              <a:latin typeface="隶书" panose="02010509060101010101" pitchFamily="49" charset="-122"/>
              <a:ea typeface="隶书" panose="02010509060101010101" pitchFamily="49" charset="-122"/>
            </a:endParaRPr>
          </a:p>
        </p:txBody>
      </p:sp>
      <p:sp>
        <p:nvSpPr>
          <p:cNvPr id="9" name="Rectangle 4"/>
          <p:cNvSpPr>
            <a:spLocks noChangeArrowheads="1"/>
          </p:cNvSpPr>
          <p:nvPr/>
        </p:nvSpPr>
        <p:spPr bwMode="auto">
          <a:xfrm>
            <a:off x="609600" y="3416578"/>
            <a:ext cx="7924799" cy="1325577"/>
          </a:xfrm>
          <a:prstGeom prst="rect">
            <a:avLst/>
          </a:prstGeom>
          <a:noFill/>
          <a:ln>
            <a:noFill/>
          </a:ln>
          <a:effectLst/>
        </p:spPr>
        <p:txBody>
          <a:bodyPr wrap="square">
            <a:spAutoFit/>
          </a:bodyPr>
          <a:lstStyle/>
          <a:p>
            <a:pPr>
              <a:lnSpc>
                <a:spcPts val="4940"/>
              </a:lnSpc>
            </a:pPr>
            <a:r>
              <a:rPr kumimoji="0" lang="zh-CN" altLang="en-US" sz="2800" b="1" dirty="0">
                <a:latin typeface="隶书" panose="02010509060101010101" pitchFamily="49" charset="-122"/>
                <a:ea typeface="隶书" panose="02010509060101010101" pitchFamily="49" charset="-122"/>
              </a:rPr>
              <a:t>这是</a:t>
            </a:r>
            <a:r>
              <a:rPr kumimoji="0" lang="en-US" altLang="zh-CN" sz="2800" b="1" dirty="0">
                <a:latin typeface="隶书" panose="02010509060101010101" pitchFamily="49" charset="-122"/>
                <a:ea typeface="隶书" panose="02010509060101010101" pitchFamily="49" charset="-122"/>
              </a:rPr>
              <a:t>1896</a:t>
            </a:r>
            <a:r>
              <a:rPr kumimoji="0" lang="zh-CN" altLang="en-US" sz="2800" b="1" dirty="0">
                <a:latin typeface="隶书" panose="02010509060101010101" pitchFamily="49" charset="-122"/>
                <a:ea typeface="隶书" panose="02010509060101010101" pitchFamily="49" charset="-122"/>
              </a:rPr>
              <a:t>年由荷兰物理学家塞曼在实验中观察到的。</a:t>
            </a:r>
            <a:r>
              <a:rPr kumimoji="0" lang="zh-CN" altLang="en-US" sz="2800" b="1" dirty="0">
                <a:solidFill>
                  <a:srgbClr val="FF0000"/>
                </a:solidFill>
                <a:latin typeface="隶书" panose="02010509060101010101" pitchFamily="49" charset="-122"/>
                <a:ea typeface="隶书" panose="02010509060101010101" pitchFamily="49" charset="-122"/>
              </a:rPr>
              <a:t>光谱的分裂根源于其</a:t>
            </a:r>
            <a:r>
              <a:rPr kumimoji="0" lang="zh-CN" altLang="en-US" sz="2800" b="1" i="1" dirty="0">
                <a:solidFill>
                  <a:srgbClr val="0000CC"/>
                </a:solidFill>
                <a:latin typeface="隶书" panose="02010509060101010101" pitchFamily="49" charset="-122"/>
                <a:ea typeface="隶书" panose="02010509060101010101" pitchFamily="49" charset="-122"/>
              </a:rPr>
              <a:t>能级的分裂</a:t>
            </a:r>
            <a:r>
              <a:rPr kumimoji="0" lang="zh-CN" altLang="en-US" sz="2800" b="1" dirty="0">
                <a:latin typeface="隶书" panose="02010509060101010101" pitchFamily="49" charset="-122"/>
                <a:ea typeface="隶书" panose="02010509060101010101" pitchFamily="49" charset="-122"/>
              </a:rPr>
              <a:t>。</a:t>
            </a:r>
            <a:endParaRPr kumimoji="0" lang="zh-CN" altLang="en-US" sz="2800" b="1" dirty="0">
              <a:latin typeface="隶书" panose="02010509060101010101" pitchFamily="49" charset="-122"/>
              <a:ea typeface="隶书" panose="02010509060101010101" pitchFamily="49" charset="-122"/>
            </a:endParaRPr>
          </a:p>
        </p:txBody>
      </p:sp>
      <p:sp>
        <p:nvSpPr>
          <p:cNvPr id="10" name="Rectangle 5"/>
          <p:cNvSpPr>
            <a:spLocks noChangeArrowheads="1"/>
          </p:cNvSpPr>
          <p:nvPr/>
        </p:nvSpPr>
        <p:spPr bwMode="auto">
          <a:xfrm>
            <a:off x="609601" y="4897269"/>
            <a:ext cx="8077200" cy="1325577"/>
          </a:xfrm>
          <a:prstGeom prst="rect">
            <a:avLst/>
          </a:prstGeom>
          <a:noFill/>
          <a:ln>
            <a:noFill/>
          </a:ln>
          <a:effectLst/>
        </p:spPr>
        <p:txBody>
          <a:bodyPr wrap="square">
            <a:spAutoFit/>
          </a:bodyPr>
          <a:lstStyle/>
          <a:p>
            <a:pPr>
              <a:lnSpc>
                <a:spcPts val="4940"/>
              </a:lnSpc>
            </a:pPr>
            <a:r>
              <a:rPr kumimoji="0" lang="zh-CN" altLang="en-US" sz="2800" b="1" dirty="0">
                <a:latin typeface="隶书" panose="02010509060101010101" pitchFamily="49" charset="-122"/>
                <a:ea typeface="隶书" panose="02010509060101010101" pitchFamily="49" charset="-122"/>
              </a:rPr>
              <a:t>根据谱线分裂情况的不同，塞曼效应分为</a:t>
            </a:r>
            <a:r>
              <a:rPr kumimoji="0" lang="zh-CN" altLang="en-US" sz="2800" b="1" dirty="0">
                <a:solidFill>
                  <a:srgbClr val="FF0000"/>
                </a:solidFill>
                <a:latin typeface="隶书" panose="02010509060101010101" pitchFamily="49" charset="-122"/>
                <a:ea typeface="隶书" panose="02010509060101010101" pitchFamily="49" charset="-122"/>
              </a:rPr>
              <a:t>正常塞曼效应</a:t>
            </a:r>
            <a:r>
              <a:rPr kumimoji="0" lang="zh-CN" altLang="en-US" sz="2800" b="1" dirty="0">
                <a:latin typeface="隶书" panose="02010509060101010101" pitchFamily="49" charset="-122"/>
                <a:ea typeface="隶书" panose="02010509060101010101" pitchFamily="49" charset="-122"/>
              </a:rPr>
              <a:t>与</a:t>
            </a:r>
            <a:r>
              <a:rPr kumimoji="0" lang="zh-CN" altLang="en-US" sz="2800" b="1" dirty="0">
                <a:solidFill>
                  <a:srgbClr val="000099"/>
                </a:solidFill>
                <a:latin typeface="隶书" panose="02010509060101010101" pitchFamily="49" charset="-122"/>
                <a:ea typeface="隶书" panose="02010509060101010101" pitchFamily="49" charset="-122"/>
              </a:rPr>
              <a:t>反常塞曼效应</a:t>
            </a:r>
            <a:r>
              <a:rPr kumimoji="0" lang="zh-CN" altLang="en-US" sz="2800" b="1" dirty="0">
                <a:latin typeface="隶书" panose="02010509060101010101" pitchFamily="49" charset="-122"/>
                <a:ea typeface="隶书" panose="02010509060101010101" pitchFamily="49" charset="-122"/>
              </a:rPr>
              <a:t>。</a:t>
            </a:r>
            <a:endParaRPr kumimoji="0" lang="zh-CN" altLang="en-US" sz="2800" b="1" dirty="0">
              <a:latin typeface="隶书" panose="02010509060101010101" pitchFamily="49" charset="-122"/>
              <a:ea typeface="隶书" panose="02010509060101010101" pitchFamily="49" charset="-122"/>
            </a:endParaRPr>
          </a:p>
        </p:txBody>
      </p:sp>
      <p:pic>
        <p:nvPicPr>
          <p:cNvPr id="11" name="Picture 5" descr="b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356360"/>
            <a:ext cx="7918450" cy="79375"/>
          </a:xfrm>
          <a:prstGeom prst="rect">
            <a:avLst/>
          </a:prstGeom>
          <a:noFill/>
        </p:spPr>
      </p:pic>
      <p:sp>
        <p:nvSpPr>
          <p:cNvPr id="3" name="Footer Placeholder 2"/>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dirty="0"/>
              <a:t>正常塞曼效应</a:t>
            </a:r>
            <a:endParaRPr lang="en-US" dirty="0"/>
          </a:p>
        </p:txBody>
      </p:sp>
      <p:sp>
        <p:nvSpPr>
          <p:cNvPr id="4" name="灯片编号占位符 3"/>
          <p:cNvSpPr>
            <a:spLocks noGrp="1"/>
          </p:cNvSpPr>
          <p:nvPr>
            <p:ph type="sldNum" sz="quarter" idx="12"/>
          </p:nvPr>
        </p:nvSpPr>
        <p:spPr/>
        <p:txBody>
          <a:bodyPr/>
          <a:lstStyle/>
          <a:p>
            <a:pPr>
              <a:defRPr/>
            </a:pPr>
            <a:fld id="{34CF0DB0-835C-4707-AE11-569FB349AEAD}" type="slidenum">
              <a:rPr lang="en-US" smtClean="0"/>
            </a:fld>
            <a:endParaRPr lang="en-US" dirty="0"/>
          </a:p>
        </p:txBody>
      </p:sp>
      <p:pic>
        <p:nvPicPr>
          <p:cNvPr id="3072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6626" r="4420" b="1866"/>
          <a:stretch>
            <a:fillRect/>
          </a:stretch>
        </p:blipFill>
        <p:spPr bwMode="auto">
          <a:xfrm>
            <a:off x="626408" y="3069189"/>
            <a:ext cx="7764667" cy="3151541"/>
          </a:xfrm>
          <a:prstGeom prst="rect">
            <a:avLst/>
          </a:prstGeom>
          <a:noFill/>
          <a:ln>
            <a:noFill/>
          </a:ln>
        </p:spPr>
      </p:pic>
      <p:sp>
        <p:nvSpPr>
          <p:cNvPr id="8" name="Text Box 7"/>
          <p:cNvSpPr txBox="1">
            <a:spLocks noChangeArrowheads="1"/>
          </p:cNvSpPr>
          <p:nvPr/>
        </p:nvSpPr>
        <p:spPr bwMode="auto">
          <a:xfrm>
            <a:off x="579120" y="1445482"/>
            <a:ext cx="6857365" cy="523220"/>
          </a:xfrm>
          <a:prstGeom prst="rect">
            <a:avLst/>
          </a:prstGeom>
          <a:noFill/>
          <a:ln>
            <a:noFill/>
          </a:ln>
          <a:effectLst/>
        </p:spPr>
        <p:txBody>
          <a:bodyPr wrap="square">
            <a:spAutoFit/>
          </a:bodyPr>
          <a:lstStyle/>
          <a:p>
            <a:pPr>
              <a:spcBef>
                <a:spcPct val="50000"/>
              </a:spcBef>
            </a:pPr>
            <a:r>
              <a:rPr lang="zh-CN" altLang="en-US" sz="2800" b="1" dirty="0">
                <a:latin typeface="隶书" panose="02010509060101010101" pitchFamily="49" charset="-122"/>
                <a:ea typeface="隶书" panose="02010509060101010101" pitchFamily="49" charset="-122"/>
              </a:rPr>
              <a:t>镉</a:t>
            </a:r>
            <a:r>
              <a:rPr lang="en-US" altLang="zh-CN" sz="2800" b="1" dirty="0">
                <a:latin typeface="隶书" panose="02010509060101010101" pitchFamily="49" charset="-122"/>
                <a:ea typeface="隶书" panose="02010509060101010101" pitchFamily="49" charset="-122"/>
              </a:rPr>
              <a:t>(</a:t>
            </a:r>
            <a:r>
              <a:rPr lang="en-US" altLang="zh-CN" sz="2800" dirty="0">
                <a:latin typeface="隶书" panose="02010509060101010101" pitchFamily="49" charset="-122"/>
                <a:ea typeface="隶书" panose="02010509060101010101" pitchFamily="49" charset="-122"/>
              </a:rPr>
              <a:t>Cd)</a:t>
            </a:r>
            <a:r>
              <a:rPr lang="zh-CN" altLang="en-US" sz="2800" dirty="0">
                <a:latin typeface="隶书" panose="02010509060101010101" pitchFamily="49" charset="-122"/>
                <a:ea typeface="隶书" panose="02010509060101010101" pitchFamily="49" charset="-122"/>
              </a:rPr>
              <a:t>的</a:t>
            </a:r>
            <a:r>
              <a:rPr lang="en-US" altLang="zh-CN" sz="2800" b="1" dirty="0">
                <a:latin typeface="隶书" panose="02010509060101010101" pitchFamily="49" charset="-122"/>
                <a:ea typeface="隶书" panose="02010509060101010101" pitchFamily="49" charset="-122"/>
              </a:rPr>
              <a:t>6438.47</a:t>
            </a:r>
            <a:r>
              <a:rPr lang="zh-CN" altLang="en-US" sz="2800" b="1" dirty="0">
                <a:latin typeface="隶书" panose="02010509060101010101" pitchFamily="49" charset="-122"/>
                <a:ea typeface="隶书" panose="02010509060101010101" pitchFamily="49" charset="-122"/>
              </a:rPr>
              <a:t>埃 红色谱线的塞曼效应</a:t>
            </a:r>
            <a:endParaRPr lang="zh-CN" altLang="en-US" sz="2800" b="1" dirty="0">
              <a:latin typeface="隶书" panose="02010509060101010101" pitchFamily="49" charset="-122"/>
              <a:ea typeface="隶书" panose="02010509060101010101" pitchFamily="49" charset="-122"/>
            </a:endParaRPr>
          </a:p>
        </p:txBody>
      </p:sp>
      <p:sp>
        <p:nvSpPr>
          <p:cNvPr id="10" name="Text Box 10"/>
          <p:cNvSpPr txBox="1">
            <a:spLocks noChangeArrowheads="1"/>
          </p:cNvSpPr>
          <p:nvPr/>
        </p:nvSpPr>
        <p:spPr bwMode="auto">
          <a:xfrm>
            <a:off x="280352" y="1983942"/>
            <a:ext cx="8659496" cy="1019253"/>
          </a:xfrm>
          <a:prstGeom prst="rect">
            <a:avLst/>
          </a:prstGeom>
          <a:noFill/>
          <a:ln w="9525" algn="ctr">
            <a:solidFill>
              <a:schemeClr val="tx1"/>
            </a:solidFill>
            <a:miter lim="800000"/>
          </a:ln>
          <a:effectLst/>
        </p:spPr>
        <p:txBody>
          <a:bodyPr wrap="square">
            <a:spAutoFit/>
          </a:bodyPr>
          <a:lstStyle/>
          <a:p>
            <a:pPr>
              <a:lnSpc>
                <a:spcPts val="3800"/>
              </a:lnSpc>
              <a:spcBef>
                <a:spcPct val="50000"/>
              </a:spcBef>
            </a:pPr>
            <a:r>
              <a:rPr lang="zh-CN" altLang="en-US" sz="2600" dirty="0">
                <a:latin typeface="隶书" panose="02010509060101010101" pitchFamily="49" charset="-122"/>
                <a:ea typeface="隶书" panose="02010509060101010101" pitchFamily="49" charset="-122"/>
              </a:rPr>
              <a:t>把</a:t>
            </a:r>
            <a:r>
              <a:rPr lang="zh-CN" altLang="en-US" sz="2400" dirty="0">
                <a:latin typeface="隶书" panose="02010509060101010101" pitchFamily="49" charset="-122"/>
                <a:ea typeface="隶书" panose="02010509060101010101" pitchFamily="49" charset="-122"/>
              </a:rPr>
              <a:t>镉</a:t>
            </a:r>
            <a:r>
              <a:rPr lang="zh-CN" altLang="en-US" sz="2600" dirty="0">
                <a:latin typeface="隶书" panose="02010509060101010101" pitchFamily="49" charset="-122"/>
                <a:ea typeface="隶书" panose="02010509060101010101" pitchFamily="49" charset="-122"/>
              </a:rPr>
              <a:t>原子放在磁场中，垂直于磁场的方向观察，发现这条谱线分裂为三条，彼此间隔相等。三条谱线是平面偏振的</a:t>
            </a:r>
            <a:endParaRPr lang="zh-CN" altLang="en-US" sz="2600" dirty="0">
              <a:latin typeface="隶书" panose="02010509060101010101" pitchFamily="49" charset="-122"/>
              <a:ea typeface="隶书" panose="02010509060101010101" pitchFamily="49" charset="-122"/>
            </a:endParaRPr>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正常塞曼效应经典解释</a:t>
            </a:r>
            <a:endParaRPr lang="en-US" dirty="0"/>
          </a:p>
        </p:txBody>
      </p:sp>
      <p:sp>
        <p:nvSpPr>
          <p:cNvPr id="39940" name="灯片编号占位符 6"/>
          <p:cNvSpPr>
            <a:spLocks noGrp="1"/>
          </p:cNvSpPr>
          <p:nvPr>
            <p:ph type="sldNum" sz="quarter" idx="12"/>
          </p:nvPr>
        </p:nvSpPr>
        <p:spPr>
          <a:noFill/>
        </p:spPr>
        <p:txBody>
          <a:bodyPr/>
          <a:lstStyle>
            <a:lvl1pPr eaLnBrk="0" hangingPunct="0">
              <a:defRPr b="1">
                <a:solidFill>
                  <a:srgbClr val="BC006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b="1">
                <a:solidFill>
                  <a:srgbClr val="BC006B"/>
                </a:solidFill>
                <a:latin typeface="Arial" panose="020B0604020202020204" pitchFamily="34" charset="0"/>
                <a:ea typeface="宋体" panose="02010600030101010101" pitchFamily="2" charset="-122"/>
              </a:defRPr>
            </a:lvl2pPr>
            <a:lvl3pPr marL="1143000" indent="-228600" eaLnBrk="0" hangingPunct="0">
              <a:defRPr b="1">
                <a:solidFill>
                  <a:srgbClr val="BC006B"/>
                </a:solidFill>
                <a:latin typeface="Arial" panose="020B0604020202020204" pitchFamily="34" charset="0"/>
                <a:ea typeface="宋体" panose="02010600030101010101" pitchFamily="2" charset="-122"/>
              </a:defRPr>
            </a:lvl3pPr>
            <a:lvl4pPr marL="1600200" indent="-228600" eaLnBrk="0" hangingPunct="0">
              <a:defRPr b="1">
                <a:solidFill>
                  <a:srgbClr val="BC006B"/>
                </a:solidFill>
                <a:latin typeface="Arial" panose="020B0604020202020204" pitchFamily="34" charset="0"/>
                <a:ea typeface="宋体" panose="02010600030101010101" pitchFamily="2" charset="-122"/>
              </a:defRPr>
            </a:lvl4pPr>
            <a:lvl5pPr marL="2057400" indent="-228600" eaLnBrk="0" hangingPunct="0">
              <a:defRPr b="1">
                <a:solidFill>
                  <a:srgbClr val="BC006B"/>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9pPr>
          </a:lstStyle>
          <a:p>
            <a:pPr eaLnBrk="1" hangingPunct="1"/>
            <a:fld id="{EB4D6D06-6E65-8E40-AD05-A34D13A8738C}" type="slidenum">
              <a:rPr lang="en-US" altLang="zh-CN" b="0">
                <a:solidFill>
                  <a:srgbClr val="000000"/>
                </a:solidFill>
              </a:rPr>
            </a:fld>
            <a:endParaRPr lang="en-US" altLang="zh-CN" b="0">
              <a:solidFill>
                <a:srgbClr val="000000"/>
              </a:solidFill>
            </a:endParaRPr>
          </a:p>
        </p:txBody>
      </p:sp>
      <p:graphicFrame>
        <p:nvGraphicFramePr>
          <p:cNvPr id="145433" name="Object 25"/>
          <p:cNvGraphicFramePr>
            <a:graphicFrameLocks noGrp="1" noChangeAspect="1"/>
          </p:cNvGraphicFramePr>
          <p:nvPr>
            <p:ph sz="half" idx="4294967295"/>
          </p:nvPr>
        </p:nvGraphicFramePr>
        <p:xfrm>
          <a:off x="7374376" y="1191755"/>
          <a:ext cx="1071563" cy="1550988"/>
        </p:xfrm>
        <a:graphic>
          <a:graphicData uri="http://schemas.openxmlformats.org/presentationml/2006/ole">
            <mc:AlternateContent xmlns:mc="http://schemas.openxmlformats.org/markup-compatibility/2006">
              <mc:Choice xmlns:v="urn:schemas-microsoft-com:vml" Requires="v">
                <p:oleObj spid="_x0000_s3" name="公式" r:id="rId1" imgW="475615" imgH="694690" progId="Equation.3">
                  <p:embed/>
                </p:oleObj>
              </mc:Choice>
              <mc:Fallback>
                <p:oleObj name="公式" r:id="rId1" imgW="475615" imgH="694690" progId="Equation.3">
                  <p:embed/>
                  <p:pic>
                    <p:nvPicPr>
                      <p:cNvPr id="0" name="图片 2"/>
                      <p:cNvPicPr>
                        <a:picLocks noChangeAspect="1" noChangeArrowheads="1"/>
                      </p:cNvPicPr>
                      <p:nvPr/>
                    </p:nvPicPr>
                    <p:blipFill>
                      <a:blip r:embed="rId2"/>
                      <a:srcRect/>
                      <a:stretch>
                        <a:fillRect/>
                      </a:stretch>
                    </p:blipFill>
                    <p:spPr bwMode="auto">
                      <a:xfrm>
                        <a:off x="7374376" y="1191755"/>
                        <a:ext cx="1071563" cy="1550988"/>
                      </a:xfrm>
                      <a:prstGeom prst="rect">
                        <a:avLst/>
                      </a:prstGeom>
                      <a:solidFill>
                        <a:schemeClr val="bg2"/>
                      </a:solidFill>
                      <a:ln>
                        <a:noFill/>
                      </a:ln>
                      <a:effectLst/>
                    </p:spPr>
                  </p:pic>
                </p:oleObj>
              </mc:Fallback>
            </mc:AlternateContent>
          </a:graphicData>
        </a:graphic>
      </p:graphicFrame>
      <p:sp>
        <p:nvSpPr>
          <p:cNvPr id="145411" name="Rectangle 3"/>
          <p:cNvSpPr>
            <a:spLocks noChangeArrowheads="1"/>
          </p:cNvSpPr>
          <p:nvPr/>
        </p:nvSpPr>
        <p:spPr bwMode="auto">
          <a:xfrm>
            <a:off x="0" y="3225006"/>
            <a:ext cx="9144000" cy="0"/>
          </a:xfrm>
          <a:prstGeom prst="rect">
            <a:avLst/>
          </a:prstGeom>
          <a:noFill/>
          <a:ln>
            <a:noFill/>
          </a:ln>
          <a:effectLst/>
        </p:spPr>
        <p:txBody>
          <a:bodyPr wrap="none" anchor="ctr">
            <a:spAutoFit/>
          </a:bodyPr>
          <a:lstStyle/>
          <a:p>
            <a:pPr>
              <a:defRPr/>
            </a:pPr>
            <a:endParaRPr lang="zh-CN" altLang="en-US">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
        <p:nvSpPr>
          <p:cNvPr id="145412" name="Rectangle 4"/>
          <p:cNvSpPr>
            <a:spLocks noChangeArrowheads="1"/>
          </p:cNvSpPr>
          <p:nvPr/>
        </p:nvSpPr>
        <p:spPr bwMode="auto">
          <a:xfrm>
            <a:off x="0" y="3309938"/>
            <a:ext cx="9144000" cy="0"/>
          </a:xfrm>
          <a:prstGeom prst="rect">
            <a:avLst/>
          </a:prstGeom>
          <a:noFill/>
          <a:ln>
            <a:noFill/>
          </a:ln>
          <a:effectLst/>
        </p:spPr>
        <p:txBody>
          <a:bodyPr wrap="none" anchor="ctr">
            <a:spAutoFit/>
          </a:bodyPr>
          <a:lstStyle/>
          <a:p>
            <a:pPr>
              <a:defRPr/>
            </a:pPr>
            <a:endParaRPr lang="zh-CN" altLang="en-US">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
        <p:nvSpPr>
          <p:cNvPr id="145413" name="Rectangle 5"/>
          <p:cNvSpPr>
            <a:spLocks noChangeArrowheads="1"/>
          </p:cNvSpPr>
          <p:nvPr/>
        </p:nvSpPr>
        <p:spPr bwMode="auto">
          <a:xfrm>
            <a:off x="0" y="0"/>
            <a:ext cx="9144000" cy="0"/>
          </a:xfrm>
          <a:prstGeom prst="rect">
            <a:avLst/>
          </a:prstGeom>
          <a:noFill/>
          <a:ln>
            <a:noFill/>
          </a:ln>
          <a:effectLst/>
        </p:spPr>
        <p:txBody>
          <a:bodyPr wrap="none" anchor="ctr">
            <a:spAutoFit/>
          </a:bodyPr>
          <a:lstStyle/>
          <a:p>
            <a:pPr>
              <a:defRPr/>
            </a:pPr>
            <a:endParaRPr lang="zh-CN" altLang="en-US">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
        <p:nvSpPr>
          <p:cNvPr id="145414" name="Rectangle 6"/>
          <p:cNvSpPr>
            <a:spLocks noChangeArrowheads="1"/>
          </p:cNvSpPr>
          <p:nvPr/>
        </p:nvSpPr>
        <p:spPr bwMode="auto">
          <a:xfrm>
            <a:off x="0" y="0"/>
            <a:ext cx="9144000" cy="0"/>
          </a:xfrm>
          <a:prstGeom prst="rect">
            <a:avLst/>
          </a:prstGeom>
          <a:noFill/>
          <a:ln>
            <a:noFill/>
          </a:ln>
          <a:effectLst/>
        </p:spPr>
        <p:txBody>
          <a:bodyPr wrap="none" anchor="ctr">
            <a:spAutoFit/>
          </a:bodyPr>
          <a:lstStyle/>
          <a:p>
            <a:pPr>
              <a:defRPr/>
            </a:pPr>
            <a:endParaRPr lang="zh-CN" altLang="en-US">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
        <p:nvSpPr>
          <p:cNvPr id="145417" name="Rectangle 9"/>
          <p:cNvSpPr>
            <a:spLocks noChangeArrowheads="1"/>
          </p:cNvSpPr>
          <p:nvPr/>
        </p:nvSpPr>
        <p:spPr bwMode="auto">
          <a:xfrm>
            <a:off x="304800" y="1364744"/>
            <a:ext cx="6961814" cy="1322863"/>
          </a:xfrm>
          <a:prstGeom prst="rect">
            <a:avLst/>
          </a:prstGeom>
          <a:noFill/>
          <a:ln>
            <a:noFill/>
          </a:ln>
        </p:spPr>
        <p:txBody>
          <a:bodyPr wrap="square">
            <a:spAutoFit/>
          </a:bodyPr>
          <a:lstStyle/>
          <a:p>
            <a:pPr>
              <a:lnSpc>
                <a:spcPts val="3280"/>
              </a:lnSpc>
            </a:pPr>
            <a:r>
              <a:rPr kumimoji="1" lang="zh-CN" altLang="en-US" sz="2400" b="1" dirty="0">
                <a:solidFill>
                  <a:srgbClr val="0000FF"/>
                </a:solidFill>
                <a:latin typeface="+mn-ea"/>
                <a:ea typeface="+mn-ea"/>
                <a:cs typeface="楷体_GB2312" charset="0"/>
              </a:rPr>
              <a:t>正常塞曼效应虽然是一种量子效应，但当时塞曼的老师</a:t>
            </a:r>
            <a:r>
              <a:rPr kumimoji="1" lang="zh-CN" altLang="en-US" sz="2400" b="1" dirty="0">
                <a:solidFill>
                  <a:srgbClr val="FF0066"/>
                </a:solidFill>
                <a:latin typeface="+mn-ea"/>
                <a:ea typeface="+mn-ea"/>
              </a:rPr>
              <a:t>洛伦</a:t>
            </a:r>
            <a:r>
              <a:rPr kumimoji="1" lang="zh-CN" altLang="en-US" sz="2400" b="1" dirty="0">
                <a:solidFill>
                  <a:srgbClr val="FF0066"/>
                </a:solidFill>
                <a:latin typeface="+mn-ea"/>
                <a:ea typeface="+mn-ea"/>
                <a:cs typeface="楷体_GB2312" charset="0"/>
              </a:rPr>
              <a:t>兹</a:t>
            </a:r>
            <a:r>
              <a:rPr lang="en-US" altLang="zh-CN" sz="2400" dirty="0">
                <a:solidFill>
                  <a:srgbClr val="FF0066"/>
                </a:solidFill>
                <a:latin typeface="+mn-ea"/>
                <a:ea typeface="+mn-ea"/>
                <a:cs typeface="楷体_GB2312" charset="0"/>
              </a:rPr>
              <a:t>(Lorentz)</a:t>
            </a:r>
            <a:r>
              <a:rPr kumimoji="1" lang="zh-CN" altLang="en-US" sz="2400" b="1" dirty="0">
                <a:solidFill>
                  <a:srgbClr val="0000FF"/>
                </a:solidFill>
                <a:latin typeface="+mn-ea"/>
                <a:ea typeface="+mn-ea"/>
                <a:cs typeface="楷体_GB2312" charset="0"/>
              </a:rPr>
              <a:t>却很快作出了经典电磁学解释。</a:t>
            </a:r>
            <a:r>
              <a:rPr lang="zh-CN" altLang="en-US" sz="2400" dirty="0">
                <a:solidFill>
                  <a:srgbClr val="000000"/>
                </a:solidFill>
                <a:ea typeface="楷体_GB2312" charset="0"/>
                <a:cs typeface="楷体_GB2312" charset="0"/>
              </a:rPr>
              <a:t>原有的谱线分裂成了等间隔的三条：</a:t>
            </a:r>
            <a:endParaRPr lang="zh-CN" altLang="en-US" sz="2400" dirty="0">
              <a:solidFill>
                <a:srgbClr val="000000"/>
              </a:solidFill>
              <a:ea typeface="楷体_GB2312" charset="0"/>
              <a:cs typeface="楷体_GB2312" charset="0"/>
            </a:endParaRPr>
          </a:p>
        </p:txBody>
      </p:sp>
      <p:pic>
        <p:nvPicPr>
          <p:cNvPr id="145423" name="Picture 15" descr="洛仑兹"/>
          <p:cNvPicPr>
            <a:picLocks noChangeAspect="1" noChangeArrowheads="1"/>
          </p:cNvPicPr>
          <p:nvPr/>
        </p:nvPicPr>
        <p:blipFill rotWithShape="1">
          <a:blip r:embed="rId3">
            <a:extLst>
              <a:ext uri="{28A0092B-C50C-407E-A947-70E740481C1C}">
                <a14:useLocalDpi xmlns:a14="http://schemas.microsoft.com/office/drawing/2010/main" val="0"/>
              </a:ext>
            </a:extLst>
          </a:blip>
          <a:srcRect b="6348"/>
          <a:stretch>
            <a:fillRect/>
          </a:stretch>
        </p:blipFill>
        <p:spPr bwMode="auto">
          <a:xfrm>
            <a:off x="524203" y="2748839"/>
            <a:ext cx="1670877" cy="2286457"/>
          </a:xfrm>
          <a:prstGeom prst="rect">
            <a:avLst/>
          </a:prstGeom>
          <a:noFill/>
          <a:ln w="38100">
            <a:solidFill>
              <a:schemeClr val="folHlink"/>
            </a:solidFill>
            <a:miter lim="800000"/>
            <a:headEnd/>
            <a:tailEnd/>
          </a:ln>
        </p:spPr>
      </p:pic>
      <p:sp>
        <p:nvSpPr>
          <p:cNvPr id="20" name="Rectangle 9"/>
          <p:cNvSpPr>
            <a:spLocks noChangeArrowheads="1"/>
          </p:cNvSpPr>
          <p:nvPr/>
        </p:nvSpPr>
        <p:spPr bwMode="auto">
          <a:xfrm>
            <a:off x="2420192" y="2760833"/>
            <a:ext cx="6498696" cy="3413755"/>
          </a:xfrm>
          <a:prstGeom prst="rect">
            <a:avLst/>
          </a:prstGeom>
          <a:noFill/>
          <a:ln>
            <a:noFill/>
          </a:ln>
        </p:spPr>
        <p:txBody>
          <a:bodyPr wrap="square">
            <a:spAutoFit/>
          </a:bodyPr>
          <a:lstStyle/>
          <a:p>
            <a:pPr>
              <a:lnSpc>
                <a:spcPts val="3680"/>
              </a:lnSpc>
            </a:pPr>
            <a:r>
              <a:rPr lang="zh-CN" altLang="en-US" sz="2400" dirty="0">
                <a:latin typeface="+mn-ea"/>
                <a:ea typeface="+mn-ea"/>
                <a:cs typeface="楷体_GB2312" charset="0"/>
              </a:rPr>
              <a:t>洛伦兹认为</a:t>
            </a:r>
            <a:r>
              <a:rPr kumimoji="1" lang="zh-CN" altLang="en-US" sz="2400" b="1" dirty="0">
                <a:latin typeface="+mn-ea"/>
                <a:ea typeface="+mn-ea"/>
                <a:cs typeface="楷体_GB2312" charset="0"/>
              </a:rPr>
              <a:t>光的发射是因为物质中</a:t>
            </a:r>
            <a:r>
              <a:rPr kumimoji="1" lang="zh-CN" altLang="en-US" sz="2400" b="1" dirty="0">
                <a:solidFill>
                  <a:srgbClr val="FF0000"/>
                </a:solidFill>
                <a:latin typeface="+mn-ea"/>
                <a:ea typeface="+mn-ea"/>
                <a:cs typeface="楷体_GB2312" charset="0"/>
              </a:rPr>
              <a:t>电子的振荡引起的</a:t>
            </a:r>
            <a:r>
              <a:rPr kumimoji="1" lang="zh-CN" altLang="en-US" sz="2400" b="1" dirty="0">
                <a:latin typeface="+mn-ea"/>
                <a:ea typeface="+mn-ea"/>
                <a:cs typeface="楷体_GB2312" charset="0"/>
              </a:rPr>
              <a:t>，任意一个方向上的振动都可以分解为</a:t>
            </a:r>
            <a:r>
              <a:rPr kumimoji="1" lang="zh-CN" altLang="en-US" sz="2400" b="1" dirty="0">
                <a:solidFill>
                  <a:srgbClr val="FF0000"/>
                </a:solidFill>
                <a:latin typeface="+mn-ea"/>
                <a:ea typeface="+mn-ea"/>
                <a:cs typeface="楷体_GB2312" charset="0"/>
              </a:rPr>
              <a:t>沿着磁场的振动和垂直于磁场方向平面内两个方向的圆运动，共三个分量。</a:t>
            </a:r>
            <a:endParaRPr kumimoji="1" lang="en-US" altLang="zh-CN" sz="2400" b="1" dirty="0">
              <a:solidFill>
                <a:srgbClr val="FF0000"/>
              </a:solidFill>
              <a:latin typeface="+mn-ea"/>
              <a:ea typeface="+mn-ea"/>
              <a:cs typeface="楷体_GB2312" charset="0"/>
            </a:endParaRPr>
          </a:p>
          <a:p>
            <a:pPr>
              <a:lnSpc>
                <a:spcPts val="3680"/>
              </a:lnSpc>
            </a:pPr>
            <a:r>
              <a:rPr kumimoji="1" lang="zh-CN" altLang="en-US" sz="2400" b="1" dirty="0">
                <a:latin typeface="+mn-ea"/>
                <a:ea typeface="+mn-ea"/>
                <a:cs typeface="楷体_GB2312" charset="0"/>
              </a:rPr>
              <a:t>磁场对做相反方向圆运动的电子的洛伦兹力，</a:t>
            </a:r>
            <a:r>
              <a:rPr kumimoji="1" lang="zh-CN" altLang="en-US" sz="2400" b="1" dirty="0">
                <a:solidFill>
                  <a:srgbClr val="0000FF"/>
                </a:solidFill>
                <a:latin typeface="+mn-ea"/>
                <a:ea typeface="+mn-ea"/>
                <a:cs typeface="楷体_GB2312" charset="0"/>
              </a:rPr>
              <a:t>分别使频率变慢和变快</a:t>
            </a:r>
            <a:r>
              <a:rPr kumimoji="1" lang="zh-CN" altLang="en-US" sz="2400" b="1" dirty="0">
                <a:latin typeface="+mn-ea"/>
                <a:ea typeface="+mn-ea"/>
                <a:cs typeface="楷体_GB2312" charset="0"/>
              </a:rPr>
              <a:t>。因此，磁场中光源发出的谱线会分裂成三条，</a:t>
            </a:r>
            <a:r>
              <a:rPr kumimoji="1" lang="zh-CN" altLang="en-US" sz="2400" b="1" dirty="0">
                <a:solidFill>
                  <a:srgbClr val="FF0000"/>
                </a:solidFill>
                <a:latin typeface="+mn-ea"/>
                <a:ea typeface="+mn-ea"/>
                <a:cs typeface="楷体_GB2312" charset="0"/>
              </a:rPr>
              <a:t>而且是偏振的</a:t>
            </a:r>
            <a:r>
              <a:rPr kumimoji="1" lang="zh-CN" altLang="en-US" sz="2400" b="1" dirty="0">
                <a:latin typeface="+mn-ea"/>
                <a:ea typeface="+mn-ea"/>
                <a:cs typeface="楷体_GB2312" charset="0"/>
              </a:rPr>
              <a:t>。</a:t>
            </a:r>
            <a:endParaRPr kumimoji="1" lang="zh-CN" altLang="en-US" sz="2400" b="1" dirty="0">
              <a:latin typeface="+mn-ea"/>
              <a:ea typeface="+mn-ea"/>
              <a:cs typeface="楷体_GB2312" charset="0"/>
            </a:endParaRPr>
          </a:p>
        </p:txBody>
      </p:sp>
      <p:sp>
        <p:nvSpPr>
          <p:cNvPr id="21" name="Rectangle 14"/>
          <p:cNvSpPr>
            <a:spLocks noChangeArrowheads="1"/>
          </p:cNvSpPr>
          <p:nvPr/>
        </p:nvSpPr>
        <p:spPr bwMode="auto">
          <a:xfrm>
            <a:off x="274320" y="5090432"/>
            <a:ext cx="2170641" cy="1200329"/>
          </a:xfrm>
          <a:prstGeom prst="rect">
            <a:avLst/>
          </a:prstGeom>
          <a:noFill/>
          <a:ln>
            <a:noFill/>
          </a:ln>
          <a:effectLst/>
        </p:spPr>
        <p:txBody>
          <a:bodyPr wrap="square">
            <a:spAutoFit/>
          </a:bodyPr>
          <a:lstStyle/>
          <a:p>
            <a:pPr algn="ctr"/>
            <a:r>
              <a:rPr kumimoji="1" lang="zh-CN" altLang="en-US" sz="1800" b="1" u="sng" dirty="0">
                <a:solidFill>
                  <a:srgbClr val="0000FF"/>
                </a:solidFill>
                <a:latin typeface="Times New Roman" panose="02020603050405020304" pitchFamily="18" charset="0"/>
              </a:rPr>
              <a:t>洛伦兹，</a:t>
            </a:r>
            <a:r>
              <a:rPr lang="zh-CN" altLang="en-US" sz="1800" b="1" dirty="0">
                <a:solidFill>
                  <a:srgbClr val="0000FF"/>
                </a:solidFill>
                <a:effectLst>
                  <a:outerShdw blurRad="38100" dist="38100" dir="2700000" algn="tl">
                    <a:srgbClr val="DDDDDD"/>
                  </a:outerShdw>
                </a:effectLst>
                <a:latin typeface="Times New Roman" panose="02020603050405020304" pitchFamily="18" charset="0"/>
              </a:rPr>
              <a:t>荷兰</a:t>
            </a:r>
            <a:endParaRPr lang="zh-CN" altLang="en-US" sz="1800" b="1" dirty="0">
              <a:solidFill>
                <a:srgbClr val="0000FF"/>
              </a:solidFill>
              <a:effectLst>
                <a:outerShdw blurRad="38100" dist="38100" dir="2700000" algn="tl">
                  <a:srgbClr val="DDDDDD"/>
                </a:outerShdw>
              </a:effectLst>
              <a:latin typeface="Times New Roman" panose="02020603050405020304" pitchFamily="18" charset="0"/>
            </a:endParaRPr>
          </a:p>
          <a:p>
            <a:pPr algn="ctr"/>
            <a:r>
              <a:rPr lang="zh-CN" altLang="en-US" sz="1800" b="1" dirty="0">
                <a:solidFill>
                  <a:srgbClr val="0000FF"/>
                </a:solidFill>
                <a:effectLst>
                  <a:outerShdw blurRad="38100" dist="38100" dir="2700000" algn="tl">
                    <a:srgbClr val="DDDDDD"/>
                  </a:outerShdw>
                </a:effectLst>
                <a:latin typeface="Times New Roman" panose="02020603050405020304" pitchFamily="18" charset="0"/>
              </a:rPr>
              <a:t>（</a:t>
            </a:r>
            <a:r>
              <a:rPr lang="en-US" altLang="zh-CN" sz="1800" b="1" dirty="0">
                <a:solidFill>
                  <a:srgbClr val="0000FF"/>
                </a:solidFill>
                <a:effectLst>
                  <a:outerShdw blurRad="38100" dist="38100" dir="2700000" algn="tl">
                    <a:srgbClr val="DDDDDD"/>
                  </a:outerShdw>
                </a:effectLst>
                <a:latin typeface="Times New Roman" panose="02020603050405020304" pitchFamily="18" charset="0"/>
              </a:rPr>
              <a:t>1853-1928</a:t>
            </a:r>
            <a:r>
              <a:rPr lang="zh-CN" altLang="en-US" sz="1800" b="1" dirty="0">
                <a:solidFill>
                  <a:srgbClr val="0000FF"/>
                </a:solidFill>
                <a:effectLst>
                  <a:outerShdw blurRad="38100" dist="38100" dir="2700000" algn="tl">
                    <a:srgbClr val="DDDDDD"/>
                  </a:outerShdw>
                </a:effectLst>
                <a:latin typeface="Times New Roman" panose="02020603050405020304" pitchFamily="18" charset="0"/>
              </a:rPr>
              <a:t>）</a:t>
            </a:r>
            <a:endParaRPr lang="en-US" altLang="zh-CN" sz="1800" b="1" dirty="0">
              <a:solidFill>
                <a:srgbClr val="0000FF"/>
              </a:solidFill>
              <a:effectLst>
                <a:outerShdw blurRad="38100" dist="38100" dir="2700000" algn="tl">
                  <a:srgbClr val="DDDDDD"/>
                </a:outerShdw>
              </a:effectLst>
              <a:latin typeface="Times New Roman" panose="02020603050405020304" pitchFamily="18" charset="0"/>
            </a:endParaRPr>
          </a:p>
          <a:p>
            <a:pPr algn="ctr"/>
            <a:r>
              <a:rPr lang="zh-CN" altLang="en-US" sz="1800" dirty="0">
                <a:solidFill>
                  <a:schemeClr val="tx1"/>
                </a:solidFill>
                <a:effectLst>
                  <a:outerShdw blurRad="38100" dist="38100" dir="2700000" algn="tl">
                    <a:srgbClr val="DDDDDD"/>
                  </a:outerShdw>
                </a:effectLst>
                <a:latin typeface="+mn-ea"/>
                <a:ea typeface="+mn-ea"/>
              </a:rPr>
              <a:t>与塞曼共同在</a:t>
            </a:r>
            <a:r>
              <a:rPr lang="en-US" altLang="zh-CN" sz="1800" dirty="0">
                <a:solidFill>
                  <a:schemeClr val="tx1"/>
                </a:solidFill>
                <a:effectLst>
                  <a:outerShdw blurRad="38100" dist="38100" dir="2700000" algn="tl">
                    <a:srgbClr val="DDDDDD"/>
                  </a:outerShdw>
                </a:effectLst>
                <a:latin typeface="+mn-ea"/>
                <a:ea typeface="+mn-ea"/>
              </a:rPr>
              <a:t>1902</a:t>
            </a:r>
            <a:r>
              <a:rPr lang="zh-CN" altLang="en-US" sz="1800" dirty="0">
                <a:solidFill>
                  <a:schemeClr val="tx1"/>
                </a:solidFill>
                <a:effectLst>
                  <a:outerShdw blurRad="38100" dist="38100" dir="2700000" algn="tl">
                    <a:srgbClr val="DDDDDD"/>
                  </a:outerShdw>
                </a:effectLst>
                <a:latin typeface="+mn-ea"/>
                <a:ea typeface="+mn-ea"/>
              </a:rPr>
              <a:t>年获诺贝尔奖</a:t>
            </a:r>
            <a:endParaRPr lang="zh-CN" altLang="en-US" sz="1800" b="1" dirty="0">
              <a:solidFill>
                <a:schemeClr val="tx1"/>
              </a:solidFill>
              <a:effectLst>
                <a:outerShdw blurRad="38100" dist="38100" dir="2700000" algn="tl">
                  <a:srgbClr val="DDDDDD"/>
                </a:outerShdw>
              </a:effectLst>
              <a:latin typeface="+mn-ea"/>
              <a:ea typeface="+mn-ea"/>
            </a:endParaRPr>
          </a:p>
        </p:txBody>
      </p:sp>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45433"/>
                                        </p:tgtEl>
                                        <p:attrNameLst>
                                          <p:attrName>style.visibility</p:attrName>
                                        </p:attrNameLst>
                                      </p:cBhvr>
                                      <p:to>
                                        <p:strVal val="visible"/>
                                      </p:to>
                                    </p:set>
                                    <p:anim calcmode="lin" valueType="num">
                                      <p:cBhvr>
                                        <p:cTn id="7" dur="1000" fill="hold"/>
                                        <p:tgtEl>
                                          <p:spTgt spid="1454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543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5433"/>
                                        </p:tgtEl>
                                        <p:attrNameLst>
                                          <p:attrName>ppt_y</p:attrName>
                                        </p:attrNameLst>
                                      </p:cBhvr>
                                      <p:tavLst>
                                        <p:tav tm="0">
                                          <p:val>
                                            <p:strVal val="#ppt_y"/>
                                          </p:val>
                                        </p:tav>
                                        <p:tav tm="100000">
                                          <p:val>
                                            <p:strVal val="#ppt_y"/>
                                          </p:val>
                                        </p:tav>
                                      </p:tavLst>
                                    </p:anim>
                                    <p:animEffect transition="in" filter="fade">
                                      <p:cBhvr>
                                        <p:cTn id="10" dur="1000"/>
                                        <p:tgtEl>
                                          <p:spTgt spid="145433"/>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45417"/>
                                        </p:tgtEl>
                                        <p:attrNameLst>
                                          <p:attrName>style.visibility</p:attrName>
                                        </p:attrNameLst>
                                      </p:cBhvr>
                                      <p:to>
                                        <p:strVal val="visible"/>
                                      </p:to>
                                    </p:set>
                                    <p:anim calcmode="lin" valueType="num">
                                      <p:cBhvr>
                                        <p:cTn id="15" dur="1000" fill="hold"/>
                                        <p:tgtEl>
                                          <p:spTgt spid="1454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45417"/>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45417"/>
                                        </p:tgtEl>
                                        <p:attrNameLst>
                                          <p:attrName>ppt_y</p:attrName>
                                        </p:attrNameLst>
                                      </p:cBhvr>
                                      <p:tavLst>
                                        <p:tav tm="0">
                                          <p:val>
                                            <p:strVal val="#ppt_y"/>
                                          </p:val>
                                        </p:tav>
                                        <p:tav tm="100000">
                                          <p:val>
                                            <p:strVal val="#ppt_y"/>
                                          </p:val>
                                        </p:tav>
                                      </p:tavLst>
                                    </p:anim>
                                    <p:animEffect transition="in" filter="fade">
                                      <p:cBhvr>
                                        <p:cTn id="18" dur="1000"/>
                                        <p:tgtEl>
                                          <p:spTgt spid="145417"/>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145423"/>
                                        </p:tgtEl>
                                        <p:attrNameLst>
                                          <p:attrName>style.visibility</p:attrName>
                                        </p:attrNameLst>
                                      </p:cBhvr>
                                      <p:to>
                                        <p:strVal val="visible"/>
                                      </p:to>
                                    </p:set>
                                    <p:anim calcmode="lin" valueType="num">
                                      <p:cBhvr>
                                        <p:cTn id="23" dur="1000" fill="hold"/>
                                        <p:tgtEl>
                                          <p:spTgt spid="1454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45423"/>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45423"/>
                                        </p:tgtEl>
                                        <p:attrNameLst>
                                          <p:attrName>ppt_y</p:attrName>
                                        </p:attrNameLst>
                                      </p:cBhvr>
                                      <p:tavLst>
                                        <p:tav tm="0">
                                          <p:val>
                                            <p:strVal val="#ppt_y"/>
                                          </p:val>
                                        </p:tav>
                                        <p:tav tm="100000">
                                          <p:val>
                                            <p:strVal val="#ppt_y"/>
                                          </p:val>
                                        </p:tav>
                                      </p:tavLst>
                                    </p:anim>
                                    <p:animEffect transition="in" filter="fade">
                                      <p:cBhvr>
                                        <p:cTn id="26" dur="1000"/>
                                        <p:tgtEl>
                                          <p:spTgt spid="145423"/>
                                        </p:tgtEl>
                                      </p:cBhvr>
                                    </p:animEffect>
                                  </p:childTnLst>
                                </p:cTn>
                              </p:par>
                            </p:childTnLst>
                          </p:cTn>
                        </p:par>
                        <p:par>
                          <p:cTn id="27" fill="hold">
                            <p:stCondLst>
                              <p:cond delay="1000"/>
                            </p:stCondLst>
                            <p:childTnLst>
                              <p:par>
                                <p:cTn id="28" presetID="48" presetClass="entr" presetSubtype="0" accel="5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21"/>
                                        </p:tgtEl>
                                        <p:attrNameLst>
                                          <p:attrName>ppt_y</p:attrName>
                                        </p:attrNameLst>
                                      </p:cBhvr>
                                      <p:tavLst>
                                        <p:tav tm="0">
                                          <p:val>
                                            <p:strVal val="#ppt_y"/>
                                          </p:val>
                                        </p:tav>
                                        <p:tav tm="100000">
                                          <p:val>
                                            <p:strVal val="#ppt_y"/>
                                          </p:val>
                                        </p:tav>
                                      </p:tavLst>
                                    </p:anim>
                                    <p:animEffect transition="in" filter="fade">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 calcmode="lin" valueType="num">
                                      <p:cBhvr>
                                        <p:cTn id="38" dur="1000" fill="hold"/>
                                        <p:tgtEl>
                                          <p:spTgt spid="2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2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20">
                                            <p:txEl>
                                              <p:pRg st="0" end="0"/>
                                            </p:txEl>
                                          </p:spTgt>
                                        </p:tgtEl>
                                        <p:attrNameLst>
                                          <p:attrName>ppt_y</p:attrName>
                                        </p:attrNameLst>
                                      </p:cBhvr>
                                      <p:tavLst>
                                        <p:tav tm="0">
                                          <p:val>
                                            <p:strVal val="#ppt_y"/>
                                          </p:val>
                                        </p:tav>
                                        <p:tav tm="100000">
                                          <p:val>
                                            <p:strVal val="#ppt_y"/>
                                          </p:val>
                                        </p:tav>
                                      </p:tavLst>
                                    </p:anim>
                                    <p:animEffect transition="in" filter="fade">
                                      <p:cBhvr>
                                        <p:cTn id="41" dur="1000"/>
                                        <p:tgtEl>
                                          <p:spTgt spid="2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8" presetClass="entr" presetSubtype="0" accel="50000" fill="hold" grpId="0" nodeType="clickEffect">
                                  <p:stCondLst>
                                    <p:cond delay="0"/>
                                  </p:stCondLst>
                                  <p:childTnLst>
                                    <p:set>
                                      <p:cBhvr>
                                        <p:cTn id="45" dur="1" fill="hold">
                                          <p:stCondLst>
                                            <p:cond delay="0"/>
                                          </p:stCondLst>
                                        </p:cTn>
                                        <p:tgtEl>
                                          <p:spTgt spid="20">
                                            <p:txEl>
                                              <p:pRg st="1" end="1"/>
                                            </p:txEl>
                                          </p:spTgt>
                                        </p:tgtEl>
                                        <p:attrNameLst>
                                          <p:attrName>style.visibility</p:attrName>
                                        </p:attrNameLst>
                                      </p:cBhvr>
                                      <p:to>
                                        <p:strVal val="visible"/>
                                      </p:to>
                                    </p:set>
                                    <p:anim calcmode="lin" valueType="num">
                                      <p:cBhvr>
                                        <p:cTn id="46" dur="1000" fill="hold"/>
                                        <p:tgtEl>
                                          <p:spTgt spid="20">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20">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20">
                                            <p:txEl>
                                              <p:pRg st="1" end="1"/>
                                            </p:txEl>
                                          </p:spTgt>
                                        </p:tgtEl>
                                        <p:attrNameLst>
                                          <p:attrName>ppt_y</p:attrName>
                                        </p:attrNameLst>
                                      </p:cBhvr>
                                      <p:tavLst>
                                        <p:tav tm="0">
                                          <p:val>
                                            <p:strVal val="#ppt_y"/>
                                          </p:val>
                                        </p:tav>
                                        <p:tav tm="100000">
                                          <p:val>
                                            <p:strVal val="#ppt_y"/>
                                          </p:val>
                                        </p:tav>
                                      </p:tavLst>
                                    </p:anim>
                                    <p:animEffect transition="in" filter="fade">
                                      <p:cBhvr>
                                        <p:cTn id="49" dur="1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7" grpId="0"/>
      <p:bldP spid="20" grpId="0" build="p"/>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8130" name="Object 11"/>
          <p:cNvGraphicFramePr>
            <a:graphicFrameLocks noGrp="1" noChangeAspect="1"/>
          </p:cNvGraphicFramePr>
          <p:nvPr>
            <p:ph idx="4294967295"/>
          </p:nvPr>
        </p:nvGraphicFramePr>
        <p:xfrm>
          <a:off x="2133600" y="2209800"/>
          <a:ext cx="5424719" cy="4033837"/>
        </p:xfrm>
        <a:graphic>
          <a:graphicData uri="http://schemas.openxmlformats.org/presentationml/2006/ole">
            <mc:AlternateContent xmlns:mc="http://schemas.openxmlformats.org/markup-compatibility/2006">
              <mc:Choice xmlns:v="urn:schemas-microsoft-com:vml" Requires="v">
                <p:oleObj spid="_x0000_s2" name="Photo Editor 照片" r:id="rId1" imgW="9906000" imgH="8772525" progId="MSPhotoEd.3">
                  <p:embed/>
                </p:oleObj>
              </mc:Choice>
              <mc:Fallback>
                <p:oleObj name="Photo Editor 照片" r:id="rId1" imgW="9906000" imgH="8772525" progId="MSPhotoEd.3">
                  <p:embed/>
                  <p:pic>
                    <p:nvPicPr>
                      <p:cNvPr id="0" name="图片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5424719" cy="4033837"/>
                      </a:xfrm>
                      <a:prstGeom prst="rect">
                        <a:avLst/>
                      </a:prstGeom>
                      <a:solidFill>
                        <a:schemeClr val="bg1"/>
                      </a:solidFill>
                      <a:ln>
                        <a:noFill/>
                      </a:ln>
                      <a:effectLst/>
                    </p:spPr>
                  </p:pic>
                </p:oleObj>
              </mc:Fallback>
            </mc:AlternateContent>
          </a:graphicData>
        </a:graphic>
      </p:graphicFrame>
      <p:sp>
        <p:nvSpPr>
          <p:cNvPr id="155650" name="Rectangle 2"/>
          <p:cNvSpPr>
            <a:spLocks noGrp="1" noChangeArrowheads="1"/>
          </p:cNvSpPr>
          <p:nvPr>
            <p:ph type="title"/>
          </p:nvPr>
        </p:nvSpPr>
        <p:spPr/>
        <p:txBody>
          <a:bodyPr vert="horz" lIns="91440" tIns="45720" rIns="91440" bIns="45720" rtlCol="0" anchor="b">
            <a:normAutofit/>
          </a:bodyPr>
          <a:lstStyle/>
          <a:p>
            <a:r>
              <a:rPr lang="zh-CN" altLang="en-US" dirty="0"/>
              <a:t>反常塞曼效应</a:t>
            </a:r>
            <a:endParaRPr lang="zh-CN" altLang="en-US" dirty="0"/>
          </a:p>
        </p:txBody>
      </p:sp>
      <p:sp>
        <p:nvSpPr>
          <p:cNvPr id="48132" name="灯片编号占位符 5"/>
          <p:cNvSpPr>
            <a:spLocks noGrp="1"/>
          </p:cNvSpPr>
          <p:nvPr>
            <p:ph type="sldNum" sz="quarter" idx="12"/>
          </p:nvPr>
        </p:nvSpPr>
        <p:spPr>
          <a:prstGeom prst="rect">
            <a:avLst/>
          </a:prstGeom>
          <a:noFill/>
        </p:spPr>
        <p:txBody>
          <a:bodyPr/>
          <a:lstStyle>
            <a:lvl1pPr eaLnBrk="0" hangingPunct="0">
              <a:defRPr b="1">
                <a:solidFill>
                  <a:srgbClr val="BC006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b="1">
                <a:solidFill>
                  <a:srgbClr val="BC006B"/>
                </a:solidFill>
                <a:latin typeface="Arial" panose="020B0604020202020204" pitchFamily="34" charset="0"/>
                <a:ea typeface="宋体" panose="02010600030101010101" pitchFamily="2" charset="-122"/>
              </a:defRPr>
            </a:lvl2pPr>
            <a:lvl3pPr marL="1143000" indent="-228600" eaLnBrk="0" hangingPunct="0">
              <a:defRPr b="1">
                <a:solidFill>
                  <a:srgbClr val="BC006B"/>
                </a:solidFill>
                <a:latin typeface="Arial" panose="020B0604020202020204" pitchFamily="34" charset="0"/>
                <a:ea typeface="宋体" panose="02010600030101010101" pitchFamily="2" charset="-122"/>
              </a:defRPr>
            </a:lvl3pPr>
            <a:lvl4pPr marL="1600200" indent="-228600" eaLnBrk="0" hangingPunct="0">
              <a:defRPr b="1">
                <a:solidFill>
                  <a:srgbClr val="BC006B"/>
                </a:solidFill>
                <a:latin typeface="Arial" panose="020B0604020202020204" pitchFamily="34" charset="0"/>
                <a:ea typeface="宋体" panose="02010600030101010101" pitchFamily="2" charset="-122"/>
              </a:defRPr>
            </a:lvl4pPr>
            <a:lvl5pPr marL="2057400" indent="-228600" eaLnBrk="0" hangingPunct="0">
              <a:defRPr b="1">
                <a:solidFill>
                  <a:srgbClr val="BC006B"/>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9pPr>
          </a:lstStyle>
          <a:p>
            <a:pPr eaLnBrk="1" hangingPunct="1"/>
            <a:fld id="{D18FFB6F-0F34-8742-821D-36762B3B789E}" type="slidenum">
              <a:rPr lang="en-US" altLang="zh-CN" b="0">
                <a:solidFill>
                  <a:schemeClr val="tx1"/>
                </a:solidFill>
              </a:rPr>
            </a:fld>
            <a:endParaRPr lang="en-US" altLang="zh-CN" b="0">
              <a:solidFill>
                <a:schemeClr val="tx1"/>
              </a:solidFill>
            </a:endParaRPr>
          </a:p>
        </p:txBody>
      </p:sp>
      <p:sp>
        <p:nvSpPr>
          <p:cNvPr id="48133" name="Rectangle 3"/>
          <p:cNvSpPr>
            <a:spLocks noChangeArrowheads="1"/>
          </p:cNvSpPr>
          <p:nvPr/>
        </p:nvSpPr>
        <p:spPr bwMode="auto">
          <a:xfrm>
            <a:off x="401170" y="1066800"/>
            <a:ext cx="8417859" cy="1515800"/>
          </a:xfrm>
          <a:prstGeom prst="rect">
            <a:avLst/>
          </a:prstGeom>
          <a:noFill/>
          <a:ln>
            <a:noFill/>
          </a:ln>
        </p:spPr>
        <p:txBody>
          <a:bodyPr wrap="square">
            <a:spAutoFit/>
          </a:bodyPr>
          <a:lstStyle/>
          <a:p>
            <a:pPr>
              <a:lnSpc>
                <a:spcPts val="3680"/>
              </a:lnSpc>
              <a:spcBef>
                <a:spcPct val="20000"/>
              </a:spcBef>
            </a:pPr>
            <a:r>
              <a:rPr kumimoji="1" lang="en-US" altLang="zh-CN" sz="2400" dirty="0">
                <a:solidFill>
                  <a:schemeClr val="tx1"/>
                </a:solidFill>
                <a:latin typeface="楷体_GB2312" charset="0"/>
                <a:ea typeface="楷体_GB2312" charset="0"/>
                <a:cs typeface="楷体_GB2312" charset="0"/>
              </a:rPr>
              <a:t>  1897</a:t>
            </a:r>
            <a:r>
              <a:rPr kumimoji="1" lang="zh-CN" altLang="en-US" sz="2400" dirty="0">
                <a:solidFill>
                  <a:schemeClr val="tx1"/>
                </a:solidFill>
                <a:latin typeface="楷体_GB2312" charset="0"/>
                <a:ea typeface="楷体_GB2312" charset="0"/>
                <a:cs typeface="楷体_GB2312" charset="0"/>
              </a:rPr>
              <a:t>年</a:t>
            </a:r>
            <a:r>
              <a:rPr kumimoji="1" lang="en-US" altLang="zh-CN" sz="2400" dirty="0">
                <a:solidFill>
                  <a:schemeClr val="tx1"/>
                </a:solidFill>
                <a:latin typeface="楷体_GB2312" charset="0"/>
                <a:ea typeface="楷体_GB2312" charset="0"/>
                <a:cs typeface="楷体_GB2312" charset="0"/>
              </a:rPr>
              <a:t>12</a:t>
            </a:r>
            <a:r>
              <a:rPr kumimoji="1" lang="zh-CN" altLang="en-US" sz="2400" dirty="0">
                <a:solidFill>
                  <a:schemeClr val="tx1"/>
                </a:solidFill>
                <a:latin typeface="楷体_GB2312" charset="0"/>
                <a:ea typeface="楷体_GB2312" charset="0"/>
                <a:cs typeface="楷体_GB2312" charset="0"/>
              </a:rPr>
              <a:t>月，普勒斯顿</a:t>
            </a:r>
            <a:r>
              <a:rPr kumimoji="1" lang="en-US" altLang="zh-CN" sz="2400" dirty="0">
                <a:solidFill>
                  <a:schemeClr val="tx1"/>
                </a:solidFill>
                <a:latin typeface="楷体_GB2312" charset="0"/>
                <a:ea typeface="楷体_GB2312" charset="0"/>
                <a:cs typeface="楷体_GB2312" charset="0"/>
              </a:rPr>
              <a:t>(</a:t>
            </a:r>
            <a:r>
              <a:rPr kumimoji="1" lang="en-US" altLang="zh-CN" sz="2400" dirty="0" err="1">
                <a:solidFill>
                  <a:schemeClr val="tx1"/>
                </a:solidFill>
                <a:latin typeface="楷体_GB2312" charset="0"/>
                <a:ea typeface="楷体_GB2312" charset="0"/>
                <a:cs typeface="楷体_GB2312" charset="0"/>
              </a:rPr>
              <a:t>T.Preston</a:t>
            </a:r>
            <a:r>
              <a:rPr kumimoji="1" lang="en-US" altLang="zh-CN" sz="2400" dirty="0">
                <a:solidFill>
                  <a:schemeClr val="tx1"/>
                </a:solidFill>
                <a:latin typeface="楷体_GB2312" charset="0"/>
                <a:ea typeface="楷体_GB2312" charset="0"/>
                <a:cs typeface="楷体_GB2312" charset="0"/>
              </a:rPr>
              <a:t>)</a:t>
            </a:r>
            <a:r>
              <a:rPr kumimoji="1" lang="zh-CN" altLang="en-US" sz="2400" dirty="0">
                <a:solidFill>
                  <a:schemeClr val="tx1"/>
                </a:solidFill>
                <a:latin typeface="楷体_GB2312" charset="0"/>
                <a:ea typeface="楷体_GB2312" charset="0"/>
                <a:cs typeface="楷体_GB2312" charset="0"/>
              </a:rPr>
              <a:t>发现：当磁场较弱时，塞曼分裂的数目可以不是三个，间隔也不尽相同。</a:t>
            </a:r>
            <a:r>
              <a:rPr kumimoji="1" lang="zh-CN" altLang="en-US" sz="2400" dirty="0">
                <a:solidFill>
                  <a:srgbClr val="FF0000"/>
                </a:solidFill>
                <a:latin typeface="楷体_GB2312" charset="0"/>
                <a:ea typeface="楷体_GB2312" charset="0"/>
                <a:cs typeface="楷体_GB2312" charset="0"/>
              </a:rPr>
              <a:t>这称为反常塞曼效应。</a:t>
            </a:r>
            <a:endParaRPr kumimoji="1" lang="zh-CN" altLang="en-US" sz="2400" dirty="0">
              <a:solidFill>
                <a:srgbClr val="FF0000"/>
              </a:solidFill>
              <a:latin typeface="楷体_GB2312" charset="0"/>
              <a:ea typeface="楷体_GB2312" charset="0"/>
              <a:cs typeface="楷体_GB2312" charset="0"/>
            </a:endParaRPr>
          </a:p>
        </p:txBody>
      </p:sp>
      <p:sp>
        <p:nvSpPr>
          <p:cNvPr id="3" name="Footer Placeholder 1"/>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dirty="0"/>
              <a:t>反常塞曼效应 举例</a:t>
            </a:r>
            <a:endParaRPr lang="en-US" dirty="0"/>
          </a:p>
        </p:txBody>
      </p:sp>
      <p:sp>
        <p:nvSpPr>
          <p:cNvPr id="4" name="灯片编号占位符 3"/>
          <p:cNvSpPr>
            <a:spLocks noGrp="1"/>
          </p:cNvSpPr>
          <p:nvPr>
            <p:ph type="sldNum" sz="quarter" idx="12"/>
          </p:nvPr>
        </p:nvSpPr>
        <p:spPr/>
        <p:txBody>
          <a:bodyPr/>
          <a:lstStyle/>
          <a:p>
            <a:pPr>
              <a:defRPr/>
            </a:pPr>
            <a:fld id="{34CF0DB0-835C-4707-AE11-569FB349AEAD}" type="slidenum">
              <a:rPr lang="en-US" smtClean="0"/>
            </a:fld>
            <a:endParaRPr lang="en-US" dirty="0"/>
          </a:p>
        </p:txBody>
      </p:sp>
      <p:sp>
        <p:nvSpPr>
          <p:cNvPr id="8" name="Text Box 7"/>
          <p:cNvSpPr txBox="1">
            <a:spLocks noChangeArrowheads="1"/>
          </p:cNvSpPr>
          <p:nvPr/>
        </p:nvSpPr>
        <p:spPr bwMode="auto">
          <a:xfrm>
            <a:off x="457200" y="1475770"/>
            <a:ext cx="7848600" cy="2758440"/>
          </a:xfrm>
          <a:prstGeom prst="rect">
            <a:avLst/>
          </a:prstGeom>
          <a:noFill/>
          <a:ln>
            <a:noFill/>
          </a:ln>
          <a:effectLst/>
        </p:spPr>
        <p:txBody>
          <a:bodyPr wrap="square">
            <a:spAutoFit/>
          </a:bodyPr>
          <a:lstStyle/>
          <a:p>
            <a:pPr>
              <a:lnSpc>
                <a:spcPts val="4360"/>
              </a:lnSpc>
              <a:spcBef>
                <a:spcPct val="50000"/>
              </a:spcBef>
            </a:pPr>
            <a:r>
              <a:rPr lang="en-US" altLang="zh-CN" sz="2800" b="1" dirty="0">
                <a:solidFill>
                  <a:schemeClr val="tx1"/>
                </a:solidFill>
                <a:latin typeface="隶书" panose="02010509060101010101" pitchFamily="49" charset="-122"/>
                <a:ea typeface="隶书" panose="02010509060101010101" pitchFamily="49" charset="-122"/>
              </a:rPr>
              <a:t>① </a:t>
            </a:r>
            <a:r>
              <a:rPr lang="zh-CN" altLang="en-US" sz="2800" dirty="0">
                <a:solidFill>
                  <a:schemeClr val="tx1"/>
                </a:solidFill>
                <a:latin typeface="隶书" panose="02010509060101010101" pitchFamily="49" charset="-122"/>
                <a:ea typeface="隶书" panose="02010509060101010101" pitchFamily="49" charset="-122"/>
              </a:rPr>
              <a:t>弱磁场下：</a:t>
            </a:r>
            <a:r>
              <a:rPr lang="en-US" altLang="zh-CN" sz="2800" dirty="0">
                <a:solidFill>
                  <a:schemeClr val="tx1"/>
                </a:solidFill>
                <a:latin typeface="隶书" panose="02010509060101010101" pitchFamily="49" charset="-122"/>
                <a:ea typeface="隶书" panose="02010509060101010101" pitchFamily="49" charset="-122"/>
              </a:rPr>
              <a:t>Na</a:t>
            </a:r>
            <a:r>
              <a:rPr lang="zh-CN" altLang="en-US" sz="2800" dirty="0">
                <a:solidFill>
                  <a:schemeClr val="tx1"/>
                </a:solidFill>
                <a:latin typeface="隶书" panose="02010509060101010101" pitchFamily="49" charset="-122"/>
                <a:ea typeface="隶书" panose="02010509060101010101" pitchFamily="49" charset="-122"/>
              </a:rPr>
              <a:t>黄光：</a:t>
            </a:r>
            <a:endParaRPr lang="en-US" altLang="zh-CN" sz="2800" dirty="0">
              <a:solidFill>
                <a:schemeClr val="tx1"/>
              </a:solidFill>
              <a:latin typeface="隶书" panose="02010509060101010101" pitchFamily="49" charset="-122"/>
              <a:ea typeface="隶书" panose="02010509060101010101" pitchFamily="49" charset="-122"/>
            </a:endParaRPr>
          </a:p>
          <a:p>
            <a:pPr>
              <a:lnSpc>
                <a:spcPts val="4360"/>
              </a:lnSpc>
              <a:spcBef>
                <a:spcPct val="50000"/>
              </a:spcBef>
            </a:pPr>
            <a:r>
              <a:rPr lang="en-US" altLang="zh-CN" sz="2800" dirty="0">
                <a:solidFill>
                  <a:schemeClr val="tx1"/>
                </a:solidFill>
                <a:latin typeface="隶书" panose="02010509060101010101" pitchFamily="49" charset="-122"/>
                <a:ea typeface="隶书" panose="02010509060101010101" pitchFamily="49" charset="-122"/>
              </a:rPr>
              <a:t>     D</a:t>
            </a:r>
            <a:r>
              <a:rPr lang="en-US" altLang="zh-CN" sz="2800" baseline="-25000" dirty="0">
                <a:solidFill>
                  <a:schemeClr val="tx1"/>
                </a:solidFill>
                <a:latin typeface="隶书" panose="02010509060101010101" pitchFamily="49" charset="-122"/>
                <a:ea typeface="隶书" panose="02010509060101010101" pitchFamily="49" charset="-122"/>
              </a:rPr>
              <a:t>2</a:t>
            </a:r>
            <a:r>
              <a:rPr lang="en-US" altLang="zh-CN" sz="2800" dirty="0">
                <a:solidFill>
                  <a:schemeClr val="tx1"/>
                </a:solidFill>
                <a:latin typeface="隶书" panose="02010509060101010101" pitchFamily="49" charset="-122"/>
                <a:ea typeface="隶书" panose="02010509060101010101" pitchFamily="49" charset="-122"/>
              </a:rPr>
              <a:t> </a:t>
            </a:r>
            <a:r>
              <a:rPr lang="zh-CN" altLang="en-US" sz="2800" dirty="0">
                <a:solidFill>
                  <a:schemeClr val="tx1"/>
                </a:solidFill>
                <a:latin typeface="隶书" panose="02010509060101010101" pitchFamily="49" charset="-122"/>
                <a:ea typeface="隶书" panose="02010509060101010101" pitchFamily="49" charset="-122"/>
              </a:rPr>
              <a:t>线 </a:t>
            </a:r>
            <a:r>
              <a:rPr lang="en-US" altLang="zh-CN" sz="2800" dirty="0">
                <a:solidFill>
                  <a:schemeClr val="tx1"/>
                </a:solidFill>
                <a:latin typeface="隶书" panose="02010509060101010101" pitchFamily="49" charset="-122"/>
                <a:ea typeface="隶书" panose="02010509060101010101" pitchFamily="49" charset="-122"/>
              </a:rPr>
              <a:t>589.0nm </a:t>
            </a:r>
            <a:r>
              <a:rPr lang="en-US" altLang="zh-CN" sz="2800" baseline="30000" dirty="0">
                <a:solidFill>
                  <a:schemeClr val="tx1"/>
                </a:solidFill>
                <a:latin typeface="隶书" panose="02010509060101010101" pitchFamily="49" charset="-122"/>
                <a:ea typeface="隶书" panose="02010509060101010101" pitchFamily="49" charset="-122"/>
              </a:rPr>
              <a:t>2</a:t>
            </a:r>
            <a:r>
              <a:rPr lang="en-US" altLang="zh-CN" sz="2800" dirty="0">
                <a:solidFill>
                  <a:schemeClr val="tx1"/>
                </a:solidFill>
                <a:latin typeface="隶书" panose="02010509060101010101" pitchFamily="49" charset="-122"/>
                <a:ea typeface="隶书" panose="02010509060101010101" pitchFamily="49" charset="-122"/>
              </a:rPr>
              <a:t>P</a:t>
            </a:r>
            <a:r>
              <a:rPr lang="en-US" altLang="zh-CN" sz="2800" baseline="-25000" dirty="0">
                <a:solidFill>
                  <a:schemeClr val="tx1"/>
                </a:solidFill>
                <a:latin typeface="隶书" panose="02010509060101010101" pitchFamily="49" charset="-122"/>
                <a:ea typeface="隶书" panose="02010509060101010101" pitchFamily="49" charset="-122"/>
              </a:rPr>
              <a:t>3/2</a:t>
            </a:r>
            <a:r>
              <a:rPr lang="en-US" altLang="zh-CN" sz="2800" dirty="0">
                <a:solidFill>
                  <a:schemeClr val="tx1"/>
                </a:solidFill>
                <a:latin typeface="隶书" panose="02010509060101010101" pitchFamily="49" charset="-122"/>
                <a:ea typeface="隶书" panose="02010509060101010101" pitchFamily="49" charset="-122"/>
              </a:rPr>
              <a:t> </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 </a:t>
            </a:r>
            <a:r>
              <a:rPr lang="en-US" altLang="zh-CN" sz="2800" baseline="30000" dirty="0">
                <a:solidFill>
                  <a:schemeClr val="tx1"/>
                </a:solidFill>
                <a:latin typeface="隶书" panose="02010509060101010101" pitchFamily="49" charset="-122"/>
                <a:ea typeface="隶书" panose="02010509060101010101" pitchFamily="49" charset="-122"/>
                <a:sym typeface="Symbol" panose="05050102010706020507"/>
              </a:rPr>
              <a:t>2</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S</a:t>
            </a:r>
            <a:r>
              <a:rPr lang="en-US" altLang="zh-CN" sz="2800" baseline="-25000" dirty="0">
                <a:solidFill>
                  <a:schemeClr val="tx1"/>
                </a:solidFill>
                <a:latin typeface="隶书" panose="02010509060101010101" pitchFamily="49" charset="-122"/>
                <a:ea typeface="隶书" panose="02010509060101010101" pitchFamily="49" charset="-122"/>
                <a:sym typeface="Symbol" panose="05050102010706020507"/>
              </a:rPr>
              <a:t>1/2</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 </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1</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分为</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6</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a:t>
            </a:r>
            <a:endParaRPr lang="zh-CN" altLang="en-US" sz="2800" dirty="0">
              <a:solidFill>
                <a:schemeClr val="tx1"/>
              </a:solidFill>
              <a:latin typeface="隶书" panose="02010509060101010101" pitchFamily="49" charset="-122"/>
              <a:ea typeface="隶书" panose="02010509060101010101" pitchFamily="49" charset="-122"/>
              <a:sym typeface="Symbol" panose="05050102010706020507"/>
            </a:endParaRPr>
          </a:p>
          <a:p>
            <a:pPr indent="457200">
              <a:lnSpc>
                <a:spcPts val="4360"/>
              </a:lnSpc>
              <a:spcBef>
                <a:spcPct val="50000"/>
              </a:spcBef>
            </a:pPr>
            <a:r>
              <a:rPr lang="en-US" altLang="zh-CN" sz="2800" dirty="0">
                <a:solidFill>
                  <a:schemeClr val="tx1"/>
                </a:solidFill>
                <a:latin typeface="隶书" panose="02010509060101010101" pitchFamily="49" charset="-122"/>
                <a:ea typeface="隶书" panose="02010509060101010101" pitchFamily="49" charset="-122"/>
              </a:rPr>
              <a:t>D</a:t>
            </a:r>
            <a:r>
              <a:rPr lang="en-US" altLang="zh-CN" sz="2800" baseline="-25000" dirty="0">
                <a:solidFill>
                  <a:schemeClr val="tx1"/>
                </a:solidFill>
                <a:latin typeface="隶书" panose="02010509060101010101" pitchFamily="49" charset="-122"/>
                <a:ea typeface="隶书" panose="02010509060101010101" pitchFamily="49" charset="-122"/>
              </a:rPr>
              <a:t>1</a:t>
            </a:r>
            <a:r>
              <a:rPr lang="en-US" altLang="zh-CN" sz="2800" dirty="0">
                <a:solidFill>
                  <a:schemeClr val="tx1"/>
                </a:solidFill>
                <a:latin typeface="隶书" panose="02010509060101010101" pitchFamily="49" charset="-122"/>
                <a:ea typeface="隶书" panose="02010509060101010101" pitchFamily="49" charset="-122"/>
              </a:rPr>
              <a:t> </a:t>
            </a:r>
            <a:r>
              <a:rPr lang="zh-CN" altLang="en-US" sz="2800" dirty="0">
                <a:solidFill>
                  <a:schemeClr val="tx1"/>
                </a:solidFill>
                <a:latin typeface="隶书" panose="02010509060101010101" pitchFamily="49" charset="-122"/>
                <a:ea typeface="隶书" panose="02010509060101010101" pitchFamily="49" charset="-122"/>
              </a:rPr>
              <a:t>线 </a:t>
            </a:r>
            <a:r>
              <a:rPr lang="en-US" altLang="zh-CN" sz="2800" dirty="0">
                <a:solidFill>
                  <a:schemeClr val="tx1"/>
                </a:solidFill>
                <a:latin typeface="隶书" panose="02010509060101010101" pitchFamily="49" charset="-122"/>
                <a:ea typeface="隶书" panose="02010509060101010101" pitchFamily="49" charset="-122"/>
              </a:rPr>
              <a:t>589.6nm </a:t>
            </a:r>
            <a:r>
              <a:rPr lang="en-US" altLang="zh-CN" sz="2800" baseline="30000" dirty="0">
                <a:solidFill>
                  <a:schemeClr val="tx1"/>
                </a:solidFill>
                <a:latin typeface="隶书" panose="02010509060101010101" pitchFamily="49" charset="-122"/>
                <a:ea typeface="隶书" panose="02010509060101010101" pitchFamily="49" charset="-122"/>
              </a:rPr>
              <a:t>2</a:t>
            </a:r>
            <a:r>
              <a:rPr lang="en-US" altLang="zh-CN" sz="2800" dirty="0">
                <a:solidFill>
                  <a:schemeClr val="tx1"/>
                </a:solidFill>
                <a:latin typeface="隶书" panose="02010509060101010101" pitchFamily="49" charset="-122"/>
                <a:ea typeface="隶书" panose="02010509060101010101" pitchFamily="49" charset="-122"/>
              </a:rPr>
              <a:t>P</a:t>
            </a:r>
            <a:r>
              <a:rPr lang="en-US" altLang="zh-CN" sz="2800" baseline="-25000" dirty="0">
                <a:solidFill>
                  <a:schemeClr val="tx1"/>
                </a:solidFill>
                <a:latin typeface="隶书" panose="02010509060101010101" pitchFamily="49" charset="-122"/>
                <a:ea typeface="隶书" panose="02010509060101010101" pitchFamily="49" charset="-122"/>
              </a:rPr>
              <a:t>1/2</a:t>
            </a:r>
            <a:r>
              <a:rPr lang="en-US" altLang="zh-CN" sz="2800" dirty="0">
                <a:solidFill>
                  <a:schemeClr val="tx1"/>
                </a:solidFill>
                <a:latin typeface="隶书" panose="02010509060101010101" pitchFamily="49" charset="-122"/>
                <a:ea typeface="隶书" panose="02010509060101010101" pitchFamily="49" charset="-122"/>
              </a:rPr>
              <a:t> </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 </a:t>
            </a:r>
            <a:r>
              <a:rPr lang="en-US" altLang="zh-CN" sz="2800" baseline="30000" dirty="0">
                <a:solidFill>
                  <a:schemeClr val="tx1"/>
                </a:solidFill>
                <a:latin typeface="隶书" panose="02010509060101010101" pitchFamily="49" charset="-122"/>
                <a:ea typeface="隶书" panose="02010509060101010101" pitchFamily="49" charset="-122"/>
                <a:sym typeface="Symbol" panose="05050102010706020507"/>
              </a:rPr>
              <a:t>2</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S</a:t>
            </a:r>
            <a:r>
              <a:rPr lang="en-US" altLang="zh-CN" sz="2800" baseline="-25000" dirty="0">
                <a:solidFill>
                  <a:schemeClr val="tx1"/>
                </a:solidFill>
                <a:latin typeface="隶书" panose="02010509060101010101" pitchFamily="49" charset="-122"/>
                <a:ea typeface="隶书" panose="02010509060101010101" pitchFamily="49" charset="-122"/>
                <a:sym typeface="Symbol" panose="05050102010706020507"/>
              </a:rPr>
              <a:t>1/2</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 </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1</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分为</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4</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a:t>
            </a:r>
            <a:endParaRPr lang="zh-CN" altLang="en-US" sz="2800" dirty="0">
              <a:solidFill>
                <a:schemeClr val="tx1"/>
              </a:solidFill>
              <a:latin typeface="隶书" panose="02010509060101010101" pitchFamily="49" charset="-122"/>
              <a:ea typeface="隶书" panose="02010509060101010101" pitchFamily="49" charset="-122"/>
            </a:endParaRPr>
          </a:p>
        </p:txBody>
      </p:sp>
      <p:sp>
        <p:nvSpPr>
          <p:cNvPr id="9" name="Text Box 7"/>
          <p:cNvSpPr txBox="1">
            <a:spLocks noChangeArrowheads="1"/>
          </p:cNvSpPr>
          <p:nvPr/>
        </p:nvSpPr>
        <p:spPr bwMode="auto">
          <a:xfrm>
            <a:off x="457200" y="3270850"/>
            <a:ext cx="6857365" cy="523220"/>
          </a:xfrm>
          <a:prstGeom prst="rect">
            <a:avLst/>
          </a:prstGeom>
          <a:noFill/>
          <a:ln>
            <a:noFill/>
          </a:ln>
          <a:effectLst/>
        </p:spPr>
        <p:txBody>
          <a:bodyPr wrap="square">
            <a:spAutoFit/>
          </a:bodyPr>
          <a:lstStyle/>
          <a:p>
            <a:pPr>
              <a:spcBef>
                <a:spcPct val="50000"/>
              </a:spcBef>
            </a:pPr>
            <a:r>
              <a:rPr lang="en-US" altLang="zh-CN" sz="2800" b="1" dirty="0">
                <a:solidFill>
                  <a:schemeClr val="tx1"/>
                </a:solidFill>
              </a:rPr>
              <a:t>② </a:t>
            </a:r>
            <a:r>
              <a:rPr lang="en-US" altLang="zh-CN" sz="2800" b="1" dirty="0">
                <a:solidFill>
                  <a:schemeClr val="tx1"/>
                </a:solidFill>
                <a:latin typeface="隶书" panose="02010509060101010101" pitchFamily="49" charset="-122"/>
                <a:ea typeface="隶书" panose="02010509060101010101" pitchFamily="49" charset="-122"/>
              </a:rPr>
              <a:t>Li </a:t>
            </a:r>
            <a:r>
              <a:rPr lang="zh-CN" altLang="en-US" sz="2800" b="1" dirty="0">
                <a:solidFill>
                  <a:schemeClr val="tx1"/>
                </a:solidFill>
                <a:latin typeface="隶书" panose="02010509060101010101" pitchFamily="49" charset="-122"/>
                <a:ea typeface="隶书" panose="02010509060101010101" pitchFamily="49" charset="-122"/>
              </a:rPr>
              <a:t>原子  </a:t>
            </a:r>
            <a:r>
              <a:rPr lang="en-US" altLang="zh-CN" sz="2800" b="1" baseline="30000" dirty="0">
                <a:solidFill>
                  <a:schemeClr val="tx1"/>
                </a:solidFill>
                <a:latin typeface="隶书" panose="02010509060101010101" pitchFamily="49" charset="-122"/>
                <a:ea typeface="隶书" panose="02010509060101010101" pitchFamily="49" charset="-122"/>
              </a:rPr>
              <a:t>2</a:t>
            </a:r>
            <a:r>
              <a:rPr lang="en-US" altLang="zh-CN" sz="2800" b="1" dirty="0">
                <a:solidFill>
                  <a:schemeClr val="tx1"/>
                </a:solidFill>
                <a:latin typeface="隶书" panose="02010509060101010101" pitchFamily="49" charset="-122"/>
                <a:ea typeface="隶书" panose="02010509060101010101" pitchFamily="49" charset="-122"/>
              </a:rPr>
              <a:t>D</a:t>
            </a:r>
            <a:r>
              <a:rPr lang="en-US" altLang="zh-CN" sz="2800" b="1" baseline="-25000" dirty="0">
                <a:solidFill>
                  <a:schemeClr val="tx1"/>
                </a:solidFill>
                <a:latin typeface="隶书" panose="02010509060101010101" pitchFamily="49" charset="-122"/>
                <a:ea typeface="隶书" panose="02010509060101010101" pitchFamily="49" charset="-122"/>
              </a:rPr>
              <a:t>3/2</a:t>
            </a:r>
            <a:r>
              <a:rPr lang="en-US" altLang="zh-CN" sz="2800" b="1" dirty="0">
                <a:solidFill>
                  <a:schemeClr val="tx1"/>
                </a:solidFill>
                <a:latin typeface="隶书" panose="02010509060101010101" pitchFamily="49" charset="-122"/>
                <a:ea typeface="隶书" panose="02010509060101010101" pitchFamily="49" charset="-122"/>
              </a:rPr>
              <a:t> </a:t>
            </a:r>
            <a:r>
              <a:rPr lang="en-US" altLang="zh-CN" sz="2800" b="1" dirty="0">
                <a:solidFill>
                  <a:schemeClr val="tx1"/>
                </a:solidFill>
                <a:latin typeface="隶书" panose="02010509060101010101" pitchFamily="49" charset="-122"/>
                <a:ea typeface="隶书" panose="02010509060101010101" pitchFamily="49" charset="-122"/>
                <a:sym typeface="Symbol" panose="05050102010706020507"/>
              </a:rPr>
              <a:t> </a:t>
            </a:r>
            <a:r>
              <a:rPr lang="en-US" altLang="zh-CN" sz="2800" b="1" baseline="30000" dirty="0">
                <a:solidFill>
                  <a:schemeClr val="tx1"/>
                </a:solidFill>
                <a:latin typeface="隶书" panose="02010509060101010101" pitchFamily="49" charset="-122"/>
                <a:ea typeface="隶书" panose="02010509060101010101" pitchFamily="49" charset="-122"/>
                <a:sym typeface="Symbol" panose="05050102010706020507"/>
              </a:rPr>
              <a:t>2</a:t>
            </a:r>
            <a:r>
              <a:rPr lang="en-US" altLang="zh-CN" sz="2800" b="1" dirty="0">
                <a:solidFill>
                  <a:schemeClr val="tx1"/>
                </a:solidFill>
                <a:latin typeface="隶书" panose="02010509060101010101" pitchFamily="49" charset="-122"/>
                <a:ea typeface="隶书" panose="02010509060101010101" pitchFamily="49" charset="-122"/>
                <a:sym typeface="Symbol" panose="05050102010706020507"/>
              </a:rPr>
              <a:t>P</a:t>
            </a:r>
            <a:r>
              <a:rPr lang="en-US" altLang="zh-CN" sz="2800" b="1" baseline="-25000" dirty="0">
                <a:solidFill>
                  <a:schemeClr val="tx1"/>
                </a:solidFill>
                <a:latin typeface="隶书" panose="02010509060101010101" pitchFamily="49" charset="-122"/>
                <a:ea typeface="隶书" panose="02010509060101010101" pitchFamily="49" charset="-122"/>
                <a:sym typeface="Symbol" panose="05050102010706020507"/>
              </a:rPr>
              <a:t>1/2</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1</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分为</a:t>
            </a:r>
            <a:r>
              <a:rPr lang="en-US" altLang="zh-CN" sz="2800" dirty="0">
                <a:solidFill>
                  <a:schemeClr val="tx1"/>
                </a:solidFill>
                <a:latin typeface="隶书" panose="02010509060101010101" pitchFamily="49" charset="-122"/>
                <a:ea typeface="隶书" panose="02010509060101010101" pitchFamily="49" charset="-122"/>
                <a:sym typeface="Symbol" panose="05050102010706020507"/>
              </a:rPr>
              <a:t>6</a:t>
            </a:r>
            <a:r>
              <a:rPr lang="zh-CN" altLang="en-US" sz="2800" dirty="0">
                <a:solidFill>
                  <a:schemeClr val="tx1"/>
                </a:solidFill>
                <a:latin typeface="隶书" panose="02010509060101010101" pitchFamily="49" charset="-122"/>
                <a:ea typeface="隶书" panose="02010509060101010101" pitchFamily="49" charset="-122"/>
                <a:sym typeface="Symbol" panose="05050102010706020507"/>
              </a:rPr>
              <a:t>）</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10" name="TextBox 9"/>
          <p:cNvSpPr txBox="1"/>
          <p:nvPr/>
        </p:nvSpPr>
        <p:spPr>
          <a:xfrm>
            <a:off x="2438400" y="4419600"/>
            <a:ext cx="3504486" cy="1631216"/>
          </a:xfrm>
          <a:prstGeom prst="rect">
            <a:avLst/>
          </a:prstGeom>
          <a:noFill/>
        </p:spPr>
        <p:txBody>
          <a:bodyPr wrap="none" rtlCol="0">
            <a:spAutoFit/>
          </a:bodyPr>
          <a:lstStyle/>
          <a:p>
            <a:r>
              <a:rPr lang="zh-CN" altLang="en-US" sz="2800" b="1" dirty="0">
                <a:solidFill>
                  <a:srgbClr val="3333FF"/>
                </a:solidFill>
                <a:latin typeface="华文新魏" panose="02010800040101010101" pitchFamily="2" charset="-122"/>
                <a:ea typeface="华文新魏" panose="02010800040101010101" pitchFamily="2" charset="-122"/>
              </a:rPr>
              <a:t>光谱跃迁选择定则： </a:t>
            </a:r>
            <a:endParaRPr lang="en-US" altLang="zh-CN" sz="2800" b="1" dirty="0">
              <a:solidFill>
                <a:srgbClr val="3333FF"/>
              </a:solidFill>
              <a:latin typeface="华文新魏" panose="02010800040101010101" pitchFamily="2" charset="-122"/>
              <a:ea typeface="华文新魏" panose="02010800040101010101" pitchFamily="2" charset="-122"/>
            </a:endParaRPr>
          </a:p>
          <a:p>
            <a:pPr indent="538480"/>
            <a:r>
              <a:rPr lang="en-US" altLang="zh-CN" sz="2400" b="1" dirty="0">
                <a:solidFill>
                  <a:srgbClr val="3333FF"/>
                </a:solidFill>
                <a:latin typeface="华文新魏" panose="02010800040101010101" pitchFamily="2" charset="-122"/>
                <a:ea typeface="华文新魏" panose="02010800040101010101" pitchFamily="2" charset="-122"/>
              </a:rPr>
              <a:t> </a:t>
            </a:r>
            <a:r>
              <a:rPr lang="zh-CN" altLang="en-US" sz="2400" b="1" dirty="0">
                <a:solidFill>
                  <a:srgbClr val="000000"/>
                </a:solidFill>
                <a:latin typeface="隶书" panose="02010509060101010101" pitchFamily="49" charset="-122"/>
                <a:ea typeface="隶书" panose="02010509060101010101" pitchFamily="49" charset="-122"/>
                <a:sym typeface="Symbol" panose="05050102010706020507"/>
              </a:rPr>
              <a:t></a:t>
            </a:r>
            <a:r>
              <a:rPr lang="en-US" altLang="zh-CN" sz="2400" dirty="0">
                <a:solidFill>
                  <a:srgbClr val="000000"/>
                </a:solidFill>
                <a:latin typeface="隶书" panose="02010509060101010101" pitchFamily="49" charset="-122"/>
                <a:ea typeface="隶书" panose="02010509060101010101" pitchFamily="49" charset="-122"/>
                <a:sym typeface="Symbol" panose="05050102010706020507"/>
              </a:rPr>
              <a:t>L</a:t>
            </a:r>
            <a:r>
              <a:rPr lang="en-US" altLang="zh-CN" sz="2400" b="1" baseline="-25000" dirty="0">
                <a:solidFill>
                  <a:srgbClr val="000000"/>
                </a:solidFill>
                <a:latin typeface="隶书" panose="02010509060101010101" pitchFamily="49" charset="-122"/>
                <a:ea typeface="隶书" panose="02010509060101010101" pitchFamily="49" charset="-122"/>
                <a:sym typeface="Symbol" panose="05050102010706020507"/>
              </a:rPr>
              <a:t> </a:t>
            </a:r>
            <a:r>
              <a:rPr lang="en-US" altLang="zh-CN" sz="2400" b="1" dirty="0">
                <a:solidFill>
                  <a:srgbClr val="000000"/>
                </a:solidFill>
                <a:latin typeface="隶书" panose="02010509060101010101" pitchFamily="49" charset="-122"/>
                <a:ea typeface="隶书" panose="02010509060101010101" pitchFamily="49" charset="-122"/>
                <a:sym typeface="Symbol" panose="05050102010706020507"/>
              </a:rPr>
              <a:t> = 1</a:t>
            </a:r>
            <a:endParaRPr lang="en-US" altLang="zh-CN" sz="2400" b="1" dirty="0">
              <a:solidFill>
                <a:srgbClr val="000000"/>
              </a:solidFill>
              <a:latin typeface="隶书" panose="02010509060101010101" pitchFamily="49" charset="-122"/>
              <a:ea typeface="隶书" panose="02010509060101010101" pitchFamily="49" charset="-122"/>
              <a:sym typeface="Symbol" panose="05050102010706020507"/>
            </a:endParaRPr>
          </a:p>
          <a:p>
            <a:pPr indent="538480"/>
            <a:r>
              <a:rPr lang="en-US" altLang="zh-CN" sz="2400" b="1" dirty="0">
                <a:solidFill>
                  <a:srgbClr val="000000"/>
                </a:solidFill>
                <a:latin typeface="隶书" panose="02010509060101010101" pitchFamily="49" charset="-122"/>
                <a:ea typeface="隶书" panose="02010509060101010101" pitchFamily="49" charset="-122"/>
                <a:sym typeface="Symbol" panose="05050102010706020507"/>
              </a:rPr>
              <a:t> J</a:t>
            </a:r>
            <a:r>
              <a:rPr lang="en-US" altLang="zh-CN" sz="2400" b="1" baseline="-25000" dirty="0">
                <a:solidFill>
                  <a:srgbClr val="000000"/>
                </a:solidFill>
                <a:latin typeface="隶书" panose="02010509060101010101" pitchFamily="49" charset="-122"/>
                <a:ea typeface="隶书" panose="02010509060101010101" pitchFamily="49" charset="-122"/>
                <a:sym typeface="Symbol" panose="05050102010706020507"/>
              </a:rPr>
              <a:t> </a:t>
            </a:r>
            <a:r>
              <a:rPr lang="en-US" altLang="zh-CN" sz="2400" b="1" dirty="0">
                <a:solidFill>
                  <a:srgbClr val="000000"/>
                </a:solidFill>
                <a:latin typeface="隶书" panose="02010509060101010101" pitchFamily="49" charset="-122"/>
                <a:ea typeface="隶书" panose="02010509060101010101" pitchFamily="49" charset="-122"/>
                <a:sym typeface="Symbol" panose="05050102010706020507"/>
              </a:rPr>
              <a:t> = 0,1</a:t>
            </a:r>
            <a:endParaRPr lang="en-US" altLang="zh-CN" sz="2400" b="1" dirty="0">
              <a:solidFill>
                <a:srgbClr val="000000"/>
              </a:solidFill>
              <a:latin typeface="隶书" panose="02010509060101010101" pitchFamily="49" charset="-122"/>
              <a:ea typeface="隶书" panose="02010509060101010101" pitchFamily="49" charset="-122"/>
              <a:sym typeface="Symbol" panose="05050102010706020507"/>
            </a:endParaRPr>
          </a:p>
          <a:p>
            <a:pPr indent="538480"/>
            <a:r>
              <a:rPr lang="en-US" altLang="zh-CN" sz="2400" b="1" dirty="0">
                <a:solidFill>
                  <a:srgbClr val="FF0000"/>
                </a:solidFill>
                <a:latin typeface="隶书" panose="02010509060101010101" pitchFamily="49" charset="-122"/>
                <a:ea typeface="隶书" panose="02010509060101010101" pitchFamily="49" charset="-122"/>
                <a:sym typeface="Symbol" panose="05050102010706020507"/>
              </a:rPr>
              <a:t> </a:t>
            </a:r>
            <a:r>
              <a:rPr lang="en-US" altLang="zh-CN" sz="2400" b="1" dirty="0" err="1">
                <a:solidFill>
                  <a:srgbClr val="FF0000"/>
                </a:solidFill>
                <a:latin typeface="隶书" panose="02010509060101010101" pitchFamily="49" charset="-122"/>
                <a:ea typeface="隶书" panose="02010509060101010101" pitchFamily="49" charset="-122"/>
                <a:sym typeface="Symbol" panose="05050102010706020507"/>
              </a:rPr>
              <a:t>m</a:t>
            </a:r>
            <a:r>
              <a:rPr lang="en-US" altLang="zh-CN" sz="2400" b="1" baseline="-25000" dirty="0" err="1">
                <a:solidFill>
                  <a:srgbClr val="FF0000"/>
                </a:solidFill>
                <a:latin typeface="隶书" panose="02010509060101010101" pitchFamily="49" charset="-122"/>
                <a:ea typeface="隶书" panose="02010509060101010101" pitchFamily="49" charset="-122"/>
                <a:sym typeface="Symbol" panose="05050102010706020507"/>
              </a:rPr>
              <a:t>J</a:t>
            </a:r>
            <a:r>
              <a:rPr lang="en-US" altLang="zh-CN" sz="2400" b="1" dirty="0">
                <a:solidFill>
                  <a:srgbClr val="FF0000"/>
                </a:solidFill>
                <a:latin typeface="隶书" panose="02010509060101010101" pitchFamily="49" charset="-122"/>
                <a:ea typeface="隶书" panose="02010509060101010101" pitchFamily="49" charset="-122"/>
                <a:sym typeface="Symbol" panose="05050102010706020507"/>
              </a:rPr>
              <a:t> = 0,1</a:t>
            </a:r>
            <a:endParaRPr lang="zh-CN" altLang="en-US" sz="2400" b="1" dirty="0">
              <a:solidFill>
                <a:srgbClr val="FF0000"/>
              </a:solidFill>
              <a:latin typeface="隶书" panose="02010509060101010101" pitchFamily="49" charset="-122"/>
              <a:ea typeface="隶书" panose="02010509060101010101" pitchFamily="49" charset="-122"/>
            </a:endParaRPr>
          </a:p>
        </p:txBody>
      </p:sp>
      <p:sp>
        <p:nvSpPr>
          <p:cNvPr id="5" name="Footer Placeholder 4"/>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linds(horizont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checkerboard(across)">
                                      <p:cBhvr>
                                        <p:cTn id="3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灯片编号占位符 3"/>
          <p:cNvSpPr>
            <a:spLocks noGrp="1"/>
          </p:cNvSpPr>
          <p:nvPr>
            <p:ph type="sldNum" sz="quarter" idx="12"/>
          </p:nvPr>
        </p:nvSpPr>
        <p:spPr>
          <a:noFill/>
        </p:spPr>
        <p:txBody>
          <a:bodyPr/>
          <a:lstStyle>
            <a:lvl1pPr eaLnBrk="0" hangingPunct="0">
              <a:defRPr b="1">
                <a:solidFill>
                  <a:srgbClr val="BC006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b="1">
                <a:solidFill>
                  <a:srgbClr val="BC006B"/>
                </a:solidFill>
                <a:latin typeface="Arial" panose="020B0604020202020204" pitchFamily="34" charset="0"/>
                <a:ea typeface="宋体" panose="02010600030101010101" pitchFamily="2" charset="-122"/>
              </a:defRPr>
            </a:lvl2pPr>
            <a:lvl3pPr marL="1143000" indent="-228600" eaLnBrk="0" hangingPunct="0">
              <a:defRPr b="1">
                <a:solidFill>
                  <a:srgbClr val="BC006B"/>
                </a:solidFill>
                <a:latin typeface="Arial" panose="020B0604020202020204" pitchFamily="34" charset="0"/>
                <a:ea typeface="宋体" panose="02010600030101010101" pitchFamily="2" charset="-122"/>
              </a:defRPr>
            </a:lvl3pPr>
            <a:lvl4pPr marL="1600200" indent="-228600" eaLnBrk="0" hangingPunct="0">
              <a:defRPr b="1">
                <a:solidFill>
                  <a:srgbClr val="BC006B"/>
                </a:solidFill>
                <a:latin typeface="Arial" panose="020B0604020202020204" pitchFamily="34" charset="0"/>
                <a:ea typeface="宋体" panose="02010600030101010101" pitchFamily="2" charset="-122"/>
              </a:defRPr>
            </a:lvl4pPr>
            <a:lvl5pPr marL="2057400" indent="-228600" eaLnBrk="0" hangingPunct="0">
              <a:defRPr b="1">
                <a:solidFill>
                  <a:srgbClr val="BC006B"/>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BC006B"/>
                </a:solidFill>
                <a:latin typeface="Arial" panose="020B0604020202020204" pitchFamily="34" charset="0"/>
                <a:ea typeface="宋体" panose="02010600030101010101" pitchFamily="2" charset="-122"/>
              </a:defRPr>
            </a:lvl9pPr>
          </a:lstStyle>
          <a:p>
            <a:pPr eaLnBrk="1" hangingPunct="1">
              <a:lnSpc>
                <a:spcPts val="3780"/>
              </a:lnSpc>
            </a:pPr>
            <a:fld id="{FE51B6D7-97A8-B743-AC2D-030BCA555DB8}" type="slidenum">
              <a:rPr lang="en-US" altLang="zh-CN" b="0">
                <a:solidFill>
                  <a:schemeClr val="tx1"/>
                </a:solidFill>
              </a:rPr>
            </a:fld>
            <a:endParaRPr lang="en-US" altLang="zh-CN" b="0">
              <a:solidFill>
                <a:schemeClr val="tx1"/>
              </a:solidFill>
            </a:endParaRPr>
          </a:p>
        </p:txBody>
      </p:sp>
      <p:sp>
        <p:nvSpPr>
          <p:cNvPr id="110595" name="Rectangle 8"/>
          <p:cNvSpPr>
            <a:spLocks noChangeArrowheads="1"/>
          </p:cNvSpPr>
          <p:nvPr/>
        </p:nvSpPr>
        <p:spPr bwMode="auto">
          <a:xfrm>
            <a:off x="539750" y="2420938"/>
            <a:ext cx="7921625" cy="1527341"/>
          </a:xfrm>
          <a:prstGeom prst="rect">
            <a:avLst/>
          </a:prstGeom>
          <a:noFill/>
          <a:ln>
            <a:noFill/>
          </a:ln>
        </p:spPr>
        <p:txBody>
          <a:bodyPr>
            <a:spAutoFit/>
          </a:bodyPr>
          <a:lstStyle/>
          <a:p>
            <a:pPr>
              <a:lnSpc>
                <a:spcPts val="3780"/>
              </a:lnSpc>
            </a:pPr>
            <a:r>
              <a:rPr lang="zh-CN" altLang="en-US" sz="2400" dirty="0">
                <a:solidFill>
                  <a:srgbClr val="660066"/>
                </a:solidFill>
                <a:latin typeface="楷体_GB2312" charset="0"/>
                <a:ea typeface="楷体_GB2312" charset="0"/>
                <a:cs typeface="楷体_GB2312" charset="0"/>
              </a:rPr>
              <a:t>　</a:t>
            </a:r>
            <a:r>
              <a:rPr lang="zh-CN" altLang="en-US" sz="2400" dirty="0">
                <a:solidFill>
                  <a:srgbClr val="0000FF"/>
                </a:solidFill>
                <a:latin typeface="楷体_GB2312" charset="0"/>
                <a:ea typeface="楷体_GB2312" charset="0"/>
                <a:cs typeface="楷体_GB2312" charset="0"/>
              </a:rPr>
              <a:t>反常塞曼效应</a:t>
            </a:r>
            <a:r>
              <a:rPr lang="zh-CN" altLang="en-US" sz="2400" dirty="0">
                <a:solidFill>
                  <a:srgbClr val="660066"/>
                </a:solidFill>
                <a:latin typeface="楷体_GB2312" charset="0"/>
                <a:ea typeface="楷体_GB2312" charset="0"/>
                <a:cs typeface="楷体_GB2312" charset="0"/>
              </a:rPr>
              <a:t>是乌仑贝克</a:t>
            </a:r>
            <a:r>
              <a:rPr lang="en-US" altLang="zh-CN" sz="2400" dirty="0">
                <a:solidFill>
                  <a:srgbClr val="660066"/>
                </a:solidFill>
                <a:latin typeface="楷体_GB2312" charset="0"/>
                <a:ea typeface="楷体_GB2312" charset="0"/>
                <a:cs typeface="楷体_GB2312" charset="0"/>
              </a:rPr>
              <a:t>-</a:t>
            </a:r>
            <a:r>
              <a:rPr lang="zh-CN" altLang="en-US" sz="2400" dirty="0">
                <a:solidFill>
                  <a:srgbClr val="660066"/>
                </a:solidFill>
                <a:latin typeface="楷体_GB2312" charset="0"/>
                <a:ea typeface="楷体_GB2312" charset="0"/>
                <a:cs typeface="楷体_GB2312" charset="0"/>
              </a:rPr>
              <a:t>古兹米特提出电子自旋假设的根据之一。利用电子自旋假设有效地解释了反常塞曼效应，同时也证明了</a:t>
            </a:r>
            <a:r>
              <a:rPr lang="zh-CN" altLang="en-US" sz="2400" dirty="0">
                <a:solidFill>
                  <a:srgbClr val="FF0000"/>
                </a:solidFill>
                <a:latin typeface="楷体_GB2312" charset="0"/>
                <a:ea typeface="楷体_GB2312" charset="0"/>
                <a:cs typeface="楷体_GB2312" charset="0"/>
              </a:rPr>
              <a:t>电子自旋</a:t>
            </a:r>
            <a:r>
              <a:rPr lang="zh-CN" altLang="en-US" sz="2400" dirty="0">
                <a:solidFill>
                  <a:srgbClr val="660066"/>
                </a:solidFill>
                <a:latin typeface="楷体_GB2312" charset="0"/>
                <a:ea typeface="楷体_GB2312" charset="0"/>
                <a:cs typeface="楷体_GB2312" charset="0"/>
              </a:rPr>
              <a:t>假设的正确性。</a:t>
            </a:r>
            <a:endParaRPr lang="zh-CN" altLang="en-US" sz="2400" dirty="0">
              <a:solidFill>
                <a:srgbClr val="660066"/>
              </a:solidFill>
              <a:latin typeface="楷体_GB2312" charset="0"/>
              <a:ea typeface="楷体_GB2312" charset="0"/>
              <a:cs typeface="楷体_GB2312" charset="0"/>
            </a:endParaRPr>
          </a:p>
        </p:txBody>
      </p:sp>
      <p:sp>
        <p:nvSpPr>
          <p:cNvPr id="110596" name="Rectangle 9"/>
          <p:cNvSpPr>
            <a:spLocks noChangeArrowheads="1"/>
          </p:cNvSpPr>
          <p:nvPr/>
        </p:nvSpPr>
        <p:spPr bwMode="auto">
          <a:xfrm>
            <a:off x="468313" y="4005263"/>
            <a:ext cx="8064500" cy="1527341"/>
          </a:xfrm>
          <a:prstGeom prst="rect">
            <a:avLst/>
          </a:prstGeom>
          <a:noFill/>
          <a:ln>
            <a:noFill/>
          </a:ln>
        </p:spPr>
        <p:txBody>
          <a:bodyPr>
            <a:spAutoFit/>
          </a:bodyPr>
          <a:lstStyle/>
          <a:p>
            <a:pPr>
              <a:lnSpc>
                <a:spcPts val="3780"/>
              </a:lnSpc>
            </a:pPr>
            <a:r>
              <a:rPr lang="zh-CN" altLang="en-US" sz="2400" dirty="0">
                <a:solidFill>
                  <a:schemeClr val="tx1"/>
                </a:solidFill>
                <a:latin typeface="楷体_GB2312" charset="0"/>
                <a:ea typeface="楷体_GB2312" charset="0"/>
                <a:cs typeface="楷体_GB2312" charset="0"/>
              </a:rPr>
              <a:t>　</a:t>
            </a:r>
            <a:r>
              <a:rPr lang="zh-CN" altLang="en-US" sz="2400" dirty="0">
                <a:solidFill>
                  <a:srgbClr val="0000FF"/>
                </a:solidFill>
                <a:latin typeface="楷体_GB2312" charset="0"/>
                <a:ea typeface="楷体_GB2312" charset="0"/>
                <a:cs typeface="楷体_GB2312" charset="0"/>
              </a:rPr>
              <a:t>史特恩</a:t>
            </a:r>
            <a:r>
              <a:rPr lang="en-US" altLang="zh-CN" sz="2400" dirty="0">
                <a:solidFill>
                  <a:srgbClr val="0000FF"/>
                </a:solidFill>
                <a:latin typeface="楷体_GB2312" charset="0"/>
                <a:ea typeface="楷体_GB2312" charset="0"/>
                <a:cs typeface="楷体_GB2312" charset="0"/>
              </a:rPr>
              <a:t>-</a:t>
            </a:r>
            <a:r>
              <a:rPr lang="zh-CN" altLang="en-US" sz="2400" dirty="0">
                <a:solidFill>
                  <a:srgbClr val="0000FF"/>
                </a:solidFill>
                <a:latin typeface="楷体_GB2312" charset="0"/>
                <a:ea typeface="楷体_GB2312" charset="0"/>
                <a:cs typeface="楷体_GB2312" charset="0"/>
              </a:rPr>
              <a:t>盖拉赫实验和反常塞曼效应</a:t>
            </a:r>
            <a:r>
              <a:rPr lang="zh-CN" altLang="en-US" sz="2400" dirty="0">
                <a:solidFill>
                  <a:schemeClr val="tx1"/>
                </a:solidFill>
                <a:latin typeface="楷体_GB2312" charset="0"/>
                <a:ea typeface="楷体_GB2312" charset="0"/>
                <a:cs typeface="楷体_GB2312" charset="0"/>
              </a:rPr>
              <a:t>，都需要用一种全新的物理图象作出解释。而正是这两个实验导致了</a:t>
            </a:r>
            <a:r>
              <a:rPr lang="zh-CN" altLang="en-US" sz="2400" dirty="0">
                <a:solidFill>
                  <a:schemeClr val="tx1"/>
                </a:solidFill>
                <a:latin typeface="Times New Roman" panose="02020603050405020304" pitchFamily="18" charset="0"/>
                <a:ea typeface="楷体_GB2312" charset="0"/>
                <a:cs typeface="楷体_GB2312" charset="0"/>
              </a:rPr>
              <a:t>“</a:t>
            </a:r>
            <a:r>
              <a:rPr lang="zh-CN" altLang="en-US" sz="2400" dirty="0">
                <a:solidFill>
                  <a:srgbClr val="FF0000"/>
                </a:solidFill>
                <a:latin typeface="楷体_GB2312" charset="0"/>
                <a:ea typeface="楷体_GB2312" charset="0"/>
                <a:cs typeface="楷体_GB2312" charset="0"/>
              </a:rPr>
              <a:t>电子自旋</a:t>
            </a:r>
            <a:r>
              <a:rPr lang="zh-CN" altLang="en-US" sz="2400" dirty="0">
                <a:solidFill>
                  <a:schemeClr val="tx1"/>
                </a:solidFill>
                <a:latin typeface="Times New Roman" panose="02020603050405020304" pitchFamily="18" charset="0"/>
                <a:ea typeface="楷体_GB2312" charset="0"/>
                <a:cs typeface="楷体_GB2312" charset="0"/>
              </a:rPr>
              <a:t>”</a:t>
            </a:r>
            <a:r>
              <a:rPr lang="zh-CN" altLang="en-US" sz="2400" dirty="0">
                <a:solidFill>
                  <a:schemeClr val="tx1"/>
                </a:solidFill>
                <a:latin typeface="楷体_GB2312" charset="0"/>
                <a:ea typeface="楷体_GB2312" charset="0"/>
                <a:cs typeface="楷体_GB2312" charset="0"/>
              </a:rPr>
              <a:t>假定的提出。</a:t>
            </a:r>
            <a:endParaRPr lang="zh-CN" altLang="en-US" sz="2400" dirty="0">
              <a:solidFill>
                <a:schemeClr val="tx1"/>
              </a:solidFill>
              <a:latin typeface="楷体_GB2312" charset="0"/>
              <a:ea typeface="楷体_GB2312" charset="0"/>
              <a:cs typeface="楷体_GB2312" charset="0"/>
            </a:endParaRPr>
          </a:p>
        </p:txBody>
      </p:sp>
      <p:sp>
        <p:nvSpPr>
          <p:cNvPr id="110597" name="Rectangle 10"/>
          <p:cNvSpPr>
            <a:spLocks noChangeArrowheads="1"/>
          </p:cNvSpPr>
          <p:nvPr/>
        </p:nvSpPr>
        <p:spPr bwMode="auto">
          <a:xfrm>
            <a:off x="468313" y="592604"/>
            <a:ext cx="7921625" cy="1527341"/>
          </a:xfrm>
          <a:prstGeom prst="rect">
            <a:avLst/>
          </a:prstGeom>
          <a:noFill/>
          <a:ln>
            <a:noFill/>
          </a:ln>
        </p:spPr>
        <p:txBody>
          <a:bodyPr>
            <a:spAutoFit/>
          </a:bodyPr>
          <a:lstStyle/>
          <a:p>
            <a:pPr>
              <a:lnSpc>
                <a:spcPts val="3780"/>
              </a:lnSpc>
              <a:spcBef>
                <a:spcPct val="20000"/>
              </a:spcBef>
              <a:buClr>
                <a:schemeClr val="accent2"/>
              </a:buClr>
              <a:buFont typeface="Wingdings" panose="05000000000000000000" charset="0"/>
              <a:buNone/>
            </a:pPr>
            <a:r>
              <a:rPr lang="zh-CN" altLang="en-US" sz="2400" dirty="0">
                <a:solidFill>
                  <a:schemeClr val="tx1"/>
                </a:solidFill>
                <a:latin typeface="楷体_GB2312" charset="0"/>
                <a:ea typeface="楷体_GB2312" charset="0"/>
                <a:cs typeface="楷体_GB2312" charset="0"/>
              </a:rPr>
              <a:t>　在量子力学和电子自旋概念建立之前，反常塞曼效应一直不能解释（约</a:t>
            </a:r>
            <a:r>
              <a:rPr lang="en-US" altLang="zh-CN" sz="2400" dirty="0">
                <a:solidFill>
                  <a:schemeClr val="tx1"/>
                </a:solidFill>
                <a:latin typeface="楷体_GB2312" charset="0"/>
                <a:ea typeface="楷体_GB2312" charset="0"/>
                <a:cs typeface="楷体_GB2312" charset="0"/>
              </a:rPr>
              <a:t>30</a:t>
            </a:r>
            <a:r>
              <a:rPr lang="zh-CN" altLang="en-US" sz="2400" dirty="0">
                <a:solidFill>
                  <a:schemeClr val="tx1"/>
                </a:solidFill>
                <a:latin typeface="楷体_GB2312" charset="0"/>
                <a:ea typeface="楷体_GB2312" charset="0"/>
                <a:cs typeface="楷体_GB2312" charset="0"/>
              </a:rPr>
              <a:t>年），被列为</a:t>
            </a:r>
            <a:r>
              <a:rPr kumimoji="1" lang="zh-CN" altLang="en-US" sz="2400" dirty="0">
                <a:solidFill>
                  <a:schemeClr val="tx1"/>
                </a:solidFill>
                <a:latin typeface="Times New Roman" panose="02020603050405020304" pitchFamily="18" charset="0"/>
                <a:ea typeface="楷体_GB2312" charset="0"/>
                <a:cs typeface="楷体_GB2312" charset="0"/>
              </a:rPr>
              <a:t>“</a:t>
            </a:r>
            <a:r>
              <a:rPr kumimoji="1" lang="zh-CN" altLang="en-US" sz="2400" dirty="0">
                <a:solidFill>
                  <a:srgbClr val="FF0000"/>
                </a:solidFill>
                <a:latin typeface="楷体_GB2312" charset="0"/>
                <a:ea typeface="楷体_GB2312" charset="0"/>
                <a:cs typeface="楷体_GB2312" charset="0"/>
              </a:rPr>
              <a:t>原子物理中悬而未决的问题</a:t>
            </a:r>
            <a:r>
              <a:rPr kumimoji="1" lang="zh-CN" altLang="en-US" sz="2400" dirty="0">
                <a:solidFill>
                  <a:srgbClr val="FF0000"/>
                </a:solidFill>
                <a:latin typeface="Times New Roman" panose="02020603050405020304" pitchFamily="18" charset="0"/>
                <a:ea typeface="楷体_GB2312" charset="0"/>
                <a:cs typeface="楷体_GB2312" charset="0"/>
              </a:rPr>
              <a:t>”</a:t>
            </a:r>
            <a:r>
              <a:rPr kumimoji="1" lang="zh-CN" altLang="en-US" sz="2400" dirty="0">
                <a:solidFill>
                  <a:srgbClr val="FF0000"/>
                </a:solidFill>
                <a:latin typeface="楷体_GB2312" charset="0"/>
                <a:ea typeface="楷体_GB2312" charset="0"/>
                <a:cs typeface="楷体_GB2312" charset="0"/>
              </a:rPr>
              <a:t>之一</a:t>
            </a:r>
            <a:r>
              <a:rPr lang="zh-CN" altLang="en-US" sz="2400" dirty="0">
                <a:solidFill>
                  <a:srgbClr val="FF0000"/>
                </a:solidFill>
                <a:latin typeface="楷体_GB2312" charset="0"/>
                <a:ea typeface="楷体_GB2312" charset="0"/>
                <a:cs typeface="楷体_GB2312" charset="0"/>
              </a:rPr>
              <a:t>。</a:t>
            </a:r>
            <a:endParaRPr lang="zh-CN" altLang="en-US" sz="2400" dirty="0">
              <a:solidFill>
                <a:srgbClr val="FF0000"/>
              </a:solidFill>
              <a:latin typeface="楷体_GB2312" charset="0"/>
              <a:ea typeface="楷体_GB2312" charset="0"/>
              <a:cs typeface="楷体_GB2312" charset="0"/>
            </a:endParaRPr>
          </a:p>
        </p:txBody>
      </p:sp>
      <p:sp>
        <p:nvSpPr>
          <p:cNvPr id="4" name="Footer Placeholder 3"/>
          <p:cNvSpPr>
            <a:spLocks noGrp="1"/>
          </p:cNvSpPr>
          <p:nvPr>
            <p:ph type="ftr" sz="quarter" idx="11"/>
          </p:nvPr>
        </p:nvSpPr>
        <p:spPr/>
        <p:txBody>
          <a:bodyPr/>
          <a:lstStyle/>
          <a:p>
            <a:r>
              <a:rPr lang="zh-CN" altLang="en-US" dirty="0"/>
              <a:t>原子物理学</a:t>
            </a:r>
            <a:r>
              <a:rPr lang="en-US" altLang="zh-CN" dirty="0"/>
              <a:t>2026</a:t>
            </a:r>
            <a:r>
              <a:rPr lang="zh-CN" altLang="en-US" dirty="0"/>
              <a:t>年春</a:t>
            </a: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0596"/>
                                        </p:tgtEl>
                                        <p:attrNameLst>
                                          <p:attrName>style.visibility</p:attrName>
                                        </p:attrNameLst>
                                      </p:cBhvr>
                                      <p:to>
                                        <p:strVal val="visible"/>
                                      </p:to>
                                    </p:set>
                                    <p:animEffect transition="in" filter="checkerboard(across)">
                                      <p:cBhvr>
                                        <p:cTn id="11"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P spid="110596" grpId="0"/>
    </p:bldLst>
  </p:timing>
</p:sld>
</file>

<file path=ppt/theme/theme1.xml><?xml version="1.0" encoding="utf-8"?>
<a:theme xmlns:a="http://schemas.openxmlformats.org/drawingml/2006/main" name="Xiaorui-l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none" rtlCol="0">
        <a:spAutoFit/>
      </a:bodyPr>
      <a:lstStyle>
        <a:defPPr>
          <a:defRPr dirty="0" smtClean="0">
            <a:solidFill>
              <a:schemeClr val="tx1"/>
            </a:solidFill>
            <a:latin typeface="+mn-ea"/>
            <a:ea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4872</Words>
  <Application>WPS 演示</Application>
  <PresentationFormat>全屏显示(4:3)</PresentationFormat>
  <Paragraphs>430</Paragraphs>
  <Slides>35</Slides>
  <Notes>6</Notes>
  <HiddenSlides>0</HiddenSlides>
  <MMClips>0</MMClips>
  <ScaleCrop>false</ScaleCrop>
  <HeadingPairs>
    <vt:vector size="8" baseType="variant">
      <vt:variant>
        <vt:lpstr>已用的字体</vt:lpstr>
      </vt:variant>
      <vt:variant>
        <vt:i4>26</vt:i4>
      </vt:variant>
      <vt:variant>
        <vt:lpstr>主题</vt:lpstr>
      </vt:variant>
      <vt:variant>
        <vt:i4>1</vt:i4>
      </vt:variant>
      <vt:variant>
        <vt:lpstr>嵌入 OLE 服务器</vt:lpstr>
      </vt:variant>
      <vt:variant>
        <vt:i4>37</vt:i4>
      </vt:variant>
      <vt:variant>
        <vt:lpstr>幻灯片标题</vt:lpstr>
      </vt:variant>
      <vt:variant>
        <vt:i4>35</vt:i4>
      </vt:variant>
    </vt:vector>
  </HeadingPairs>
  <TitlesOfParts>
    <vt:vector size="99" baseType="lpstr">
      <vt:lpstr>Arial</vt:lpstr>
      <vt:lpstr>宋体</vt:lpstr>
      <vt:lpstr>Wingdings</vt:lpstr>
      <vt:lpstr>MS PGothic</vt:lpstr>
      <vt:lpstr>Symbol</vt:lpstr>
      <vt:lpstr>Courier New</vt:lpstr>
      <vt:lpstr>Calibri</vt:lpstr>
      <vt:lpstr>Times New Roman</vt:lpstr>
      <vt:lpstr>华文楷体</vt:lpstr>
      <vt:lpstr>隶书</vt:lpstr>
      <vt:lpstr>楷体_GB2312</vt:lpstr>
      <vt:lpstr>新宋体</vt:lpstr>
      <vt:lpstr>Symbol</vt:lpstr>
      <vt:lpstr>华文新魏</vt:lpstr>
      <vt:lpstr>Wingdings</vt:lpstr>
      <vt:lpstr>Cambria Math</vt:lpstr>
      <vt:lpstr>Calibri Light</vt:lpstr>
      <vt:lpstr>微软雅黑</vt:lpstr>
      <vt:lpstr>Arial Unicode MS</vt:lpstr>
      <vt:lpstr>Wingdings</vt:lpstr>
      <vt:lpstr>Harlow Solid Italic</vt:lpstr>
      <vt:lpstr>Segoe Print</vt:lpstr>
      <vt:lpstr>华文行楷</vt:lpstr>
      <vt:lpstr>Calibri</vt:lpstr>
      <vt:lpstr>Stymie Std Light Italic</vt:lpstr>
      <vt:lpstr>BatangChe</vt:lpstr>
      <vt:lpstr>Xiaorui-lect</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MSPhotoEd.3</vt:lpstr>
      <vt:lpstr>Equation.3</vt:lpstr>
      <vt:lpstr>Equation.3</vt:lpstr>
      <vt:lpstr>Equation.DSMT4</vt:lpstr>
      <vt:lpstr>Equation.DSMT4</vt:lpstr>
      <vt:lpstr>Equation.DSMT4</vt:lpstr>
      <vt:lpstr>Equation.3</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Equation.3</vt:lpstr>
      <vt:lpstr>Equation.DSMT4</vt:lpstr>
      <vt:lpstr>Equation.DSMT4</vt:lpstr>
      <vt:lpstr>Equation.DSMT4</vt:lpstr>
      <vt:lpstr>Equation.DSMT4</vt:lpstr>
      <vt:lpstr>第四章   原子中电子的自旋</vt:lpstr>
      <vt:lpstr>赛曼效应</vt:lpstr>
      <vt:lpstr>塞曼（P. Zeeman，1865-1943）</vt:lpstr>
      <vt:lpstr>塞曼效应</vt:lpstr>
      <vt:lpstr>正常塞曼效应</vt:lpstr>
      <vt:lpstr>正常塞曼效应经典解释</vt:lpstr>
      <vt:lpstr>反常塞曼效应</vt:lpstr>
      <vt:lpstr>反常塞曼效应 举例</vt:lpstr>
      <vt:lpstr>PowerPoint 演示文稿</vt:lpstr>
      <vt:lpstr>塞曼效应</vt:lpstr>
      <vt:lpstr>磁场中能级分裂举例</vt:lpstr>
      <vt:lpstr>塞曼效应的简单图像</vt:lpstr>
      <vt:lpstr>正常塞曼效应</vt:lpstr>
      <vt:lpstr>镉的6438.47埃谱线的正常塞曼分裂</vt:lpstr>
      <vt:lpstr>洛伦兹经典观点</vt:lpstr>
      <vt:lpstr>塞曼效应的偏振特性</vt:lpstr>
      <vt:lpstr>塞曼效应的发射光谱具有偏振特性</vt:lpstr>
      <vt:lpstr>跃迁与辐射光子的圆偏振</vt:lpstr>
      <vt:lpstr>塞曼效应偏振性讨论</vt:lpstr>
      <vt:lpstr>反常塞曼效应</vt:lpstr>
      <vt:lpstr>钠双线在外磁场中反常塞曼效应</vt:lpstr>
      <vt:lpstr>格罗春（Grotrain）图</vt:lpstr>
      <vt:lpstr>钠光谱的反常塞曼效应</vt:lpstr>
      <vt:lpstr>小知识：超精细结构的塞曼分裂</vt:lpstr>
      <vt:lpstr>核磁共振(NMR)</vt:lpstr>
      <vt:lpstr>均匀磁场中的质子能态</vt:lpstr>
      <vt:lpstr>自旋 – 倒逆</vt:lpstr>
      <vt:lpstr>（核）磁共振</vt:lpstr>
      <vt:lpstr>例：水中质子的扫频核磁共振条件</vt:lpstr>
      <vt:lpstr>核磁共振实验设置</vt:lpstr>
      <vt:lpstr>乙醇样品的核磁共振谱</vt:lpstr>
      <vt:lpstr>核磁共振医学成像装置</vt:lpstr>
      <vt:lpstr>（核）磁共振成像</vt:lpstr>
      <vt:lpstr>本章小结</vt:lpstr>
      <vt:lpstr>作业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原子物理学课件</dc:title>
  <dc:creator/>
  <cp:lastModifiedBy>wdh20</cp:lastModifiedBy>
  <cp:revision>2397</cp:revision>
  <cp:lastPrinted>2022-04-01T08:47:00Z</cp:lastPrinted>
  <dcterms:created xsi:type="dcterms:W3CDTF">2003-04-28T21:37:00Z</dcterms:created>
  <dcterms:modified xsi:type="dcterms:W3CDTF">2026-04-20T03:49:11Z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9540C28CCBE54AF79E53BDB132D50975_12</vt:lpwstr>
  </property>
  <property fmtid="{D5CDD505-2E9C-101B-9397-08002B2CF9AE}" pid="3" name="KSOProductBuildVer">
    <vt:lpwstr>2052-12.1.0.23542</vt:lpwstr>
  </property>
</Properties>
</file>