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1" r:id="rId1"/>
    <p:sldMasterId id="2147484067" r:id="rId2"/>
  </p:sldMasterIdLst>
  <p:notesMasterIdLst>
    <p:notesMasterId r:id="rId49"/>
  </p:notesMasterIdLst>
  <p:sldIdLst>
    <p:sldId id="641" r:id="rId3"/>
    <p:sldId id="759" r:id="rId4"/>
    <p:sldId id="642" r:id="rId5"/>
    <p:sldId id="643" r:id="rId6"/>
    <p:sldId id="650" r:id="rId7"/>
    <p:sldId id="739" r:id="rId8"/>
    <p:sldId id="651" r:id="rId9"/>
    <p:sldId id="652" r:id="rId10"/>
    <p:sldId id="653" r:id="rId11"/>
    <p:sldId id="654" r:id="rId12"/>
    <p:sldId id="740" r:id="rId13"/>
    <p:sldId id="655" r:id="rId14"/>
    <p:sldId id="742" r:id="rId15"/>
    <p:sldId id="743" r:id="rId16"/>
    <p:sldId id="752" r:id="rId17"/>
    <p:sldId id="744" r:id="rId18"/>
    <p:sldId id="745" r:id="rId19"/>
    <p:sldId id="656" r:id="rId20"/>
    <p:sldId id="746" r:id="rId21"/>
    <p:sldId id="747" r:id="rId22"/>
    <p:sldId id="748" r:id="rId23"/>
    <p:sldId id="749" r:id="rId24"/>
    <p:sldId id="750" r:id="rId25"/>
    <p:sldId id="751" r:id="rId26"/>
    <p:sldId id="657" r:id="rId27"/>
    <p:sldId id="658" r:id="rId28"/>
    <p:sldId id="659" r:id="rId29"/>
    <p:sldId id="660" r:id="rId30"/>
    <p:sldId id="661" r:id="rId31"/>
    <p:sldId id="662" r:id="rId32"/>
    <p:sldId id="663" r:id="rId33"/>
    <p:sldId id="664" r:id="rId34"/>
    <p:sldId id="753" r:id="rId35"/>
    <p:sldId id="754" r:id="rId36"/>
    <p:sldId id="665" r:id="rId37"/>
    <p:sldId id="761" r:id="rId38"/>
    <p:sldId id="666" r:id="rId39"/>
    <p:sldId id="667" r:id="rId40"/>
    <p:sldId id="668" r:id="rId41"/>
    <p:sldId id="669" r:id="rId42"/>
    <p:sldId id="760" r:id="rId43"/>
    <p:sldId id="671" r:id="rId44"/>
    <p:sldId id="755" r:id="rId45"/>
    <p:sldId id="756" r:id="rId46"/>
    <p:sldId id="757" r:id="rId47"/>
    <p:sldId id="758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5pPr>
    <a:lvl6pPr marL="22860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6pPr>
    <a:lvl7pPr marL="27432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7pPr>
    <a:lvl8pPr marL="32004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8pPr>
    <a:lvl9pPr marL="3657600" algn="l" defTabSz="914400" rtl="0" eaLnBrk="1" latinLnBrk="0" hangingPunct="1">
      <a:defRPr kumimoji="1" sz="3200" b="1" kern="1200">
        <a:solidFill>
          <a:schemeClr val="hlink"/>
        </a:solidFill>
        <a:latin typeface="Arial" panose="020B0604020202020204" pitchFamily="34" charset="0"/>
        <a:ea typeface="MS PGothic" pitchFamily="34" charset="-128"/>
        <a:cs typeface="+mn-cs"/>
        <a:sym typeface="Symbol" panose="05050102010706020507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FF0000"/>
    <a:srgbClr val="000066"/>
    <a:srgbClr val="FF0066"/>
    <a:srgbClr val="BA0023"/>
    <a:srgbClr val="CC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5" autoAdjust="0"/>
    <p:restoredTop sz="93133" autoAdjust="0"/>
  </p:normalViewPr>
  <p:slideViewPr>
    <p:cSldViewPr>
      <p:cViewPr varScale="1">
        <p:scale>
          <a:sx n="135" d="100"/>
          <a:sy n="135" d="100"/>
        </p:scale>
        <p:origin x="4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15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200" b="0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CF476E-78EB-4515-A009-F1CB868C9A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8522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753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9588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400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73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003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75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024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2EF40-BF17-4339-979A-65C88723CDB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16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4741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8473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CF476E-78EB-4515-A009-F1CB868C9A38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736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5235-7AFF-984C-96A7-B094A8BDAF63}" type="datetime1">
              <a:rPr lang="zh-CN" altLang="en-US" smtClean="0"/>
              <a:t>2026/4/20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3BAC4F7-8877-4A8A-A428-06935D1FE72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669B-E99C-4A0B-BA1B-081DA43CAEA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8B42-DC61-45F1-96FE-621FB6601CE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6D1D-02EB-463D-853A-E5AB01CD807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E557-D441-4357-A945-F2E1178F743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6441D-73B2-4300-883B-8FC5FEE0809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2B9E-FFE5-4794-A8DA-F7D52FEE30A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D858-BD28-433D-B04C-8DD36E23FB5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5B26-92D0-4101-B870-576B6EE311B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DE4-D1BD-A044-A1E5-149D1BE946C3}" type="datetime1">
              <a:rPr lang="zh-CN" altLang="en-US" smtClean="0"/>
              <a:t>2026/4/20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FEFB-AD55-4847-8252-3CEF9637942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000500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62500" y="3925888"/>
            <a:ext cx="4000500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F8D9-08CA-8E45-91E4-C6EFEA1F85FB}" type="datetime1">
              <a:rPr lang="zh-CN" altLang="en-US" smtClean="0">
                <a:solidFill>
                  <a:srgbClr val="FF0033"/>
                </a:solidFill>
              </a:rPr>
              <a:t>2026/4/20</a:t>
            </a:fld>
            <a:endParaRPr lang="en-US" altLang="zh-CN">
              <a:solidFill>
                <a:srgbClr val="FF0033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>
                <a:solidFill>
                  <a:srgbClr val="FF0033"/>
                </a:solidFill>
              </a:rPr>
              <a:t>原子物理学</a:t>
            </a:r>
            <a:r>
              <a:rPr lang="en-US" altLang="zh-CN" dirty="0">
                <a:solidFill>
                  <a:srgbClr val="FF0033"/>
                </a:solidFill>
              </a:rPr>
              <a:t>2026</a:t>
            </a:r>
            <a:r>
              <a:rPr lang="zh-CN" altLang="en-US" dirty="0">
                <a:solidFill>
                  <a:srgbClr val="FF0033"/>
                </a:solidFill>
              </a:rPr>
              <a:t>年春</a:t>
            </a:r>
            <a:endParaRPr lang="en-US" altLang="zh-CN" dirty="0">
              <a:solidFill>
                <a:srgbClr val="FF0033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00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36193-DF8B-B447-80D8-67C6C56ECA0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C158-5067-2946-B599-22672B3F651B}" type="datetime1">
              <a:rPr lang="zh-CN" altLang="en-US" smtClean="0"/>
              <a:t>2026/4/20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8D2A-A3F3-794C-972F-AAE77FAC24A5}" type="datetime1">
              <a:rPr lang="zh-CN" altLang="en-US" smtClean="0"/>
              <a:t>2026/4/20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000066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</a:rPr>
              <a:t>单击此处编辑母版标题样式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66"/>
                </a:solidFill>
              </a:rPr>
              <a:t>单击此处编辑母版文本样式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66"/>
                </a:solidFill>
              </a:rPr>
              <a:t>第二级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66"/>
                </a:solidFill>
              </a:rPr>
              <a:t>第三级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66"/>
                </a:solidFill>
              </a:rPr>
              <a:t>第四级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0066"/>
                </a:solidFill>
              </a:rPr>
              <a:t>第五级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0264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、文本和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600202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90A34-0748-024B-83EB-196E997535DD}" type="datetime1">
              <a:rPr lang="zh-CN" altLang="en-US" smtClean="0"/>
              <a:t>2026/4/20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altLang="zh-CN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0331-1667-8644-890F-F2174E8153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555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48C1-17E5-0D44-8C08-B98B0A4FE481}" type="datetime1">
              <a:rPr kumimoji="1" lang="zh-CN" altLang="en-US" smtClean="0"/>
              <a:t>2026/4/20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dirty="0"/>
              <a:t>原子物理学</a:t>
            </a:r>
            <a:r>
              <a:rPr kumimoji="1" lang="en-US" altLang="zh-CN" dirty="0"/>
              <a:t>2026</a:t>
            </a:r>
            <a:r>
              <a:rPr kumimoji="1" lang="zh-CN" altLang="en-US" dirty="0"/>
              <a:t>年春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56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chemeClr val="tx1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51447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800" y="3124200"/>
            <a:ext cx="8458200" cy="46038"/>
          </a:xfrm>
          <a:prstGeom prst="rect">
            <a:avLst/>
          </a:prstGeom>
          <a:gradFill rotWithShape="0">
            <a:gsLst>
              <a:gs pos="0">
                <a:srgbClr val="9F9FFF"/>
              </a:gs>
              <a:gs pos="50000">
                <a:srgbClr val="9999FF"/>
              </a:gs>
              <a:gs pos="100000">
                <a:srgbClr val="9F9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1pPr>
            <a:lvl2pPr marL="742950" indent="-28575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2pPr>
            <a:lvl3pPr marL="11430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3pPr>
            <a:lvl4pPr marL="16002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4pPr>
            <a:lvl5pPr marL="2057400" indent="-228600" eaLnBrk="0" hangingPunct="0"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 typeface="Wingdings 2" pitchFamily="18" charset="2"/>
              <a:buChar char="è"/>
              <a:defRPr kumimoji="1" sz="3200" b="1">
                <a:solidFill>
                  <a:schemeClr val="hlink"/>
                </a:solidFill>
                <a:latin typeface="Arial" charset="0"/>
                <a:ea typeface="MS PGothic" pitchFamily="34" charset="-128"/>
                <a:sym typeface="Symbol" pitchFamily="18" charset="2"/>
              </a:defRPr>
            </a:lvl9pPr>
          </a:lstStyle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678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524000"/>
            <a:ext cx="7772400" cy="1371600"/>
          </a:xfrm>
        </p:spPr>
        <p:txBody>
          <a:bodyPr/>
          <a:lstStyle>
            <a:lvl1pPr algn="ctr">
              <a:defRPr sz="6000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</a:p>
        </p:txBody>
      </p:sp>
      <p:sp>
        <p:nvSpPr>
          <p:cNvPr id="6789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352800"/>
            <a:ext cx="6400800" cy="12954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200">
                <a:solidFill>
                  <a:schemeClr val="accent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lvl="0"/>
            <a:r>
              <a:rPr lang="en-US" altLang="zh-CN" noProof="0" dirty="0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477"/>
            <a:ext cx="8305800" cy="936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1904"/>
            <a:ext cx="8381999" cy="4774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11C995-473D-D04D-8A6D-0BCF48F452C3}" type="datetime1">
              <a:rPr lang="zh-CN" altLang="en-US" smtClean="0"/>
              <a:t>2026/4/20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0000FF"/>
                </a:solidFill>
              </a:defRPr>
            </a:lvl1pPr>
          </a:lstStyle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1540" y="114300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99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5" r:id="rId3"/>
    <p:sldLayoutId id="2147484046" r:id="rId4"/>
    <p:sldLayoutId id="2147484063" r:id="rId5"/>
    <p:sldLayoutId id="2147484064" r:id="rId6"/>
    <p:sldLayoutId id="2147484065" r:id="rId7"/>
    <p:sldLayoutId id="2147484066" r:id="rId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9875" indent="-254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charset="0"/>
        <a:buChar char="•"/>
        <a:tabLst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92125" indent="-254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Courier New" charset="0"/>
        <a:buChar char="o"/>
        <a:tabLst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36512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v"/>
        <a:tabLst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7125" indent="-317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q"/>
        <a:tabLst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76375" indent="-317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Ø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1" name="Rectangle 3"/>
          <p:cNvSpPr>
            <a:spLocks noChangeArrowheads="1"/>
          </p:cNvSpPr>
          <p:nvPr userDrawn="1"/>
        </p:nvSpPr>
        <p:spPr bwMode="auto">
          <a:xfrm>
            <a:off x="228600" y="685800"/>
            <a:ext cx="8763000" cy="4603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 sz="2400" b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7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543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6778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9100" y="6629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kumimoji="0" sz="160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fld id="{B4690805-D7D2-4AB9-A191-0BC72984627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1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楷体" panose="02010600040101010101" pitchFamily="2" charset="-122"/>
          <a:ea typeface="华文楷体" panose="020106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4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华文行楷" pitchFamily="2" charset="-122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4400" b="1">
          <a:solidFill>
            <a:srgbClr val="000066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4000" b="1">
          <a:solidFill>
            <a:srgbClr val="000099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600" b="1">
          <a:solidFill>
            <a:schemeClr val="accent1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200" b="1">
          <a:solidFill>
            <a:srgbClr val="FF0000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99"/>
        </a:buClr>
        <a:buFont typeface="Wingdings 2" panose="05020102010507070707" pitchFamily="18" charset="2"/>
        <a:buChar char="è"/>
        <a:defRPr sz="3200" b="1">
          <a:solidFill>
            <a:srgbClr val="000066"/>
          </a:solidFill>
          <a:latin typeface="Times New Roman" panose="02020603050405020304" pitchFamily="18" charset="0"/>
          <a:ea typeface="华文楷体" panose="02010600040101010101" pitchFamily="2" charset="-122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99"/>
        </a:buClr>
        <a:buFont typeface="Wingdings 2" pitchFamily="18" charset="2"/>
        <a:buChar char="è"/>
        <a:defRPr sz="28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wmf"/><Relationship Id="rId11" Type="http://schemas.openxmlformats.org/officeDocument/2006/relationships/image" Target="../media/image8.e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wmf"/><Relationship Id="rId21" Type="http://schemas.openxmlformats.org/officeDocument/2006/relationships/oleObject" Target="../embeddings/oleObject11.bin"/><Relationship Id="rId42" Type="http://schemas.openxmlformats.org/officeDocument/2006/relationships/image" Target="../media/image46.wmf"/><Relationship Id="rId47" Type="http://schemas.openxmlformats.org/officeDocument/2006/relationships/oleObject" Target="../embeddings/oleObject24.bin"/><Relationship Id="rId63" Type="http://schemas.openxmlformats.org/officeDocument/2006/relationships/oleObject" Target="../embeddings/oleObject32.bin"/><Relationship Id="rId68" Type="http://schemas.openxmlformats.org/officeDocument/2006/relationships/image" Target="../media/image59.wmf"/><Relationship Id="rId84" Type="http://schemas.openxmlformats.org/officeDocument/2006/relationships/image" Target="../media/image67.wmf"/><Relationship Id="rId89" Type="http://schemas.openxmlformats.org/officeDocument/2006/relationships/oleObject" Target="../embeddings/oleObject45.bin"/><Relationship Id="rId16" Type="http://schemas.openxmlformats.org/officeDocument/2006/relationships/image" Target="../media/image33.wmf"/><Relationship Id="rId107" Type="http://schemas.openxmlformats.org/officeDocument/2006/relationships/oleObject" Target="../embeddings/oleObject54.bin"/><Relationship Id="rId11" Type="http://schemas.openxmlformats.org/officeDocument/2006/relationships/oleObject" Target="../embeddings/oleObject6.bin"/><Relationship Id="rId32" Type="http://schemas.openxmlformats.org/officeDocument/2006/relationships/image" Target="../media/image41.wmf"/><Relationship Id="rId37" Type="http://schemas.openxmlformats.org/officeDocument/2006/relationships/oleObject" Target="../embeddings/oleObject19.bin"/><Relationship Id="rId53" Type="http://schemas.openxmlformats.org/officeDocument/2006/relationships/oleObject" Target="../embeddings/oleObject27.bin"/><Relationship Id="rId58" Type="http://schemas.openxmlformats.org/officeDocument/2006/relationships/image" Target="../media/image54.wmf"/><Relationship Id="rId74" Type="http://schemas.openxmlformats.org/officeDocument/2006/relationships/image" Target="../media/image62.wmf"/><Relationship Id="rId79" Type="http://schemas.openxmlformats.org/officeDocument/2006/relationships/oleObject" Target="../embeddings/oleObject40.bin"/><Relationship Id="rId102" Type="http://schemas.openxmlformats.org/officeDocument/2006/relationships/image" Target="../media/image76.wmf"/><Relationship Id="rId5" Type="http://schemas.openxmlformats.org/officeDocument/2006/relationships/oleObject" Target="../embeddings/oleObject3.bin"/><Relationship Id="rId90" Type="http://schemas.openxmlformats.org/officeDocument/2006/relationships/image" Target="../media/image70.wmf"/><Relationship Id="rId95" Type="http://schemas.openxmlformats.org/officeDocument/2006/relationships/oleObject" Target="../embeddings/oleObject48.bin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14.bin"/><Relationship Id="rId43" Type="http://schemas.openxmlformats.org/officeDocument/2006/relationships/oleObject" Target="../embeddings/oleObject22.bin"/><Relationship Id="rId48" Type="http://schemas.openxmlformats.org/officeDocument/2006/relationships/image" Target="../media/image49.wmf"/><Relationship Id="rId64" Type="http://schemas.openxmlformats.org/officeDocument/2006/relationships/image" Target="../media/image57.wmf"/><Relationship Id="rId69" Type="http://schemas.openxmlformats.org/officeDocument/2006/relationships/oleObject" Target="../embeddings/oleObject35.bin"/><Relationship Id="rId80" Type="http://schemas.openxmlformats.org/officeDocument/2006/relationships/image" Target="../media/image65.wmf"/><Relationship Id="rId85" Type="http://schemas.openxmlformats.org/officeDocument/2006/relationships/oleObject" Target="../embeddings/oleObject43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9.bin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44.wmf"/><Relationship Id="rId59" Type="http://schemas.openxmlformats.org/officeDocument/2006/relationships/oleObject" Target="../embeddings/oleObject30.bin"/><Relationship Id="rId103" Type="http://schemas.openxmlformats.org/officeDocument/2006/relationships/oleObject" Target="../embeddings/oleObject52.bin"/><Relationship Id="rId108" Type="http://schemas.openxmlformats.org/officeDocument/2006/relationships/image" Target="../media/image79.wmf"/><Relationship Id="rId20" Type="http://schemas.openxmlformats.org/officeDocument/2006/relationships/image" Target="../media/image35.wmf"/><Relationship Id="rId41" Type="http://schemas.openxmlformats.org/officeDocument/2006/relationships/oleObject" Target="../embeddings/oleObject21.bin"/><Relationship Id="rId54" Type="http://schemas.openxmlformats.org/officeDocument/2006/relationships/image" Target="../media/image52.wmf"/><Relationship Id="rId62" Type="http://schemas.openxmlformats.org/officeDocument/2006/relationships/image" Target="../media/image56.wmf"/><Relationship Id="rId70" Type="http://schemas.openxmlformats.org/officeDocument/2006/relationships/image" Target="../media/image60.wmf"/><Relationship Id="rId75" Type="http://schemas.openxmlformats.org/officeDocument/2006/relationships/oleObject" Target="../embeddings/oleObject38.bin"/><Relationship Id="rId83" Type="http://schemas.openxmlformats.org/officeDocument/2006/relationships/oleObject" Target="../embeddings/oleObject42.bin"/><Relationship Id="rId88" Type="http://schemas.openxmlformats.org/officeDocument/2006/relationships/image" Target="../media/image69.wmf"/><Relationship Id="rId91" Type="http://schemas.openxmlformats.org/officeDocument/2006/relationships/oleObject" Target="../embeddings/oleObject46.bin"/><Relationship Id="rId96" Type="http://schemas.openxmlformats.org/officeDocument/2006/relationships/image" Target="../media/image7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wmf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39.wmf"/><Relationship Id="rId36" Type="http://schemas.openxmlformats.org/officeDocument/2006/relationships/image" Target="../media/image43.wmf"/><Relationship Id="rId49" Type="http://schemas.openxmlformats.org/officeDocument/2006/relationships/oleObject" Target="../embeddings/oleObject25.bin"/><Relationship Id="rId57" Type="http://schemas.openxmlformats.org/officeDocument/2006/relationships/oleObject" Target="../embeddings/oleObject29.bin"/><Relationship Id="rId106" Type="http://schemas.openxmlformats.org/officeDocument/2006/relationships/image" Target="../media/image78.wmf"/><Relationship Id="rId10" Type="http://schemas.openxmlformats.org/officeDocument/2006/relationships/image" Target="../media/image30.wmf"/><Relationship Id="rId31" Type="http://schemas.openxmlformats.org/officeDocument/2006/relationships/oleObject" Target="../embeddings/oleObject16.bin"/><Relationship Id="rId44" Type="http://schemas.openxmlformats.org/officeDocument/2006/relationships/image" Target="../media/image47.wmf"/><Relationship Id="rId52" Type="http://schemas.openxmlformats.org/officeDocument/2006/relationships/image" Target="../media/image51.wmf"/><Relationship Id="rId60" Type="http://schemas.openxmlformats.org/officeDocument/2006/relationships/image" Target="../media/image55.wmf"/><Relationship Id="rId65" Type="http://schemas.openxmlformats.org/officeDocument/2006/relationships/oleObject" Target="../embeddings/oleObject33.bin"/><Relationship Id="rId73" Type="http://schemas.openxmlformats.org/officeDocument/2006/relationships/oleObject" Target="../embeddings/oleObject37.bin"/><Relationship Id="rId78" Type="http://schemas.openxmlformats.org/officeDocument/2006/relationships/image" Target="../media/image64.wmf"/><Relationship Id="rId81" Type="http://schemas.openxmlformats.org/officeDocument/2006/relationships/oleObject" Target="../embeddings/oleObject41.bin"/><Relationship Id="rId86" Type="http://schemas.openxmlformats.org/officeDocument/2006/relationships/image" Target="../media/image68.wmf"/><Relationship Id="rId94" Type="http://schemas.openxmlformats.org/officeDocument/2006/relationships/image" Target="../media/image72.wmf"/><Relationship Id="rId99" Type="http://schemas.openxmlformats.org/officeDocument/2006/relationships/oleObject" Target="../embeddings/oleObject50.bin"/><Relationship Id="rId101" Type="http://schemas.openxmlformats.org/officeDocument/2006/relationships/oleObject" Target="../embeddings/oleObject51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4.wmf"/><Relationship Id="rId39" Type="http://schemas.openxmlformats.org/officeDocument/2006/relationships/oleObject" Target="../embeddings/oleObject20.bin"/><Relationship Id="rId34" Type="http://schemas.openxmlformats.org/officeDocument/2006/relationships/image" Target="../media/image42.wmf"/><Relationship Id="rId50" Type="http://schemas.openxmlformats.org/officeDocument/2006/relationships/image" Target="../media/image50.wmf"/><Relationship Id="rId55" Type="http://schemas.openxmlformats.org/officeDocument/2006/relationships/oleObject" Target="../embeddings/oleObject28.bin"/><Relationship Id="rId76" Type="http://schemas.openxmlformats.org/officeDocument/2006/relationships/image" Target="../media/image63.wmf"/><Relationship Id="rId97" Type="http://schemas.openxmlformats.org/officeDocument/2006/relationships/oleObject" Target="../embeddings/oleObject49.bin"/><Relationship Id="rId104" Type="http://schemas.openxmlformats.org/officeDocument/2006/relationships/image" Target="../media/image77.wmf"/><Relationship Id="rId7" Type="http://schemas.openxmlformats.org/officeDocument/2006/relationships/oleObject" Target="../embeddings/oleObject4.bin"/><Relationship Id="rId71" Type="http://schemas.openxmlformats.org/officeDocument/2006/relationships/oleObject" Target="../embeddings/oleObject36.bin"/><Relationship Id="rId92" Type="http://schemas.openxmlformats.org/officeDocument/2006/relationships/image" Target="../media/image71.wmf"/><Relationship Id="rId2" Type="http://schemas.openxmlformats.org/officeDocument/2006/relationships/notesSlide" Target="../notesSlides/notesSlide6.xml"/><Relationship Id="rId29" Type="http://schemas.openxmlformats.org/officeDocument/2006/relationships/oleObject" Target="../embeddings/oleObject15.bin"/><Relationship Id="rId24" Type="http://schemas.openxmlformats.org/officeDocument/2006/relationships/image" Target="../media/image37.wmf"/><Relationship Id="rId40" Type="http://schemas.openxmlformats.org/officeDocument/2006/relationships/image" Target="../media/image45.wmf"/><Relationship Id="rId45" Type="http://schemas.openxmlformats.org/officeDocument/2006/relationships/oleObject" Target="../embeddings/oleObject23.bin"/><Relationship Id="rId66" Type="http://schemas.openxmlformats.org/officeDocument/2006/relationships/image" Target="../media/image58.wmf"/><Relationship Id="rId87" Type="http://schemas.openxmlformats.org/officeDocument/2006/relationships/oleObject" Target="../embeddings/oleObject44.bin"/><Relationship Id="rId61" Type="http://schemas.openxmlformats.org/officeDocument/2006/relationships/oleObject" Target="../embeddings/oleObject31.bin"/><Relationship Id="rId82" Type="http://schemas.openxmlformats.org/officeDocument/2006/relationships/image" Target="../media/image66.wmf"/><Relationship Id="rId19" Type="http://schemas.openxmlformats.org/officeDocument/2006/relationships/oleObject" Target="../embeddings/oleObject10.bin"/><Relationship Id="rId14" Type="http://schemas.openxmlformats.org/officeDocument/2006/relationships/image" Target="../media/image32.wmf"/><Relationship Id="rId30" Type="http://schemas.openxmlformats.org/officeDocument/2006/relationships/image" Target="../media/image40.wmf"/><Relationship Id="rId35" Type="http://schemas.openxmlformats.org/officeDocument/2006/relationships/oleObject" Target="../embeddings/oleObject18.bin"/><Relationship Id="rId56" Type="http://schemas.openxmlformats.org/officeDocument/2006/relationships/image" Target="../media/image53.wmf"/><Relationship Id="rId77" Type="http://schemas.openxmlformats.org/officeDocument/2006/relationships/oleObject" Target="../embeddings/oleObject39.bin"/><Relationship Id="rId100" Type="http://schemas.openxmlformats.org/officeDocument/2006/relationships/image" Target="../media/image75.wmf"/><Relationship Id="rId105" Type="http://schemas.openxmlformats.org/officeDocument/2006/relationships/oleObject" Target="../embeddings/oleObject53.bin"/><Relationship Id="rId8" Type="http://schemas.openxmlformats.org/officeDocument/2006/relationships/image" Target="../media/image29.wmf"/><Relationship Id="rId51" Type="http://schemas.openxmlformats.org/officeDocument/2006/relationships/oleObject" Target="../embeddings/oleObject26.bin"/><Relationship Id="rId72" Type="http://schemas.openxmlformats.org/officeDocument/2006/relationships/image" Target="../media/image61.wmf"/><Relationship Id="rId93" Type="http://schemas.openxmlformats.org/officeDocument/2006/relationships/oleObject" Target="../embeddings/oleObject47.bin"/><Relationship Id="rId98" Type="http://schemas.openxmlformats.org/officeDocument/2006/relationships/image" Target="../media/image74.wmf"/><Relationship Id="rId3" Type="http://schemas.openxmlformats.org/officeDocument/2006/relationships/oleObject" Target="../embeddings/oleObject2.bin"/><Relationship Id="rId25" Type="http://schemas.openxmlformats.org/officeDocument/2006/relationships/oleObject" Target="../embeddings/oleObject13.bin"/><Relationship Id="rId46" Type="http://schemas.openxmlformats.org/officeDocument/2006/relationships/image" Target="../media/image48.wmf"/><Relationship Id="rId67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82.png"/><Relationship Id="rId7" Type="http://schemas.openxmlformats.org/officeDocument/2006/relationships/oleObject" Target="../embeddings/oleObject5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2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91.wmf"/><Relationship Id="rId7" Type="http://schemas.openxmlformats.org/officeDocument/2006/relationships/image" Target="../media/image93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9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6.wmf"/><Relationship Id="rId4" Type="http://schemas.openxmlformats.org/officeDocument/2006/relationships/oleObject" Target="../embeddings/oleObject6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7" Type="http://schemas.openxmlformats.org/officeDocument/2006/relationships/image" Target="../media/image101.png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png"/><Relationship Id="rId5" Type="http://schemas.openxmlformats.org/officeDocument/2006/relationships/image" Target="../media/image99.wmf"/><Relationship Id="rId4" Type="http://schemas.openxmlformats.org/officeDocument/2006/relationships/oleObject" Target="../embeddings/oleObject6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10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wmf"/><Relationship Id="rId12" Type="http://schemas.openxmlformats.org/officeDocument/2006/relationships/image" Target="../media/image115.e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wmf"/><Relationship Id="rId11" Type="http://schemas.openxmlformats.org/officeDocument/2006/relationships/image" Target="../media/image114.wmf"/><Relationship Id="rId5" Type="http://schemas.openxmlformats.org/officeDocument/2006/relationships/image" Target="../media/image108.wmf"/><Relationship Id="rId10" Type="http://schemas.openxmlformats.org/officeDocument/2006/relationships/image" Target="../media/image113.wmf"/><Relationship Id="rId4" Type="http://schemas.openxmlformats.org/officeDocument/2006/relationships/image" Target="../media/image107.wmf"/><Relationship Id="rId9" Type="http://schemas.openxmlformats.org/officeDocument/2006/relationships/image" Target="../media/image1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png"/><Relationship Id="rId4" Type="http://schemas.openxmlformats.org/officeDocument/2006/relationships/image" Target="../media/image11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image" Target="../media/image117.emf"/><Relationship Id="rId7" Type="http://schemas.openxmlformats.org/officeDocument/2006/relationships/image" Target="../media/image121.e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emf"/><Relationship Id="rId11" Type="http://schemas.openxmlformats.org/officeDocument/2006/relationships/image" Target="../media/image125.png"/><Relationship Id="rId5" Type="http://schemas.openxmlformats.org/officeDocument/2006/relationships/image" Target="../media/image119.wmf"/><Relationship Id="rId10" Type="http://schemas.openxmlformats.org/officeDocument/2006/relationships/image" Target="../media/image124.emf"/><Relationship Id="rId4" Type="http://schemas.openxmlformats.org/officeDocument/2006/relationships/image" Target="../media/image118.emf"/><Relationship Id="rId9" Type="http://schemas.openxmlformats.org/officeDocument/2006/relationships/image" Target="../media/image12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5" Type="http://schemas.openxmlformats.org/officeDocument/2006/relationships/image" Target="../media/image126.png"/><Relationship Id="rId4" Type="http://schemas.openxmlformats.org/officeDocument/2006/relationships/image" Target="../media/image1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37.e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7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7" Type="http://schemas.openxmlformats.org/officeDocument/2006/relationships/image" Target="../media/image141.png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0.png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75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3" Type="http://schemas.openxmlformats.org/officeDocument/2006/relationships/image" Target="../media/image143.wmf"/><Relationship Id="rId7" Type="http://schemas.openxmlformats.org/officeDocument/2006/relationships/image" Target="../media/image145.emf"/><Relationship Id="rId12" Type="http://schemas.openxmlformats.org/officeDocument/2006/relationships/image" Target="../media/image15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wmf"/><Relationship Id="rId11" Type="http://schemas.openxmlformats.org/officeDocument/2006/relationships/image" Target="../media/image149.png"/><Relationship Id="rId5" Type="http://schemas.openxmlformats.org/officeDocument/2006/relationships/image" Target="../media/image110.wmf"/><Relationship Id="rId10" Type="http://schemas.openxmlformats.org/officeDocument/2006/relationships/image" Target="../media/image148.png"/><Relationship Id="rId4" Type="http://schemas.openxmlformats.org/officeDocument/2006/relationships/image" Target="../media/image144.wmf"/><Relationship Id="rId9" Type="http://schemas.openxmlformats.org/officeDocument/2006/relationships/image" Target="../media/image1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image" Target="../media/image152.emf"/><Relationship Id="rId7" Type="http://schemas.openxmlformats.org/officeDocument/2006/relationships/image" Target="../media/image156.w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5.wmf"/><Relationship Id="rId11" Type="http://schemas.openxmlformats.org/officeDocument/2006/relationships/image" Target="../media/image160.emf"/><Relationship Id="rId5" Type="http://schemas.openxmlformats.org/officeDocument/2006/relationships/image" Target="../media/image154.wmf"/><Relationship Id="rId10" Type="http://schemas.openxmlformats.org/officeDocument/2006/relationships/image" Target="../media/image159.wmf"/><Relationship Id="rId4" Type="http://schemas.openxmlformats.org/officeDocument/2006/relationships/image" Target="../media/image153.emf"/><Relationship Id="rId9" Type="http://schemas.openxmlformats.org/officeDocument/2006/relationships/image" Target="../media/image15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29625" y="2949575"/>
            <a:ext cx="8305800" cy="936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z="5400" dirty="0"/>
              <a:t>第五章   多电子原子</a:t>
            </a: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796325" y="1062707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en-US" altLang="zh-CN" sz="6600" b="0"/>
              <a:t>《</a:t>
            </a:r>
            <a:r>
              <a:rPr kumimoji="0" lang="zh-CN" altLang="en-US" sz="6600" b="0" dirty="0"/>
              <a:t>原子物理学</a:t>
            </a:r>
            <a:r>
              <a:rPr kumimoji="0" lang="en-US" altLang="zh-CN" sz="6600" b="0" dirty="0"/>
              <a:t>》</a:t>
            </a:r>
            <a:endParaRPr kumimoji="0" lang="zh-CN" altLang="en-US" sz="54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0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氦原子的能级跃迁</a:t>
            </a:r>
            <a:r>
              <a:rPr lang="en-US" altLang="zh-CN" dirty="0"/>
              <a:t>(I)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05200" y="3173094"/>
            <a:ext cx="6629400" cy="2897506"/>
            <a:chOff x="697926" y="1495243"/>
            <a:chExt cx="6629400" cy="2897506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697926" y="1495243"/>
              <a:ext cx="66294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单层能级之间跃迁产生一组谱线</a:t>
              </a:r>
              <a:endPara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46"/>
            <p:cNvSpPr>
              <a:spLocks noChangeArrowheads="1"/>
            </p:cNvSpPr>
            <p:nvPr/>
          </p:nvSpPr>
          <p:spPr bwMode="auto">
            <a:xfrm>
              <a:off x="1116874" y="2228251"/>
              <a:ext cx="167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主线系：</a:t>
              </a: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图片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242456"/>
              <a:ext cx="1600200" cy="492125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2277793"/>
              <a:ext cx="762000" cy="390525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51"/>
            <p:cNvSpPr>
              <a:spLocks noChangeArrowheads="1"/>
            </p:cNvSpPr>
            <p:nvPr/>
          </p:nvSpPr>
          <p:spPr bwMode="auto">
            <a:xfrm>
              <a:off x="1113760" y="3931084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漫线系：</a:t>
              </a: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" name="图片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426" y="3931084"/>
              <a:ext cx="1600200" cy="430213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图片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060" y="3969832"/>
              <a:ext cx="762000" cy="403225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56"/>
            <p:cNvSpPr>
              <a:spLocks noChangeArrowheads="1"/>
            </p:cNvSpPr>
            <p:nvPr/>
          </p:nvSpPr>
          <p:spPr bwMode="auto">
            <a:xfrm>
              <a:off x="1116874" y="2735290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锐线系：</a:t>
              </a: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720706"/>
              <a:ext cx="1676400" cy="495300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786063"/>
              <a:ext cx="685800" cy="361950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61"/>
            <p:cNvSpPr>
              <a:spLocks noChangeArrowheads="1"/>
            </p:cNvSpPr>
            <p:nvPr/>
          </p:nvSpPr>
          <p:spPr bwMode="auto">
            <a:xfrm>
              <a:off x="1116874" y="3268279"/>
              <a:ext cx="144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基线系：</a:t>
              </a: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6" name="图片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253637"/>
              <a:ext cx="1676400" cy="476250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图片 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2203" y="3276600"/>
              <a:ext cx="685800" cy="352425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r="54815"/>
          <a:stretch/>
        </p:blipFill>
        <p:spPr bwMode="auto">
          <a:xfrm>
            <a:off x="762000" y="1193606"/>
            <a:ext cx="3254677" cy="49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0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氦原子的能级跃迁</a:t>
            </a:r>
            <a:r>
              <a:rPr lang="en-US" altLang="zh-CN" dirty="0"/>
              <a:t>(II)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866819"/>
            <a:ext cx="6635742" cy="3457781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3" t="9625" b="43547"/>
          <a:stretch/>
        </p:blipFill>
        <p:spPr bwMode="auto">
          <a:xfrm>
            <a:off x="-76200" y="1154169"/>
            <a:ext cx="4363445" cy="299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61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能级和能级图的特点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153400" cy="5181600"/>
          </a:xfrm>
        </p:spPr>
        <p:txBody>
          <a:bodyPr/>
          <a:lstStyle/>
          <a:p>
            <a:pPr marL="342900" lvl="1" indent="-342900"/>
            <a:r>
              <a:rPr kumimoji="1" lang="zh-CN" altLang="en-US" sz="3200" dirty="0">
                <a:solidFill>
                  <a:srgbClr val="000066"/>
                </a:solidFill>
              </a:rPr>
              <a:t>能级分为两套，两套能级</a:t>
            </a:r>
            <a:r>
              <a:rPr kumimoji="1" lang="zh-CN" altLang="en-US" sz="3200" dirty="0">
                <a:solidFill>
                  <a:srgbClr val="FF0000"/>
                </a:solidFill>
              </a:rPr>
              <a:t>之间不产生跃迁 </a:t>
            </a:r>
            <a:r>
              <a:rPr kumimoji="1" lang="zh-CN" altLang="en-US" sz="3200" dirty="0">
                <a:solidFill>
                  <a:srgbClr val="000066"/>
                </a:solidFill>
              </a:rPr>
              <a:t>；氦的</a:t>
            </a:r>
            <a:r>
              <a:rPr kumimoji="1" lang="zh-CN" altLang="en-US" sz="3200" dirty="0">
                <a:solidFill>
                  <a:srgbClr val="FF0000"/>
                </a:solidFill>
              </a:rPr>
              <a:t>基态</a:t>
            </a:r>
            <a:r>
              <a:rPr kumimoji="1" lang="zh-CN" altLang="en-US" sz="3200" dirty="0">
                <a:solidFill>
                  <a:srgbClr val="000066"/>
                </a:solidFill>
              </a:rPr>
              <a:t>是</a:t>
            </a:r>
            <a:r>
              <a:rPr kumimoji="1" lang="en-US" altLang="zh-CN" sz="3200" dirty="0">
                <a:solidFill>
                  <a:srgbClr val="000066"/>
                </a:solidFill>
              </a:rPr>
              <a:t>1</a:t>
            </a:r>
            <a:r>
              <a:rPr kumimoji="1" lang="en-US" altLang="zh-CN" sz="3200" i="1" dirty="0">
                <a:solidFill>
                  <a:srgbClr val="000066"/>
                </a:solidFill>
              </a:rPr>
              <a:t>s</a:t>
            </a:r>
            <a:r>
              <a:rPr kumimoji="1" lang="en-US" altLang="zh-CN" sz="3200" dirty="0">
                <a:solidFill>
                  <a:srgbClr val="000066"/>
                </a:solidFill>
              </a:rPr>
              <a:t>1</a:t>
            </a:r>
            <a:r>
              <a:rPr kumimoji="1" lang="en-US" altLang="zh-CN" sz="3200" i="1" dirty="0">
                <a:solidFill>
                  <a:srgbClr val="000066"/>
                </a:solidFill>
              </a:rPr>
              <a:t>s </a:t>
            </a:r>
            <a:r>
              <a:rPr kumimoji="1" lang="en-US" altLang="zh-CN" sz="3200" baseline="30000" dirty="0">
                <a:solidFill>
                  <a:srgbClr val="000066"/>
                </a:solidFill>
              </a:rPr>
              <a:t>1</a:t>
            </a:r>
            <a:r>
              <a:rPr kumimoji="1" lang="en-US" altLang="zh-CN" sz="3200" i="1" dirty="0">
                <a:solidFill>
                  <a:srgbClr val="000066"/>
                </a:solidFill>
              </a:rPr>
              <a:t>S</a:t>
            </a:r>
            <a:r>
              <a:rPr kumimoji="1" lang="en-US" altLang="zh-CN" sz="3200" baseline="-25000" dirty="0">
                <a:solidFill>
                  <a:srgbClr val="000066"/>
                </a:solidFill>
              </a:rPr>
              <a:t>0</a:t>
            </a:r>
            <a:r>
              <a:rPr kumimoji="1" lang="zh-CN" altLang="en-US" sz="3200" dirty="0">
                <a:solidFill>
                  <a:srgbClr val="000066"/>
                </a:solidFill>
              </a:rPr>
              <a:t>；</a:t>
            </a:r>
            <a:endParaRPr kumimoji="1" lang="en-US" altLang="zh-CN" sz="3200" dirty="0">
              <a:solidFill>
                <a:srgbClr val="000066"/>
              </a:solidFill>
            </a:endParaRPr>
          </a:p>
          <a:p>
            <a:r>
              <a:rPr kumimoji="1" lang="zh-CN" altLang="en-US" sz="3200" dirty="0"/>
              <a:t>状态</a:t>
            </a:r>
            <a:r>
              <a:rPr kumimoji="1" lang="en-US" altLang="zh-CN" sz="3200" dirty="0"/>
              <a:t>1</a:t>
            </a:r>
            <a:r>
              <a:rPr kumimoji="1" lang="en-US" altLang="zh-CN" sz="3200" i="1" dirty="0"/>
              <a:t>s</a:t>
            </a:r>
            <a:r>
              <a:rPr kumimoji="1" lang="en-US" altLang="zh-CN" sz="3200" dirty="0"/>
              <a:t>1</a:t>
            </a:r>
            <a:r>
              <a:rPr kumimoji="1" lang="en-US" altLang="zh-CN" sz="3200" i="1" dirty="0"/>
              <a:t>s  </a:t>
            </a:r>
            <a:r>
              <a:rPr kumimoji="1" lang="en-US" altLang="zh-CN" sz="3200" baseline="30000" dirty="0"/>
              <a:t>3</a:t>
            </a:r>
            <a:r>
              <a:rPr kumimoji="1" lang="en-US" altLang="zh-CN" sz="3200" i="1" dirty="0"/>
              <a:t>S</a:t>
            </a:r>
            <a:r>
              <a:rPr kumimoji="1" lang="en-US" altLang="zh-CN" sz="3200" baseline="-25000" dirty="0"/>
              <a:t>1</a:t>
            </a:r>
            <a:r>
              <a:rPr kumimoji="1" lang="zh-CN" altLang="en-US" sz="3200" dirty="0"/>
              <a:t>不存在，且基态</a:t>
            </a:r>
            <a:r>
              <a:rPr kumimoji="1" lang="en-US" altLang="zh-CN" sz="3200" dirty="0"/>
              <a:t>1</a:t>
            </a:r>
            <a:r>
              <a:rPr kumimoji="1" lang="en-US" altLang="zh-CN" sz="3200" i="1" dirty="0"/>
              <a:t>s</a:t>
            </a:r>
            <a:r>
              <a:rPr kumimoji="1" lang="en-US" altLang="zh-CN" sz="3200" dirty="0"/>
              <a:t>1</a:t>
            </a:r>
            <a:r>
              <a:rPr kumimoji="1" lang="en-US" altLang="zh-CN" sz="3200" i="1" dirty="0"/>
              <a:t>s  </a:t>
            </a:r>
            <a:r>
              <a:rPr kumimoji="1" lang="en-US" altLang="zh-CN" sz="3200" baseline="30000" dirty="0"/>
              <a:t>1</a:t>
            </a:r>
            <a:r>
              <a:rPr kumimoji="1" lang="en-US" altLang="zh-CN" sz="3200" i="1" dirty="0"/>
              <a:t>S</a:t>
            </a:r>
            <a:r>
              <a:rPr kumimoji="1" lang="en-US" altLang="zh-CN" sz="3200" baseline="-25000" dirty="0"/>
              <a:t>0</a:t>
            </a:r>
            <a:r>
              <a:rPr kumimoji="1" lang="zh-CN" altLang="en-US" sz="3200" dirty="0"/>
              <a:t>和第一激发态</a:t>
            </a:r>
            <a:r>
              <a:rPr kumimoji="1" lang="en-US" altLang="zh-CN" sz="3200" dirty="0"/>
              <a:t>1</a:t>
            </a:r>
            <a:r>
              <a:rPr kumimoji="1" lang="en-US" altLang="zh-CN" sz="3200" i="1" dirty="0"/>
              <a:t>s</a:t>
            </a:r>
            <a:r>
              <a:rPr kumimoji="1" lang="en-US" altLang="zh-CN" sz="3200" dirty="0"/>
              <a:t>2</a:t>
            </a:r>
            <a:r>
              <a:rPr kumimoji="1" lang="en-US" altLang="zh-CN" sz="3200" i="1" dirty="0"/>
              <a:t>s  </a:t>
            </a:r>
            <a:r>
              <a:rPr kumimoji="1" lang="en-US" altLang="zh-CN" sz="3200" baseline="30000" dirty="0"/>
              <a:t>3</a:t>
            </a:r>
            <a:r>
              <a:rPr kumimoji="1" lang="en-US" altLang="zh-CN" sz="3200" i="1" dirty="0"/>
              <a:t>S</a:t>
            </a:r>
            <a:r>
              <a:rPr kumimoji="1" lang="en-US" altLang="zh-CN" sz="3200" baseline="-25000" dirty="0"/>
              <a:t>1</a:t>
            </a:r>
            <a:r>
              <a:rPr kumimoji="1" lang="zh-CN" altLang="en-US" sz="3200" dirty="0"/>
              <a:t>之间能差很大；</a:t>
            </a:r>
            <a:endParaRPr kumimoji="1" lang="en-US" altLang="zh-CN" sz="3200" dirty="0"/>
          </a:p>
          <a:p>
            <a:r>
              <a:rPr kumimoji="1" lang="zh-CN" altLang="en-US" sz="3200" dirty="0"/>
              <a:t>所有的</a:t>
            </a:r>
            <a:r>
              <a:rPr kumimoji="1" lang="en-US" altLang="zh-CN" sz="3200" baseline="30000" dirty="0"/>
              <a:t>1</a:t>
            </a:r>
            <a:r>
              <a:rPr kumimoji="1" lang="en-US" altLang="zh-CN" sz="3200" i="1" dirty="0"/>
              <a:t>S</a:t>
            </a:r>
            <a:r>
              <a:rPr kumimoji="1" lang="en-US" altLang="zh-CN" sz="3200" i="1" baseline="-25000" dirty="0"/>
              <a:t>0</a:t>
            </a:r>
            <a:r>
              <a:rPr kumimoji="1" lang="zh-CN" altLang="en-US" sz="3200" dirty="0"/>
              <a:t>态都是单层的；</a:t>
            </a:r>
          </a:p>
          <a:p>
            <a:r>
              <a:rPr kumimoji="1" lang="en-US" altLang="zh-CN" sz="3200" dirty="0"/>
              <a:t>1</a:t>
            </a:r>
            <a:r>
              <a:rPr kumimoji="1" lang="en-US" altLang="zh-CN" sz="3200" i="1" dirty="0"/>
              <a:t>s</a:t>
            </a:r>
            <a:r>
              <a:rPr kumimoji="1" lang="en-US" altLang="zh-CN" sz="3200" dirty="0"/>
              <a:t>2</a:t>
            </a:r>
            <a:r>
              <a:rPr kumimoji="1" lang="en-US" altLang="zh-CN" sz="3200" i="1" dirty="0"/>
              <a:t>s </a:t>
            </a:r>
            <a:r>
              <a:rPr kumimoji="1" lang="en-US" altLang="zh-CN" sz="3200" baseline="30000" dirty="0"/>
              <a:t>1</a:t>
            </a:r>
            <a:r>
              <a:rPr kumimoji="1" lang="en-US" altLang="zh-CN" sz="3200" i="1" dirty="0"/>
              <a:t>S</a:t>
            </a:r>
            <a:r>
              <a:rPr kumimoji="1" lang="en-US" altLang="zh-CN" sz="3200" baseline="-25000" dirty="0"/>
              <a:t>0</a:t>
            </a:r>
            <a:r>
              <a:rPr kumimoji="1" lang="zh-CN" altLang="en-US" sz="3200" dirty="0"/>
              <a:t>和</a:t>
            </a:r>
            <a:r>
              <a:rPr kumimoji="1" lang="en-US" altLang="zh-CN" sz="3200" dirty="0"/>
              <a:t>1</a:t>
            </a:r>
            <a:r>
              <a:rPr kumimoji="1" lang="en-US" altLang="zh-CN" sz="3200" i="1" dirty="0"/>
              <a:t>s</a:t>
            </a:r>
            <a:r>
              <a:rPr kumimoji="1" lang="en-US" altLang="zh-CN" sz="3200" dirty="0"/>
              <a:t>2</a:t>
            </a:r>
            <a:r>
              <a:rPr kumimoji="1" lang="en-US" altLang="zh-CN" sz="3200" i="1" dirty="0"/>
              <a:t>s </a:t>
            </a:r>
            <a:r>
              <a:rPr kumimoji="1" lang="en-US" altLang="zh-CN" sz="3200" baseline="30000" dirty="0"/>
              <a:t>3</a:t>
            </a:r>
            <a:r>
              <a:rPr kumimoji="1" lang="en-US" altLang="zh-CN" sz="3200" i="1" dirty="0"/>
              <a:t>S</a:t>
            </a:r>
            <a:r>
              <a:rPr kumimoji="1" lang="en-US" altLang="zh-CN" sz="3200" baseline="-25000" dirty="0"/>
              <a:t>1</a:t>
            </a:r>
            <a:r>
              <a:rPr kumimoji="1" lang="zh-CN" altLang="en-US" sz="3200" dirty="0"/>
              <a:t>是氦的两个</a:t>
            </a:r>
            <a:r>
              <a:rPr kumimoji="1" lang="zh-CN" altLang="en-US" sz="3200" dirty="0">
                <a:solidFill>
                  <a:srgbClr val="FF0000"/>
                </a:solidFill>
              </a:rPr>
              <a:t>亚稳态</a:t>
            </a:r>
            <a:r>
              <a:rPr kumimoji="1" lang="zh-CN" altLang="en-US" sz="3200" dirty="0"/>
              <a:t>；（不能跃迁到更低能级的状态称为</a:t>
            </a:r>
            <a:r>
              <a:rPr kumimoji="1" lang="zh-CN" altLang="en-US" sz="3200" dirty="0">
                <a:solidFill>
                  <a:srgbClr val="FF0000"/>
                </a:solidFill>
              </a:rPr>
              <a:t>亚稳态</a:t>
            </a:r>
            <a:r>
              <a:rPr kumimoji="1" lang="en-US" altLang="zh-CN" sz="3200" dirty="0"/>
              <a:t>,</a:t>
            </a:r>
            <a:r>
              <a:rPr kumimoji="1" lang="zh-CN" altLang="en-US" sz="3200" dirty="0"/>
              <a:t>当原子处在亚稳态时，必须将其激发到更高能，方可脱离此态回到基态）</a:t>
            </a:r>
            <a:endParaRPr kumimoji="1" lang="en-US" altLang="zh-CN" sz="3200" dirty="0"/>
          </a:p>
          <a:p>
            <a:r>
              <a:rPr kumimoji="1" lang="zh-CN" altLang="en-US" sz="3200" dirty="0"/>
              <a:t>两个电子都处在激发态的概率很小！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5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ChangeArrowheads="1"/>
          </p:cNvSpPr>
          <p:nvPr/>
        </p:nvSpPr>
        <p:spPr bwMode="auto">
          <a:xfrm>
            <a:off x="304801" y="76200"/>
            <a:ext cx="8610599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/>
          <a:p>
            <a:pPr marL="84138">
              <a:lnSpc>
                <a:spcPts val="3575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r>
              <a:rPr kumimoji="0" lang="zh-CN" altLang="en-US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氦能谱，除了基态</a:t>
            </a:r>
            <a:r>
              <a:rPr kumimoji="0" lang="en-US" altLang="zh-CN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kumimoji="0" lang="en-US" altLang="zh-CN" sz="2400" b="1" baseline="30000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1</a:t>
            </a:r>
            <a:r>
              <a:rPr kumimoji="0" lang="en-US" altLang="zh-CN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S</a:t>
            </a:r>
            <a:r>
              <a:rPr kumimoji="0" lang="en-US" altLang="zh-CN" sz="2400" b="1" baseline="-25000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0</a:t>
            </a:r>
            <a:r>
              <a:rPr kumimoji="0" lang="zh-CN" altLang="en-US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是由两个电子都处在</a:t>
            </a:r>
            <a:r>
              <a:rPr kumimoji="0" lang="en-US" altLang="zh-CN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1s</a:t>
            </a:r>
            <a:r>
              <a:rPr kumimoji="0" lang="zh-CN" altLang="en-US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的电子组态形成之外，其余的能级</a:t>
            </a:r>
            <a:r>
              <a:rPr kumimoji="0"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都是由一个电子处在</a:t>
            </a:r>
            <a:r>
              <a:rPr kumimoji="0"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1s</a:t>
            </a:r>
            <a:r>
              <a:rPr kumimoji="0" lang="zh-CN" altLang="en-US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，另一个电子处在</a:t>
            </a:r>
            <a:r>
              <a:rPr kumimoji="0" lang="en-US" altLang="zh-CN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2s</a:t>
            </a:r>
            <a:r>
              <a:rPr kumimoji="0" lang="zh-CN" altLang="en-US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、</a:t>
            </a:r>
            <a:r>
              <a:rPr kumimoji="0" lang="en-US" altLang="zh-CN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2p</a:t>
            </a:r>
            <a:r>
              <a:rPr kumimoji="0" lang="zh-CN" altLang="en-US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、</a:t>
            </a:r>
            <a:r>
              <a:rPr kumimoji="0" lang="en-US" altLang="zh-CN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3s</a:t>
            </a:r>
            <a:r>
              <a:rPr kumimoji="0" lang="zh-CN" altLang="en-US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、</a:t>
            </a:r>
            <a:r>
              <a:rPr kumimoji="0" lang="en-US" altLang="zh-CN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3p</a:t>
            </a:r>
            <a:r>
              <a:rPr kumimoji="0" lang="zh-CN" altLang="en-US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、</a:t>
            </a:r>
            <a:r>
              <a:rPr kumimoji="0" lang="en-US" altLang="zh-CN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3d…</a:t>
            </a:r>
            <a:r>
              <a:rPr kumimoji="0" lang="zh-CN" altLang="en-US" sz="24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等电子组态形成。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145256" y="5029200"/>
            <a:ext cx="8929688" cy="11525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/>
          <a:lstStyle/>
          <a:p>
            <a:pPr marL="84138">
              <a:lnSpc>
                <a:spcPts val="3475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r>
              <a:rPr kumimoji="0" lang="zh-CN" altLang="en-US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由同一电子组态所形成的三重态和单重态中，</a:t>
            </a:r>
            <a:r>
              <a:rPr kumimoji="0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三重态的能级总低于单重态的能级。</a:t>
            </a:r>
            <a:r>
              <a:rPr kumimoji="0" lang="en-US" altLang="zh-CN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 </a:t>
            </a:r>
            <a:r>
              <a:rPr kumimoji="0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？？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171700" y="2209800"/>
            <a:ext cx="2438400" cy="154606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ts val="3975"/>
              </a:lnSpc>
            </a:pPr>
            <a:r>
              <a:rPr lang="zh-CN" altLang="en-US" sz="2000" b="1" dirty="0">
                <a:latin typeface="华文楷体"/>
                <a:ea typeface="华文楷体"/>
                <a:cs typeface="华文楷体"/>
              </a:rPr>
              <a:t>双电子都处于激发态也是可能的</a:t>
            </a:r>
            <a:r>
              <a:rPr lang="zh-CN" altLang="en-US" sz="2000" b="1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，实验难做。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EE2AF2-809B-6ED3-A988-E85BFD18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38140"/>
            <a:ext cx="3254603" cy="33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6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价电子间的相互作用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9375"/>
            <a:ext cx="8382000" cy="3700463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在只有一个价电子的情况下，势能的主要部分</a:t>
            </a:r>
            <a:r>
              <a:rPr lang="en-US" altLang="zh-CN" sz="2800" b="1" dirty="0">
                <a:latin typeface="华文楷体"/>
                <a:ea typeface="华文楷体"/>
                <a:cs typeface="华文楷体"/>
              </a:rPr>
              <a:t>-</a:t>
            </a:r>
            <a:r>
              <a:rPr lang="zh-CN" altLang="en-US" sz="2800" b="1" dirty="0">
                <a:solidFill>
                  <a:schemeClr val="tx2"/>
                </a:solidFill>
                <a:latin typeface="华文楷体"/>
                <a:ea typeface="华文楷体"/>
                <a:cs typeface="华文楷体"/>
              </a:rPr>
              <a:t>库仑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作用，仅仅是</a:t>
            </a:r>
            <a:r>
              <a:rPr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价电子与原子核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或原子实之间的作用</a:t>
            </a:r>
          </a:p>
          <a:p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多个价电子的情况下，除了上述作用外，还有</a:t>
            </a:r>
            <a:r>
              <a:rPr lang="zh-CN" altLang="en-US" sz="2800" b="1" dirty="0">
                <a:solidFill>
                  <a:srgbClr val="000099"/>
                </a:solidFill>
                <a:latin typeface="华文楷体"/>
                <a:ea typeface="华文楷体"/>
                <a:cs typeface="华文楷体"/>
              </a:rPr>
              <a:t>价电子之间的相互作用（依然是库仑作用）</a:t>
            </a:r>
          </a:p>
          <a:p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不考虑自旋</a:t>
            </a:r>
            <a:r>
              <a:rPr lang="en-US" altLang="zh-CN" sz="2800" b="1" dirty="0">
                <a:latin typeface="华文楷体"/>
                <a:ea typeface="华文楷体"/>
                <a:cs typeface="华文楷体"/>
              </a:rPr>
              <a:t>/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轨道耦合，</a:t>
            </a:r>
            <a:r>
              <a:rPr lang="en-US" altLang="zh-CN" sz="2800" b="1" dirty="0">
                <a:latin typeface="华文楷体"/>
                <a:ea typeface="华文楷体"/>
                <a:cs typeface="华文楷体"/>
              </a:rPr>
              <a:t>Hamiltonian</a:t>
            </a:r>
            <a:r>
              <a:rPr lang="zh-CN" altLang="en-US" sz="2800" b="1" dirty="0">
                <a:latin typeface="华文楷体"/>
                <a:ea typeface="华文楷体"/>
                <a:cs typeface="华文楷体"/>
              </a:rPr>
              <a:t>量为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9673"/>
              </p:ext>
            </p:extLst>
          </p:nvPr>
        </p:nvGraphicFramePr>
        <p:xfrm>
          <a:off x="810815" y="4205288"/>
          <a:ext cx="490418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2552400" imgH="469800" progId="Equation.3">
                  <p:embed/>
                </p:oleObj>
              </mc:Choice>
              <mc:Fallback>
                <p:oleObj name="公式" r:id="rId2" imgW="2552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15" y="4205288"/>
                        <a:ext cx="490418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078" y="3982667"/>
            <a:ext cx="2360331" cy="213434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671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6" name="Line 136"/>
          <p:cNvSpPr>
            <a:spLocks noChangeShapeType="1"/>
          </p:cNvSpPr>
          <p:nvPr/>
        </p:nvSpPr>
        <p:spPr bwMode="auto">
          <a:xfrm flipH="1">
            <a:off x="2963466" y="1432878"/>
            <a:ext cx="432197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55" name="Line 135"/>
          <p:cNvSpPr>
            <a:spLocks noChangeShapeType="1"/>
          </p:cNvSpPr>
          <p:nvPr/>
        </p:nvSpPr>
        <p:spPr bwMode="auto">
          <a:xfrm flipH="1">
            <a:off x="2856310" y="1072516"/>
            <a:ext cx="485775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815829" y="6112828"/>
            <a:ext cx="41790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815829" y="3449003"/>
            <a:ext cx="2559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2815830" y="2007555"/>
            <a:ext cx="31075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815829" y="1504315"/>
            <a:ext cx="2559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815829" y="1072515"/>
            <a:ext cx="2559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815829" y="928053"/>
            <a:ext cx="2559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6181725" y="1072515"/>
            <a:ext cx="23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6181725" y="928053"/>
            <a:ext cx="23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6505575" y="1072515"/>
            <a:ext cx="23931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6505575" y="928053"/>
            <a:ext cx="23931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5880498" y="3304540"/>
            <a:ext cx="21550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6179345" y="3231515"/>
            <a:ext cx="240506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6529389" y="3160078"/>
            <a:ext cx="2690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6179345" y="1936115"/>
            <a:ext cx="240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>
            <a:off x="2586039" y="280353"/>
            <a:ext cx="55090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8093869" y="280353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 flipH="1">
            <a:off x="2586039" y="6328728"/>
            <a:ext cx="55090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flipH="1">
            <a:off x="8040292" y="5608003"/>
            <a:ext cx="535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 flipH="1">
            <a:off x="8040292" y="4599940"/>
            <a:ext cx="535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 flipH="1">
            <a:off x="8040292" y="3807778"/>
            <a:ext cx="535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 flipH="1">
            <a:off x="8040292" y="3015615"/>
            <a:ext cx="535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 flipH="1">
            <a:off x="8040292" y="2225040"/>
            <a:ext cx="535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 flipH="1">
            <a:off x="8040292" y="1432878"/>
            <a:ext cx="535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>
            <a:off x="2586039" y="640715"/>
            <a:ext cx="55090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180" name="Line 60"/>
          <p:cNvSpPr>
            <a:spLocks noChangeShapeType="1"/>
          </p:cNvSpPr>
          <p:nvPr/>
        </p:nvSpPr>
        <p:spPr bwMode="auto">
          <a:xfrm>
            <a:off x="4907756" y="28035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5181" name="Object 61"/>
          <p:cNvGraphicFramePr>
            <a:graphicFrameLocks noChangeAspect="1"/>
          </p:cNvGraphicFramePr>
          <p:nvPr/>
        </p:nvGraphicFramePr>
        <p:xfrm>
          <a:off x="2761060" y="280353"/>
          <a:ext cx="24169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241200" progId="Equation.DSMT4">
                  <p:embed/>
                </p:oleObj>
              </mc:Choice>
              <mc:Fallback>
                <p:oleObj name="Equation" r:id="rId3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060" y="280353"/>
                        <a:ext cx="24169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2" name="Line 62"/>
          <p:cNvSpPr>
            <a:spLocks noChangeShapeType="1"/>
          </p:cNvSpPr>
          <p:nvPr/>
        </p:nvSpPr>
        <p:spPr bwMode="auto">
          <a:xfrm>
            <a:off x="3342085" y="3088640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>
            <a:off x="3342085" y="1864678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>
            <a:off x="3342085" y="1432878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>
            <a:off x="3342085" y="1072515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3342085" y="928053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>
            <a:off x="3881439" y="1720215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 flipV="1">
            <a:off x="3881439" y="1359855"/>
            <a:ext cx="27027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>
            <a:off x="3881439" y="1072515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90" name="Line 70"/>
          <p:cNvSpPr>
            <a:spLocks noChangeShapeType="1"/>
          </p:cNvSpPr>
          <p:nvPr/>
        </p:nvSpPr>
        <p:spPr bwMode="auto">
          <a:xfrm>
            <a:off x="3881439" y="928053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91" name="Line 71"/>
          <p:cNvSpPr>
            <a:spLocks noChangeShapeType="1"/>
          </p:cNvSpPr>
          <p:nvPr/>
        </p:nvSpPr>
        <p:spPr bwMode="auto">
          <a:xfrm>
            <a:off x="4313635" y="1288415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92" name="Line 72"/>
          <p:cNvSpPr>
            <a:spLocks noChangeShapeType="1"/>
          </p:cNvSpPr>
          <p:nvPr/>
        </p:nvSpPr>
        <p:spPr bwMode="auto">
          <a:xfrm>
            <a:off x="4313635" y="1072515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5194" name="Object 74"/>
          <p:cNvGraphicFramePr>
            <a:graphicFrameLocks noChangeAspect="1"/>
          </p:cNvGraphicFramePr>
          <p:nvPr/>
        </p:nvGraphicFramePr>
        <p:xfrm>
          <a:off x="3288508" y="280353"/>
          <a:ext cx="21312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241200" progId="Equation.DSMT4">
                  <p:embed/>
                </p:oleObj>
              </mc:Choice>
              <mc:Fallback>
                <p:oleObj name="Equation" r:id="rId5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508" y="280353"/>
                        <a:ext cx="21312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5" name="Object 75"/>
          <p:cNvGraphicFramePr>
            <a:graphicFrameLocks noChangeAspect="1"/>
          </p:cNvGraphicFramePr>
          <p:nvPr/>
        </p:nvGraphicFramePr>
        <p:xfrm>
          <a:off x="3820716" y="280353"/>
          <a:ext cx="284559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241200" progId="Equation.DSMT4">
                  <p:embed/>
                </p:oleObj>
              </mc:Choice>
              <mc:Fallback>
                <p:oleObj name="Equation" r:id="rId7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716" y="280353"/>
                        <a:ext cx="284559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6" name="Object 76"/>
          <p:cNvGraphicFramePr>
            <a:graphicFrameLocks noChangeAspect="1"/>
          </p:cNvGraphicFramePr>
          <p:nvPr/>
        </p:nvGraphicFramePr>
        <p:xfrm>
          <a:off x="4349354" y="280353"/>
          <a:ext cx="227409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40" imgH="241200" progId="Equation.DSMT4">
                  <p:embed/>
                </p:oleObj>
              </mc:Choice>
              <mc:Fallback>
                <p:oleObj name="Equation" r:id="rId9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354" y="280353"/>
                        <a:ext cx="227409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7" name="Object 77"/>
          <p:cNvGraphicFramePr>
            <a:graphicFrameLocks noChangeAspect="1"/>
          </p:cNvGraphicFramePr>
          <p:nvPr/>
        </p:nvGraphicFramePr>
        <p:xfrm>
          <a:off x="2605087" y="5968365"/>
          <a:ext cx="138113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177480" progId="Equation.DSMT4">
                  <p:embed/>
                </p:oleObj>
              </mc:Choice>
              <mc:Fallback>
                <p:oleObj name="Equation" r:id="rId11" imgW="152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7" y="5968365"/>
                        <a:ext cx="138113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8" name="Object 78"/>
          <p:cNvGraphicFramePr>
            <a:graphicFrameLocks noChangeAspect="1"/>
          </p:cNvGraphicFramePr>
          <p:nvPr/>
        </p:nvGraphicFramePr>
        <p:xfrm>
          <a:off x="2586039" y="3233103"/>
          <a:ext cx="17383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9" y="3233103"/>
                        <a:ext cx="17383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9" name="Object 79"/>
          <p:cNvGraphicFramePr>
            <a:graphicFrameLocks noChangeAspect="1"/>
          </p:cNvGraphicFramePr>
          <p:nvPr/>
        </p:nvGraphicFramePr>
        <p:xfrm>
          <a:off x="2586038" y="1864678"/>
          <a:ext cx="1619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177480" progId="Equation.DSMT4">
                  <p:embed/>
                </p:oleObj>
              </mc:Choice>
              <mc:Fallback>
                <p:oleObj name="Equation" r:id="rId15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1864678"/>
                        <a:ext cx="1619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0" name="Object 80"/>
          <p:cNvGraphicFramePr>
            <a:graphicFrameLocks noChangeAspect="1"/>
          </p:cNvGraphicFramePr>
          <p:nvPr/>
        </p:nvGraphicFramePr>
        <p:xfrm>
          <a:off x="2593183" y="1359853"/>
          <a:ext cx="17383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183" y="1359853"/>
                        <a:ext cx="17383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1" name="Object 81"/>
          <p:cNvGraphicFramePr>
            <a:graphicFrameLocks noChangeAspect="1"/>
          </p:cNvGraphicFramePr>
          <p:nvPr/>
        </p:nvGraphicFramePr>
        <p:xfrm>
          <a:off x="2605088" y="967740"/>
          <a:ext cx="1619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7480" imgH="177480" progId="Equation.DSMT4">
                  <p:embed/>
                </p:oleObj>
              </mc:Choice>
              <mc:Fallback>
                <p:oleObj name="Equation" r:id="rId19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967740"/>
                        <a:ext cx="1619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" name="Object 82"/>
          <p:cNvGraphicFramePr>
            <a:graphicFrameLocks noChangeAspect="1"/>
          </p:cNvGraphicFramePr>
          <p:nvPr/>
        </p:nvGraphicFramePr>
        <p:xfrm>
          <a:off x="2605088" y="783590"/>
          <a:ext cx="1619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177480" progId="Equation.DSMT4">
                  <p:embed/>
                </p:oleObj>
              </mc:Choice>
              <mc:Fallback>
                <p:oleObj name="Equation" r:id="rId21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783590"/>
                        <a:ext cx="1619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3" name="Object 83"/>
          <p:cNvGraphicFramePr>
            <a:graphicFrameLocks noChangeAspect="1"/>
          </p:cNvGraphicFramePr>
          <p:nvPr/>
        </p:nvGraphicFramePr>
        <p:xfrm>
          <a:off x="3112294" y="2966403"/>
          <a:ext cx="1857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3040" imgH="203040" progId="Equation.DSMT4">
                  <p:embed/>
                </p:oleObj>
              </mc:Choice>
              <mc:Fallback>
                <p:oleObj name="Equation" r:id="rId23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294" y="2966403"/>
                        <a:ext cx="185738" cy="247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5" name="Object 85"/>
          <p:cNvGraphicFramePr>
            <a:graphicFrameLocks noChangeAspect="1"/>
          </p:cNvGraphicFramePr>
          <p:nvPr/>
        </p:nvGraphicFramePr>
        <p:xfrm>
          <a:off x="3112294" y="1288415"/>
          <a:ext cx="1857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03040" imgH="203040" progId="Equation.DSMT4">
                  <p:embed/>
                </p:oleObj>
              </mc:Choice>
              <mc:Fallback>
                <p:oleObj name="Equation" r:id="rId25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294" y="1288415"/>
                        <a:ext cx="185738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6" name="Object 86"/>
          <p:cNvGraphicFramePr>
            <a:graphicFrameLocks noChangeAspect="1"/>
          </p:cNvGraphicFramePr>
          <p:nvPr/>
        </p:nvGraphicFramePr>
        <p:xfrm>
          <a:off x="3113484" y="928053"/>
          <a:ext cx="1857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3040" imgH="203040" progId="Equation.DSMT4">
                  <p:embed/>
                </p:oleObj>
              </mc:Choice>
              <mc:Fallback>
                <p:oleObj name="Equation" r:id="rId2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484" y="928053"/>
                        <a:ext cx="185738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7" name="Object 87"/>
          <p:cNvGraphicFramePr>
            <a:graphicFrameLocks noChangeAspect="1"/>
          </p:cNvGraphicFramePr>
          <p:nvPr/>
        </p:nvGraphicFramePr>
        <p:xfrm>
          <a:off x="3671889" y="1216978"/>
          <a:ext cx="18454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03040" imgH="177480" progId="Equation.DSMT4">
                  <p:embed/>
                </p:oleObj>
              </mc:Choice>
              <mc:Fallback>
                <p:oleObj name="Equation" r:id="rId2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9" y="1216978"/>
                        <a:ext cx="184547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0" name="Line 90"/>
          <p:cNvSpPr>
            <a:spLocks noChangeShapeType="1"/>
          </p:cNvSpPr>
          <p:nvPr/>
        </p:nvSpPr>
        <p:spPr bwMode="auto">
          <a:xfrm>
            <a:off x="5262562" y="3880803"/>
            <a:ext cx="23931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11" name="Line 91"/>
          <p:cNvSpPr>
            <a:spLocks noChangeShapeType="1"/>
          </p:cNvSpPr>
          <p:nvPr/>
        </p:nvSpPr>
        <p:spPr bwMode="auto">
          <a:xfrm>
            <a:off x="5262562" y="2152015"/>
            <a:ext cx="23931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12" name="Line 92"/>
          <p:cNvSpPr>
            <a:spLocks noChangeShapeType="1"/>
          </p:cNvSpPr>
          <p:nvPr/>
        </p:nvSpPr>
        <p:spPr bwMode="auto">
          <a:xfrm>
            <a:off x="5262562" y="1648778"/>
            <a:ext cx="23931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13" name="Line 93"/>
          <p:cNvSpPr>
            <a:spLocks noChangeShapeType="1"/>
          </p:cNvSpPr>
          <p:nvPr/>
        </p:nvSpPr>
        <p:spPr bwMode="auto">
          <a:xfrm>
            <a:off x="5262562" y="1072515"/>
            <a:ext cx="23931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14" name="Line 94"/>
          <p:cNvSpPr>
            <a:spLocks noChangeShapeType="1"/>
          </p:cNvSpPr>
          <p:nvPr/>
        </p:nvSpPr>
        <p:spPr bwMode="auto">
          <a:xfrm>
            <a:off x="5262562" y="928053"/>
            <a:ext cx="23931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17" name="Line 97"/>
          <p:cNvSpPr>
            <a:spLocks noChangeShapeType="1"/>
          </p:cNvSpPr>
          <p:nvPr/>
        </p:nvSpPr>
        <p:spPr bwMode="auto">
          <a:xfrm>
            <a:off x="5856686" y="1072515"/>
            <a:ext cx="23931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18" name="Line 98"/>
          <p:cNvSpPr>
            <a:spLocks noChangeShapeType="1"/>
          </p:cNvSpPr>
          <p:nvPr/>
        </p:nvSpPr>
        <p:spPr bwMode="auto">
          <a:xfrm>
            <a:off x="5856686" y="928053"/>
            <a:ext cx="23931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19" name="Line 99"/>
          <p:cNvSpPr>
            <a:spLocks noChangeShapeType="1"/>
          </p:cNvSpPr>
          <p:nvPr/>
        </p:nvSpPr>
        <p:spPr bwMode="auto">
          <a:xfrm>
            <a:off x="5855495" y="2007553"/>
            <a:ext cx="240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22" name="Line 102"/>
          <p:cNvSpPr>
            <a:spLocks noChangeShapeType="1"/>
          </p:cNvSpPr>
          <p:nvPr/>
        </p:nvSpPr>
        <p:spPr bwMode="auto">
          <a:xfrm>
            <a:off x="7046119" y="1072515"/>
            <a:ext cx="23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23" name="Line 103"/>
          <p:cNvSpPr>
            <a:spLocks noChangeShapeType="1"/>
          </p:cNvSpPr>
          <p:nvPr/>
        </p:nvSpPr>
        <p:spPr bwMode="auto">
          <a:xfrm>
            <a:off x="7046119" y="928053"/>
            <a:ext cx="238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24" name="Line 104"/>
          <p:cNvSpPr>
            <a:spLocks noChangeShapeType="1"/>
          </p:cNvSpPr>
          <p:nvPr/>
        </p:nvSpPr>
        <p:spPr bwMode="auto">
          <a:xfrm>
            <a:off x="7043739" y="1432878"/>
            <a:ext cx="240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25" name="Line 105"/>
          <p:cNvSpPr>
            <a:spLocks noChangeShapeType="1"/>
          </p:cNvSpPr>
          <p:nvPr/>
        </p:nvSpPr>
        <p:spPr bwMode="auto">
          <a:xfrm>
            <a:off x="7043739" y="1791653"/>
            <a:ext cx="240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26" name="Line 106"/>
          <p:cNvSpPr>
            <a:spLocks noChangeShapeType="1"/>
          </p:cNvSpPr>
          <p:nvPr/>
        </p:nvSpPr>
        <p:spPr bwMode="auto">
          <a:xfrm>
            <a:off x="7500939" y="1072515"/>
            <a:ext cx="245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27" name="Line 107"/>
          <p:cNvSpPr>
            <a:spLocks noChangeShapeType="1"/>
          </p:cNvSpPr>
          <p:nvPr/>
        </p:nvSpPr>
        <p:spPr bwMode="auto">
          <a:xfrm>
            <a:off x="7500939" y="928053"/>
            <a:ext cx="245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28" name="Line 108"/>
          <p:cNvSpPr>
            <a:spLocks noChangeShapeType="1"/>
          </p:cNvSpPr>
          <p:nvPr/>
        </p:nvSpPr>
        <p:spPr bwMode="auto">
          <a:xfrm>
            <a:off x="7500939" y="1359853"/>
            <a:ext cx="245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5230" name="Object 110"/>
          <p:cNvGraphicFramePr>
            <a:graphicFrameLocks noChangeAspect="1"/>
          </p:cNvGraphicFramePr>
          <p:nvPr/>
        </p:nvGraphicFramePr>
        <p:xfrm>
          <a:off x="5228035" y="280353"/>
          <a:ext cx="24169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15640" imgH="241200" progId="Equation.DSMT4">
                  <p:embed/>
                </p:oleObj>
              </mc:Choice>
              <mc:Fallback>
                <p:oleObj name="Equation" r:id="rId31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035" y="280353"/>
                        <a:ext cx="24169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" name="Object 111"/>
          <p:cNvGraphicFramePr>
            <a:graphicFrameLocks noChangeAspect="1"/>
          </p:cNvGraphicFramePr>
          <p:nvPr/>
        </p:nvGraphicFramePr>
        <p:xfrm>
          <a:off x="6437711" y="280353"/>
          <a:ext cx="254794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28600" imgH="241200" progId="Equation.DSMT4">
                  <p:embed/>
                </p:oleObj>
              </mc:Choice>
              <mc:Fallback>
                <p:oleObj name="Equation" r:id="rId33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711" y="280353"/>
                        <a:ext cx="254794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2" name="Object 112"/>
          <p:cNvGraphicFramePr>
            <a:graphicFrameLocks noChangeAspect="1"/>
          </p:cNvGraphicFramePr>
          <p:nvPr/>
        </p:nvGraphicFramePr>
        <p:xfrm>
          <a:off x="6912770" y="270828"/>
          <a:ext cx="440531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93480" imgH="253800" progId="Equation.DSMT4">
                  <p:embed/>
                </p:oleObj>
              </mc:Choice>
              <mc:Fallback>
                <p:oleObj name="Equation" r:id="rId35" imgW="393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770" y="270828"/>
                        <a:ext cx="440531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3" name="Object 113"/>
          <p:cNvGraphicFramePr>
            <a:graphicFrameLocks noChangeAspect="1"/>
          </p:cNvGraphicFramePr>
          <p:nvPr/>
        </p:nvGraphicFramePr>
        <p:xfrm>
          <a:off x="7434264" y="270828"/>
          <a:ext cx="397669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55320" imgH="253800" progId="Equation.DSMT4">
                  <p:embed/>
                </p:oleObj>
              </mc:Choice>
              <mc:Fallback>
                <p:oleObj name="Equation" r:id="rId37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4" y="270828"/>
                        <a:ext cx="397669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4" name="Object 114"/>
          <p:cNvGraphicFramePr>
            <a:graphicFrameLocks noChangeAspect="1"/>
          </p:cNvGraphicFramePr>
          <p:nvPr/>
        </p:nvGraphicFramePr>
        <p:xfrm>
          <a:off x="5780485" y="280353"/>
          <a:ext cx="255984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28600" imgH="241200" progId="Equation.DSMT4">
                  <p:embed/>
                </p:oleObj>
              </mc:Choice>
              <mc:Fallback>
                <p:oleObj name="Equation" r:id="rId39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485" y="280353"/>
                        <a:ext cx="255984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5" name="Object 115"/>
          <p:cNvGraphicFramePr>
            <a:graphicFrameLocks noChangeAspect="1"/>
          </p:cNvGraphicFramePr>
          <p:nvPr/>
        </p:nvGraphicFramePr>
        <p:xfrm>
          <a:off x="6118622" y="280353"/>
          <a:ext cx="227409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03040" imgH="241200" progId="Equation.DSMT4">
                  <p:embed/>
                </p:oleObj>
              </mc:Choice>
              <mc:Fallback>
                <p:oleObj name="Equation" r:id="rId4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622" y="280353"/>
                        <a:ext cx="227409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6" name="Object 116"/>
          <p:cNvGraphicFramePr>
            <a:graphicFrameLocks noChangeAspect="1"/>
          </p:cNvGraphicFramePr>
          <p:nvPr/>
        </p:nvGraphicFramePr>
        <p:xfrm>
          <a:off x="8130779" y="207328"/>
          <a:ext cx="341709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04560" imgH="203040" progId="Equation.DSMT4">
                  <p:embed/>
                </p:oleObj>
              </mc:Choice>
              <mc:Fallback>
                <p:oleObj name="Equation" r:id="rId4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0779" y="207328"/>
                        <a:ext cx="341709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7" name="Object 117"/>
          <p:cNvGraphicFramePr>
            <a:graphicFrameLocks noChangeAspect="1"/>
          </p:cNvGraphicFramePr>
          <p:nvPr/>
        </p:nvGraphicFramePr>
        <p:xfrm>
          <a:off x="2281239" y="278765"/>
          <a:ext cx="25479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28600" imgH="177480" progId="Equation.DSMT4">
                  <p:embed/>
                </p:oleObj>
              </mc:Choice>
              <mc:Fallback>
                <p:oleObj name="Equation" r:id="rId45" imgW="228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9" y="278765"/>
                        <a:ext cx="254794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8" name="Object 118"/>
          <p:cNvGraphicFramePr>
            <a:graphicFrameLocks noChangeAspect="1"/>
          </p:cNvGraphicFramePr>
          <p:nvPr/>
        </p:nvGraphicFramePr>
        <p:xfrm>
          <a:off x="8114110" y="542290"/>
          <a:ext cx="14168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6720" imgH="177480" progId="Equation.DSMT4">
                  <p:embed/>
                </p:oleObj>
              </mc:Choice>
              <mc:Fallback>
                <p:oleObj name="Equation" r:id="rId4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4110" y="542290"/>
                        <a:ext cx="141684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9" name="Object 119"/>
          <p:cNvGraphicFramePr>
            <a:graphicFrameLocks noChangeAspect="1"/>
          </p:cNvGraphicFramePr>
          <p:nvPr/>
        </p:nvGraphicFramePr>
        <p:xfrm>
          <a:off x="2153842" y="542290"/>
          <a:ext cx="43934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93480" imgH="177480" progId="Equation.DSMT4">
                  <p:embed/>
                </p:oleObj>
              </mc:Choice>
              <mc:Fallback>
                <p:oleObj name="Equation" r:id="rId4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842" y="542290"/>
                        <a:ext cx="43934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0" name="Object 120"/>
          <p:cNvGraphicFramePr>
            <a:graphicFrameLocks noChangeAspect="1"/>
          </p:cNvGraphicFramePr>
          <p:nvPr/>
        </p:nvGraphicFramePr>
        <p:xfrm>
          <a:off x="2146699" y="3304540"/>
          <a:ext cx="43934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393480" imgH="177480" progId="Equation.DSMT4">
                  <p:embed/>
                </p:oleObj>
              </mc:Choice>
              <mc:Fallback>
                <p:oleObj name="Equation" r:id="rId51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699" y="3304540"/>
                        <a:ext cx="43934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1" name="Object 121"/>
          <p:cNvGraphicFramePr>
            <a:graphicFrameLocks noChangeAspect="1"/>
          </p:cNvGraphicFramePr>
          <p:nvPr/>
        </p:nvGraphicFramePr>
        <p:xfrm>
          <a:off x="2153842" y="3758565"/>
          <a:ext cx="42505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380880" imgH="177480" progId="Equation.DSMT4">
                  <p:embed/>
                </p:oleObj>
              </mc:Choice>
              <mc:Fallback>
                <p:oleObj name="Equation" r:id="rId53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842" y="3758565"/>
                        <a:ext cx="42505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2" name="Object 122"/>
          <p:cNvGraphicFramePr>
            <a:graphicFrameLocks noChangeAspect="1"/>
          </p:cNvGraphicFramePr>
          <p:nvPr/>
        </p:nvGraphicFramePr>
        <p:xfrm>
          <a:off x="2444354" y="5968365"/>
          <a:ext cx="14168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26720" imgH="177480" progId="Equation.DSMT4">
                  <p:embed/>
                </p:oleObj>
              </mc:Choice>
              <mc:Fallback>
                <p:oleObj name="Equation" r:id="rId5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354" y="5968365"/>
                        <a:ext cx="141684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3" name="Object 123"/>
          <p:cNvGraphicFramePr>
            <a:graphicFrameLocks noChangeAspect="1"/>
          </p:cNvGraphicFramePr>
          <p:nvPr/>
        </p:nvGraphicFramePr>
        <p:xfrm>
          <a:off x="8090297" y="6133465"/>
          <a:ext cx="65246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583920" imgH="177480" progId="Equation.DSMT4">
                  <p:embed/>
                </p:oleObj>
              </mc:Choice>
              <mc:Fallback>
                <p:oleObj name="Equation" r:id="rId57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0297" y="6133465"/>
                        <a:ext cx="652463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4" name="Object 124"/>
          <p:cNvGraphicFramePr>
            <a:graphicFrameLocks noChangeAspect="1"/>
          </p:cNvGraphicFramePr>
          <p:nvPr/>
        </p:nvGraphicFramePr>
        <p:xfrm>
          <a:off x="8128397" y="4457065"/>
          <a:ext cx="38457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42720" imgH="177480" progId="Equation.DSMT4">
                  <p:embed/>
                </p:oleObj>
              </mc:Choice>
              <mc:Fallback>
                <p:oleObj name="Equation" r:id="rId59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397" y="4457065"/>
                        <a:ext cx="384572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45" name="Object 125"/>
          <p:cNvGraphicFramePr>
            <a:graphicFrameLocks noChangeAspect="1"/>
          </p:cNvGraphicFramePr>
          <p:nvPr/>
        </p:nvGraphicFramePr>
        <p:xfrm>
          <a:off x="8117681" y="5485765"/>
          <a:ext cx="625079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558720" imgH="177480" progId="Equation.DSMT4">
                  <p:embed/>
                </p:oleObj>
              </mc:Choice>
              <mc:Fallback>
                <p:oleObj name="Equation" r:id="rId61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7681" y="5485765"/>
                        <a:ext cx="625079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46" name="Line 126"/>
          <p:cNvSpPr>
            <a:spLocks noChangeShapeType="1"/>
          </p:cNvSpPr>
          <p:nvPr/>
        </p:nvSpPr>
        <p:spPr bwMode="auto">
          <a:xfrm>
            <a:off x="2586038" y="4025265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48" name="Line 128"/>
          <p:cNvSpPr>
            <a:spLocks noChangeShapeType="1"/>
          </p:cNvSpPr>
          <p:nvPr/>
        </p:nvSpPr>
        <p:spPr bwMode="auto">
          <a:xfrm>
            <a:off x="8093869" y="4384040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49" name="Line 129"/>
          <p:cNvSpPr>
            <a:spLocks noChangeShapeType="1"/>
          </p:cNvSpPr>
          <p:nvPr/>
        </p:nvSpPr>
        <p:spPr bwMode="auto">
          <a:xfrm flipV="1">
            <a:off x="8093869" y="604139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5250" name="Object 130"/>
          <p:cNvGraphicFramePr>
            <a:graphicFrameLocks noChangeAspect="1"/>
          </p:cNvGraphicFramePr>
          <p:nvPr/>
        </p:nvGraphicFramePr>
        <p:xfrm>
          <a:off x="8128398" y="3685540"/>
          <a:ext cx="397669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355320" imgH="177480" progId="Equation.DSMT4">
                  <p:embed/>
                </p:oleObj>
              </mc:Choice>
              <mc:Fallback>
                <p:oleObj name="Equation" r:id="rId6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398" y="3685540"/>
                        <a:ext cx="397669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51" name="Object 131"/>
          <p:cNvGraphicFramePr>
            <a:graphicFrameLocks noChangeAspect="1"/>
          </p:cNvGraphicFramePr>
          <p:nvPr/>
        </p:nvGraphicFramePr>
        <p:xfrm>
          <a:off x="8128397" y="2872740"/>
          <a:ext cx="384572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342720" imgH="177480" progId="Equation.DSMT4">
                  <p:embed/>
                </p:oleObj>
              </mc:Choice>
              <mc:Fallback>
                <p:oleObj name="Equation" r:id="rId65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397" y="2872740"/>
                        <a:ext cx="384572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52" name="Object 132"/>
          <p:cNvGraphicFramePr>
            <a:graphicFrameLocks noChangeAspect="1"/>
          </p:cNvGraphicFramePr>
          <p:nvPr/>
        </p:nvGraphicFramePr>
        <p:xfrm>
          <a:off x="8128398" y="2101215"/>
          <a:ext cx="397669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355320" imgH="177480" progId="Equation.DSMT4">
                  <p:embed/>
                </p:oleObj>
              </mc:Choice>
              <mc:Fallback>
                <p:oleObj name="Equation" r:id="rId67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398" y="2101215"/>
                        <a:ext cx="397669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53" name="Object 133"/>
          <p:cNvGraphicFramePr>
            <a:graphicFrameLocks noChangeAspect="1"/>
          </p:cNvGraphicFramePr>
          <p:nvPr/>
        </p:nvGraphicFramePr>
        <p:xfrm>
          <a:off x="8148639" y="1288415"/>
          <a:ext cx="36909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330120" imgH="177480" progId="Equation.DSMT4">
                  <p:embed/>
                </p:oleObj>
              </mc:Choice>
              <mc:Fallback>
                <p:oleObj name="Equation" r:id="rId69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639" y="1288415"/>
                        <a:ext cx="369094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7" name="Line 137"/>
          <p:cNvSpPr>
            <a:spLocks noChangeShapeType="1"/>
          </p:cNvSpPr>
          <p:nvPr/>
        </p:nvSpPr>
        <p:spPr bwMode="auto">
          <a:xfrm flipH="1">
            <a:off x="3071813" y="1864678"/>
            <a:ext cx="378619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58" name="Line 138"/>
          <p:cNvSpPr>
            <a:spLocks noChangeShapeType="1"/>
          </p:cNvSpPr>
          <p:nvPr/>
        </p:nvSpPr>
        <p:spPr bwMode="auto">
          <a:xfrm flipH="1">
            <a:off x="3180159" y="3088640"/>
            <a:ext cx="270272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59" name="Text Box 139"/>
          <p:cNvSpPr txBox="1">
            <a:spLocks noChangeArrowheads="1"/>
          </p:cNvSpPr>
          <p:nvPr/>
        </p:nvSpPr>
        <p:spPr bwMode="auto">
          <a:xfrm rot="16751799">
            <a:off x="2647033" y="4036784"/>
            <a:ext cx="5697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51.56</a:t>
            </a:r>
          </a:p>
        </p:txBody>
      </p:sp>
      <p:sp>
        <p:nvSpPr>
          <p:cNvPr id="5260" name="Line 140"/>
          <p:cNvSpPr>
            <a:spLocks noChangeShapeType="1"/>
          </p:cNvSpPr>
          <p:nvPr/>
        </p:nvSpPr>
        <p:spPr bwMode="auto">
          <a:xfrm flipH="1">
            <a:off x="2909888" y="3088642"/>
            <a:ext cx="4857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61" name="Line 141"/>
          <p:cNvSpPr>
            <a:spLocks noChangeShapeType="1"/>
          </p:cNvSpPr>
          <p:nvPr/>
        </p:nvSpPr>
        <p:spPr bwMode="auto">
          <a:xfrm flipH="1">
            <a:off x="2909888" y="1864680"/>
            <a:ext cx="48577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62" name="Line 142"/>
          <p:cNvSpPr>
            <a:spLocks noChangeShapeType="1"/>
          </p:cNvSpPr>
          <p:nvPr/>
        </p:nvSpPr>
        <p:spPr bwMode="auto">
          <a:xfrm>
            <a:off x="2909888" y="2007555"/>
            <a:ext cx="48577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63" name="Line 143"/>
          <p:cNvSpPr>
            <a:spLocks noChangeShapeType="1"/>
          </p:cNvSpPr>
          <p:nvPr/>
        </p:nvSpPr>
        <p:spPr bwMode="auto">
          <a:xfrm>
            <a:off x="2856311" y="1504317"/>
            <a:ext cx="53935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64" name="Line 144"/>
          <p:cNvSpPr>
            <a:spLocks noChangeShapeType="1"/>
          </p:cNvSpPr>
          <p:nvPr/>
        </p:nvSpPr>
        <p:spPr bwMode="auto">
          <a:xfrm flipH="1">
            <a:off x="3504010" y="1720217"/>
            <a:ext cx="48577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65" name="Line 145"/>
          <p:cNvSpPr>
            <a:spLocks noChangeShapeType="1"/>
          </p:cNvSpPr>
          <p:nvPr/>
        </p:nvSpPr>
        <p:spPr bwMode="auto">
          <a:xfrm flipH="1">
            <a:off x="3504010" y="1359855"/>
            <a:ext cx="432197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66" name="Line 146"/>
          <p:cNvSpPr>
            <a:spLocks noChangeShapeType="1"/>
          </p:cNvSpPr>
          <p:nvPr/>
        </p:nvSpPr>
        <p:spPr bwMode="auto">
          <a:xfrm>
            <a:off x="5316142" y="2152015"/>
            <a:ext cx="1026319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67" name="Line 147"/>
          <p:cNvSpPr>
            <a:spLocks noChangeShapeType="1"/>
          </p:cNvSpPr>
          <p:nvPr/>
        </p:nvSpPr>
        <p:spPr bwMode="auto">
          <a:xfrm>
            <a:off x="5316142" y="2152017"/>
            <a:ext cx="702469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68" name="Line 148"/>
          <p:cNvSpPr>
            <a:spLocks noChangeShapeType="1"/>
          </p:cNvSpPr>
          <p:nvPr/>
        </p:nvSpPr>
        <p:spPr bwMode="auto">
          <a:xfrm>
            <a:off x="5316141" y="2152017"/>
            <a:ext cx="12954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69" name="Line 149"/>
          <p:cNvSpPr>
            <a:spLocks noChangeShapeType="1"/>
          </p:cNvSpPr>
          <p:nvPr/>
        </p:nvSpPr>
        <p:spPr bwMode="auto">
          <a:xfrm>
            <a:off x="5394722" y="1648778"/>
            <a:ext cx="623888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70" name="Line 150"/>
          <p:cNvSpPr>
            <a:spLocks noChangeShapeType="1"/>
          </p:cNvSpPr>
          <p:nvPr/>
        </p:nvSpPr>
        <p:spPr bwMode="auto">
          <a:xfrm>
            <a:off x="5394722" y="1648780"/>
            <a:ext cx="9477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71" name="Line 151"/>
          <p:cNvSpPr>
            <a:spLocks noChangeShapeType="1"/>
          </p:cNvSpPr>
          <p:nvPr/>
        </p:nvSpPr>
        <p:spPr bwMode="auto">
          <a:xfrm>
            <a:off x="5394723" y="1648778"/>
            <a:ext cx="1216819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72" name="Line 152"/>
          <p:cNvSpPr>
            <a:spLocks noChangeShapeType="1"/>
          </p:cNvSpPr>
          <p:nvPr/>
        </p:nvSpPr>
        <p:spPr bwMode="auto">
          <a:xfrm flipH="1">
            <a:off x="5316141" y="3304541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73" name="Line 153"/>
          <p:cNvSpPr>
            <a:spLocks noChangeShapeType="1"/>
          </p:cNvSpPr>
          <p:nvPr/>
        </p:nvSpPr>
        <p:spPr bwMode="auto">
          <a:xfrm flipH="1">
            <a:off x="5316141" y="3233103"/>
            <a:ext cx="971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74" name="Line 154"/>
          <p:cNvSpPr>
            <a:spLocks noChangeShapeType="1"/>
          </p:cNvSpPr>
          <p:nvPr/>
        </p:nvSpPr>
        <p:spPr bwMode="auto">
          <a:xfrm flipH="1">
            <a:off x="5316142" y="3160079"/>
            <a:ext cx="148232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75" name="Line 155"/>
          <p:cNvSpPr>
            <a:spLocks noChangeShapeType="1"/>
          </p:cNvSpPr>
          <p:nvPr/>
        </p:nvSpPr>
        <p:spPr bwMode="auto">
          <a:xfrm flipH="1">
            <a:off x="5316141" y="2007553"/>
            <a:ext cx="59412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76" name="Line 156"/>
          <p:cNvSpPr>
            <a:spLocks noChangeShapeType="1"/>
          </p:cNvSpPr>
          <p:nvPr/>
        </p:nvSpPr>
        <p:spPr bwMode="auto">
          <a:xfrm flipH="1">
            <a:off x="5316142" y="1936115"/>
            <a:ext cx="864394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77" name="Line 157"/>
          <p:cNvSpPr>
            <a:spLocks noChangeShapeType="1"/>
          </p:cNvSpPr>
          <p:nvPr/>
        </p:nvSpPr>
        <p:spPr bwMode="auto">
          <a:xfrm flipH="1">
            <a:off x="5316142" y="1936115"/>
            <a:ext cx="1188244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78" name="Line 158"/>
          <p:cNvSpPr>
            <a:spLocks noChangeShapeType="1"/>
          </p:cNvSpPr>
          <p:nvPr/>
        </p:nvSpPr>
        <p:spPr bwMode="auto">
          <a:xfrm flipH="1">
            <a:off x="6666309" y="1791655"/>
            <a:ext cx="43219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79" name="Line 159"/>
          <p:cNvSpPr>
            <a:spLocks noChangeShapeType="1"/>
          </p:cNvSpPr>
          <p:nvPr/>
        </p:nvSpPr>
        <p:spPr bwMode="auto">
          <a:xfrm flipH="1">
            <a:off x="6342460" y="1791653"/>
            <a:ext cx="75604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80" name="Line 160"/>
          <p:cNvSpPr>
            <a:spLocks noChangeShapeType="1"/>
          </p:cNvSpPr>
          <p:nvPr/>
        </p:nvSpPr>
        <p:spPr bwMode="auto">
          <a:xfrm flipH="1">
            <a:off x="6018610" y="1791655"/>
            <a:ext cx="1079897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82" name="Line 162"/>
          <p:cNvSpPr>
            <a:spLocks noChangeShapeType="1"/>
          </p:cNvSpPr>
          <p:nvPr/>
        </p:nvSpPr>
        <p:spPr bwMode="auto">
          <a:xfrm flipH="1">
            <a:off x="7152085" y="1359853"/>
            <a:ext cx="485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83" name="Line 163"/>
          <p:cNvSpPr>
            <a:spLocks noChangeShapeType="1"/>
          </p:cNvSpPr>
          <p:nvPr/>
        </p:nvSpPr>
        <p:spPr bwMode="auto">
          <a:xfrm flipH="1">
            <a:off x="7152085" y="1072515"/>
            <a:ext cx="43219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84" name="Line 164"/>
          <p:cNvSpPr>
            <a:spLocks noChangeShapeType="1"/>
          </p:cNvSpPr>
          <p:nvPr/>
        </p:nvSpPr>
        <p:spPr bwMode="auto">
          <a:xfrm flipH="1">
            <a:off x="4098132" y="1288415"/>
            <a:ext cx="378619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85" name="Line 165"/>
          <p:cNvSpPr>
            <a:spLocks noChangeShapeType="1"/>
          </p:cNvSpPr>
          <p:nvPr/>
        </p:nvSpPr>
        <p:spPr bwMode="auto">
          <a:xfrm flipH="1">
            <a:off x="4044553" y="1072515"/>
            <a:ext cx="43219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87" name="Line 167"/>
          <p:cNvSpPr>
            <a:spLocks noChangeShapeType="1"/>
          </p:cNvSpPr>
          <p:nvPr/>
        </p:nvSpPr>
        <p:spPr bwMode="auto">
          <a:xfrm>
            <a:off x="4907756" y="640717"/>
            <a:ext cx="0" cy="56880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5288" name="Object 168"/>
          <p:cNvGraphicFramePr>
            <a:graphicFrameLocks noChangeAspect="1"/>
          </p:cNvGraphicFramePr>
          <p:nvPr/>
        </p:nvGraphicFramePr>
        <p:xfrm>
          <a:off x="5016104" y="3763328"/>
          <a:ext cx="161925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190440" imgH="177480" progId="Equation.DSMT4">
                  <p:embed/>
                </p:oleObj>
              </mc:Choice>
              <mc:Fallback>
                <p:oleObj name="Equation" r:id="rId71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104" y="3763328"/>
                        <a:ext cx="161925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9" name="Object 169"/>
          <p:cNvGraphicFramePr>
            <a:graphicFrameLocks noChangeAspect="1"/>
          </p:cNvGraphicFramePr>
          <p:nvPr/>
        </p:nvGraphicFramePr>
        <p:xfrm>
          <a:off x="5016104" y="2012317"/>
          <a:ext cx="169069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177480" imgH="177480" progId="Equation.DSMT4">
                  <p:embed/>
                </p:oleObj>
              </mc:Choice>
              <mc:Fallback>
                <p:oleObj name="Equation" r:id="rId73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104" y="2012317"/>
                        <a:ext cx="169069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0" name="Object 170"/>
          <p:cNvGraphicFramePr>
            <a:graphicFrameLocks noChangeAspect="1"/>
          </p:cNvGraphicFramePr>
          <p:nvPr/>
        </p:nvGraphicFramePr>
        <p:xfrm>
          <a:off x="5016104" y="1521780"/>
          <a:ext cx="169069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190440" imgH="177480" progId="Equation.DSMT4">
                  <p:embed/>
                </p:oleObj>
              </mc:Choice>
              <mc:Fallback>
                <p:oleObj name="Equation" r:id="rId75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104" y="1521780"/>
                        <a:ext cx="169069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1" name="Object 171"/>
          <p:cNvGraphicFramePr>
            <a:graphicFrameLocks noChangeAspect="1"/>
          </p:cNvGraphicFramePr>
          <p:nvPr/>
        </p:nvGraphicFramePr>
        <p:xfrm>
          <a:off x="5022056" y="978855"/>
          <a:ext cx="163116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177480" imgH="177480" progId="Equation.DSMT4">
                  <p:embed/>
                </p:oleObj>
              </mc:Choice>
              <mc:Fallback>
                <p:oleObj name="Equation" r:id="rId77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056" y="978855"/>
                        <a:ext cx="163116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2" name="Object 172"/>
          <p:cNvGraphicFramePr>
            <a:graphicFrameLocks noChangeAspect="1"/>
          </p:cNvGraphicFramePr>
          <p:nvPr/>
        </p:nvGraphicFramePr>
        <p:xfrm>
          <a:off x="5022056" y="794705"/>
          <a:ext cx="163116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177480" imgH="177480" progId="Equation.DSMT4">
                  <p:embed/>
                </p:oleObj>
              </mc:Choice>
              <mc:Fallback>
                <p:oleObj name="Equation" r:id="rId79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056" y="794705"/>
                        <a:ext cx="163116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4" name="Object 174"/>
          <p:cNvGraphicFramePr>
            <a:graphicFrameLocks noChangeAspect="1"/>
          </p:cNvGraphicFramePr>
          <p:nvPr/>
        </p:nvGraphicFramePr>
        <p:xfrm>
          <a:off x="5681662" y="3163255"/>
          <a:ext cx="196454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203040" imgH="203040" progId="Equation.DSMT4">
                  <p:embed/>
                </p:oleObj>
              </mc:Choice>
              <mc:Fallback>
                <p:oleObj name="Equation" r:id="rId81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2" y="3163255"/>
                        <a:ext cx="196454" cy="261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5" name="Object 175"/>
          <p:cNvGraphicFramePr>
            <a:graphicFrameLocks noChangeAspect="1"/>
          </p:cNvGraphicFramePr>
          <p:nvPr/>
        </p:nvGraphicFramePr>
        <p:xfrm>
          <a:off x="5626894" y="1866265"/>
          <a:ext cx="196454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203040" imgH="203040" progId="Equation.DSMT4">
                  <p:embed/>
                </p:oleObj>
              </mc:Choice>
              <mc:Fallback>
                <p:oleObj name="Equation" r:id="rId83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894" y="1866265"/>
                        <a:ext cx="196454" cy="261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6" name="Object 176"/>
          <p:cNvGraphicFramePr>
            <a:graphicFrameLocks noChangeAspect="1"/>
          </p:cNvGraphicFramePr>
          <p:nvPr/>
        </p:nvGraphicFramePr>
        <p:xfrm>
          <a:off x="5626894" y="1363030"/>
          <a:ext cx="196454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5" imgW="203040" imgH="203040" progId="Equation.DSMT4">
                  <p:embed/>
                </p:oleObj>
              </mc:Choice>
              <mc:Fallback>
                <p:oleObj name="Equation" r:id="rId85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894" y="1363030"/>
                        <a:ext cx="196454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7" name="Object 177"/>
          <p:cNvGraphicFramePr>
            <a:graphicFrameLocks noChangeAspect="1"/>
          </p:cNvGraphicFramePr>
          <p:nvPr/>
        </p:nvGraphicFramePr>
        <p:xfrm>
          <a:off x="5616180" y="942340"/>
          <a:ext cx="20597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7" imgW="203040" imgH="203040" progId="Equation.DSMT4">
                  <p:embed/>
                </p:oleObj>
              </mc:Choice>
              <mc:Fallback>
                <p:oleObj name="Equation" r:id="rId8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180" y="942340"/>
                        <a:ext cx="20597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9" name="Object 179"/>
          <p:cNvGraphicFramePr>
            <a:graphicFrameLocks noChangeAspect="1"/>
          </p:cNvGraphicFramePr>
          <p:nvPr/>
        </p:nvGraphicFramePr>
        <p:xfrm>
          <a:off x="6832997" y="1288415"/>
          <a:ext cx="179784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9" imgW="203040" imgH="177480" progId="Equation.DSMT4">
                  <p:embed/>
                </p:oleObj>
              </mc:Choice>
              <mc:Fallback>
                <p:oleObj name="Equation" r:id="rId89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997" y="1288415"/>
                        <a:ext cx="179784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1" name="Object 181"/>
          <p:cNvGraphicFramePr>
            <a:graphicFrameLocks noChangeAspect="1"/>
          </p:cNvGraphicFramePr>
          <p:nvPr/>
        </p:nvGraphicFramePr>
        <p:xfrm>
          <a:off x="7756922" y="1304290"/>
          <a:ext cx="165497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1" imgW="203040" imgH="164880" progId="Equation.DSMT4">
                  <p:embed/>
                </p:oleObj>
              </mc:Choice>
              <mc:Fallback>
                <p:oleObj name="Equation" r:id="rId91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922" y="1304290"/>
                        <a:ext cx="165497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3" name="Object 183"/>
          <p:cNvGraphicFramePr>
            <a:graphicFrameLocks noChangeAspect="1"/>
          </p:cNvGraphicFramePr>
          <p:nvPr/>
        </p:nvGraphicFramePr>
        <p:xfrm>
          <a:off x="7761685" y="1010605"/>
          <a:ext cx="155972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3" imgW="190440" imgH="177480" progId="Equation.DSMT4">
                  <p:embed/>
                </p:oleObj>
              </mc:Choice>
              <mc:Fallback>
                <p:oleObj name="Equation" r:id="rId93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685" y="1010605"/>
                        <a:ext cx="155972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" name="Line 184"/>
          <p:cNvSpPr>
            <a:spLocks noChangeShapeType="1"/>
          </p:cNvSpPr>
          <p:nvPr/>
        </p:nvSpPr>
        <p:spPr bwMode="auto">
          <a:xfrm flipH="1">
            <a:off x="2586038" y="3880803"/>
            <a:ext cx="243006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05" name="Line 185"/>
          <p:cNvSpPr>
            <a:spLocks noChangeShapeType="1"/>
          </p:cNvSpPr>
          <p:nvPr/>
        </p:nvSpPr>
        <p:spPr bwMode="auto">
          <a:xfrm flipH="1">
            <a:off x="2586037" y="3449003"/>
            <a:ext cx="21550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07" name="Line 187"/>
          <p:cNvSpPr>
            <a:spLocks noChangeShapeType="1"/>
          </p:cNvSpPr>
          <p:nvPr/>
        </p:nvSpPr>
        <p:spPr bwMode="auto">
          <a:xfrm>
            <a:off x="2586038" y="280353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08" name="Text Box 188"/>
          <p:cNvSpPr txBox="1">
            <a:spLocks noChangeArrowheads="1"/>
          </p:cNvSpPr>
          <p:nvPr/>
        </p:nvSpPr>
        <p:spPr bwMode="auto">
          <a:xfrm rot="17384150">
            <a:off x="2714899" y="2833461"/>
            <a:ext cx="5697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501.6</a:t>
            </a:r>
          </a:p>
        </p:txBody>
      </p:sp>
      <p:sp>
        <p:nvSpPr>
          <p:cNvPr id="5309" name="Text Box 189"/>
          <p:cNvSpPr txBox="1">
            <a:spLocks noChangeArrowheads="1"/>
          </p:cNvSpPr>
          <p:nvPr/>
        </p:nvSpPr>
        <p:spPr bwMode="auto">
          <a:xfrm rot="17738055">
            <a:off x="3503894" y="2184967"/>
            <a:ext cx="6681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667.81</a:t>
            </a:r>
          </a:p>
        </p:txBody>
      </p:sp>
      <p:sp>
        <p:nvSpPr>
          <p:cNvPr id="5310" name="Text Box 190"/>
          <p:cNvSpPr txBox="1">
            <a:spLocks noChangeArrowheads="1"/>
          </p:cNvSpPr>
          <p:nvPr/>
        </p:nvSpPr>
        <p:spPr bwMode="auto">
          <a:xfrm rot="3592328">
            <a:off x="2648294" y="2188142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728.13</a:t>
            </a:r>
          </a:p>
        </p:txBody>
      </p:sp>
      <p:sp>
        <p:nvSpPr>
          <p:cNvPr id="5311" name="Text Box 191"/>
          <p:cNvSpPr txBox="1">
            <a:spLocks noChangeArrowheads="1"/>
          </p:cNvSpPr>
          <p:nvPr/>
        </p:nvSpPr>
        <p:spPr bwMode="auto">
          <a:xfrm rot="16589235">
            <a:off x="2998269" y="5463949"/>
            <a:ext cx="5697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58.44</a:t>
            </a:r>
          </a:p>
        </p:txBody>
      </p:sp>
      <p:sp>
        <p:nvSpPr>
          <p:cNvPr id="5315" name="Rectangle 195"/>
          <p:cNvSpPr>
            <a:spLocks noChangeArrowheads="1"/>
          </p:cNvSpPr>
          <p:nvPr/>
        </p:nvSpPr>
        <p:spPr bwMode="auto">
          <a:xfrm rot="312534">
            <a:off x="2968228" y="4241167"/>
            <a:ext cx="108347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14" name="Rectangle 194"/>
          <p:cNvSpPr>
            <a:spLocks noChangeArrowheads="1"/>
          </p:cNvSpPr>
          <p:nvPr/>
        </p:nvSpPr>
        <p:spPr bwMode="auto">
          <a:xfrm rot="456668">
            <a:off x="3126581" y="4744403"/>
            <a:ext cx="53579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13" name="Text Box 193"/>
          <p:cNvSpPr txBox="1">
            <a:spLocks noChangeArrowheads="1"/>
          </p:cNvSpPr>
          <p:nvPr/>
        </p:nvSpPr>
        <p:spPr bwMode="auto">
          <a:xfrm rot="16751799">
            <a:off x="2727997" y="4384448"/>
            <a:ext cx="5697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52.22</a:t>
            </a:r>
          </a:p>
        </p:txBody>
      </p:sp>
      <p:sp>
        <p:nvSpPr>
          <p:cNvPr id="5316" name="Rectangle 196"/>
          <p:cNvSpPr>
            <a:spLocks noChangeArrowheads="1"/>
          </p:cNvSpPr>
          <p:nvPr/>
        </p:nvSpPr>
        <p:spPr bwMode="auto">
          <a:xfrm rot="1607798">
            <a:off x="5598320" y="2799717"/>
            <a:ext cx="65485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17" name="Text Box 197"/>
          <p:cNvSpPr txBox="1">
            <a:spLocks noChangeArrowheads="1"/>
          </p:cNvSpPr>
          <p:nvPr/>
        </p:nvSpPr>
        <p:spPr bwMode="auto">
          <a:xfrm rot="17625462">
            <a:off x="6475104" y="2562793"/>
            <a:ext cx="826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587.5963</a:t>
            </a:r>
          </a:p>
        </p:txBody>
      </p:sp>
      <p:sp>
        <p:nvSpPr>
          <p:cNvPr id="5320" name="Rectangle 200"/>
          <p:cNvSpPr>
            <a:spLocks noChangeArrowheads="1"/>
          </p:cNvSpPr>
          <p:nvPr/>
        </p:nvSpPr>
        <p:spPr bwMode="auto">
          <a:xfrm rot="1785274">
            <a:off x="6580586" y="2232978"/>
            <a:ext cx="163115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19" name="Text Box 199"/>
          <p:cNvSpPr txBox="1">
            <a:spLocks noChangeArrowheads="1"/>
          </p:cNvSpPr>
          <p:nvPr/>
        </p:nvSpPr>
        <p:spPr bwMode="auto">
          <a:xfrm rot="17940690">
            <a:off x="6259600" y="2540567"/>
            <a:ext cx="826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587.5643</a:t>
            </a:r>
          </a:p>
        </p:txBody>
      </p:sp>
      <p:sp>
        <p:nvSpPr>
          <p:cNvPr id="5321" name="Rectangle 201"/>
          <p:cNvSpPr>
            <a:spLocks noChangeArrowheads="1"/>
          </p:cNvSpPr>
          <p:nvPr/>
        </p:nvSpPr>
        <p:spPr bwMode="auto">
          <a:xfrm rot="2479811">
            <a:off x="6535342" y="2080580"/>
            <a:ext cx="91678" cy="841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18" name="Text Box 198"/>
          <p:cNvSpPr txBox="1">
            <a:spLocks noChangeArrowheads="1"/>
          </p:cNvSpPr>
          <p:nvPr/>
        </p:nvSpPr>
        <p:spPr bwMode="auto">
          <a:xfrm rot="18813036">
            <a:off x="6109582" y="2469129"/>
            <a:ext cx="826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587.5601</a:t>
            </a:r>
          </a:p>
        </p:txBody>
      </p:sp>
      <p:sp>
        <p:nvSpPr>
          <p:cNvPr id="5322" name="Text Box 202"/>
          <p:cNvSpPr txBox="1">
            <a:spLocks noChangeArrowheads="1"/>
          </p:cNvSpPr>
          <p:nvPr/>
        </p:nvSpPr>
        <p:spPr bwMode="auto">
          <a:xfrm rot="3242786">
            <a:off x="5100981" y="2410392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706.52</a:t>
            </a:r>
          </a:p>
        </p:txBody>
      </p:sp>
      <p:sp>
        <p:nvSpPr>
          <p:cNvPr id="5325" name="Rectangle 205"/>
          <p:cNvSpPr>
            <a:spLocks noChangeArrowheads="1"/>
          </p:cNvSpPr>
          <p:nvPr/>
        </p:nvSpPr>
        <p:spPr bwMode="auto">
          <a:xfrm rot="17863628">
            <a:off x="5838627" y="2314932"/>
            <a:ext cx="144462" cy="5393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24" name="Text Box 204"/>
          <p:cNvSpPr txBox="1">
            <a:spLocks noChangeArrowheads="1"/>
          </p:cNvSpPr>
          <p:nvPr/>
        </p:nvSpPr>
        <p:spPr bwMode="auto">
          <a:xfrm rot="1845622">
            <a:off x="5555205" y="2439760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706.57</a:t>
            </a:r>
          </a:p>
        </p:txBody>
      </p:sp>
      <p:graphicFrame>
        <p:nvGraphicFramePr>
          <p:cNvPr id="5208" name="Object 88"/>
          <p:cNvGraphicFramePr>
            <a:graphicFrameLocks noChangeAspect="1"/>
          </p:cNvGraphicFramePr>
          <p:nvPr/>
        </p:nvGraphicFramePr>
        <p:xfrm>
          <a:off x="3671887" y="1615440"/>
          <a:ext cx="185738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5" imgW="203040" imgH="177480" progId="Equation.DSMT4">
                  <p:embed/>
                </p:oleObj>
              </mc:Choice>
              <mc:Fallback>
                <p:oleObj name="Equation" r:id="rId95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7" y="1615440"/>
                        <a:ext cx="185738" cy="215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2" name="Object 182"/>
          <p:cNvGraphicFramePr>
            <a:graphicFrameLocks noChangeAspect="1"/>
          </p:cNvGraphicFramePr>
          <p:nvPr/>
        </p:nvGraphicFramePr>
        <p:xfrm>
          <a:off x="4645820" y="983615"/>
          <a:ext cx="154781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7" imgW="190440" imgH="177480" progId="Equation.DSMT4">
                  <p:embed/>
                </p:oleObj>
              </mc:Choice>
              <mc:Fallback>
                <p:oleObj name="Equation" r:id="rId97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820" y="983615"/>
                        <a:ext cx="154781" cy="192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4" name="Object 84"/>
          <p:cNvGraphicFramePr>
            <a:graphicFrameLocks noChangeAspect="1"/>
          </p:cNvGraphicFramePr>
          <p:nvPr/>
        </p:nvGraphicFramePr>
        <p:xfrm>
          <a:off x="3113484" y="1720215"/>
          <a:ext cx="1857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9" imgW="203040" imgH="203040" progId="Equation.DSMT4">
                  <p:embed/>
                </p:oleObj>
              </mc:Choice>
              <mc:Fallback>
                <p:oleObj name="Equation" r:id="rId99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484" y="1720215"/>
                        <a:ext cx="185738" cy="247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" name="Line 206"/>
          <p:cNvSpPr>
            <a:spLocks noChangeShapeType="1"/>
          </p:cNvSpPr>
          <p:nvPr/>
        </p:nvSpPr>
        <p:spPr bwMode="auto">
          <a:xfrm>
            <a:off x="6179345" y="1547178"/>
            <a:ext cx="240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27" name="Line 207"/>
          <p:cNvSpPr>
            <a:spLocks noChangeShapeType="1"/>
          </p:cNvSpPr>
          <p:nvPr/>
        </p:nvSpPr>
        <p:spPr bwMode="auto">
          <a:xfrm>
            <a:off x="5855495" y="1575753"/>
            <a:ext cx="240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28" name="Line 208"/>
          <p:cNvSpPr>
            <a:spLocks noChangeShapeType="1"/>
          </p:cNvSpPr>
          <p:nvPr/>
        </p:nvSpPr>
        <p:spPr bwMode="auto">
          <a:xfrm>
            <a:off x="6504386" y="1502728"/>
            <a:ext cx="240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29" name="Line 209"/>
          <p:cNvSpPr>
            <a:spLocks noChangeShapeType="1"/>
          </p:cNvSpPr>
          <p:nvPr/>
        </p:nvSpPr>
        <p:spPr bwMode="auto">
          <a:xfrm>
            <a:off x="6504386" y="1893253"/>
            <a:ext cx="2405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35" name="Line 215"/>
          <p:cNvSpPr>
            <a:spLocks noChangeShapeType="1"/>
          </p:cNvSpPr>
          <p:nvPr/>
        </p:nvSpPr>
        <p:spPr bwMode="auto">
          <a:xfrm>
            <a:off x="4313635" y="928053"/>
            <a:ext cx="270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36" name="Text Box 216"/>
          <p:cNvSpPr txBox="1">
            <a:spLocks noChangeArrowheads="1"/>
          </p:cNvSpPr>
          <p:nvPr/>
        </p:nvSpPr>
        <p:spPr bwMode="auto">
          <a:xfrm rot="19289158">
            <a:off x="7168502" y="1472974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186.84</a:t>
            </a:r>
          </a:p>
        </p:txBody>
      </p:sp>
      <p:sp>
        <p:nvSpPr>
          <p:cNvPr id="5337" name="Text Box 217"/>
          <p:cNvSpPr txBox="1">
            <a:spLocks noChangeArrowheads="1"/>
          </p:cNvSpPr>
          <p:nvPr/>
        </p:nvSpPr>
        <p:spPr bwMode="auto">
          <a:xfrm rot="20018837">
            <a:off x="6104748" y="3284310"/>
            <a:ext cx="7409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1082.91</a:t>
            </a:r>
          </a:p>
        </p:txBody>
      </p:sp>
      <p:sp>
        <p:nvSpPr>
          <p:cNvPr id="5339" name="Rectangle 219"/>
          <p:cNvSpPr>
            <a:spLocks noChangeArrowheads="1"/>
          </p:cNvSpPr>
          <p:nvPr/>
        </p:nvSpPr>
        <p:spPr bwMode="auto">
          <a:xfrm rot="3735426">
            <a:off x="5898358" y="3214451"/>
            <a:ext cx="71437" cy="5405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38" name="Text Box 218"/>
          <p:cNvSpPr txBox="1">
            <a:spLocks noChangeArrowheads="1"/>
          </p:cNvSpPr>
          <p:nvPr/>
        </p:nvSpPr>
        <p:spPr bwMode="auto">
          <a:xfrm rot="20018837">
            <a:off x="5622546" y="3316060"/>
            <a:ext cx="7409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1083.03</a:t>
            </a:r>
          </a:p>
        </p:txBody>
      </p:sp>
      <p:sp>
        <p:nvSpPr>
          <p:cNvPr id="5341" name="Rectangle 221"/>
          <p:cNvSpPr>
            <a:spLocks noChangeArrowheads="1"/>
          </p:cNvSpPr>
          <p:nvPr/>
        </p:nvSpPr>
        <p:spPr bwMode="auto">
          <a:xfrm rot="20006097">
            <a:off x="3028951" y="3261680"/>
            <a:ext cx="432197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40" name="Text Box 220"/>
          <p:cNvSpPr txBox="1">
            <a:spLocks noChangeArrowheads="1"/>
          </p:cNvSpPr>
          <p:nvPr/>
        </p:nvSpPr>
        <p:spPr bwMode="auto">
          <a:xfrm rot="19918971">
            <a:off x="2933449" y="3158899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2058.2</a:t>
            </a:r>
          </a:p>
        </p:txBody>
      </p:sp>
      <p:sp>
        <p:nvSpPr>
          <p:cNvPr id="5342" name="Text Box 222"/>
          <p:cNvSpPr txBox="1">
            <a:spLocks noChangeArrowheads="1"/>
          </p:cNvSpPr>
          <p:nvPr/>
        </p:nvSpPr>
        <p:spPr bwMode="auto">
          <a:xfrm rot="19017129">
            <a:off x="4046683" y="1372960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1869.3</a:t>
            </a:r>
          </a:p>
        </p:txBody>
      </p:sp>
      <p:sp>
        <p:nvSpPr>
          <p:cNvPr id="5344" name="Line 224"/>
          <p:cNvSpPr>
            <a:spLocks noChangeShapeType="1"/>
          </p:cNvSpPr>
          <p:nvPr/>
        </p:nvSpPr>
        <p:spPr bwMode="auto">
          <a:xfrm flipH="1">
            <a:off x="3180160" y="3233105"/>
            <a:ext cx="3132534" cy="28797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45" name="Text Box 225"/>
          <p:cNvSpPr txBox="1">
            <a:spLocks noChangeArrowheads="1"/>
          </p:cNvSpPr>
          <p:nvPr/>
        </p:nvSpPr>
        <p:spPr bwMode="auto">
          <a:xfrm rot="19408945">
            <a:off x="4942558" y="4239985"/>
            <a:ext cx="5697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59.16</a:t>
            </a:r>
          </a:p>
        </p:txBody>
      </p:sp>
      <p:graphicFrame>
        <p:nvGraphicFramePr>
          <p:cNvPr id="5346" name="Object 226"/>
          <p:cNvGraphicFramePr>
            <a:graphicFrameLocks noChangeAspect="1"/>
          </p:cNvGraphicFramePr>
          <p:nvPr/>
        </p:nvGraphicFramePr>
        <p:xfrm>
          <a:off x="7761685" y="797880"/>
          <a:ext cx="155972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1" imgW="190440" imgH="177480" progId="Equation.DSMT4">
                  <p:embed/>
                </p:oleObj>
              </mc:Choice>
              <mc:Fallback>
                <p:oleObj name="Equation" r:id="rId101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685" y="797880"/>
                        <a:ext cx="155972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8" name="Object 228"/>
          <p:cNvGraphicFramePr>
            <a:graphicFrameLocks noChangeAspect="1"/>
          </p:cNvGraphicFramePr>
          <p:nvPr/>
        </p:nvGraphicFramePr>
        <p:xfrm>
          <a:off x="4644628" y="797880"/>
          <a:ext cx="155972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3" imgW="190440" imgH="177480" progId="Equation.DSMT4">
                  <p:embed/>
                </p:oleObj>
              </mc:Choice>
              <mc:Fallback>
                <p:oleObj name="Equation" r:id="rId103" imgW="190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628" y="797880"/>
                        <a:ext cx="155972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49" name="Object 229"/>
          <p:cNvGraphicFramePr>
            <a:graphicFrameLocks noChangeAspect="1"/>
          </p:cNvGraphicFramePr>
          <p:nvPr/>
        </p:nvGraphicFramePr>
        <p:xfrm>
          <a:off x="4635103" y="1180465"/>
          <a:ext cx="165497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5" imgW="203040" imgH="164880" progId="Equation.DSMT4">
                  <p:embed/>
                </p:oleObj>
              </mc:Choice>
              <mc:Fallback>
                <p:oleObj name="Equation" r:id="rId105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103" y="1180465"/>
                        <a:ext cx="165497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0" name="Text Box 230"/>
          <p:cNvSpPr txBox="1">
            <a:spLocks noChangeArrowheads="1"/>
          </p:cNvSpPr>
          <p:nvPr/>
        </p:nvSpPr>
        <p:spPr bwMode="auto">
          <a:xfrm rot="17028765">
            <a:off x="3332903" y="2050029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492.19</a:t>
            </a:r>
          </a:p>
        </p:txBody>
      </p:sp>
      <p:sp>
        <p:nvSpPr>
          <p:cNvPr id="5312" name="Text Box 192"/>
          <p:cNvSpPr txBox="1">
            <a:spLocks noChangeArrowheads="1"/>
          </p:cNvSpPr>
          <p:nvPr/>
        </p:nvSpPr>
        <p:spPr bwMode="auto">
          <a:xfrm rot="16751799">
            <a:off x="2845868" y="4900386"/>
            <a:ext cx="5697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53.71</a:t>
            </a:r>
          </a:p>
        </p:txBody>
      </p:sp>
      <p:sp>
        <p:nvSpPr>
          <p:cNvPr id="5351" name="Text Box 231"/>
          <p:cNvSpPr txBox="1">
            <a:spLocks noChangeArrowheads="1"/>
          </p:cNvSpPr>
          <p:nvPr/>
        </p:nvSpPr>
        <p:spPr bwMode="auto">
          <a:xfrm rot="3874797">
            <a:off x="2685203" y="1618228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504.77</a:t>
            </a:r>
          </a:p>
        </p:txBody>
      </p:sp>
      <p:sp>
        <p:nvSpPr>
          <p:cNvPr id="5352" name="Text Box 232"/>
          <p:cNvSpPr txBox="1">
            <a:spLocks noChangeArrowheads="1"/>
          </p:cNvSpPr>
          <p:nvPr/>
        </p:nvSpPr>
        <p:spPr bwMode="auto">
          <a:xfrm rot="17664976">
            <a:off x="5082002" y="3016024"/>
            <a:ext cx="7409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388.865</a:t>
            </a:r>
          </a:p>
        </p:txBody>
      </p:sp>
      <p:sp>
        <p:nvSpPr>
          <p:cNvPr id="5353" name="Text Box 233"/>
          <p:cNvSpPr txBox="1">
            <a:spLocks noChangeArrowheads="1"/>
          </p:cNvSpPr>
          <p:nvPr/>
        </p:nvSpPr>
        <p:spPr bwMode="auto">
          <a:xfrm rot="18324110">
            <a:off x="5243927" y="3087461"/>
            <a:ext cx="7409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388.860</a:t>
            </a:r>
          </a:p>
        </p:txBody>
      </p:sp>
      <p:sp>
        <p:nvSpPr>
          <p:cNvPr id="5356" name="Rectangle 236"/>
          <p:cNvSpPr>
            <a:spLocks noChangeArrowheads="1"/>
          </p:cNvSpPr>
          <p:nvPr/>
        </p:nvSpPr>
        <p:spPr bwMode="auto">
          <a:xfrm rot="2593492">
            <a:off x="5772151" y="2367917"/>
            <a:ext cx="540544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57" name="Rectangle 237"/>
          <p:cNvSpPr>
            <a:spLocks noChangeArrowheads="1"/>
          </p:cNvSpPr>
          <p:nvPr/>
        </p:nvSpPr>
        <p:spPr bwMode="auto">
          <a:xfrm rot="3652500">
            <a:off x="5223075" y="2125228"/>
            <a:ext cx="720725" cy="53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55" name="Text Box 235"/>
          <p:cNvSpPr txBox="1">
            <a:spLocks noChangeArrowheads="1"/>
          </p:cNvSpPr>
          <p:nvPr/>
        </p:nvSpPr>
        <p:spPr bwMode="auto">
          <a:xfrm rot="2493536">
            <a:off x="5687364" y="2307999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471.91</a:t>
            </a:r>
          </a:p>
        </p:txBody>
      </p:sp>
      <p:sp>
        <p:nvSpPr>
          <p:cNvPr id="5354" name="Text Box 234"/>
          <p:cNvSpPr txBox="1">
            <a:spLocks noChangeArrowheads="1"/>
          </p:cNvSpPr>
          <p:nvPr/>
        </p:nvSpPr>
        <p:spPr bwMode="auto">
          <a:xfrm rot="3218729">
            <a:off x="5277194" y="1977005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471.34</a:t>
            </a:r>
          </a:p>
        </p:txBody>
      </p:sp>
      <p:sp>
        <p:nvSpPr>
          <p:cNvPr id="5359" name="Text Box 239"/>
          <p:cNvSpPr txBox="1">
            <a:spLocks noChangeArrowheads="1"/>
          </p:cNvSpPr>
          <p:nvPr/>
        </p:nvSpPr>
        <p:spPr bwMode="auto">
          <a:xfrm rot="18334752">
            <a:off x="6141588" y="2192905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447.15</a:t>
            </a:r>
          </a:p>
        </p:txBody>
      </p:sp>
      <p:sp>
        <p:nvSpPr>
          <p:cNvPr id="5362" name="Line 242"/>
          <p:cNvSpPr>
            <a:spLocks noChangeShapeType="1"/>
          </p:cNvSpPr>
          <p:nvPr/>
        </p:nvSpPr>
        <p:spPr bwMode="auto">
          <a:xfrm flipH="1">
            <a:off x="6312694" y="1432880"/>
            <a:ext cx="8096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60" name="Rectangle 240"/>
          <p:cNvSpPr>
            <a:spLocks noChangeArrowheads="1"/>
          </p:cNvSpPr>
          <p:nvPr/>
        </p:nvSpPr>
        <p:spPr bwMode="auto">
          <a:xfrm rot="17918694">
            <a:off x="6501012" y="2104590"/>
            <a:ext cx="612775" cy="53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58" name="Text Box 238"/>
          <p:cNvSpPr txBox="1">
            <a:spLocks noChangeArrowheads="1"/>
          </p:cNvSpPr>
          <p:nvPr/>
        </p:nvSpPr>
        <p:spPr bwMode="auto">
          <a:xfrm rot="18334752">
            <a:off x="6465438" y="1977005"/>
            <a:ext cx="6553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prstClr val="black"/>
                </a:solidFill>
                <a:latin typeface="Arial" panose="020B0604020202020204" pitchFamily="34" charset="0"/>
              </a:rPr>
              <a:t>447.17</a:t>
            </a:r>
          </a:p>
        </p:txBody>
      </p:sp>
      <p:sp>
        <p:nvSpPr>
          <p:cNvPr id="5281" name="Line 161"/>
          <p:cNvSpPr>
            <a:spLocks noChangeShapeType="1"/>
          </p:cNvSpPr>
          <p:nvPr/>
        </p:nvSpPr>
        <p:spPr bwMode="auto">
          <a:xfrm flipH="1">
            <a:off x="5988844" y="1432878"/>
            <a:ext cx="1109663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aphicFrame>
        <p:nvGraphicFramePr>
          <p:cNvPr id="5300" name="Object 180"/>
          <p:cNvGraphicFramePr>
            <a:graphicFrameLocks noChangeAspect="1"/>
          </p:cNvGraphicFramePr>
          <p:nvPr/>
        </p:nvGraphicFramePr>
        <p:xfrm>
          <a:off x="6834189" y="1686878"/>
          <a:ext cx="17978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7" imgW="203040" imgH="177480" progId="Equation.DSMT4">
                  <p:embed/>
                </p:oleObj>
              </mc:Choice>
              <mc:Fallback>
                <p:oleObj name="Equation" r:id="rId107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9" y="1686878"/>
                        <a:ext cx="179785" cy="209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65" name="Text Box 245"/>
          <p:cNvSpPr txBox="1">
            <a:spLocks noChangeArrowheads="1"/>
          </p:cNvSpPr>
          <p:nvPr/>
        </p:nvSpPr>
        <p:spPr bwMode="auto">
          <a:xfrm>
            <a:off x="3543300" y="431736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单重态</a:t>
            </a:r>
          </a:p>
        </p:txBody>
      </p:sp>
      <p:sp>
        <p:nvSpPr>
          <p:cNvPr id="5366" name="Text Box 246"/>
          <p:cNvSpPr txBox="1">
            <a:spLocks noChangeArrowheads="1"/>
          </p:cNvSpPr>
          <p:nvPr/>
        </p:nvSpPr>
        <p:spPr bwMode="auto">
          <a:xfrm>
            <a:off x="5822156" y="430625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三重态</a:t>
            </a:r>
          </a:p>
        </p:txBody>
      </p:sp>
      <p:sp>
        <p:nvSpPr>
          <p:cNvPr id="5367" name="Line 247"/>
          <p:cNvSpPr>
            <a:spLocks noChangeShapeType="1"/>
          </p:cNvSpPr>
          <p:nvPr/>
        </p:nvSpPr>
        <p:spPr bwMode="auto">
          <a:xfrm flipV="1">
            <a:off x="2586038" y="5536567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68" name="Text Box 248"/>
          <p:cNvSpPr txBox="1">
            <a:spLocks noChangeArrowheads="1"/>
          </p:cNvSpPr>
          <p:nvPr/>
        </p:nvSpPr>
        <p:spPr bwMode="auto">
          <a:xfrm rot="19565624">
            <a:off x="3474545" y="4920766"/>
            <a:ext cx="2121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杂质</a:t>
            </a:r>
            <a:r>
              <a:rPr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Ne</a:t>
            </a:r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的谱线</a:t>
            </a:r>
          </a:p>
        </p:txBody>
      </p:sp>
      <p:sp>
        <p:nvSpPr>
          <p:cNvPr id="5369" name="Text Box 249"/>
          <p:cNvSpPr txBox="1">
            <a:spLocks noChangeArrowheads="1"/>
          </p:cNvSpPr>
          <p:nvPr/>
        </p:nvSpPr>
        <p:spPr bwMode="auto">
          <a:xfrm>
            <a:off x="5326858" y="4980940"/>
            <a:ext cx="214383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波长单位：</a:t>
            </a:r>
            <a:r>
              <a:rPr lang="en-US" altLang="zh-CN" sz="2400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nm</a:t>
            </a:r>
          </a:p>
        </p:txBody>
      </p:sp>
      <p:sp>
        <p:nvSpPr>
          <p:cNvPr id="2" name="椭圆 1"/>
          <p:cNvSpPr/>
          <p:nvPr/>
        </p:nvSpPr>
        <p:spPr>
          <a:xfrm>
            <a:off x="2778843" y="3208859"/>
            <a:ext cx="355401" cy="434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5194842" y="3625611"/>
            <a:ext cx="355401" cy="434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2093859" y="3533143"/>
            <a:ext cx="523884" cy="68407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2709972" y="5700955"/>
            <a:ext cx="667831" cy="824849"/>
          </a:xfrm>
          <a:prstGeom prst="ellipse">
            <a:avLst/>
          </a:prstGeom>
          <a:noFill/>
          <a:ln w="381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2118463" y="2995943"/>
            <a:ext cx="499383" cy="6730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4" name="直接箭头连接符 3"/>
          <p:cNvCxnSpPr>
            <a:stCxn id="9" idx="1"/>
          </p:cNvCxnSpPr>
          <p:nvPr/>
        </p:nvCxnSpPr>
        <p:spPr>
          <a:xfrm flipH="1" flipV="1">
            <a:off x="3091634" y="3396446"/>
            <a:ext cx="569250" cy="52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/>
          <p:cNvCxnSpPr>
            <a:stCxn id="9" idx="3"/>
            <a:endCxn id="5288" idx="0"/>
          </p:cNvCxnSpPr>
          <p:nvPr/>
        </p:nvCxnSpPr>
        <p:spPr>
          <a:xfrm>
            <a:off x="5076656" y="3448573"/>
            <a:ext cx="20410" cy="314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660884" y="303307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亚稳态</a:t>
            </a:r>
            <a:endParaRPr lang="en-US" altLang="zh-CN" sz="2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选择定则</a:t>
            </a:r>
            <a:endParaRPr lang="en-US" altLang="zh-CN" sz="2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cxnSp>
        <p:nvCxnSpPr>
          <p:cNvPr id="13" name="直接箭头连接符 12"/>
          <p:cNvCxnSpPr>
            <a:endCxn id="195" idx="4"/>
          </p:cNvCxnSpPr>
          <p:nvPr/>
        </p:nvCxnSpPr>
        <p:spPr>
          <a:xfrm flipV="1">
            <a:off x="2017965" y="4217213"/>
            <a:ext cx="337836" cy="995502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4371" y="5130816"/>
            <a:ext cx="2376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第一激发态与基态能级差很大，同壳层电子屏蔽不完全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489" y="266142"/>
            <a:ext cx="2078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第一个电子的电离能很高（可推得，电子间排斥能</a:t>
            </a:r>
            <a:r>
              <a:rPr lang="en-US" altLang="zh-CN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~30eV，</a:t>
            </a:r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全屏蔽</a:t>
            </a:r>
            <a:r>
              <a:rPr lang="en-US" altLang="zh-CN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~41eV</a:t>
            </a:r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）</a:t>
            </a:r>
          </a:p>
        </p:txBody>
      </p:sp>
      <p:cxnSp>
        <p:nvCxnSpPr>
          <p:cNvPr id="19" name="直接箭头连接符 18"/>
          <p:cNvCxnSpPr>
            <a:endCxn id="200" idx="2"/>
          </p:cNvCxnSpPr>
          <p:nvPr/>
        </p:nvCxnSpPr>
        <p:spPr>
          <a:xfrm>
            <a:off x="1675210" y="3283560"/>
            <a:ext cx="443253" cy="48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4371" y="2611687"/>
            <a:ext cx="226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相同主量子和轨道量子数，单态能量更高。</a:t>
            </a:r>
            <a:endParaRPr lang="en-US" altLang="zh-CN" sz="2000" b="1" dirty="0">
              <a:solidFill>
                <a:prstClr val="black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20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此处，相差</a:t>
            </a:r>
            <a:r>
              <a:rPr lang="en-US" altLang="zh-CN" sz="20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~0.8eV</a:t>
            </a:r>
            <a:r>
              <a:rPr lang="zh-CN" altLang="en-US" sz="20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Pauli P</a:t>
            </a:r>
            <a:r>
              <a:rPr lang="zh-CN" altLang="en-US" sz="20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）</a:t>
            </a:r>
          </a:p>
        </p:txBody>
      </p:sp>
      <p:cxnSp>
        <p:nvCxnSpPr>
          <p:cNvPr id="223" name="直接箭头连接符 222"/>
          <p:cNvCxnSpPr/>
          <p:nvPr/>
        </p:nvCxnSpPr>
        <p:spPr>
          <a:xfrm>
            <a:off x="1662258" y="3456532"/>
            <a:ext cx="456204" cy="352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56802" y="5939135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6600FF"/>
                </a:solidFill>
                <a:latin typeface="华文楷体"/>
                <a:ea typeface="华文楷体"/>
                <a:cs typeface="华文楷体"/>
              </a:rPr>
              <a:t>Pauli</a:t>
            </a:r>
            <a:r>
              <a:rPr lang="zh-CN" altLang="en-US" sz="2400" b="1" dirty="0">
                <a:solidFill>
                  <a:srgbClr val="6600FF"/>
                </a:solidFill>
                <a:latin typeface="华文楷体"/>
                <a:ea typeface="华文楷体"/>
                <a:cs typeface="华文楷体"/>
              </a:rPr>
              <a:t>不相容原理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4727521" y="5212716"/>
            <a:ext cx="599336" cy="624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314357" y="562888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6600FF"/>
                </a:solidFill>
                <a:latin typeface="华文楷体"/>
                <a:ea typeface="华文楷体"/>
                <a:cs typeface="华文楷体"/>
              </a:rPr>
              <a:t>有些原子中有例外？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212" name="TextBox 211"/>
          <p:cNvSpPr txBox="1"/>
          <p:nvPr/>
        </p:nvSpPr>
        <p:spPr>
          <a:xfrm>
            <a:off x="2020172" y="457200"/>
            <a:ext cx="6335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/>
                </a:solidFill>
                <a:latin typeface="+mn-ea"/>
                <a:ea typeface="+mn-ea"/>
              </a:rPr>
              <a:t>24.58</a:t>
            </a:r>
            <a:endParaRPr 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211" name="椭圆 210"/>
          <p:cNvSpPr/>
          <p:nvPr/>
        </p:nvSpPr>
        <p:spPr>
          <a:xfrm>
            <a:off x="2093859" y="267725"/>
            <a:ext cx="523884" cy="684071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" grpId="0"/>
      <p:bldP spid="5366" grpId="0"/>
      <p:bldP spid="5368" grpId="0"/>
      <p:bldP spid="2" grpId="0" animBg="1"/>
      <p:bldP spid="194" grpId="0" animBg="1"/>
      <p:bldP spid="195" grpId="0" animBg="1"/>
      <p:bldP spid="197" grpId="0" animBg="1"/>
      <p:bldP spid="200" grpId="0" animBg="1"/>
      <p:bldP spid="9" grpId="0"/>
      <p:bldP spid="14" grpId="0"/>
      <p:bldP spid="17" grpId="0"/>
      <p:bldP spid="21" grpId="0"/>
      <p:bldP spid="3" grpId="0"/>
      <p:bldP spid="7" grpId="0"/>
      <p:bldP spid="2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3400" y="1138145"/>
            <a:ext cx="332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忽略电子之间的排斥力</a:t>
            </a:r>
            <a:r>
              <a:rPr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: </a:t>
            </a:r>
            <a:endParaRPr lang="zh-CN" altLang="en-US" sz="2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7200" y="1671545"/>
            <a:ext cx="663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氦的电荷为</a:t>
            </a:r>
            <a:r>
              <a:rPr lang="en-US" altLang="zh-CN" sz="24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2，</a:t>
            </a:r>
            <a:r>
              <a:rPr lang="zh-CN" altLang="en-US" sz="24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第一能级的能量是氢原子的</a:t>
            </a:r>
            <a:r>
              <a:rPr lang="en-US" altLang="zh-CN" sz="24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4</a:t>
            </a:r>
            <a:r>
              <a:rPr lang="zh-CN" altLang="en-US" sz="2400" b="1" dirty="0">
                <a:solidFill>
                  <a:prstClr val="black"/>
                </a:solidFill>
                <a:latin typeface="华文楷体"/>
                <a:ea typeface="华文楷体"/>
                <a:cs typeface="华文楷体"/>
              </a:rPr>
              <a:t>倍，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533400" y="2204945"/>
                <a:ext cx="6061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实际上，第二个电子的电离能量为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𝟐𝟒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𝟓𝟖</m:t>
                    </m:r>
                    <m:r>
                      <m:rPr>
                        <m:sty m:val="p"/>
                      </m:rPr>
                      <a:rPr lang="en-US" altLang="zh-CN" sz="2400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eV</m:t>
                    </m:r>
                  </m:oMath>
                </a14:m>
                <a:endParaRPr lang="zh-CN" altLang="en-US" sz="2400" b="1" dirty="0">
                  <a:solidFill>
                    <a:prstClr val="black"/>
                  </a:solidFill>
                  <a:latin typeface="华文楷体"/>
                  <a:ea typeface="华文楷体"/>
                  <a:cs typeface="华文楷体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04945"/>
                <a:ext cx="606127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610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64175"/>
              </p:ext>
            </p:extLst>
          </p:nvPr>
        </p:nvGraphicFramePr>
        <p:xfrm>
          <a:off x="6934201" y="1671545"/>
          <a:ext cx="965580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000" imgH="177480" progId="Equation.DSMT4">
                  <p:embed/>
                </p:oleObj>
              </mc:Choice>
              <mc:Fallback>
                <p:oleObj name="Equation" r:id="rId4" imgW="495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4201" y="1671545"/>
                        <a:ext cx="965580" cy="4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33400" y="2814545"/>
                <a:ext cx="7813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由此可见，电子间的库仑排斥能为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𝟓𝟒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𝟒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𝟐𝟒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𝟓𝟖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∼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𝟑𝟎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𝒆𝑽</m:t>
                    </m:r>
                  </m:oMath>
                </a14:m>
                <a:endParaRPr lang="zh-CN" altLang="en-US" sz="2400" b="1" dirty="0">
                  <a:solidFill>
                    <a:prstClr val="black"/>
                  </a:solidFill>
                  <a:latin typeface="华文楷体"/>
                  <a:ea typeface="华文楷体"/>
                  <a:cs typeface="华文楷体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14545"/>
                <a:ext cx="781335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249" t="-14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894397"/>
              </p:ext>
            </p:extLst>
          </p:nvPr>
        </p:nvGraphicFramePr>
        <p:xfrm>
          <a:off x="3001479" y="-2286000"/>
          <a:ext cx="3308510" cy="475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0960" imgH="177480" progId="Equation.DSMT4">
                  <p:embed/>
                </p:oleObj>
              </mc:Choice>
              <mc:Fallback>
                <p:oleObj name="Equation" r:id="rId7" imgW="1650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1479" y="-2286000"/>
                        <a:ext cx="3308510" cy="475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955375" y="4330327"/>
                <a:ext cx="617027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第二个电子的电离能与第一激发态的能量差</a:t>
                </a:r>
                <a:br>
                  <a:rPr lang="en-US" altLang="zh-CN" sz="2400" b="1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</a:br>
                <a:r>
                  <a:rPr lang="zh-CN" altLang="en-US" sz="2400" b="1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𝟐𝟒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𝟓𝟖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𝟏𝟗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𝟕𝟕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𝟒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𝟖𝟏</m:t>
                    </m:r>
                    <m:r>
                      <m:rPr>
                        <m:sty m:val="p"/>
                      </m:rPr>
                      <a:rPr lang="en-US" altLang="zh-CN" sz="2400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eV</m:t>
                    </m:r>
                  </m:oMath>
                </a14:m>
                <a:r>
                  <a:rPr lang="zh-CN" altLang="en-US" sz="2400" b="1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 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(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三重态</a:t>
                </a:r>
                <a:r>
                  <a:rPr lang="en-US" altLang="zh-CN" sz="2400" b="1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)</a:t>
                </a:r>
              </a:p>
              <a:p>
                <a:r>
                  <a:rPr lang="zh-CN" altLang="en-US" sz="2400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𝟐𝟒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𝟓𝟖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𝟐𝟎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𝟓𝟓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𝟒</m:t>
                    </m:r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.</m:t>
                    </m:r>
                    <m:r>
                      <a:rPr lang="en-US" altLang="zh-CN" sz="2400" b="1" i="1" smtClean="0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𝟎𝟑</m:t>
                    </m:r>
                    <m:r>
                      <m:rPr>
                        <m:sty m:val="p"/>
                      </m:rPr>
                      <a:rPr lang="en-US" altLang="zh-CN" sz="2400" i="1">
                        <a:solidFill>
                          <a:prstClr val="black"/>
                        </a:solidFill>
                        <a:latin typeface="Cambria Math" charset="0"/>
                        <a:ea typeface="华文楷体"/>
                        <a:cs typeface="华文楷体"/>
                      </a:rPr>
                      <m:t>eV</m:t>
                    </m:r>
                  </m:oMath>
                </a14:m>
                <a:r>
                  <a:rPr lang="zh-CN" altLang="en-US" sz="2400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(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单态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华文楷体"/>
                    <a:ea typeface="华文楷体"/>
                    <a:cs typeface="华文楷体"/>
                  </a:rPr>
                  <a:t>)</a:t>
                </a:r>
                <a:endParaRPr lang="zh-CN" altLang="en-US" sz="2400" b="1" dirty="0">
                  <a:solidFill>
                    <a:prstClr val="black"/>
                  </a:solidFill>
                  <a:latin typeface="华文楷体"/>
                  <a:ea typeface="华文楷体"/>
                  <a:cs typeface="华文楷体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75" y="4330327"/>
                <a:ext cx="6170279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581" t="-4061" r="-494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388645" y="5616292"/>
            <a:ext cx="832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与氢原子第一激发态的</a:t>
            </a:r>
            <a:r>
              <a:rPr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3.4eV</a:t>
            </a: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相近，第一个电子提供</a:t>
            </a:r>
            <a:r>
              <a:rPr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−e</a:t>
            </a: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的屏蔽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7200" y="3500345"/>
            <a:ext cx="5644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若全部屏蔽，电离能</a:t>
            </a:r>
            <a:r>
              <a:rPr lang="en-US" altLang="zh-CN" sz="24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13.6eV</a:t>
            </a:r>
            <a:r>
              <a:rPr lang="zh-CN" altLang="en-US" sz="24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，库仑排斥能</a:t>
            </a: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647831"/>
              </p:ext>
            </p:extLst>
          </p:nvPr>
        </p:nvGraphicFramePr>
        <p:xfrm>
          <a:off x="6096000" y="3500345"/>
          <a:ext cx="2620566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0" imgW="1307880" imgH="177480" progId="Equation.3">
                  <p:embed/>
                </p:oleObj>
              </mc:Choice>
              <mc:Fallback>
                <p:oleObj name="公式" r:id="rId10" imgW="13078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0" y="3500345"/>
                        <a:ext cx="2620566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氦原子双电子间库仑排斥能的估算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44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a21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46968" r="5214" b="29726"/>
          <a:stretch>
            <a:fillRect/>
          </a:stretch>
        </p:blipFill>
        <p:spPr bwMode="auto">
          <a:xfrm>
            <a:off x="1868376" y="1219200"/>
            <a:ext cx="46863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a21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69589" r="17590" b="6833"/>
          <a:stretch>
            <a:fillRect/>
          </a:stretch>
        </p:blipFill>
        <p:spPr bwMode="auto">
          <a:xfrm>
            <a:off x="1868376" y="3733801"/>
            <a:ext cx="4057650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21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r="7762" b="61507"/>
          <a:stretch>
            <a:fillRect/>
          </a:stretch>
        </p:blipFill>
        <p:spPr bwMode="auto">
          <a:xfrm>
            <a:off x="6699814" y="2794000"/>
            <a:ext cx="2367985" cy="3250863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97226" y="5715001"/>
            <a:ext cx="7795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000" dirty="0">
                <a:solidFill>
                  <a:srgbClr val="CC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kumimoji="1" lang="en-US" altLang="zh-CN" sz="2000" i="1" dirty="0">
                <a:solidFill>
                  <a:srgbClr val="CC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kumimoji="1" lang="en-US" altLang="zh-CN" sz="2000" baseline="30000" dirty="0">
                <a:solidFill>
                  <a:srgbClr val="CC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kumimoji="1" lang="en-US" altLang="zh-CN" sz="2000" baseline="-30000" dirty="0">
              <a:solidFill>
                <a:srgbClr val="CC00CC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183076" y="5334000"/>
            <a:ext cx="400050" cy="0"/>
          </a:xfrm>
          <a:prstGeom prst="line">
            <a:avLst/>
          </a:prstGeom>
          <a:noFill/>
          <a:ln w="190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zh-CN" altLang="en-US" sz="3200" ker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868626" y="3124200"/>
            <a:ext cx="285750" cy="0"/>
          </a:xfrm>
          <a:prstGeom prst="line">
            <a:avLst/>
          </a:prstGeom>
          <a:noFill/>
          <a:ln w="190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zh-CN" altLang="en-US" sz="3200" ker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82826" y="5715000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4554426" y="5181600"/>
            <a:ext cx="0" cy="914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4725876" y="4495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3411426" y="2971800"/>
            <a:ext cx="0" cy="31242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640026" y="2971800"/>
            <a:ext cx="0" cy="31242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3411426" y="1676400"/>
            <a:ext cx="0" cy="1295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640026" y="2286000"/>
            <a:ext cx="1257300" cy="685800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4897326" y="1676400"/>
            <a:ext cx="0" cy="609600"/>
          </a:xfrm>
          <a:prstGeom prst="line">
            <a:avLst/>
          </a:prstGeom>
          <a:noFill/>
          <a:ln w="15875">
            <a:solidFill>
              <a:srgbClr val="80008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5068776" y="1638302"/>
            <a:ext cx="13110" cy="2781299"/>
          </a:xfrm>
          <a:prstGeom prst="straightConnector1">
            <a:avLst/>
          </a:prstGeom>
          <a:ln w="1905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107224" y="2825234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6600FF"/>
                </a:solidFill>
                <a:latin typeface="华文楷体"/>
                <a:ea typeface="华文楷体"/>
                <a:cs typeface="华文楷体"/>
              </a:rPr>
              <a:t>54.4=13.6*4</a:t>
            </a:r>
            <a:endParaRPr lang="zh-CN" altLang="en-US" sz="2400" dirty="0">
              <a:solidFill>
                <a:srgbClr val="66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40283" y="312420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57.9&gt;2*19.77</a:t>
            </a:r>
            <a:endParaRPr lang="zh-CN" altLang="en-US" sz="2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8037" y="2362200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7.5</a:t>
            </a:r>
            <a:endParaRPr lang="zh-CN" altLang="en-US" sz="2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7746" y="1600200"/>
            <a:ext cx="120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13.6</a:t>
            </a:r>
            <a:endParaRPr lang="zh-CN" altLang="en-US" sz="24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676400"/>
            <a:ext cx="172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库仑排斥能</a:t>
            </a:r>
            <a:endParaRPr lang="en-US" altLang="zh-CN" sz="2000" b="1" dirty="0">
              <a:solidFill>
                <a:srgbClr val="FF33CC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en-US" altLang="zh-CN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13.6-7.5=6.1eV</a:t>
            </a:r>
          </a:p>
          <a:p>
            <a:r>
              <a:rPr lang="en-US" altLang="zh-CN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~50%</a:t>
            </a:r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的</a:t>
            </a:r>
            <a:r>
              <a:rPr lang="en-US" altLang="zh-CN" sz="2000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He</a:t>
            </a:r>
            <a:r>
              <a:rPr lang="en-US" altLang="zh-CN" sz="2000" baseline="30000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+</a:t>
            </a:r>
            <a:r>
              <a:rPr lang="zh-CN" altLang="en-US" sz="2000" baseline="30000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2s</a:t>
            </a:r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能量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2400" y="5029200"/>
            <a:ext cx="2284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库仑排斥能</a:t>
            </a:r>
            <a:endParaRPr lang="en-US" altLang="zh-CN" sz="2000" b="1" dirty="0">
              <a:solidFill>
                <a:srgbClr val="FF33CC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en-US" altLang="zh-CN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~30eV</a:t>
            </a:r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，</a:t>
            </a:r>
            <a:endParaRPr lang="en-US" altLang="zh-CN" sz="2000" b="1" dirty="0">
              <a:solidFill>
                <a:srgbClr val="FF33CC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en-US" altLang="zh-CN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~50%</a:t>
            </a:r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的</a:t>
            </a:r>
            <a:r>
              <a:rPr lang="en-US" altLang="zh-CN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He</a:t>
            </a:r>
            <a:r>
              <a:rPr lang="en-US" altLang="zh-CN" sz="2000" b="1" baseline="30000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+</a:t>
            </a:r>
            <a:r>
              <a:rPr lang="zh-CN" altLang="en-US" sz="2000" b="1" baseline="30000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1s</a:t>
            </a:r>
            <a:r>
              <a:rPr lang="zh-CN" altLang="en-US" sz="2000" b="1" dirty="0">
                <a:solidFill>
                  <a:srgbClr val="FF33CC"/>
                </a:solidFill>
                <a:latin typeface="华文楷体"/>
                <a:ea typeface="华文楷体"/>
                <a:cs typeface="华文楷体"/>
              </a:rPr>
              <a:t>能量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70789" y="1961224"/>
            <a:ext cx="68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21.1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氦原子的双电子激发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8" name="Rectangle 7"/>
          <p:cNvSpPr/>
          <p:nvPr/>
        </p:nvSpPr>
        <p:spPr>
          <a:xfrm>
            <a:off x="5136906" y="2215633"/>
            <a:ext cx="1102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He</a:t>
            </a:r>
            <a:r>
              <a:rPr lang="en-US" altLang="zh-CN" sz="2000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+</a:t>
            </a:r>
            <a:r>
              <a:rPr lang="zh-CN" altLang="en-US" sz="2000" baseline="30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2s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6400" y="4114800"/>
            <a:ext cx="60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1s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二价元素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686800" cy="902942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一种电子态对应于</a:t>
            </a:r>
            <a:r>
              <a:rPr lang="zh-CN" altLang="en-US" sz="2400" dirty="0">
                <a:solidFill>
                  <a:srgbClr val="FF0000"/>
                </a:solidFill>
              </a:rPr>
              <a:t>多种原子态</a:t>
            </a:r>
            <a:r>
              <a:rPr lang="zh-CN" altLang="en-US" sz="2400" dirty="0"/>
              <a:t>。 不仅氦的能级和光谱有上述特点，元素周期表中第二族元素</a:t>
            </a:r>
            <a:r>
              <a:rPr kumimoji="1" lang="zh-CN" altLang="en-US" sz="2400" dirty="0">
                <a:latin typeface="宋体" pitchFamily="2" charset="-122"/>
              </a:rPr>
              <a:t>的光谱都与氦有相同的线系结构。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10597" y="2840039"/>
            <a:ext cx="23888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dirty="0">
                <a:solidFill>
                  <a:srgbClr val="0066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原子实</a:t>
            </a:r>
            <a:r>
              <a:rPr kumimoji="1" lang="en-US" altLang="zh-CN" dirty="0">
                <a:solidFill>
                  <a:srgbClr val="0066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+2</a:t>
            </a:r>
            <a:r>
              <a:rPr kumimoji="1" lang="zh-CN" altLang="en-US" dirty="0">
                <a:solidFill>
                  <a:srgbClr val="0066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个价电子。</a:t>
            </a: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3672263" y="2147542"/>
            <a:ext cx="4724400" cy="2462213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Z=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2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Be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Z=4=2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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endParaRPr lang="en-US" altLang="zh-CN" sz="22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Symbol" pitchFamily="18" charset="2"/>
            </a:endParaRPr>
          </a:p>
          <a:p>
            <a:pPr algn="just" eaLnBrk="0" hangingPunct="0"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Mg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Z=12=2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endParaRPr lang="en-US" altLang="zh-CN" sz="22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Symbol" pitchFamily="18" charset="2"/>
            </a:endParaRPr>
          </a:p>
          <a:p>
            <a:pPr algn="just" eaLnBrk="0" hangingPunct="0"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Ca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Z=20=2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endParaRPr lang="en-US" altLang="zh-CN" sz="22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Symbol" pitchFamily="18" charset="2"/>
            </a:endParaRPr>
          </a:p>
          <a:p>
            <a:pPr algn="just" eaLnBrk="0" hangingPunct="0">
              <a:defRPr/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Sr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Z=38=2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+3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endParaRPr lang="en-US" altLang="zh-CN" sz="22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Symbol" pitchFamily="18" charset="2"/>
            </a:endParaRPr>
          </a:p>
          <a:p>
            <a:pPr algn="just" eaLnBrk="0" hangingPunct="0">
              <a:defRPr/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Ba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Z=56=2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+3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+3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endParaRPr lang="en-US" altLang="zh-CN" sz="22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Symbol" pitchFamily="18" charset="2"/>
            </a:endParaRPr>
          </a:p>
          <a:p>
            <a:pPr algn="just" eaLnBrk="0" hangingPunct="0">
              <a:defRPr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Ra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：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Z=88=2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(1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+3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+4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+3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r>
              <a:rPr lang="en-US" altLang="zh-CN" sz="2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+2</a:t>
            </a: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30373" y="4685689"/>
            <a:ext cx="4798828" cy="6290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Be(4)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Mg(12)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Ca(20)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(38)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</a:p>
          <a:p>
            <a:pPr algn="ctr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Ba(56)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Ra(88)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Zn(30)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Cd(48)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Hg(80)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371600" y="5358642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kumimoji="1"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由此可见，能级和光谱的形成都是</a:t>
            </a: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二个价电子</a:t>
            </a:r>
            <a:r>
              <a:rPr kumimoji="1"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各种相互作用引起的</a:t>
            </a:r>
            <a:r>
              <a:rPr kumimoji="1"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4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0290" y="2895600"/>
            <a:ext cx="8305800" cy="936625"/>
          </a:xfrm>
        </p:spPr>
        <p:txBody>
          <a:bodyPr/>
          <a:lstStyle/>
          <a:p>
            <a:pPr algn="ctr"/>
            <a:r>
              <a:rPr lang="zh-CN" altLang="en-US" sz="5400" dirty="0">
                <a:effectLst/>
              </a:rPr>
              <a:t>多电子原子的薛定谔方程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8424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629653" y="1447800"/>
            <a:ext cx="79809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塞曼效应：正常塞曼效应和反常塞曼效应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塞曼效应的现代解释及偏振特性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塞曼效应的应用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+mn-ea"/>
              </a:rPr>
              <a:t>上节课回顾</a:t>
            </a:r>
            <a:endParaRPr lang="en-US" sz="320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0C223A-35FD-5741-A2DD-C0255679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原子物理</a:t>
            </a:r>
            <a:r>
              <a:rPr lang="en-US" altLang="zh-CN"/>
              <a:t>2021</a:t>
            </a:r>
            <a:r>
              <a:rPr lang="zh-CN" altLang="en-US"/>
              <a:t>年春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5B2CA68-1902-0B81-13A5-F7B6E7FD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79" y="1632526"/>
            <a:ext cx="2958384" cy="46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8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多电子原子的薛定谔方程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28600" y="1224222"/>
            <a:ext cx="401934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多电子原子的势能可以写为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忽略磁力</a:t>
            </a:r>
            <a:r>
              <a:rPr lang="en-US" altLang="zh-CN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!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2411413" y="1785938"/>
          <a:ext cx="41402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300" imgH="469900" progId="Equation.DSMT4">
                  <p:embed/>
                </p:oleObj>
              </mc:Choice>
              <mc:Fallback>
                <p:oleObj name="Equation" r:id="rId2" imgW="201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785938"/>
                        <a:ext cx="414020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920875" y="2595562"/>
            <a:ext cx="3082925" cy="985838"/>
            <a:chOff x="1210" y="1722"/>
            <a:chExt cx="1942" cy="621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210" y="1896"/>
              <a:ext cx="1942" cy="447"/>
            </a:xfrm>
            <a:prstGeom prst="rect">
              <a:avLst/>
            </a:prstGeom>
            <a:solidFill>
              <a:schemeClr val="accent1">
                <a:alpha val="549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i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zh-CN" altLang="en-US" sz="20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个电子感受到的原子核的库仑吸引而产生的势能 </a:t>
              </a: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 flipH="1">
              <a:off x="2208" y="1722"/>
              <a:ext cx="96" cy="177"/>
            </a:xfrm>
            <a:prstGeom prst="upArrow">
              <a:avLst>
                <a:gd name="adj1" fmla="val 50000"/>
                <a:gd name="adj2" fmla="val 123370"/>
              </a:avLst>
            </a:prstGeom>
            <a:solidFill>
              <a:srgbClr val="3366FF"/>
            </a:solidFill>
            <a:ln w="127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lang="zh-CN" altLang="en-US" sz="2400">
                <a:latin typeface="宋体" panose="02010600030101010101" pitchFamily="2" charset="-122"/>
              </a:endParaRP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5003800" y="1370012"/>
            <a:ext cx="3721100" cy="611188"/>
            <a:chOff x="3152" y="661"/>
            <a:chExt cx="2344" cy="385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152" y="661"/>
              <a:ext cx="2344" cy="253"/>
            </a:xfrm>
            <a:prstGeom prst="rect">
              <a:avLst/>
            </a:prstGeom>
            <a:solidFill>
              <a:srgbClr val="FFFF99">
                <a:alpha val="4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电子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  <a:sym typeface="Symbol" panose="05050102010706020507" pitchFamily="18" charset="2"/>
                </a:rPr>
                <a:t>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电子之间排斥导致的势能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3560" y="922"/>
              <a:ext cx="40" cy="124"/>
            </a:xfrm>
            <a:prstGeom prst="downArrow">
              <a:avLst>
                <a:gd name="adj1" fmla="val 50000"/>
                <a:gd name="adj2" fmla="val 122826"/>
              </a:avLst>
            </a:prstGeom>
            <a:solidFill>
              <a:srgbClr val="3366FF"/>
            </a:solidFill>
            <a:ln w="127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lang="zh-CN" altLang="en-US" sz="2400">
                <a:latin typeface="宋体" panose="02010600030101010101" pitchFamily="2" charset="-122"/>
              </a:endParaRPr>
            </a:p>
          </p:txBody>
        </p:sp>
      </p:grp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39750" y="3533407"/>
            <a:ext cx="403056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多电子原子的薛定谔方程：</a:t>
            </a:r>
            <a:r>
              <a:rPr lang="zh-CN" altLang="en-US" sz="2400" dirty="0">
                <a:latin typeface="宋体" panose="02010600030101010101" pitchFamily="2" charset="-122"/>
              </a:rPr>
              <a:t> </a:t>
            </a:r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304800" y="4952779"/>
            <a:ext cx="2590800" cy="782637"/>
            <a:chOff x="192" y="3233"/>
            <a:chExt cx="1632" cy="493"/>
          </a:xfrm>
        </p:grpSpPr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192" y="3473"/>
              <a:ext cx="1632" cy="253"/>
            </a:xfrm>
            <a:prstGeom prst="rect">
              <a:avLst/>
            </a:prstGeom>
            <a:solidFill>
              <a:schemeClr val="accent1">
                <a:alpha val="549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 i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N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个电子的动能算符 </a:t>
              </a:r>
            </a:p>
          </p:txBody>
        </p:sp>
        <p:sp>
          <p:nvSpPr>
            <p:cNvPr id="17" name="AutoShape 24"/>
            <p:cNvSpPr>
              <a:spLocks noChangeArrowheads="1"/>
            </p:cNvSpPr>
            <p:nvPr/>
          </p:nvSpPr>
          <p:spPr bwMode="auto">
            <a:xfrm>
              <a:off x="770" y="3233"/>
              <a:ext cx="46" cy="227"/>
            </a:xfrm>
            <a:prstGeom prst="upArrow">
              <a:avLst>
                <a:gd name="adj1" fmla="val 50000"/>
                <a:gd name="adj2" fmla="val 123370"/>
              </a:avLst>
            </a:prstGeom>
            <a:solidFill>
              <a:srgbClr val="3366FF"/>
            </a:solidFill>
            <a:ln w="127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endParaRPr lang="zh-CN" altLang="en-US" sz="2400">
                <a:latin typeface="宋体" panose="02010600030101010101" pitchFamily="2" charset="-122"/>
              </a:endParaRPr>
            </a:p>
          </p:txBody>
        </p:sp>
      </p:grp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4191000" y="4953000"/>
            <a:ext cx="2303463" cy="401638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0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个电子的波函数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6311900" y="3532524"/>
            <a:ext cx="695325" cy="401637"/>
          </a:xfrm>
          <a:prstGeom prst="rect">
            <a:avLst/>
          </a:prstGeom>
          <a:solidFill>
            <a:schemeClr val="accent1">
              <a:alpha val="5215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能量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505200" y="5774808"/>
            <a:ext cx="5413959" cy="463846"/>
          </a:xfrm>
          <a:prstGeom prst="rect">
            <a:avLst/>
          </a:prstGeom>
          <a:solidFill>
            <a:srgbClr val="00CCFF">
              <a:alpha val="5215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多电子原子的薛定谔方程没有解析解！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89" y="4044727"/>
            <a:ext cx="78486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0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讨论</a:t>
            </a:r>
            <a:r>
              <a:rPr lang="en-US" altLang="zh-CN" dirty="0"/>
              <a:t>:</a:t>
            </a:r>
            <a:r>
              <a:rPr lang="zh-CN" altLang="en-US" dirty="0"/>
              <a:t>忽略电子</a:t>
            </a:r>
            <a:r>
              <a:rPr lang="en-US" altLang="zh-CN" dirty="0"/>
              <a:t>-</a:t>
            </a:r>
            <a:r>
              <a:rPr lang="zh-CN" altLang="en-US" dirty="0"/>
              <a:t>电子之间的排斥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5588" y="1228447"/>
            <a:ext cx="865981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2573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57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57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57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试计算氦原子基态的能量。如果已知氦原子电离能的实验值为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24.6eV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，而氦离子的电离能为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54.4eV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，试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讨论“忽略电子电子之间的排斥”近似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的好坏。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0081" y="2359653"/>
            <a:ext cx="603432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</a:t>
            </a:r>
            <a:r>
              <a:rPr lang="en-US" altLang="zh-CN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如果忽略电子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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电子之间的库仑排斥能，</a:t>
            </a:r>
            <a:endParaRPr lang="en-US" altLang="zh-CN" sz="24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氦原子的薛定谔方程可以写为：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229921" y="4269503"/>
            <a:ext cx="152828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分离变量： 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314783" y="4801097"/>
            <a:ext cx="108104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可得：</a:t>
            </a:r>
            <a:r>
              <a:rPr lang="zh-CN" altLang="en-US" sz="2000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200400"/>
            <a:ext cx="7823200" cy="93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140200"/>
            <a:ext cx="2971800" cy="55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725017"/>
            <a:ext cx="3632970" cy="15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7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讨论</a:t>
            </a:r>
            <a:r>
              <a:rPr lang="en-US" altLang="zh-CN" dirty="0"/>
              <a:t>:</a:t>
            </a:r>
            <a:r>
              <a:rPr lang="zh-CN" altLang="en-US" dirty="0"/>
              <a:t>忽略电子</a:t>
            </a:r>
            <a:r>
              <a:rPr lang="en-US" altLang="zh-CN" dirty="0"/>
              <a:t>-</a:t>
            </a:r>
            <a:r>
              <a:rPr lang="zh-CN" altLang="en-US" dirty="0"/>
              <a:t>电子之间的排斥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3E557-D441-4357-A945-F2E1178F743A}" type="slidenum">
              <a:rPr lang="zh-CN" altLang="en-US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61800" y="1391584"/>
            <a:ext cx="1271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总能量：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61800" y="2112309"/>
            <a:ext cx="101531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基态：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2368549" y="1223298"/>
          <a:ext cx="4679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700" imgH="482600" progId="Equation.DSMT4">
                  <p:embed/>
                </p:oleObj>
              </mc:Choice>
              <mc:Fallback>
                <p:oleObj name="Equation" r:id="rId2" imgW="2425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49" y="1223298"/>
                        <a:ext cx="4679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3592512" y="2086898"/>
          <a:ext cx="16557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700" imgH="228600" progId="Equation.DSMT4">
                  <p:embed/>
                </p:oleObj>
              </mc:Choice>
              <mc:Fallback>
                <p:oleObj name="Equation" r:id="rId4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2" y="2086898"/>
                        <a:ext cx="16557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/>
        </p:nvGraphicFramePr>
        <p:xfrm>
          <a:off x="3505200" y="2730593"/>
          <a:ext cx="2045405" cy="49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900" imgH="241300" progId="Equation.DSMT4">
                  <p:embed/>
                </p:oleObj>
              </mc:Choice>
              <mc:Fallback>
                <p:oleObj name="Equation" r:id="rId6" imgW="977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730593"/>
                        <a:ext cx="2045405" cy="496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857249" y="3452615"/>
            <a:ext cx="12718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实验值：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</p:txBody>
      </p:sp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3496759" y="3495610"/>
          <a:ext cx="3468404" cy="48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254000" progId="Equation.DSMT4">
                  <p:embed/>
                </p:oleObj>
              </mc:Choice>
              <mc:Fallback>
                <p:oleObj name="Equation" r:id="rId8" imgW="182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6759" y="3495610"/>
                        <a:ext cx="3468404" cy="488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57200" y="4419600"/>
            <a:ext cx="851217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忽略电子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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电子之间相互作用，引入了</a:t>
            </a:r>
            <a:r>
              <a:rPr lang="en-US" altLang="zh-CN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108.8-79=29.8eV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的差别。而</a:t>
            </a:r>
            <a:r>
              <a:rPr lang="en-US" altLang="zh-CN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29.8eV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和</a:t>
            </a:r>
            <a:r>
              <a:rPr lang="en-US" altLang="zh-CN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79eV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相比，几乎占了氦原子总能量的</a:t>
            </a:r>
            <a:r>
              <a:rPr lang="en-US" altLang="zh-CN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38%</a:t>
            </a:r>
            <a:r>
              <a:rPr lang="zh-CN" altLang="en-US" sz="24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。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44526" y="5560299"/>
            <a:ext cx="7121158" cy="463846"/>
          </a:xfrm>
          <a:prstGeom prst="rect">
            <a:avLst/>
          </a:prstGeom>
          <a:solidFill>
            <a:srgbClr val="FF00FF">
              <a:alpha val="1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忽略电子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电子之间相互作用并不是一个好的近似！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28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中心势近似（不忽略电子之间的排斥）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3E557-D441-4357-A945-F2E1178F743A}" type="slidenum">
              <a:rPr lang="zh-CN" altLang="en-US" smtClean="0"/>
              <a:pPr>
                <a:defRPr/>
              </a:pPr>
              <a:t>23</a:t>
            </a:fld>
            <a:endParaRPr lang="en-US" altLang="zh-CN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79388" y="1295400"/>
            <a:ext cx="8964612" cy="1574800"/>
            <a:chOff x="113" y="588"/>
            <a:chExt cx="5647" cy="99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3" y="588"/>
              <a:ext cx="5647" cy="990"/>
            </a:xfrm>
            <a:prstGeom prst="rect">
              <a:avLst/>
            </a:prstGeom>
            <a:solidFill>
              <a:srgbClr val="CCFFCC">
                <a:alpha val="5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多电子原子中的每一个电子，都在原子核和其它电子所产生的平均势场中运动，而且认为其它电子所产生的平均势场是中心势，只与该电子与原子核之间的距离有关，与方向无关，也即可以写为</a:t>
              </a:r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793" y="1298"/>
            <a:ext cx="418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80835" imgH="253890" progId="Equation.DSMT4">
                    <p:embed/>
                  </p:oleObj>
                </mc:Choice>
                <mc:Fallback>
                  <p:oleObj name="Equation" r:id="rId2" imgW="380835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1298"/>
                          <a:ext cx="418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247" y="1275"/>
              <a:ext cx="93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的形式。 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954190"/>
            <a:ext cx="42381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0547" y="2965154"/>
            <a:ext cx="4182853" cy="463846"/>
          </a:xfrm>
          <a:prstGeom prst="rect">
            <a:avLst/>
          </a:prstGeom>
          <a:solidFill>
            <a:srgbClr val="FF00FF">
              <a:alpha val="1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中心势近似下的薛定谔方程：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2764639" y="5149850"/>
          <a:ext cx="32400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69900" progId="Equation.DSMT4">
                  <p:embed/>
                </p:oleObj>
              </mc:Choice>
              <mc:Fallback>
                <p:oleObj name="Equation" r:id="rId4" imgW="1600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639" y="5149850"/>
                        <a:ext cx="3240087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77699" y="4489154"/>
            <a:ext cx="3875077" cy="463846"/>
          </a:xfrm>
          <a:prstGeom prst="rect">
            <a:avLst/>
          </a:prstGeom>
          <a:solidFill>
            <a:srgbClr val="3366FF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剩余静电势（非中心势）：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1906" y="4489154"/>
            <a:ext cx="2951747" cy="463846"/>
          </a:xfrm>
          <a:prstGeom prst="rect">
            <a:avLst/>
          </a:prstGeom>
          <a:solidFill>
            <a:srgbClr val="006600">
              <a:alpha val="2705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可以分离变量求解！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543300"/>
            <a:ext cx="7721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62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中心势近似下的薛定谔方法解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3E557-D441-4357-A945-F2E1178F743A}" type="slidenum">
              <a:rPr lang="zh-CN" altLang="en-US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6185" y="1212554"/>
            <a:ext cx="5106183" cy="463846"/>
          </a:xfrm>
          <a:prstGeom prst="rect">
            <a:avLst/>
          </a:prstGeom>
          <a:solidFill>
            <a:srgbClr val="006600">
              <a:alpha val="2705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分离变量后，单电子的薛定谔方程：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06185" y="2908300"/>
            <a:ext cx="8491725" cy="463846"/>
          </a:xfrm>
          <a:prstGeom prst="rect">
            <a:avLst/>
          </a:prstGeom>
          <a:solidFill>
            <a:srgbClr val="FF00FF">
              <a:alpha val="1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角向解与氢原子的完全相同，径向有差别。可得三个量子数：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349398" y="3411538"/>
          <a:ext cx="1763712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725" imgH="304668" progId="Equation.DSMT4">
                  <p:embed/>
                </p:oleObj>
              </mc:Choice>
              <mc:Fallback>
                <p:oleObj name="Equation" r:id="rId2" imgW="634725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398" y="3411538"/>
                        <a:ext cx="1763712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6185" y="4604046"/>
            <a:ext cx="1412864" cy="463846"/>
          </a:xfrm>
          <a:prstGeom prst="rect">
            <a:avLst/>
          </a:prstGeom>
          <a:solidFill>
            <a:srgbClr val="FF0000">
              <a:alpha val="1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能量为：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3505200" y="4622273"/>
          <a:ext cx="1370240" cy="62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975" imgH="342751" progId="Equation.DSMT4">
                  <p:embed/>
                </p:oleObj>
              </mc:Choice>
              <mc:Fallback>
                <p:oleObj name="Equation" r:id="rId4" imgW="748975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622273"/>
                        <a:ext cx="1370240" cy="62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06185" y="5638800"/>
            <a:ext cx="1720641" cy="463846"/>
          </a:xfrm>
          <a:prstGeom prst="rect">
            <a:avLst/>
          </a:prstGeom>
          <a:solidFill>
            <a:srgbClr val="339966">
              <a:alpha val="1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55600" indent="-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波函数为：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944" y="1766455"/>
            <a:ext cx="5359400" cy="88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553" y="5517327"/>
            <a:ext cx="5969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9600" y="2667000"/>
            <a:ext cx="8305800" cy="936625"/>
          </a:xfrm>
        </p:spPr>
        <p:txBody>
          <a:bodyPr/>
          <a:lstStyle/>
          <a:p>
            <a:pPr algn="ctr"/>
            <a:r>
              <a:rPr lang="zh-CN" altLang="en-US" dirty="0">
                <a:effectLst/>
              </a:rPr>
              <a:t>两个电子的耦合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858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</a:rPr>
              <a:t>电子组态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7253" y="1354779"/>
            <a:ext cx="152716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zh-CN" altLang="en-US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定义：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81794" y="5124689"/>
            <a:ext cx="8456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对于氦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两个电子的主量子数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都大于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，构成高激发态，实验上不容易观测，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它需要很高的能量激发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004422" y="1425053"/>
            <a:ext cx="7345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处于一定状态的若干个（价）电子的组合 。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68313" y="2205038"/>
            <a:ext cx="304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kumimoji="0" lang="en-US" altLang="zh-CN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2.</a:t>
            </a:r>
            <a:r>
              <a:rPr kumimoji="0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电子组态的表示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3400" y="2743200"/>
            <a:ext cx="2363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单个电子：</a:t>
            </a:r>
            <a:r>
              <a:rPr kumimoji="0" lang="zh-CN" altLang="en-US" sz="2800" b="1" baseline="-25000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 </a:t>
            </a:r>
            <a:endParaRPr kumimoji="0" lang="zh-CN" altLang="en-US" sz="2800" b="1" dirty="0">
              <a:solidFill>
                <a:srgbClr val="110882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04838" y="3246438"/>
            <a:ext cx="2063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两个电子：</a:t>
            </a:r>
            <a:r>
              <a:rPr kumimoji="0" lang="zh-CN" altLang="en-US" sz="2800" b="1" baseline="-25000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 </a:t>
            </a:r>
            <a:endParaRPr kumimoji="0" lang="zh-CN" altLang="en-US" sz="2800" b="1" dirty="0">
              <a:solidFill>
                <a:srgbClr val="110882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33400" y="3775075"/>
            <a:ext cx="2363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多个电子：</a:t>
            </a:r>
            <a:r>
              <a:rPr kumimoji="0" lang="zh-CN" altLang="en-US" sz="2800" b="1" baseline="-250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</a:t>
            </a:r>
            <a:endParaRPr kumimoji="0" lang="zh-CN" altLang="en-US" sz="28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69301"/>
              </p:ext>
            </p:extLst>
          </p:nvPr>
        </p:nvGraphicFramePr>
        <p:xfrm>
          <a:off x="2328862" y="2873375"/>
          <a:ext cx="460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215900" imgH="215900" progId="Equation.3">
                  <p:embed/>
                </p:oleObj>
              </mc:Choice>
              <mc:Fallback>
                <p:oleObj name="公式" r:id="rId3" imgW="21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4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2" y="2873375"/>
                        <a:ext cx="4603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50239"/>
              </p:ext>
            </p:extLst>
          </p:nvPr>
        </p:nvGraphicFramePr>
        <p:xfrm>
          <a:off x="2400300" y="3389313"/>
          <a:ext cx="1152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5" imgW="571500" imgH="266700" progId="Equation.3">
                  <p:embed/>
                </p:oleObj>
              </mc:Choice>
              <mc:Fallback>
                <p:oleObj name="公式" r:id="rId5" imgW="5715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4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3389313"/>
                        <a:ext cx="11525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441183"/>
              </p:ext>
            </p:extLst>
          </p:nvPr>
        </p:nvGraphicFramePr>
        <p:xfrm>
          <a:off x="2328862" y="3906838"/>
          <a:ext cx="21399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7" imgW="1079500" imgH="279400" progId="Equation.3">
                  <p:embed/>
                </p:oleObj>
              </mc:Choice>
              <mc:Fallback>
                <p:oleObj name="公式" r:id="rId7" imgW="1079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contrast="4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2" y="3906838"/>
                        <a:ext cx="21399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4545798" y="2757488"/>
            <a:ext cx="3671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氦原子基态</a:t>
            </a:r>
            <a:r>
              <a:rPr kumimoji="0" lang="en-US" altLang="zh-CN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:  1s1s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4621998" y="4281488"/>
            <a:ext cx="33639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第一激发态</a:t>
            </a:r>
            <a:r>
              <a:rPr kumimoji="0" lang="en-US" altLang="zh-CN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:  3s3p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621998" y="3824288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镁原子基态</a:t>
            </a:r>
            <a:r>
              <a:rPr kumimoji="0" lang="en-US" altLang="zh-CN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:  3s3s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4572000" y="329088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CN" altLang="en-US" sz="280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第一、二</a:t>
            </a:r>
            <a:r>
              <a:rPr kumimoji="0" lang="zh-CN" altLang="en-US" sz="2800" b="1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激发态</a:t>
            </a:r>
            <a:r>
              <a:rPr kumimoji="0" lang="en-US" altLang="zh-CN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:  1s2s</a:t>
            </a:r>
            <a:r>
              <a:rPr kumimoji="0" lang="en-US" altLang="zh-CN" sz="2800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,</a:t>
            </a:r>
            <a:r>
              <a:rPr kumimoji="0" lang="zh-CN" altLang="en-US" sz="2800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kumimoji="0" lang="en-US" altLang="zh-CN" sz="2800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1s2p</a:t>
            </a:r>
            <a:endParaRPr kumimoji="0" lang="en-US" altLang="zh-CN" sz="2800" b="1" dirty="0">
              <a:solidFill>
                <a:srgbClr val="110882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863645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电子组态与能级的对应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273212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电子组态一般表示为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en-US" altLang="zh-CN" sz="28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28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en-US" altLang="zh-CN" sz="28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2800" b="1" baseline="-250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；组态的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主量子数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角量子数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不同，会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引起能量的差异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，比如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 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对应的能量不同；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en-US" altLang="zh-CN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p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对应的能量也不同。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" y="2889361"/>
            <a:ext cx="84392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一般来说，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主量子数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不同，引起的能量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差异会更大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，主量子数相同，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角量子数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不同，引起的能量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差异相对较小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200" y="4612484"/>
            <a:ext cx="8487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同一电子组态可以有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多种不同的能量</a:t>
            </a:r>
            <a:r>
              <a:rPr kumimoji="1" lang="zh-CN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，即一种电子组态可以与多种原子态相对应。 我们知道，一种原子态和能级图上一个实实在在的能级相对应。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碱金属与二价元素的电子组态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8001000" cy="5029200"/>
          </a:xfrm>
        </p:spPr>
        <p:txBody>
          <a:bodyPr>
            <a:normAutofit lnSpcReduction="10000"/>
          </a:bodyPr>
          <a:lstStyle/>
          <a:p>
            <a:r>
              <a:rPr kumimoji="1" lang="zh-CN" altLang="en-US" sz="2800" dirty="0">
                <a:latin typeface="宋体" pitchFamily="2" charset="-122"/>
              </a:rPr>
              <a:t>对碱金属原子，如果不考虑自旋，则电子态和原子态是一一对应的，通常用</a:t>
            </a:r>
            <a:r>
              <a:rPr kumimoji="1" lang="en-US" altLang="zh-CN" sz="2800" i="1" dirty="0" err="1"/>
              <a:t>nl</a:t>
            </a:r>
            <a:r>
              <a:rPr kumimoji="1" lang="zh-CN" altLang="en-US" sz="2800" dirty="0">
                <a:latin typeface="宋体" pitchFamily="2" charset="-122"/>
              </a:rPr>
              <a:t>表示电子态，也表示原子态</a:t>
            </a:r>
            <a:r>
              <a:rPr kumimoji="1" lang="en-US" altLang="zh-CN" sz="2800" dirty="0">
                <a:latin typeface="宋体" pitchFamily="2" charset="-122"/>
              </a:rPr>
              <a:t>;</a:t>
            </a:r>
            <a:r>
              <a:rPr kumimoji="1" lang="zh-CN" altLang="en-US" sz="2800" dirty="0">
                <a:latin typeface="宋体" pitchFamily="2" charset="-122"/>
              </a:rPr>
              <a:t>如果考虑自旋，则由于电子的</a:t>
            </a:r>
            <a:r>
              <a:rPr kumimoji="1"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自旋轨道耦合</a:t>
            </a:r>
            <a:r>
              <a:rPr kumimoji="1" lang="zh-CN" altLang="en-US" sz="2800" dirty="0">
                <a:latin typeface="宋体" pitchFamily="2" charset="-122"/>
              </a:rPr>
              <a:t>，使得一种电子态</a:t>
            </a:r>
            <a:r>
              <a:rPr kumimoji="1" lang="en-US" altLang="zh-CN" sz="2800" i="1" dirty="0" err="1"/>
              <a:t>nl</a:t>
            </a:r>
            <a:r>
              <a:rPr kumimoji="1" lang="zh-CN" altLang="en-US" sz="2800" dirty="0">
                <a:latin typeface="宋体" pitchFamily="2" charset="-122"/>
              </a:rPr>
              <a:t>（即原子态）可以对应于两种原子态</a:t>
            </a:r>
            <a:r>
              <a:rPr kumimoji="1" lang="zh-CN" altLang="en-US" sz="2800" i="1" dirty="0">
                <a:latin typeface="宋体" pitchFamily="2" charset="-122"/>
              </a:rPr>
              <a:t> </a:t>
            </a:r>
            <a:r>
              <a:rPr kumimoji="1" lang="en-US" altLang="zh-CN" sz="2800" i="1" dirty="0"/>
              <a:t>n</a:t>
            </a:r>
            <a:r>
              <a:rPr kumimoji="1" lang="en-US" altLang="zh-CN" sz="2800" baseline="30000" dirty="0"/>
              <a:t>2</a:t>
            </a:r>
            <a:r>
              <a:rPr kumimoji="1" lang="en-US" altLang="zh-CN" sz="2800" i="1" dirty="0"/>
              <a:t>L</a:t>
            </a:r>
            <a:r>
              <a:rPr kumimoji="1" lang="en-US" altLang="zh-CN" sz="2800" i="1" baseline="-25000" dirty="0"/>
              <a:t>j</a:t>
            </a:r>
            <a:r>
              <a:rPr kumimoji="1" lang="en-US" altLang="zh-CN" sz="2800" baseline="-25000" dirty="0"/>
              <a:t>1</a:t>
            </a:r>
            <a:r>
              <a:rPr kumimoji="1" lang="en-US" altLang="zh-CN" sz="2800" i="1" dirty="0"/>
              <a:t>, n</a:t>
            </a:r>
            <a:r>
              <a:rPr kumimoji="1" lang="en-US" altLang="zh-CN" sz="2800" baseline="30000" dirty="0"/>
              <a:t>2</a:t>
            </a:r>
            <a:r>
              <a:rPr kumimoji="1" lang="en-US" altLang="zh-CN" sz="2800" i="1" dirty="0"/>
              <a:t>L</a:t>
            </a:r>
            <a:r>
              <a:rPr kumimoji="1" lang="en-US" altLang="zh-CN" sz="2800" i="1" baseline="-25000" dirty="0"/>
              <a:t>j</a:t>
            </a:r>
            <a:r>
              <a:rPr kumimoji="1" lang="en-US" altLang="zh-CN" sz="2800" baseline="-25000" dirty="0"/>
              <a:t>2</a:t>
            </a:r>
            <a:r>
              <a:rPr kumimoji="1" lang="en-US" altLang="zh-CN" sz="2800" dirty="0"/>
              <a:t>;</a:t>
            </a:r>
            <a:r>
              <a:rPr kumimoji="1" lang="zh-CN" altLang="en-US" sz="2800" dirty="0"/>
              <a:t>  </a:t>
            </a:r>
            <a:endParaRPr kumimoji="1" lang="en-US" altLang="zh-CN" sz="2800" dirty="0"/>
          </a:p>
          <a:p>
            <a:r>
              <a:rPr kumimoji="1" lang="zh-CN" altLang="en-US" sz="2800" dirty="0">
                <a:latin typeface="宋体" pitchFamily="2" charset="-122"/>
              </a:rPr>
              <a:t>在氦的第二族元素中，考虑自旋后，在一种电子组态</a:t>
            </a:r>
            <a:r>
              <a:rPr kumimoji="1" lang="en-US" altLang="zh-CN" sz="2800" i="1" dirty="0">
                <a:solidFill>
                  <a:srgbClr val="FF0000"/>
                </a:solidFill>
              </a:rPr>
              <a:t>n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1</a:t>
            </a:r>
            <a:r>
              <a:rPr kumimoji="1" lang="en-US" altLang="zh-CN" sz="2800" i="1" dirty="0">
                <a:solidFill>
                  <a:srgbClr val="FF0000"/>
                </a:solidFill>
              </a:rPr>
              <a:t>l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1</a:t>
            </a:r>
            <a:r>
              <a:rPr kumimoji="1" lang="en-US" altLang="zh-CN" sz="2800" i="1" dirty="0">
                <a:solidFill>
                  <a:srgbClr val="FF0000"/>
                </a:solidFill>
              </a:rPr>
              <a:t>n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sz="2800" i="1" dirty="0">
                <a:solidFill>
                  <a:srgbClr val="FF0000"/>
                </a:solidFill>
              </a:rPr>
              <a:t>l</a:t>
            </a:r>
            <a:r>
              <a:rPr kumimoji="1" lang="en-US" altLang="zh-CN" sz="2800" baseline="-25000" dirty="0">
                <a:solidFill>
                  <a:srgbClr val="FF0000"/>
                </a:solidFill>
              </a:rPr>
              <a:t>2</a:t>
            </a:r>
            <a:r>
              <a:rPr kumimoji="1" lang="en-US" altLang="zh-CN" sz="2800" i="1" dirty="0">
                <a:solidFill>
                  <a:srgbClr val="FF0000"/>
                </a:solidFill>
              </a:rPr>
              <a:t> </a:t>
            </a:r>
            <a:r>
              <a:rPr kumimoji="1" lang="zh-CN" altLang="en-US" sz="2800" dirty="0">
                <a:latin typeface="宋体" pitchFamily="2" charset="-122"/>
              </a:rPr>
              <a:t>中，两个价电子分别有各自的轨道和自旋运动，因此存在着多种相互作用，使得系统具有的能量可以有许多不同的可能值。而每一种能量的可能值都与一种原子态，即一个能级相对应。我们说，这些原子态便是该电子组态可能的原子态。</a:t>
            </a:r>
            <a:endParaRPr kumimoji="1" lang="en-US" altLang="zh-CN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77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</a:rPr>
              <a:t>电子组态构成原子态的途径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29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7" y="2009860"/>
            <a:ext cx="2741713" cy="51575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465928" y="4497742"/>
            <a:ext cx="8115300" cy="584775"/>
            <a:chOff x="381000" y="4048790"/>
            <a:chExt cx="8115300" cy="584775"/>
          </a:xfrm>
        </p:grpSpPr>
        <p:sp>
          <p:nvSpPr>
            <p:cNvPr id="15" name="Rectangle 49"/>
            <p:cNvSpPr>
              <a:spLocks noChangeArrowheads="1"/>
            </p:cNvSpPr>
            <p:nvPr/>
          </p:nvSpPr>
          <p:spPr bwMode="auto">
            <a:xfrm>
              <a:off x="381000" y="4048790"/>
              <a:ext cx="81153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一般来说，         、         比较弱，可以忽略。 </a:t>
              </a:r>
            </a:p>
          </p:txBody>
        </p:sp>
        <p:pic>
          <p:nvPicPr>
            <p:cNvPr id="12" name="图片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359" y="4136922"/>
              <a:ext cx="1219200" cy="479425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635" y="4119752"/>
              <a:ext cx="1193324" cy="470582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454152" y="5025678"/>
            <a:ext cx="8104216" cy="584775"/>
            <a:chOff x="400621" y="4871029"/>
            <a:chExt cx="8104216" cy="584775"/>
          </a:xfrm>
        </p:grpSpPr>
        <p:sp>
          <p:nvSpPr>
            <p:cNvPr id="16" name="Rectangle 54"/>
            <p:cNvSpPr>
              <a:spLocks noChangeArrowheads="1"/>
            </p:cNvSpPr>
            <p:nvPr/>
          </p:nvSpPr>
          <p:spPr bwMode="auto">
            <a:xfrm>
              <a:off x="400621" y="4871029"/>
              <a:ext cx="81042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当            、              </a:t>
              </a:r>
              <a:r>
                <a:rPr lang="en-US" altLang="zh-CN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&gt;&gt;               </a:t>
              </a:r>
              <a:r>
                <a:rPr lang="zh-CN" altLang="en-US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、           时，  </a:t>
              </a:r>
            </a:p>
          </p:txBody>
        </p:sp>
        <p:pic>
          <p:nvPicPr>
            <p:cNvPr id="17" name="图片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853" y="4941748"/>
              <a:ext cx="1295400" cy="476250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图片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359" y="4956929"/>
              <a:ext cx="1143000" cy="438150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图片 1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143" y="4927868"/>
              <a:ext cx="1143000" cy="465137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图片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249" y="4941748"/>
              <a:ext cx="1219200" cy="438150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88" y="5653684"/>
            <a:ext cx="1371600" cy="4699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88" y="5653684"/>
            <a:ext cx="1447800" cy="4968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17" y="5661207"/>
            <a:ext cx="1295400" cy="4587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6007291" y="5591621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Symbol" pitchFamily="18" charset="2"/>
              </a:rPr>
              <a:t></a:t>
            </a:r>
            <a:r>
              <a:rPr lang="en-US" altLang="zh-CN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25" name="Rectangle 62"/>
          <p:cNvSpPr>
            <a:spLocks noChangeArrowheads="1"/>
          </p:cNvSpPr>
          <p:nvPr/>
        </p:nvSpPr>
        <p:spPr bwMode="auto">
          <a:xfrm>
            <a:off x="6622888" y="5591621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L-S</a:t>
            </a:r>
            <a:r>
              <a:rPr lang="zh-CN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 </a:t>
            </a:r>
          </a:p>
        </p:txBody>
      </p:sp>
      <p:sp>
        <p:nvSpPr>
          <p:cNvPr id="26" name="矩形 25"/>
          <p:cNvSpPr/>
          <p:nvPr/>
        </p:nvSpPr>
        <p:spPr>
          <a:xfrm>
            <a:off x="864128" y="2515762"/>
            <a:ext cx="2966378" cy="107721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indent="7938"/>
            <a:r>
              <a:rPr lang="zh-CN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四种运动之间有六种相互作用：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8600" y="1299814"/>
            <a:ext cx="4858880" cy="3067338"/>
          </a:xfrm>
          <a:prstGeom prst="rect">
            <a:avLst/>
          </a:prstGeom>
        </p:spPr>
      </p:pic>
      <p:sp>
        <p:nvSpPr>
          <p:cNvPr id="45" name="Rectangle 11"/>
          <p:cNvSpPr txBox="1">
            <a:spLocks noChangeArrowheads="1"/>
          </p:cNvSpPr>
          <p:nvPr/>
        </p:nvSpPr>
        <p:spPr>
          <a:xfrm>
            <a:off x="324278" y="1202288"/>
            <a:ext cx="4267200" cy="609600"/>
          </a:xfrm>
          <a:prstGeom prst="rect">
            <a:avLst/>
          </a:prstGeom>
        </p:spPr>
        <p:txBody>
          <a:bodyPr/>
          <a:lstStyle>
            <a:lvl1pPr marL="269875" indent="-25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2125" indent="-25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 charset="0"/>
              <a:buChar char="o"/>
              <a:tabLst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3651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v"/>
              <a:tabLst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27125" indent="-317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q"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6375" indent="-317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Char char="Ø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charset="0"/>
              <a:buNone/>
            </a:pPr>
            <a:r>
              <a:rPr kumimoji="0" lang="zh-CN" altLang="en-US" sz="28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两个电子的耦合方式</a:t>
            </a:r>
          </a:p>
        </p:txBody>
      </p:sp>
    </p:spTree>
    <p:extLst>
      <p:ext uri="{BB962C8B-B14F-4D97-AF65-F5344CB8AC3E}">
        <p14:creationId xmlns:p14="http://schemas.microsoft.com/office/powerpoint/2010/main" val="789096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复习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838200" y="213042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原子：</a:t>
            </a:r>
            <a:r>
              <a:rPr lang="zh-CN" altLang="en-US" sz="1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35162"/>
            <a:ext cx="1066800" cy="865187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98843"/>
            <a:ext cx="1447800" cy="808037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838200" y="3121025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离子：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57525"/>
            <a:ext cx="1371600" cy="808037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57525"/>
            <a:ext cx="1828800" cy="820737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838200" y="4049712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碱金属原子：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59225"/>
            <a:ext cx="1981200" cy="9207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59225"/>
            <a:ext cx="2286000" cy="91916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7228" y="135130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+mn-ea"/>
                <a:ea typeface="+mn-ea"/>
              </a:rPr>
              <a:t>光谱项</a:t>
            </a:r>
            <a:endParaRPr 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0316" y="13716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+mn-ea"/>
                <a:ea typeface="+mn-ea"/>
              </a:rPr>
              <a:t>能级</a:t>
            </a:r>
            <a:endParaRPr 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9275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zh-CN" dirty="0">
                <a:latin typeface="宋体" pitchFamily="2" charset="-122"/>
              </a:rPr>
              <a:t>L-S</a:t>
            </a:r>
            <a:r>
              <a:rPr lang="zh-CN" altLang="en-US" dirty="0">
                <a:latin typeface="宋体" pitchFamily="2" charset="-122"/>
              </a:rPr>
              <a:t>耦合</a:t>
            </a:r>
            <a:r>
              <a:rPr lang="zh-CN" altLang="en-US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－</a:t>
            </a:r>
            <a:r>
              <a:rPr lang="en-US" altLang="zh-CN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Russell-Saunders </a:t>
            </a:r>
            <a:r>
              <a:rPr lang="zh-CN" altLang="en-US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耦合</a:t>
            </a:r>
            <a:endParaRPr lang="zh-CN" altLang="en-US" dirty="0">
              <a:latin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12662" y="1226601"/>
            <a:ext cx="5430938" cy="5047340"/>
            <a:chOff x="512662" y="1226601"/>
            <a:chExt cx="5430938" cy="5047340"/>
          </a:xfrm>
        </p:grpSpPr>
        <p:pic>
          <p:nvPicPr>
            <p:cNvPr id="62" name="图片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149278"/>
              <a:ext cx="1371600" cy="469900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图片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70" y="1578941"/>
              <a:ext cx="1447800" cy="496888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图片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62" y="5195319"/>
              <a:ext cx="1295400" cy="458788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0" y="1226601"/>
              <a:ext cx="2091440" cy="5047340"/>
            </a:xfrm>
            <a:prstGeom prst="rect">
              <a:avLst/>
            </a:prstGeom>
          </p:spPr>
        </p:pic>
      </p:grp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4191000" y="4160801"/>
            <a:ext cx="3879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zh-CN" altLang="en-US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推广到多电子系统：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4479925" y="4879938"/>
            <a:ext cx="4283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altLang="zh-CN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L-S</a:t>
            </a:r>
            <a:r>
              <a:rPr kumimoji="0" lang="zh-CN" altLang="en-US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</a:rPr>
              <a:t>耦合</a:t>
            </a:r>
            <a:r>
              <a:rPr kumimoji="0" lang="zh-CN" altLang="en-US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  <a:sym typeface="Wingdings" charset="0"/>
              </a:rPr>
              <a:t>：</a:t>
            </a:r>
            <a:br>
              <a:rPr kumimoji="0" lang="en-US" altLang="zh-CN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  <a:sym typeface="Wingdings" charset="0"/>
              </a:rPr>
            </a:br>
            <a:r>
              <a:rPr kumimoji="0" lang="zh-CN" altLang="en-US" sz="2800" b="1" dirty="0">
                <a:solidFill>
                  <a:srgbClr val="110882"/>
                </a:solidFill>
                <a:latin typeface="华文楷体"/>
                <a:ea typeface="华文楷体"/>
                <a:cs typeface="华文楷体"/>
                <a:sym typeface="Wingdings" charset="0"/>
              </a:rPr>
              <a:t> </a:t>
            </a:r>
            <a:r>
              <a:rPr kumimoji="0" lang="en-US" altLang="zh-CN" sz="2800" b="1" i="1" dirty="0">
                <a:solidFill>
                  <a:srgbClr val="110882"/>
                </a:solidFill>
                <a:latin typeface="Times New Roman" charset="0"/>
                <a:cs typeface="Times New Roman" charset="0"/>
                <a:sym typeface="Wingdings" charset="0"/>
              </a:rPr>
              <a:t>(</a:t>
            </a:r>
            <a:r>
              <a:rPr kumimoji="0" lang="en-US" altLang="zh-CN" sz="2800" b="1" i="1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s</a:t>
            </a:r>
            <a:r>
              <a:rPr kumimoji="0" lang="en-US" altLang="zh-CN" sz="2800" b="1" i="1" baseline="-25000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1</a:t>
            </a:r>
            <a:r>
              <a:rPr kumimoji="0" lang="en-US" altLang="zh-CN" sz="2800" b="1" i="1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s</a:t>
            </a:r>
            <a:r>
              <a:rPr kumimoji="0" lang="en-US" altLang="zh-CN" sz="2800" b="1" i="1" baseline="-25000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2</a:t>
            </a:r>
            <a:r>
              <a:rPr kumimoji="0" lang="en-US" altLang="zh-CN" sz="2800" b="1" i="1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…) (l</a:t>
            </a:r>
            <a:r>
              <a:rPr kumimoji="0" lang="en-US" altLang="zh-CN" sz="2800" b="1" i="1" baseline="-25000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1</a:t>
            </a:r>
            <a:r>
              <a:rPr kumimoji="0" lang="en-US" altLang="zh-CN" sz="2800" b="1" i="1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l</a:t>
            </a:r>
            <a:r>
              <a:rPr kumimoji="0" lang="en-US" altLang="zh-CN" sz="2800" b="1" i="1" baseline="-25000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2</a:t>
            </a:r>
            <a:r>
              <a:rPr kumimoji="0" lang="en-US" altLang="zh-CN" sz="2800" b="1" i="1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…) = </a:t>
            </a:r>
            <a:r>
              <a:rPr kumimoji="0" lang="en-US" altLang="zh-CN" sz="2800" b="1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(</a:t>
            </a:r>
            <a:r>
              <a:rPr kumimoji="0" lang="en-US" altLang="zh-CN" sz="2800" b="1" i="1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S,L</a:t>
            </a:r>
            <a:r>
              <a:rPr kumimoji="0" lang="en-US" altLang="zh-CN" sz="2800" b="1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)</a:t>
            </a:r>
            <a:r>
              <a:rPr kumimoji="0" lang="zh-CN" altLang="en-US" sz="2800" b="1" i="1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＝</a:t>
            </a:r>
            <a:r>
              <a:rPr kumimoji="0" lang="en-US" altLang="zh-CN" sz="2800" b="1" i="1" dirty="0">
                <a:solidFill>
                  <a:srgbClr val="110882"/>
                </a:solidFill>
                <a:latin typeface="Times New Roman" charset="0"/>
                <a:cs typeface="Times New Roman" charset="0"/>
              </a:rPr>
              <a:t>J</a:t>
            </a:r>
            <a:endParaRPr kumimoji="0" lang="zh-CN" altLang="en-US" sz="2800" b="1" i="1" dirty="0">
              <a:solidFill>
                <a:srgbClr val="110882"/>
              </a:solidFill>
              <a:latin typeface="楷体_GB23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7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/>
              <a:t>两电子总</a:t>
            </a:r>
            <a:r>
              <a:rPr lang="zh-CN" altLang="en-US" sz="3600" dirty="0"/>
              <a:t>自旋，总轨道和总角动量的计算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9566" y="1127893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总自旋：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3109" y="1734642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其中</a:t>
            </a:r>
            <a:r>
              <a:rPr kumimoji="1" lang="en-US" altLang="zh-CN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30695" y="3493537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172904" y="4039097"/>
                <a:ext cx="6492547" cy="632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kumimoji="1" lang="en-US" altLang="zh-CN" b="1" dirty="0">
                    <a:solidFill>
                      <a:srgbClr val="000066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:r>
                  <a:rPr kumimoji="1" lang="zh-CN" altLang="en-US" b="1" dirty="0">
                    <a:solidFill>
                      <a:srgbClr val="000066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故总自旋的可能值为</a:t>
                </a:r>
                <a:r>
                  <a:rPr kumimoji="1" lang="en-US" altLang="zh-CN" b="1" dirty="0">
                    <a:solidFill>
                      <a:srgbClr val="000066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:</a:t>
                </a:r>
                <a:r>
                  <a:rPr kumimoji="1" lang="zh-CN" altLang="en-US" b="1" dirty="0">
                    <a:solidFill>
                      <a:srgbClr val="000066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solidFill>
                          <a:srgbClr val="000066"/>
                        </a:solidFill>
                        <a:latin typeface="Cambria Math" charset="0"/>
                        <a:ea typeface="华文楷体" panose="02010600040101010101" pitchFamily="2" charset="-122"/>
                      </a:rPr>
                      <m:t>𝑺</m:t>
                    </m:r>
                    <m:r>
                      <a:rPr kumimoji="1" lang="en-US" altLang="zh-CN" b="1" i="1" smtClean="0">
                        <a:solidFill>
                          <a:srgbClr val="000066"/>
                        </a:solidFill>
                        <a:latin typeface="Cambria Math" charset="0"/>
                        <a:ea typeface="华文楷体" panose="02010600040101010101" pitchFamily="2" charset="-122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radPr>
                      <m:deg/>
                      <m:e>
                        <m:r>
                          <a:rPr kumimoji="1" lang="en-US" altLang="zh-CN" b="1" i="1" smtClean="0">
                            <a:solidFill>
                              <a:srgbClr val="000066"/>
                            </a:solidFill>
                            <a:latin typeface="Cambria Math" charset="0"/>
                            <a:ea typeface="华文楷体" panose="02010600040101010101" pitchFamily="2" charset="-122"/>
                          </a:rPr>
                          <m:t>𝟐</m:t>
                        </m:r>
                      </m:e>
                    </m:rad>
                    <m:r>
                      <a:rPr lang="en-US" altLang="zh-CN" smtClean="0">
                        <a:solidFill>
                          <a:srgbClr val="000066"/>
                        </a:solidFill>
                        <a:latin typeface="Cambria Math" charset="0"/>
                        <a:ea typeface="华文楷体" panose="02010600040101010101" pitchFamily="2" charset="-122"/>
                        <a:cs typeface="Cambria Math" charset="0"/>
                      </a:rPr>
                      <m:t>ℏ</m:t>
                    </m:r>
                    <m:r>
                      <a:rPr lang="en-US" altLang="zh-CN" b="1" i="0" smtClean="0">
                        <a:solidFill>
                          <a:srgbClr val="000066"/>
                        </a:solidFill>
                        <a:latin typeface="Cambria Math" charset="0"/>
                        <a:ea typeface="华文楷体" panose="02010600040101010101" pitchFamily="2" charset="-122"/>
                        <a:cs typeface="Cambria Math" charset="0"/>
                      </a:rPr>
                      <m:t>,</m:t>
                    </m:r>
                    <m:r>
                      <a:rPr lang="en-US" altLang="zh-CN" b="1" i="0" smtClean="0">
                        <a:solidFill>
                          <a:srgbClr val="000066"/>
                        </a:solidFill>
                        <a:latin typeface="Cambria Math" charset="0"/>
                        <a:ea typeface="华文楷体" panose="02010600040101010101" pitchFamily="2" charset="-122"/>
                        <a:cs typeface="Cambria Math" charset="0"/>
                      </a:rPr>
                      <m:t>𝟎</m:t>
                    </m:r>
                    <m:r>
                      <a:rPr lang="zh-CN" altLang="en-US" b="1" i="0" smtClean="0">
                        <a:solidFill>
                          <a:srgbClr val="000066"/>
                        </a:solidFill>
                        <a:latin typeface="Cambria Math" charset="0"/>
                        <a:ea typeface="华文楷体" panose="02010600040101010101" pitchFamily="2" charset="-122"/>
                        <a:cs typeface="Cambria Math" charset="0"/>
                      </a:rPr>
                      <m:t>。</m:t>
                    </m:r>
                  </m:oMath>
                </a14:m>
                <a:endParaRPr kumimoji="1" lang="en-US" altLang="zh-CN" b="1" dirty="0">
                  <a:solidFill>
                    <a:srgbClr val="000066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904" y="4039097"/>
                <a:ext cx="6492547" cy="632802"/>
              </a:xfrm>
              <a:prstGeom prst="rect">
                <a:avLst/>
              </a:prstGeom>
              <a:blipFill rotWithShape="0">
                <a:blip r:embed="rId2"/>
                <a:stretch>
                  <a:fillRect l="-751" t="-8738" b="-281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84542" y="4728871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b="1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其中</a:t>
            </a:r>
            <a:r>
              <a:rPr kumimoji="1" lang="en-US" altLang="zh-CN" b="1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07615" y="5492296"/>
            <a:ext cx="6848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b="1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故</a:t>
            </a:r>
            <a:r>
              <a:rPr kumimoji="1" lang="en-US" altLang="zh-CN" b="1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172" y="1127893"/>
            <a:ext cx="1824672" cy="582962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2501" y="1655762"/>
            <a:ext cx="2406651" cy="1781547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41" y="1525274"/>
            <a:ext cx="1100043" cy="1377220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681246"/>
            <a:ext cx="4203227" cy="1116746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315028" y="5511225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其中</a:t>
            </a:r>
            <a:r>
              <a:rPr kumimoji="1" lang="en-US" altLang="zh-CN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</a:p>
        </p:txBody>
      </p:sp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7042" y="5569910"/>
            <a:ext cx="3035327" cy="659145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63265" y="5603421"/>
            <a:ext cx="2148354" cy="6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15600" y="4755027"/>
            <a:ext cx="3095330" cy="585319"/>
            <a:chOff x="5793731" y="4195922"/>
            <a:chExt cx="3095330" cy="585319"/>
          </a:xfrm>
        </p:grpSpPr>
        <p:pic>
          <p:nvPicPr>
            <p:cNvPr id="21" name="图片 2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291380" y="4244387"/>
              <a:ext cx="613360" cy="459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2" name="图片 2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880941" y="4217695"/>
              <a:ext cx="1008120" cy="563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3" name="Text Box 46"/>
            <p:cNvSpPr txBox="1">
              <a:spLocks noChangeArrowheads="1"/>
            </p:cNvSpPr>
            <p:nvPr/>
          </p:nvSpPr>
          <p:spPr bwMode="auto">
            <a:xfrm>
              <a:off x="5793731" y="4195922"/>
              <a:ext cx="15055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rgbClr val="000066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总轨道</a:t>
              </a:r>
              <a:r>
                <a:rPr lang="en-US" altLang="zh-CN" b="1" dirty="0">
                  <a:solidFill>
                    <a:srgbClr val="000066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:</a:t>
              </a:r>
              <a:endParaRPr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2501" y="3595777"/>
            <a:ext cx="4552950" cy="4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4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两电子原子态及其状态符号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32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533400" y="1140691"/>
                <a:ext cx="8305800" cy="143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kumimoji="1" lang="zh-CN" altLang="en-US" sz="28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上面我们得到了整个原子的各种角动量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L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sz="28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sz="28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800" b="1" i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J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kumimoji="1" lang="zh-CN" altLang="en-US" sz="28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；从而得到各种不同的原子态，我们可以一般性地把原子态表示为</a:t>
                </a:r>
                <a:r>
                  <a:rPr kumimoji="1" lang="en-US" altLang="zh-CN" sz="2800" b="1" dirty="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sz="2800" b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8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kumimoji="1" lang="en-US" altLang="zh-CN" sz="2800" b="1" i="1" smtClean="0">
                                    <a:solidFill>
                                      <a:srgbClr val="000066"/>
                                    </a:solidFill>
                                    <a:latin typeface="Cambria Math" charset="0"/>
                                    <a:ea typeface="华文楷体" panose="02010600040101010101" pitchFamily="2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zh-CN" sz="2800" b="1" i="1" smtClean="0">
                            <a:solidFill>
                              <a:srgbClr val="000066"/>
                            </a:solidFill>
                            <a:latin typeface="Cambria Math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1" lang="en-US" altLang="zh-CN" sz="2800" b="1" i="1" smtClean="0">
                            <a:solidFill>
                              <a:srgbClr val="000066"/>
                            </a:solidFill>
                            <a:latin typeface="Cambria Math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kumimoji="1" lang="en-US" altLang="zh-CN" sz="2800" b="1" i="1" smtClean="0">
                            <a:solidFill>
                              <a:srgbClr val="000066"/>
                            </a:solidFill>
                            <a:latin typeface="Cambria Math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1" lang="en-US" altLang="zh-CN" sz="2800" b="1" i="1" smtClean="0">
                            <a:solidFill>
                              <a:srgbClr val="000066"/>
                            </a:solidFill>
                            <a:latin typeface="Cambria Math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kumimoji="1" lang="en-US" altLang="zh-CN" sz="28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1" i="1" smtClean="0">
                            <a:solidFill>
                              <a:srgbClr val="000066"/>
                            </a:solidFill>
                            <a:latin typeface="Cambria Math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kumimoji="1" lang="en-US" altLang="zh-CN" sz="2800" b="1" i="1" smtClean="0">
                            <a:solidFill>
                              <a:srgbClr val="000066"/>
                            </a:solidFill>
                            <a:latin typeface="Cambria Math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kumimoji="1" lang="en-US" altLang="zh-CN" sz="28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0691"/>
                <a:ext cx="8305800" cy="1437638"/>
              </a:xfrm>
              <a:prstGeom prst="rect">
                <a:avLst/>
              </a:prstGeom>
              <a:blipFill rotWithShape="0">
                <a:blip r:embed="rId3"/>
                <a:stretch>
                  <a:fillRect l="-1542" t="-5508" b="-84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533400" y="3540585"/>
                <a:ext cx="8281933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r>
                  <a:rPr kumimoji="1" lang="zh-CN" altLang="en-US" sz="2800" b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000066"/>
                                </a:solidFill>
                                <a:latin typeface="Cambria Math" charset="0"/>
                                <a:ea typeface="华文楷体" panose="02010600040101010101" pitchFamily="2" charset="-122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CN" altLang="en-US" sz="2800" b="1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分别是两个价电子的主量子数和角量子数</a:t>
                </a:r>
                <a:r>
                  <a:rPr lang="zh-CN" altLang="en-US" sz="28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。 </a:t>
                </a:r>
                <a:endParaRPr kumimoji="1" lang="zh-CN" altLang="en-US" sz="28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40585"/>
                <a:ext cx="8281933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546" t="-8333"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395530" y="2648294"/>
            <a:ext cx="3986212" cy="822325"/>
          </a:xfrm>
          <a:prstGeom prst="rect">
            <a:avLst/>
          </a:prstGeom>
          <a:solidFill>
            <a:srgbClr val="00FF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i="1" dirty="0">
                <a:latin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</a:rPr>
              <a:t>=0</a:t>
            </a:r>
            <a:r>
              <a:rPr lang="zh-CN" altLang="zh-CN" sz="2400" dirty="0"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</a:rPr>
              <a:t> 2</a:t>
            </a:r>
            <a:r>
              <a:rPr lang="zh-CN" altLang="zh-CN" sz="2400" dirty="0"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</a:rPr>
              <a:t>3</a:t>
            </a:r>
            <a:r>
              <a:rPr lang="zh-CN" altLang="zh-CN" sz="2400" dirty="0"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</a:rPr>
              <a:t> 4</a:t>
            </a:r>
            <a:r>
              <a:rPr lang="zh-CN" altLang="zh-CN" sz="2400" dirty="0"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</a:rPr>
              <a:t> 5</a:t>
            </a:r>
            <a:r>
              <a:rPr lang="zh-CN" altLang="zh-CN" sz="2400" dirty="0"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</a:rPr>
              <a:t>6</a:t>
            </a:r>
            <a:r>
              <a:rPr lang="en-US" altLang="zh-CN" sz="2400" dirty="0">
                <a:latin typeface="Times New Roman" panose="02020603050405020304" pitchFamily="18" charset="0"/>
                <a:sym typeface="Symbol" panose="05050102010706020507" pitchFamily="18" charset="2"/>
              </a:rPr>
              <a:t>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zh-CN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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038309"/>
            <a:ext cx="4425973" cy="9814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702520"/>
            <a:ext cx="1066800" cy="3145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55780" r="22573" b="25142"/>
          <a:stretch/>
        </p:blipFill>
        <p:spPr>
          <a:xfrm>
            <a:off x="5105401" y="4730809"/>
            <a:ext cx="3303962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48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两个角动量耦合的一般法则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57200" y="1371600"/>
            <a:ext cx="8077200" cy="1216025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zh-CN" altLang="en-US" b="1" dirty="0">
                <a:latin typeface="华文楷体"/>
                <a:ea typeface="华文楷体"/>
                <a:cs typeface="华文楷体"/>
              </a:rPr>
              <a:t>两个角动量的相互作用实质上是磁作用，最后会形成一个由总角动量决定的磁场。在此磁场中，角动量的取向是量子化的。所以，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在磁场方向的角动量分量可直接相加</a:t>
            </a:r>
            <a:r>
              <a:rPr lang="zh-CN" altLang="en-US" b="1" dirty="0"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8" y="3502203"/>
            <a:ext cx="5181600" cy="16988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2707015"/>
            <a:ext cx="5924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=1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 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=1 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的两个电子为例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4" b="10303"/>
          <a:stretch>
            <a:fillRect/>
          </a:stretch>
        </p:blipFill>
        <p:spPr bwMode="auto">
          <a:xfrm>
            <a:off x="5492808" y="3586102"/>
            <a:ext cx="2916555" cy="153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0800" y="5496101"/>
            <a:ext cx="4583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tx1"/>
                </a:solidFill>
                <a:latin typeface="+mn-ea"/>
                <a:ea typeface="+mn-ea"/>
              </a:rPr>
              <a:t>L</a:t>
            </a: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共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altLang="zh-CN" baseline="-25000" dirty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en-US" altLang="zh-CN" dirty="0">
                <a:solidFill>
                  <a:schemeClr val="tx1"/>
                </a:solidFill>
                <a:latin typeface="+mn-ea"/>
                <a:ea typeface="+mn-ea"/>
              </a:rPr>
              <a:t>+1</a:t>
            </a: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或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altLang="zh-CN" baseline="-25000" dirty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+1</a:t>
            </a:r>
            <a:r>
              <a:rPr lang="zh-CN" altLang="en-US" dirty="0">
                <a:solidFill>
                  <a:schemeClr val="tx1"/>
                </a:solidFill>
                <a:latin typeface="+mn-ea"/>
                <a:ea typeface="+mn-ea"/>
              </a:rPr>
              <a:t>个量子数</a:t>
            </a:r>
            <a:endParaRPr 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7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altLang="zh-CN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=1, </a:t>
            </a:r>
            <a:r>
              <a:rPr lang="en-US" altLang="zh-CN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altLang="zh-CN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=2</a:t>
            </a:r>
            <a:r>
              <a:rPr lang="zh-CN" altLang="en-US" sz="32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的两个角动量的合成</a:t>
            </a:r>
            <a:endParaRPr lang="zh-CN" altLang="en-US" sz="3200" dirty="0">
              <a:solidFill>
                <a:schemeClr val="tx1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F8011F1-7C64-154B-B3AE-230D0B44767F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60447"/>
              </p:ext>
            </p:extLst>
          </p:nvPr>
        </p:nvGraphicFramePr>
        <p:xfrm>
          <a:off x="152400" y="1473200"/>
          <a:ext cx="4816475" cy="2628900"/>
        </p:xfrm>
        <a:graphic>
          <a:graphicData uri="http://schemas.openxmlformats.org/drawingml/2006/table">
            <a:tbl>
              <a:tblPr/>
              <a:tblGrid>
                <a:gridCol w="100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17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2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charset="0"/>
                        <a:ea typeface="幼圆" charset="0"/>
                        <a:cs typeface="幼圆" charset="0"/>
                      </a:endParaRPr>
                    </a:p>
                  </a:txBody>
                  <a:tcPr marL="89970" marR="8997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-2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-1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0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+1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+2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-1</a:t>
                      </a:r>
                    </a:p>
                  </a:txBody>
                  <a:tcPr marL="89970" marR="8997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-3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-2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-1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0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+1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0</a:t>
                      </a:r>
                    </a:p>
                  </a:txBody>
                  <a:tcPr marL="89970" marR="8997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-2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-1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0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+1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+2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+1</a:t>
                      </a:r>
                    </a:p>
                  </a:txBody>
                  <a:tcPr marL="89970" marR="8997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-1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0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+1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+2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charset="0"/>
                          <a:ea typeface="幼圆" charset="0"/>
                          <a:cs typeface="幼圆" charset="0"/>
                        </a:rPr>
                        <a:t>+3</a:t>
                      </a:r>
                    </a:p>
                  </a:txBody>
                  <a:tcPr marL="89970" marR="8997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0" y="1549400"/>
            <a:ext cx="1064034" cy="990600"/>
            <a:chOff x="181" y="2273"/>
            <a:chExt cx="658" cy="772"/>
          </a:xfrm>
        </p:grpSpPr>
        <p:graphicFrame>
          <p:nvGraphicFramePr>
            <p:cNvPr id="39983" name="Object 77"/>
            <p:cNvGraphicFramePr>
              <a:graphicFrameLocks noChangeAspect="1"/>
            </p:cNvGraphicFramePr>
            <p:nvPr/>
          </p:nvGraphicFramePr>
          <p:xfrm>
            <a:off x="204" y="2682"/>
            <a:ext cx="36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" imgW="241195" imgH="241195" progId="Equation.3">
                    <p:embed/>
                  </p:oleObj>
                </mc:Choice>
                <mc:Fallback>
                  <p:oleObj name="公式" r:id="rId3" imgW="24119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" y="2682"/>
                          <a:ext cx="363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38099" dir="2700000" algn="ctr" rotWithShape="0">
                            <a:srgbClr val="00000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84" name="Object 79"/>
            <p:cNvGraphicFramePr>
              <a:graphicFrameLocks noChangeAspect="1"/>
            </p:cNvGraphicFramePr>
            <p:nvPr/>
          </p:nvGraphicFramePr>
          <p:xfrm>
            <a:off x="476" y="2273"/>
            <a:ext cx="36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5" imgW="241195" imgH="241195" progId="Equation.3">
                    <p:embed/>
                  </p:oleObj>
                </mc:Choice>
                <mc:Fallback>
                  <p:oleObj name="公式" r:id="rId5" imgW="241195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273"/>
                          <a:ext cx="363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38099" dir="2700000" algn="ctr" rotWithShape="0">
                            <a:srgbClr val="00000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85" name="Object 80"/>
            <p:cNvGraphicFramePr>
              <a:graphicFrameLocks noChangeAspect="1"/>
            </p:cNvGraphicFramePr>
            <p:nvPr/>
          </p:nvGraphicFramePr>
          <p:xfrm>
            <a:off x="408" y="2568"/>
            <a:ext cx="340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7" imgW="266353" imgH="215619" progId="Equation.3">
                    <p:embed/>
                  </p:oleObj>
                </mc:Choice>
                <mc:Fallback>
                  <p:oleObj name="公式" r:id="rId7" imgW="266353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2568"/>
                          <a:ext cx="340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38099" dir="2700000" algn="ctr" rotWithShape="0">
                            <a:srgbClr val="00000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94"/>
            <p:cNvSpPr>
              <a:spLocks noChangeShapeType="1"/>
            </p:cNvSpPr>
            <p:nvPr/>
          </p:nvSpPr>
          <p:spPr bwMode="auto">
            <a:xfrm>
              <a:off x="272" y="2328"/>
              <a:ext cx="567" cy="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kumimoji="0" lang="zh-CN" altLang="en-US" sz="1800">
                <a:solidFill>
                  <a:srgbClr val="FF0033"/>
                </a:solidFill>
                <a:ea typeface="宋体" pitchFamily="2" charset="-122"/>
              </a:endParaRPr>
            </a:p>
          </p:txBody>
        </p:sp>
        <p:sp>
          <p:nvSpPr>
            <p:cNvPr id="13" name="Line 95"/>
            <p:cNvSpPr>
              <a:spLocks noChangeShapeType="1"/>
            </p:cNvSpPr>
            <p:nvPr/>
          </p:nvSpPr>
          <p:spPr bwMode="auto">
            <a:xfrm>
              <a:off x="181" y="2614"/>
              <a:ext cx="499" cy="32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kumimoji="0" lang="zh-CN" altLang="en-US" sz="1800" dirty="0">
                <a:solidFill>
                  <a:srgbClr val="FF0033"/>
                </a:solidFill>
                <a:ea typeface="宋体" pitchFamily="2" charset="-122"/>
              </a:endParaRPr>
            </a:p>
          </p:txBody>
        </p:sp>
      </p:grp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5000972" y="1473200"/>
            <a:ext cx="3987800" cy="2682358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ts val="3380"/>
              </a:lnSpc>
              <a:defRPr/>
            </a:pPr>
            <a:r>
              <a:rPr lang="en-US" altLang="zh-CN" sz="2400" b="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m</a:t>
            </a:r>
            <a:r>
              <a:rPr lang="en-US" altLang="zh-CN" sz="2400" b="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l1</a:t>
            </a:r>
            <a:r>
              <a:rPr lang="zh-CN" altLang="en-US" sz="2400" b="0" i="1" dirty="0">
                <a:solidFill>
                  <a:srgbClr val="FF0033"/>
                </a:solidFill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、</a:t>
            </a:r>
            <a:r>
              <a:rPr lang="en-US" altLang="zh-CN" sz="2400" b="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m</a:t>
            </a:r>
            <a:r>
              <a:rPr lang="en-US" altLang="zh-CN" sz="2400" b="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l2</a:t>
            </a:r>
            <a:r>
              <a:rPr lang="zh-CN" altLang="en-US" sz="2400" b="0" i="1" dirty="0">
                <a:solidFill>
                  <a:srgbClr val="FF0033"/>
                </a:solidFill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、</a:t>
            </a:r>
            <a:r>
              <a:rPr lang="en-US" altLang="zh-CN" sz="2400" b="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M</a:t>
            </a:r>
            <a:r>
              <a:rPr lang="en-US" altLang="zh-CN" sz="2400" b="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L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Times New Roman" panose="02020603050405020304" pitchFamily="18" charset="0"/>
              </a:rPr>
              <a:t>为对应</a:t>
            </a:r>
            <a:r>
              <a:rPr lang="en-US" altLang="zh-CN" sz="2400" b="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l</a:t>
            </a:r>
            <a:r>
              <a:rPr lang="en-US" altLang="zh-CN" sz="2400" b="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1</a:t>
            </a:r>
            <a:r>
              <a:rPr lang="zh-CN" altLang="en-US" sz="2400" b="0" i="1" dirty="0">
                <a:solidFill>
                  <a:srgbClr val="FF0033"/>
                </a:solidFill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、</a:t>
            </a:r>
            <a:r>
              <a:rPr lang="en-US" altLang="zh-CN" sz="2400" b="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l</a:t>
            </a:r>
            <a:r>
              <a:rPr lang="en-US" altLang="zh-CN" sz="2400" b="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Times New Roman" panose="02020603050405020304" pitchFamily="18" charset="0"/>
              </a:rPr>
              <a:t>和</a:t>
            </a: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Times New Roman" panose="02020603050405020304" pitchFamily="18" charset="0"/>
              </a:rPr>
              <a:t>L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Times New Roman" panose="02020603050405020304" pitchFamily="18" charset="0"/>
              </a:rPr>
              <a:t>的磁量子数，</a:t>
            </a: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Times New Roman" panose="02020603050405020304" pitchFamily="18" charset="0"/>
              </a:rPr>
              <a:t>M</a:t>
            </a:r>
            <a:r>
              <a:rPr lang="en-US" altLang="zh-CN" sz="240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Times New Roman" panose="02020603050405020304" pitchFamily="18" charset="0"/>
              </a:rPr>
              <a:t>L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Times New Roman" panose="02020603050405020304" pitchFamily="18" charset="0"/>
              </a:rPr>
              <a:t>可由</a:t>
            </a:r>
            <a:r>
              <a:rPr lang="en-US" altLang="zh-CN" sz="2400" b="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m</a:t>
            </a:r>
            <a:r>
              <a:rPr lang="en-US" altLang="zh-CN" sz="2400" b="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l1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Times New Roman" panose="02020603050405020304" pitchFamily="18" charset="0"/>
              </a:rPr>
              <a:t>和</a:t>
            </a:r>
            <a:r>
              <a:rPr lang="en-US" altLang="zh-CN" sz="2400" b="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m</a:t>
            </a:r>
            <a:r>
              <a:rPr lang="en-US" altLang="zh-CN" sz="2400" b="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l2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Times New Roman" panose="02020603050405020304" pitchFamily="18" charset="0"/>
              </a:rPr>
              <a:t>直接相加得到</a:t>
            </a:r>
            <a:r>
              <a:rPr lang="en-US" altLang="zh-CN" sz="2400" b="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M</a:t>
            </a:r>
            <a:r>
              <a:rPr lang="en-US" altLang="zh-CN" sz="2400" b="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L</a:t>
            </a:r>
            <a:r>
              <a:rPr lang="en-US" altLang="zh-CN" sz="2400" b="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=m</a:t>
            </a:r>
            <a:r>
              <a:rPr lang="en-US" altLang="zh-CN" sz="2400" b="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l1</a:t>
            </a:r>
            <a:r>
              <a:rPr lang="en-US" altLang="zh-CN" sz="2400" b="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+m</a:t>
            </a:r>
            <a:r>
              <a:rPr lang="en-US" altLang="zh-CN" sz="2400" b="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l2</a:t>
            </a:r>
            <a:r>
              <a:rPr lang="en-US" altLang="zh-CN" sz="2400" b="0" i="1" dirty="0">
                <a:solidFill>
                  <a:srgbClr val="FF0033"/>
                </a:solidFill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 </a:t>
            </a:r>
            <a:r>
              <a:rPr lang="zh-CN" altLang="en-US" sz="2400" b="0" i="1" dirty="0">
                <a:solidFill>
                  <a:srgbClr val="FF0033"/>
                </a:solidFill>
                <a:latin typeface="Times New Roman" panose="02020603050405020304" pitchFamily="18" charset="0"/>
                <a:ea typeface="华文楷体"/>
                <a:cs typeface="Times New Roman" panose="02020603050405020304" pitchFamily="18" charset="0"/>
              </a:rPr>
              <a:t>，</a:t>
            </a:r>
            <a:endParaRPr lang="en-US" altLang="zh-CN" sz="2400" b="0" i="1" dirty="0">
              <a:solidFill>
                <a:srgbClr val="FF0033"/>
              </a:solidFill>
              <a:latin typeface="Times New Roman" panose="02020603050405020304" pitchFamily="18" charset="0"/>
              <a:ea typeface="华文楷体"/>
              <a:cs typeface="Times New Roman" panose="02020603050405020304" pitchFamily="18" charset="0"/>
            </a:endParaRPr>
          </a:p>
          <a:p>
            <a:pPr algn="just">
              <a:lnSpc>
                <a:spcPts val="3380"/>
              </a:lnSpc>
              <a:defRPr/>
            </a:pPr>
            <a:r>
              <a:rPr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最后</a:t>
            </a:r>
            <a:r>
              <a:rPr lang="en-US" altLang="zh-CN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M</a:t>
            </a:r>
            <a:r>
              <a:rPr lang="en-US" altLang="zh-CN" sz="2400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的取值有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15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种</a:t>
            </a:r>
            <a:r>
              <a:rPr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情况，</a:t>
            </a:r>
            <a:r>
              <a:rPr lang="en-US" altLang="zh-CN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如何取值呢？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66700" y="4318425"/>
            <a:ext cx="8642350" cy="461665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M</a:t>
            </a:r>
            <a:r>
              <a:rPr lang="en-US" altLang="zh-CN" sz="240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华文楷体"/>
              </a:rPr>
              <a:t>的取值受</a:t>
            </a: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华文楷体"/>
              </a:rPr>
              <a:t>限制，为</a:t>
            </a: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M</a:t>
            </a:r>
            <a:r>
              <a:rPr lang="en-US" altLang="zh-CN" sz="240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en-US" altLang="zh-CN" sz="24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= -</a:t>
            </a: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en-US" altLang="zh-CN" sz="24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,-</a:t>
            </a: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en-US" altLang="zh-CN" sz="24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+1,…,+</a:t>
            </a: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华文楷体"/>
              </a:rPr>
              <a:t>，共有</a:t>
            </a:r>
            <a:r>
              <a:rPr lang="en-US" altLang="zh-CN" sz="24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en-US" altLang="zh-CN" sz="24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+1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华文楷体"/>
              </a:rPr>
              <a:t>个。</a:t>
            </a:r>
          </a:p>
        </p:txBody>
      </p:sp>
      <p:sp>
        <p:nvSpPr>
          <p:cNvPr id="16" name="Text Box 213"/>
          <p:cNvSpPr txBox="1">
            <a:spLocks noChangeArrowheads="1"/>
          </p:cNvSpPr>
          <p:nvPr/>
        </p:nvSpPr>
        <p:spPr bwMode="auto">
          <a:xfrm>
            <a:off x="193675" y="4952015"/>
            <a:ext cx="8788400" cy="830997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华文楷体"/>
              </a:rPr>
              <a:t>的取值也是由</a:t>
            </a: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华文楷体"/>
              </a:rPr>
              <a:t>和</a:t>
            </a:r>
            <a:r>
              <a:rPr lang="en-US" altLang="zh-CN" sz="2400" i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M</a:t>
            </a:r>
            <a:r>
              <a:rPr lang="en-US" altLang="zh-CN" sz="2400" i="1" baseline="-25000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FF0033"/>
                </a:solidFill>
                <a:latin typeface="华文楷体"/>
                <a:ea typeface="华文楷体"/>
                <a:cs typeface="华文楷体"/>
              </a:rPr>
              <a:t>之间的关系决定，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即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lang="en-US" altLang="zh-CN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+1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个</a:t>
            </a:r>
            <a:r>
              <a:rPr lang="en-US" altLang="zh-CN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M</a:t>
            </a:r>
            <a:r>
              <a:rPr lang="en-US" altLang="zh-CN" sz="24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值确定一个</a:t>
            </a:r>
            <a:r>
              <a:rPr lang="en-US" altLang="zh-CN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，而且</a:t>
            </a:r>
            <a:r>
              <a:rPr lang="en-US" altLang="zh-CN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M</a:t>
            </a:r>
            <a:r>
              <a:rPr lang="en-US" altLang="zh-CN" sz="24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en-US" altLang="zh-CN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= -</a:t>
            </a:r>
            <a:r>
              <a:rPr lang="en-US" altLang="zh-CN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,-</a:t>
            </a:r>
            <a:r>
              <a:rPr lang="en-US" altLang="zh-CN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+1,…,+</a:t>
            </a:r>
            <a:r>
              <a:rPr lang="en-US" altLang="zh-CN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楷体"/>
                <a:ea typeface="华文楷体"/>
                <a:cs typeface="华文楷体"/>
              </a:rPr>
              <a:t>L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graphicFrame>
        <p:nvGraphicFramePr>
          <p:cNvPr id="1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270170"/>
              </p:ext>
            </p:extLst>
          </p:nvPr>
        </p:nvGraphicFramePr>
        <p:xfrm>
          <a:off x="1154112" y="5634037"/>
          <a:ext cx="48275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9" imgW="2603500" imgH="431800" progId="Equation.3">
                  <p:embed/>
                </p:oleObj>
              </mc:Choice>
              <mc:Fallback>
                <p:oleObj name="公式" r:id="rId9" imgW="2603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2" y="5634037"/>
                        <a:ext cx="48275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172200" y="5877718"/>
            <a:ext cx="2284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zh-CN" altLang="en-US" dirty="0">
                <a:solidFill>
                  <a:srgbClr val="000000"/>
                </a:solidFill>
              </a:rPr>
              <a:t>这里是</a:t>
            </a:r>
            <a:r>
              <a:rPr lang="en-US" altLang="zh-CN" dirty="0">
                <a:solidFill>
                  <a:srgbClr val="000000"/>
                </a:solidFill>
              </a:rPr>
              <a:t>L=1,2,3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26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CN" i="1" dirty="0">
                <a:solidFill>
                  <a:srgbClr val="FF0000"/>
                </a:solidFill>
              </a:rPr>
              <a:t>S</a:t>
            </a:r>
            <a:r>
              <a:rPr lang="zh-CN" altLang="en-US" dirty="0"/>
              <a:t>耦合例题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381000" y="1263816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试说明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2p3d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电子的</a:t>
            </a:r>
            <a:r>
              <a:rPr lang="en-US" altLang="zh-CN" sz="24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LS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耦合过程，并给出相应的原子态符号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162896" y="2106505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解：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376550"/>
              </p:ext>
            </p:extLst>
          </p:nvPr>
        </p:nvGraphicFramePr>
        <p:xfrm>
          <a:off x="2209800" y="1725481"/>
          <a:ext cx="23495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18671" imgH="482391" progId="Equation.DSMT4">
                  <p:embed/>
                </p:oleObj>
              </mc:Choice>
              <mc:Fallback>
                <p:oleObj r:id="rId2" imgW="1218671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25481"/>
                        <a:ext cx="2349500" cy="935038"/>
                      </a:xfrm>
                      <a:prstGeom prst="rect">
                        <a:avLst/>
                      </a:prstGeom>
                      <a:solidFill>
                        <a:srgbClr val="00FF00">
                          <a:alpha val="1098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798142"/>
              </p:ext>
            </p:extLst>
          </p:nvPr>
        </p:nvGraphicFramePr>
        <p:xfrm>
          <a:off x="2243559" y="2692127"/>
          <a:ext cx="24225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56755" imgH="482391" progId="Equation.DSMT4">
                  <p:embed/>
                </p:oleObj>
              </mc:Choice>
              <mc:Fallback>
                <p:oleObj r:id="rId4" imgW="1256755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559" y="2692127"/>
                        <a:ext cx="2422525" cy="93503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14117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89745"/>
              </p:ext>
            </p:extLst>
          </p:nvPr>
        </p:nvGraphicFramePr>
        <p:xfrm>
          <a:off x="92554" y="3657600"/>
          <a:ext cx="8964612" cy="2663825"/>
        </p:xfrm>
        <a:graphic>
          <a:graphicData uri="http://schemas.openxmlformats.org/drawingml/2006/table">
            <a:tbl>
              <a:tblPr/>
              <a:tblGrid>
                <a:gridCol w="17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  0</a:t>
                      </a:r>
                      <a:endParaRPr kumimoji="0" lang="zh-CN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10953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                  1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3     2     1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  3                             2                             1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J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-1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3     2     1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47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 4    3    2                3    2    1                  2    1    0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能级数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-1588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1      1     1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4762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        3                            3                              3</a:t>
                      </a:r>
                      <a:endParaRPr kumimoji="0" lang="zh-CN" altLang="zh-CN" sz="1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原子态符号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 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     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  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  </a:t>
                      </a:r>
                      <a:r>
                        <a:rPr kumimoji="0" lang="en-US" altLang="zh-CN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状态个数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 7       5        3</a:t>
                      </a:r>
                      <a:endParaRPr kumimoji="0" lang="zh-CN" altLang="zh-CN" sz="32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lvl="0" indent="4762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9       7       5           7        5        3          5       3      1</a:t>
                      </a:r>
                      <a:endParaRPr kumimoji="0" lang="zh-CN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506" y="1865553"/>
            <a:ext cx="2376181" cy="582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6825" y="2722562"/>
            <a:ext cx="1669833" cy="5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65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0CF80-37B9-A30C-AA0E-4B94FE9B5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C7B5AC-65C9-D6C5-7AC6-424ECED6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B4CD5A8C-D884-9297-4B84-D86AF55B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53" y="1447800"/>
            <a:ext cx="79809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He</a:t>
            </a: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原子能级特征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多电子原子薛定谔方程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电子组态和原子态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L-S</a:t>
            </a:r>
            <a:r>
              <a:rPr lang="zh-CN" altLang="en-US" sz="2400">
                <a:solidFill>
                  <a:srgbClr val="090807"/>
                </a:solidFill>
                <a:latin typeface="华文楷体"/>
                <a:ea typeface="华文楷体"/>
                <a:cs typeface="华文楷体"/>
              </a:rPr>
              <a:t>耦合</a:t>
            </a:r>
            <a:endParaRPr lang="en-US" altLang="zh-CN" sz="2400" dirty="0">
              <a:solidFill>
                <a:srgbClr val="090807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44EDD5-1224-C477-F842-25605209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+mn-ea"/>
              </a:rPr>
              <a:t>上节课回顾</a:t>
            </a:r>
            <a:endParaRPr lang="en-US" sz="320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C951D48-E703-6673-F0BD-97498AA8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原子物理</a:t>
            </a:r>
            <a:r>
              <a:rPr lang="en-US" altLang="zh-CN"/>
              <a:t>2021</a:t>
            </a:r>
            <a:r>
              <a:rPr lang="zh-CN" altLang="en-US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53" y="2321715"/>
            <a:ext cx="4193913" cy="20268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j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CN" i="1" dirty="0">
                <a:solidFill>
                  <a:srgbClr val="FF0000"/>
                </a:solidFill>
              </a:rPr>
              <a:t>j</a:t>
            </a:r>
            <a:r>
              <a:rPr lang="zh-CN" altLang="en-US" dirty="0"/>
              <a:t>耦合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545641" y="1277050"/>
            <a:ext cx="7085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当               、             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&lt;&lt;                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               时， </a:t>
            </a:r>
          </a:p>
        </p:txBody>
      </p: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3" y="1277050"/>
            <a:ext cx="1070990" cy="438120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12" y="1288955"/>
            <a:ext cx="1153374" cy="409547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16" y="1288955"/>
            <a:ext cx="1153374" cy="433359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42" y="1273874"/>
            <a:ext cx="1318142" cy="439708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60991" y="1765596"/>
            <a:ext cx="6373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电子的</a:t>
            </a:r>
            <a:r>
              <a:rPr kumimoji="1"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en-US" altLang="zh-CN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耦合作用较强，不同电子之间的耦合作用比较弱。</a:t>
            </a:r>
            <a:endParaRPr kumimoji="1" lang="en-US" altLang="zh-CN" sz="2400" b="1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909" y="5623576"/>
            <a:ext cx="3740596" cy="5093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62800" y="871593"/>
            <a:ext cx="1522413" cy="3548007"/>
            <a:chOff x="6263901" y="328248"/>
            <a:chExt cx="1522413" cy="3548007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901" y="351336"/>
              <a:ext cx="1522413" cy="352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7963" y="328248"/>
              <a:ext cx="239364" cy="3789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308064" y="2017125"/>
              <a:ext cx="253026" cy="4250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63136" y="2288470"/>
              <a:ext cx="344115" cy="425083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98521" y="5653742"/>
            <a:ext cx="394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耦合多电子情况可以记为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21" y="4562247"/>
            <a:ext cx="6789909" cy="100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9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两个价电子的</a:t>
            </a:r>
            <a:r>
              <a:rPr lang="en-US" altLang="zh-CN" i="1" dirty="0">
                <a:solidFill>
                  <a:srgbClr val="FF0000"/>
                </a:solidFill>
              </a:rPr>
              <a:t>j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CN" i="1" dirty="0">
                <a:solidFill>
                  <a:srgbClr val="FF0000"/>
                </a:solidFill>
              </a:rPr>
              <a:t>j</a:t>
            </a:r>
            <a:r>
              <a:rPr lang="zh-CN" altLang="en-US" dirty="0"/>
              <a:t>耦合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0985" y="2819400"/>
            <a:ext cx="26468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再由                    得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293" y="3573304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b="1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其中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1175" y="4418231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一般来说，有</a:t>
            </a:r>
            <a:r>
              <a:rPr kumimoji="1" lang="en-US" altLang="zh-CN" sz="2400" b="1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的个数为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3237" y="5135649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最后的原子态表示为：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156" y="2889796"/>
            <a:ext cx="1271588" cy="447675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1644" y="2833276"/>
            <a:ext cx="1635125" cy="500062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944" y="3542281"/>
            <a:ext cx="3789362" cy="557212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45" y="4413277"/>
            <a:ext cx="1935507" cy="524091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16" y="5121196"/>
            <a:ext cx="1439863" cy="595313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56047" y="1140714"/>
            <a:ext cx="590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设两个价电子的轨道和自旋运动分别是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174250" y="168944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其中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56006" y="2212572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（当        时，只有前一项）</a:t>
            </a: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35" y="1113481"/>
            <a:ext cx="1534505" cy="571932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 rotWithShape="1">
          <a:blip r:embed="rId8"/>
          <a:srcRect t="41705"/>
          <a:stretch/>
        </p:blipFill>
        <p:spPr bwMode="auto">
          <a:xfrm>
            <a:off x="611532" y="1685015"/>
            <a:ext cx="1536700" cy="497883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01" y="1566374"/>
            <a:ext cx="1706562" cy="661987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34" y="2312356"/>
            <a:ext cx="593708" cy="332327"/>
          </a:xfrm>
          <a:prstGeom prst="rect">
            <a:avLst/>
          </a:prstGeom>
          <a:noFill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70" y="1835527"/>
            <a:ext cx="372609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4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两个价电子的</a:t>
            </a:r>
            <a:r>
              <a:rPr lang="en-US" altLang="zh-CN" i="1" dirty="0">
                <a:solidFill>
                  <a:srgbClr val="FF0000"/>
                </a:solidFill>
              </a:rPr>
              <a:t>j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CN" i="1" dirty="0">
                <a:solidFill>
                  <a:srgbClr val="FF0000"/>
                </a:solidFill>
              </a:rPr>
              <a:t>j</a:t>
            </a:r>
            <a:r>
              <a:rPr lang="zh-CN" altLang="en-US" dirty="0"/>
              <a:t>耦合举例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93914" y="1268831"/>
            <a:ext cx="479680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试给出</a:t>
            </a:r>
            <a:r>
              <a:rPr lang="en-US" altLang="zh-CN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2p3d</a:t>
            </a:r>
            <a:r>
              <a:rPr lang="zh-CN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lang="zh-CN" altLang="en-US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耦合情况 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78040" y="1823975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解：</a:t>
            </a: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278040" y="2193175"/>
            <a:ext cx="40435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2p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电子，自旋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轨道相互作用耦合给出：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=1/2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3/2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78040" y="3071558"/>
            <a:ext cx="39056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3d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电子，自旋</a:t>
            </a:r>
            <a:r>
              <a:rPr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轨道相互作用耦合给出：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=3/2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5/2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10889"/>
              </p:ext>
            </p:extLst>
          </p:nvPr>
        </p:nvGraphicFramePr>
        <p:xfrm>
          <a:off x="212724" y="4762500"/>
          <a:ext cx="4968876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009900" imgH="457200" progId="Equation.DSMT4">
                  <p:embed/>
                </p:oleObj>
              </mc:Choice>
              <mc:Fallback>
                <p:oleObj r:id="rId2" imgW="3009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4" y="4762500"/>
                        <a:ext cx="4968876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12724" y="4139966"/>
            <a:ext cx="1981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8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耦合有：</a:t>
            </a:r>
          </a:p>
        </p:txBody>
      </p:sp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6517"/>
            <a:ext cx="4245808" cy="44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单个价电子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/>
              <a:t>碱金属原子的原子模型可以描述为：</a:t>
            </a:r>
          </a:p>
          <a:p>
            <a:pPr marL="0" indent="0">
              <a:buNone/>
            </a:pPr>
            <a:r>
              <a:rPr kumimoji="1" lang="zh-CN" altLang="en-US" sz="2800" dirty="0">
                <a:solidFill>
                  <a:srgbClr val="FF0000"/>
                </a:solidFill>
              </a:rPr>
              <a:t>                        原子实 </a:t>
            </a:r>
            <a:r>
              <a:rPr kumimoji="1" lang="en-US" altLang="zh-CN" sz="2800" dirty="0">
                <a:solidFill>
                  <a:srgbClr val="FF0000"/>
                </a:solidFill>
              </a:rPr>
              <a:t>+ </a:t>
            </a:r>
            <a:r>
              <a:rPr kumimoji="1" lang="zh-CN" altLang="en-US" sz="2800" dirty="0">
                <a:solidFill>
                  <a:srgbClr val="FF0000"/>
                </a:solidFill>
              </a:rPr>
              <a:t>一个价电子</a:t>
            </a:r>
            <a:endParaRPr lang="en-US" altLang="zh-CN" sz="2800" dirty="0"/>
          </a:p>
          <a:p>
            <a:r>
              <a:rPr lang="zh-CN" altLang="en-US" sz="2800" dirty="0"/>
              <a:t>价电子在原子中所处的状态</a:t>
            </a:r>
            <a:r>
              <a:rPr lang="en-US" altLang="zh-CN" sz="2800" dirty="0"/>
              <a:t>,</a:t>
            </a:r>
            <a:r>
              <a:rPr lang="en-US" altLang="zh-CN" sz="2800" i="1" dirty="0"/>
              <a:t>n</a:t>
            </a:r>
            <a:r>
              <a:rPr lang="en-US" altLang="zh-CN" sz="2800" dirty="0"/>
              <a:t>, </a:t>
            </a:r>
            <a:r>
              <a:rPr lang="en-US" altLang="zh-CN" sz="2800" i="1" dirty="0"/>
              <a:t>l</a:t>
            </a:r>
            <a:r>
              <a:rPr lang="en-US" altLang="zh-CN" sz="2800" dirty="0"/>
              <a:t>, </a:t>
            </a:r>
            <a:r>
              <a:rPr lang="en-US" altLang="zh-CN" sz="2800" i="1" dirty="0"/>
              <a:t>j</a:t>
            </a:r>
            <a:r>
              <a:rPr lang="en-US" altLang="zh-CN" sz="2800" dirty="0"/>
              <a:t>, </a:t>
            </a:r>
            <a:r>
              <a:rPr lang="en-US" altLang="zh-CN" sz="2800" i="1" dirty="0" err="1"/>
              <a:t>M</a:t>
            </a:r>
            <a:r>
              <a:rPr lang="en-US" altLang="zh-CN" sz="2800" i="1" baseline="-25000" dirty="0" err="1"/>
              <a:t>j</a:t>
            </a:r>
            <a:r>
              <a:rPr lang="zh-CN" altLang="en-US" sz="2800" dirty="0"/>
              <a:t>决定了碱金属的原子态</a:t>
            </a:r>
            <a:r>
              <a:rPr lang="en-US" altLang="zh-CN" sz="2800" i="1" dirty="0"/>
              <a:t>n</a:t>
            </a:r>
            <a:r>
              <a:rPr lang="en-US" altLang="zh-CN" sz="2800" i="1" baseline="30000" dirty="0"/>
              <a:t>2s+1</a:t>
            </a:r>
            <a:r>
              <a:rPr lang="en-US" altLang="zh-CN" sz="2800" i="1" dirty="0"/>
              <a:t>L</a:t>
            </a:r>
            <a:r>
              <a:rPr lang="en-US" altLang="zh-CN" sz="2800" i="1" baseline="-25000" dirty="0"/>
              <a:t>j</a:t>
            </a:r>
            <a:r>
              <a:rPr lang="zh-CN" altLang="en-US" sz="2800" dirty="0"/>
              <a:t>，而价电子在不同能级间的跃迁，便形成了碱金属原子的光谱。</a:t>
            </a:r>
          </a:p>
          <a:p>
            <a:r>
              <a:rPr lang="zh-CN" altLang="en-US" sz="2800" dirty="0"/>
              <a:t>价电子在碱金属原子中起了十分重要的作用</a:t>
            </a:r>
            <a:r>
              <a:rPr lang="en-US" altLang="zh-CN" sz="2800" dirty="0"/>
              <a:t>:</a:t>
            </a:r>
            <a:r>
              <a:rPr kumimoji="1" lang="zh-CN" altLang="en-US" sz="2800" dirty="0">
                <a:solidFill>
                  <a:srgbClr val="FF0000"/>
                </a:solidFill>
              </a:rPr>
              <a:t>它几乎演了一场独角戏</a:t>
            </a:r>
          </a:p>
          <a:p>
            <a:r>
              <a:rPr lang="zh-CN" altLang="en-US" sz="2800" dirty="0"/>
              <a:t>多电子原子是指最外层有不止一个价电子， 换句话说，舞台上不是一个演员唱独角戏，而是许多演员共演一台戏， 那么这时情形如何，  原子的能级和光谱是什么样的呢？</a:t>
            </a:r>
          </a:p>
          <a:p>
            <a:r>
              <a:rPr lang="zh-CN" altLang="en-US" sz="2800" dirty="0">
                <a:solidFill>
                  <a:srgbClr val="0000FF"/>
                </a:solidFill>
              </a:rPr>
              <a:t>这正是本章所要研究的问题。</a:t>
            </a:r>
          </a:p>
          <a:p>
            <a:endParaRPr lang="zh-CN" altLang="en-US" sz="2800" dirty="0"/>
          </a:p>
          <a:p>
            <a:endParaRPr lang="zh-CN" alt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5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>
                <a:solidFill>
                  <a:srgbClr val="FF0000"/>
                </a:solidFill>
              </a:rPr>
              <a:t>L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CN" i="1" dirty="0">
                <a:solidFill>
                  <a:srgbClr val="FF0000"/>
                </a:solidFill>
              </a:rPr>
              <a:t>S</a:t>
            </a:r>
            <a:r>
              <a:rPr lang="zh-CN" altLang="en-US" dirty="0"/>
              <a:t>耦合与</a:t>
            </a:r>
            <a:r>
              <a:rPr lang="en-US" altLang="zh-CN" i="1" dirty="0">
                <a:solidFill>
                  <a:srgbClr val="FF0000"/>
                </a:solidFill>
              </a:rPr>
              <a:t>j</a:t>
            </a:r>
            <a:r>
              <a:rPr lang="en-US" altLang="zh-CN" dirty="0">
                <a:solidFill>
                  <a:srgbClr val="FF0000"/>
                </a:solidFill>
              </a:rPr>
              <a:t>-</a:t>
            </a:r>
            <a:r>
              <a:rPr lang="en-US" altLang="zh-CN" i="1" dirty="0">
                <a:solidFill>
                  <a:srgbClr val="FF0000"/>
                </a:solidFill>
              </a:rPr>
              <a:t>j</a:t>
            </a:r>
            <a:r>
              <a:rPr lang="zh-CN" altLang="en-US" dirty="0"/>
              <a:t>耦合的关系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40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42899" y="1143000"/>
            <a:ext cx="8066463" cy="1600200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元素周期表中，有些原子取</a:t>
            </a:r>
            <a:r>
              <a:rPr lang="en-US" altLang="zh-CN" sz="2400" i="1" dirty="0">
                <a:solidFill>
                  <a:srgbClr val="FF0000"/>
                </a:solidFill>
              </a:rPr>
              <a:t>L</a:t>
            </a:r>
            <a:r>
              <a:rPr lang="en-US" altLang="zh-CN" sz="2400" dirty="0">
                <a:solidFill>
                  <a:srgbClr val="FF0000"/>
                </a:solidFill>
              </a:rPr>
              <a:t>-</a:t>
            </a:r>
            <a:r>
              <a:rPr lang="en-US" altLang="zh-CN" sz="2400" i="1" dirty="0">
                <a:solidFill>
                  <a:srgbClr val="FF0000"/>
                </a:solidFill>
              </a:rPr>
              <a:t>S</a:t>
            </a:r>
            <a:r>
              <a:rPr lang="zh-CN" altLang="en-US" sz="2400" dirty="0"/>
              <a:t>耦合方式，而另一些原子取</a:t>
            </a:r>
            <a:r>
              <a:rPr lang="en-US" altLang="zh-CN" sz="2400" i="1" dirty="0">
                <a:solidFill>
                  <a:srgbClr val="FF0000"/>
                </a:solidFill>
              </a:rPr>
              <a:t>j</a:t>
            </a:r>
            <a:r>
              <a:rPr lang="en-US" altLang="zh-CN" sz="2400" dirty="0">
                <a:solidFill>
                  <a:srgbClr val="FF0000"/>
                </a:solidFill>
              </a:rPr>
              <a:t>-</a:t>
            </a:r>
            <a:r>
              <a:rPr lang="en-US" altLang="zh-CN" sz="2400" i="1" dirty="0">
                <a:solidFill>
                  <a:srgbClr val="FF0000"/>
                </a:solidFill>
              </a:rPr>
              <a:t>j</a:t>
            </a:r>
            <a:r>
              <a:rPr lang="zh-CN" altLang="en-US" sz="2400" dirty="0"/>
              <a:t>耦合方式，还有的原子介于两者之间；</a:t>
            </a:r>
          </a:p>
          <a:p>
            <a:r>
              <a:rPr lang="zh-CN" altLang="en-US" sz="2400" dirty="0"/>
              <a:t>同一电子组态，在</a:t>
            </a:r>
            <a:r>
              <a:rPr lang="en-US" altLang="zh-CN" sz="2400" i="1" dirty="0">
                <a:solidFill>
                  <a:srgbClr val="FF0000"/>
                </a:solidFill>
              </a:rPr>
              <a:t>L</a:t>
            </a:r>
            <a:r>
              <a:rPr lang="en-US" altLang="zh-CN" sz="2400" dirty="0">
                <a:solidFill>
                  <a:srgbClr val="FF0000"/>
                </a:solidFill>
              </a:rPr>
              <a:t>-</a:t>
            </a:r>
            <a:r>
              <a:rPr lang="en-US" altLang="zh-CN" sz="2400" i="1" dirty="0">
                <a:solidFill>
                  <a:srgbClr val="FF0000"/>
                </a:solidFill>
              </a:rPr>
              <a:t>S</a:t>
            </a:r>
            <a:r>
              <a:rPr lang="zh-CN" altLang="en-US" sz="2400" dirty="0"/>
              <a:t>耦合和</a:t>
            </a:r>
            <a:r>
              <a:rPr lang="en-US" altLang="zh-CN" sz="2400" i="1" dirty="0">
                <a:solidFill>
                  <a:srgbClr val="FF0000"/>
                </a:solidFill>
              </a:rPr>
              <a:t>j</a:t>
            </a:r>
            <a:r>
              <a:rPr lang="en-US" altLang="zh-CN" sz="2400" dirty="0">
                <a:solidFill>
                  <a:srgbClr val="FF0000"/>
                </a:solidFill>
              </a:rPr>
              <a:t>-</a:t>
            </a:r>
            <a:r>
              <a:rPr lang="en-US" altLang="zh-CN" sz="2400" i="1" dirty="0">
                <a:solidFill>
                  <a:srgbClr val="FF0000"/>
                </a:solidFill>
              </a:rPr>
              <a:t>j</a:t>
            </a:r>
            <a:r>
              <a:rPr lang="zh-CN" altLang="en-US" sz="2400" dirty="0"/>
              <a:t>耦合中，形成的原子态数目是相同的。</a:t>
            </a:r>
          </a:p>
        </p:txBody>
      </p:sp>
      <p:pic>
        <p:nvPicPr>
          <p:cNvPr id="5" name="Picture 2" descr="5z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743200"/>
            <a:ext cx="4721095" cy="34602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72843" y="2779862"/>
            <a:ext cx="261462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80000"/>
              <a:defRPr/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碳族元素从</a:t>
            </a:r>
            <a:r>
              <a:rPr kumimoji="1"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耦合到</a:t>
            </a:r>
            <a:r>
              <a:rPr kumimoji="1"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jj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耦合的次序 </a:t>
            </a:r>
          </a:p>
        </p:txBody>
      </p:sp>
      <p:sp>
        <p:nvSpPr>
          <p:cNvPr id="7" name="矩形 6"/>
          <p:cNvSpPr/>
          <p:nvPr/>
        </p:nvSpPr>
        <p:spPr>
          <a:xfrm>
            <a:off x="5637106" y="3895145"/>
            <a:ext cx="30861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just">
              <a:defRPr/>
            </a:pP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由元素组态的能级实际情况可判断原子态属哪种耦合。</a:t>
            </a:r>
          </a:p>
          <a:p>
            <a:pPr algn="just">
              <a:defRPr/>
            </a:pPr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耦合一般出现在某些高激发态和较重的原子中</a:t>
            </a:r>
            <a:r>
              <a:rPr lang="zh-CN" altLang="en-US" sz="9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9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endParaRPr lang="zh-CN" altLang="en-US" sz="240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16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选择定则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41</a:t>
            </a:fld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FA957FB-B901-FA4D-A0BA-EAC7AA5D0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26479"/>
            <a:ext cx="8382000" cy="506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10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</a:t>
            </a:r>
            <a:r>
              <a:rPr lang="zh-CN" altLang="en-US" dirty="0"/>
              <a:t>原子能级的形成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42</a:t>
            </a:fld>
            <a:endParaRPr lang="en-US" altLang="zh-C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310051"/>
            <a:ext cx="8091488" cy="49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55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/>
          <a:stretch>
            <a:fillRect/>
          </a:stretch>
        </p:blipFill>
        <p:spPr bwMode="auto">
          <a:xfrm>
            <a:off x="762000" y="1193606"/>
            <a:ext cx="7203078" cy="49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</a:t>
            </a:r>
            <a:r>
              <a:rPr lang="zh-CN" altLang="en-US" dirty="0"/>
              <a:t>原子能级的形成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43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667000" y="3886200"/>
            <a:ext cx="6096000" cy="1955606"/>
          </a:xfrm>
        </p:spPr>
        <p:txBody>
          <a:bodyPr>
            <a:no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Δs</a:t>
            </a:r>
            <a:r>
              <a:rPr lang="en-US" altLang="zh-CN" sz="32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=0</a:t>
            </a:r>
            <a:r>
              <a:rPr lang="zh-CN" altLang="en-US" sz="32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决定了氦的两套能级之间不可能发生跃迁。</a:t>
            </a:r>
            <a:endParaRPr lang="en-US" altLang="zh-CN" sz="32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r>
              <a:rPr kumimoji="1" lang="zh-CN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这就是氦的能级和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光谱分为两套</a:t>
            </a:r>
            <a:r>
              <a:rPr kumimoji="1" lang="zh-CN" altLang="en-US" sz="3200" b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的原因。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32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58800" y="1715146"/>
            <a:ext cx="2032000" cy="461962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两个亚稳态：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3276600" y="1715146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en-US" altLang="zh-CN" b="1" dirty="0">
                <a:latin typeface="隶书" charset="0"/>
                <a:ea typeface="隶书" charset="0"/>
                <a:cs typeface="隶书" charset="0"/>
              </a:rPr>
              <a:t>(1s2s)</a:t>
            </a:r>
            <a:r>
              <a:rPr kumimoji="0" lang="en-US" altLang="zh-CN" b="1" baseline="30000" dirty="0">
                <a:latin typeface="隶书" charset="0"/>
                <a:ea typeface="隶书" charset="0"/>
                <a:cs typeface="隶书" charset="0"/>
              </a:rPr>
              <a:t>1</a:t>
            </a:r>
            <a:r>
              <a:rPr kumimoji="0" lang="en-US" altLang="zh-CN" b="1" dirty="0">
                <a:latin typeface="隶书" charset="0"/>
                <a:ea typeface="隶书" charset="0"/>
                <a:cs typeface="隶书" charset="0"/>
              </a:rPr>
              <a:t>S</a:t>
            </a:r>
            <a:r>
              <a:rPr kumimoji="0" lang="en-US" altLang="zh-CN" b="1" baseline="-25000" dirty="0">
                <a:latin typeface="隶书" charset="0"/>
                <a:ea typeface="隶书" charset="0"/>
                <a:cs typeface="隶书" charset="0"/>
              </a:rPr>
              <a:t>0</a:t>
            </a:r>
            <a:r>
              <a:rPr kumimoji="0" lang="en-US" altLang="zh-CN" b="1" baseline="30000" dirty="0">
                <a:latin typeface="隶书" charset="0"/>
                <a:ea typeface="隶书" charset="0"/>
                <a:cs typeface="隶书" charset="0"/>
              </a:rPr>
              <a:t> </a:t>
            </a:r>
            <a:r>
              <a:rPr kumimoji="0" lang="zh-CN" altLang="en-US" b="1" dirty="0">
                <a:latin typeface="隶书" charset="0"/>
                <a:ea typeface="隶书" charset="0"/>
                <a:cs typeface="隶书" charset="0"/>
              </a:rPr>
              <a:t>和</a:t>
            </a:r>
            <a:r>
              <a:rPr kumimoji="0" lang="en-US" altLang="zh-CN" b="1" dirty="0">
                <a:latin typeface="隶书" charset="0"/>
                <a:ea typeface="隶书" charset="0"/>
                <a:cs typeface="隶书" charset="0"/>
              </a:rPr>
              <a:t>(1s2s)</a:t>
            </a:r>
            <a:r>
              <a:rPr kumimoji="0" lang="zh-CN" altLang="en-US" b="1" baseline="30000" dirty="0">
                <a:latin typeface="隶书" charset="0"/>
                <a:ea typeface="隶书" charset="0"/>
                <a:cs typeface="隶书" charset="0"/>
              </a:rPr>
              <a:t>3</a:t>
            </a:r>
            <a:r>
              <a:rPr kumimoji="0" lang="en-US" altLang="zh-CN" b="1" dirty="0">
                <a:latin typeface="隶书" charset="0"/>
                <a:ea typeface="隶书" charset="0"/>
                <a:cs typeface="隶书" charset="0"/>
              </a:rPr>
              <a:t>S</a:t>
            </a:r>
            <a:r>
              <a:rPr kumimoji="0" lang="en-US" altLang="zh-CN" b="1" baseline="-25000" dirty="0">
                <a:latin typeface="隶书" charset="0"/>
                <a:ea typeface="隶书" charset="0"/>
                <a:cs typeface="隶书" charset="0"/>
              </a:rPr>
              <a:t>1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517525" y="2553346"/>
            <a:ext cx="5773738" cy="461963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电离能和第一激发电势</a:t>
            </a:r>
            <a:r>
              <a:rPr kumimoji="0" lang="zh-CN" altLang="en-US" b="1">
                <a:solidFill>
                  <a:srgbClr val="FF0000"/>
                </a:solidFill>
                <a:latin typeface="隶书" charset="0"/>
                <a:ea typeface="隶书" charset="0"/>
                <a:cs typeface="隶书" charset="0"/>
              </a:rPr>
              <a:t>很大</a:t>
            </a: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517525" y="3382021"/>
            <a:ext cx="7472363" cy="461963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在三层结构中没有（1</a:t>
            </a:r>
            <a:r>
              <a:rPr kumimoji="0" lang="en-US" altLang="zh-CN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s1s) </a:t>
            </a:r>
            <a:r>
              <a:rPr kumimoji="0" lang="en-US" altLang="zh-CN" b="1" baseline="30000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3</a:t>
            </a:r>
            <a:r>
              <a:rPr kumimoji="0" lang="en-US" altLang="zh-CN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S</a:t>
            </a:r>
            <a:r>
              <a:rPr kumimoji="0" lang="en-US" altLang="zh-CN" b="1" baseline="-25000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1</a:t>
            </a:r>
            <a:r>
              <a:rPr kumimoji="0" lang="en-US" altLang="zh-CN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 </a:t>
            </a:r>
            <a:r>
              <a:rPr kumimoji="0" lang="zh-CN" altLang="en-US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对应的能级</a:t>
            </a:r>
            <a:r>
              <a:rPr kumimoji="0" lang="en-US" altLang="zh-CN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 </a:t>
            </a:r>
            <a:r>
              <a:rPr kumimoji="0" lang="zh-CN" altLang="en-US" b="1" dirty="0">
                <a:solidFill>
                  <a:srgbClr val="FF0000"/>
                </a:solidFill>
                <a:latin typeface="隶书" charset="0"/>
                <a:ea typeface="隶书" charset="0"/>
                <a:cs typeface="隶书" charset="0"/>
              </a:rPr>
              <a:t>(?)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517525" y="4197996"/>
            <a:ext cx="4800600" cy="461963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>
                <a:solidFill>
                  <a:srgbClr val="000099"/>
                </a:solidFill>
                <a:latin typeface="隶书" charset="0"/>
                <a:ea typeface="隶书" charset="0"/>
                <a:cs typeface="隶书" charset="0"/>
              </a:rPr>
              <a:t>三重态能级低于相应的单重态能级</a:t>
            </a:r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517525" y="4801246"/>
            <a:ext cx="1723549" cy="46166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 dirty="0">
                <a:solidFill>
                  <a:srgbClr val="FF0000"/>
                </a:solidFill>
                <a:latin typeface="隶书" charset="0"/>
                <a:ea typeface="隶书" charset="0"/>
                <a:cs typeface="隶书" charset="0"/>
              </a:rPr>
              <a:t>倒序</a:t>
            </a:r>
            <a:r>
              <a:rPr kumimoji="0" lang="zh-CN" altLang="en-US" b="1" dirty="0">
                <a:solidFill>
                  <a:srgbClr val="000099"/>
                </a:solidFill>
                <a:latin typeface="隶书" charset="0"/>
                <a:ea typeface="隶书" charset="0"/>
                <a:cs typeface="隶书" charset="0"/>
              </a:rPr>
              <a:t>排列：</a:t>
            </a:r>
          </a:p>
        </p:txBody>
      </p:sp>
      <p:sp>
        <p:nvSpPr>
          <p:cNvPr id="47114" name="Text Box 13"/>
          <p:cNvSpPr txBox="1">
            <a:spLocks noChangeArrowheads="1"/>
          </p:cNvSpPr>
          <p:nvPr/>
        </p:nvSpPr>
        <p:spPr bwMode="auto">
          <a:xfrm>
            <a:off x="2743200" y="4763146"/>
            <a:ext cx="20732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en-US" altLang="zh-CN" b="1" baseline="30000" dirty="0"/>
              <a:t>3</a:t>
            </a:r>
            <a:r>
              <a:rPr kumimoji="0" lang="en-US" altLang="zh-CN" b="1" dirty="0"/>
              <a:t>P</a:t>
            </a:r>
            <a:r>
              <a:rPr kumimoji="0" lang="en-US" altLang="zh-CN" b="1" baseline="-25000" dirty="0"/>
              <a:t>0</a:t>
            </a:r>
            <a:r>
              <a:rPr kumimoji="0" lang="en-US" altLang="zh-CN" b="1" baseline="30000" dirty="0"/>
              <a:t> </a:t>
            </a:r>
            <a:r>
              <a:rPr kumimoji="0" lang="en-US" altLang="zh-CN" b="1" dirty="0"/>
              <a:t>&gt; </a:t>
            </a:r>
            <a:r>
              <a:rPr kumimoji="0" lang="en-US" altLang="zh-CN" b="1" baseline="30000" dirty="0"/>
              <a:t>3</a:t>
            </a:r>
            <a:r>
              <a:rPr kumimoji="0" lang="en-US" altLang="zh-CN" b="1" dirty="0"/>
              <a:t>P</a:t>
            </a:r>
            <a:r>
              <a:rPr kumimoji="0" lang="en-US" altLang="zh-CN" b="1" baseline="-25000" dirty="0"/>
              <a:t>1</a:t>
            </a:r>
            <a:r>
              <a:rPr kumimoji="0" lang="en-US" altLang="zh-CN" b="1" dirty="0"/>
              <a:t>&gt; </a:t>
            </a:r>
            <a:r>
              <a:rPr kumimoji="0" lang="en-US" altLang="zh-CN" b="1" baseline="30000" dirty="0"/>
              <a:t>3</a:t>
            </a:r>
            <a:r>
              <a:rPr kumimoji="0" lang="en-US" altLang="zh-CN" b="1" dirty="0"/>
              <a:t>P</a:t>
            </a:r>
            <a:r>
              <a:rPr kumimoji="0" lang="en-US" altLang="zh-CN" b="1" baseline="-25000" dirty="0"/>
              <a:t>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038" y="44411"/>
            <a:ext cx="8305800" cy="936123"/>
          </a:xfrm>
        </p:spPr>
        <p:txBody>
          <a:bodyPr>
            <a:normAutofit/>
          </a:bodyPr>
          <a:lstStyle/>
          <a:p>
            <a:r>
              <a:rPr lang="en-US" altLang="zh-CN" dirty="0"/>
              <a:t>He</a:t>
            </a:r>
            <a:r>
              <a:rPr lang="zh-CN" altLang="en-US" dirty="0"/>
              <a:t>原子能级结构</a:t>
            </a:r>
            <a:endParaRPr 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D8AE0D7-F8C4-DC45-834C-2ADC3330DA7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82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477"/>
            <a:ext cx="8514123" cy="936123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碱土</a:t>
            </a:r>
            <a:r>
              <a:rPr lang="zh-CN" altLang="en-US" b="1" dirty="0">
                <a:latin typeface="华文楷体"/>
                <a:ea typeface="华文楷体"/>
                <a:cs typeface="华文楷体"/>
              </a:rPr>
              <a:t>族</a:t>
            </a:r>
            <a:r>
              <a:rPr lang="zh-CN" altLang="en-US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原子光谱的实验规律和能级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9F6F77F-2B99-3E44-A601-4C59CA72AD79}" type="slidenum">
              <a:rPr lang="en-US" altLang="zh-CN"/>
              <a:pPr>
                <a:defRPr/>
              </a:pPr>
              <a:t>45</a:t>
            </a:fld>
            <a:endParaRPr lang="en-US" altLang="zh-CN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4984" y="1895180"/>
            <a:ext cx="8710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zh-CN" altLang="en-US" dirty="0">
                <a:latin typeface="华文楷体"/>
                <a:ea typeface="华文楷体"/>
                <a:cs typeface="华文楷体"/>
              </a:rPr>
              <a:t>实验发现，碱土族元素原子与氦原子的能级和光谱结构相仿，</a:t>
            </a:r>
            <a:r>
              <a:rPr lang="zh-CN" altLang="en-US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光谱都有两套线系。如镁</a:t>
            </a:r>
            <a:r>
              <a:rPr lang="en-US" altLang="zh-CN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Mg(</a:t>
            </a:r>
            <a:r>
              <a:rPr lang="zh-CN" altLang="en-US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外层电子</a:t>
            </a:r>
            <a:r>
              <a:rPr lang="en-US" altLang="zh-CN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n=3)</a:t>
            </a:r>
            <a:r>
              <a:rPr lang="zh-CN" altLang="en-US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有两套结构：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94984" y="1128355"/>
            <a:ext cx="83442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cap="rnd">
                <a:solidFill>
                  <a:srgbClr val="FFFF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r>
              <a:rPr lang="zh-CN" altLang="en-US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类似的</a:t>
            </a:r>
            <a:r>
              <a:rPr lang="zh-CN" altLang="en-US" sz="2400" b="1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双电子系统：</a:t>
            </a:r>
            <a:r>
              <a:rPr kumimoji="0" lang="zh-CN" altLang="en-US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任何具有 两个价电子的原子或离子都与氦原子的光谱和能级结构相</a:t>
            </a:r>
            <a:r>
              <a:rPr kumimoji="0" lang="zh-CN" altLang="en-US" sz="24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类似 </a:t>
            </a:r>
            <a:r>
              <a:rPr kumimoji="0" lang="zh-CN" altLang="en-US" sz="2400" dirty="0">
                <a:solidFill>
                  <a:srgbClr val="0000CC"/>
                </a:solidFill>
                <a:latin typeface="华文楷体"/>
                <a:ea typeface="华文楷体"/>
                <a:cs typeface="华文楷体"/>
              </a:rPr>
              <a:t>。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30645" y="2656530"/>
            <a:ext cx="6394699" cy="50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780"/>
              </a:lnSpc>
              <a:defRPr/>
            </a:pPr>
            <a:r>
              <a:rPr kumimoji="0"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单层：</a:t>
            </a:r>
            <a:r>
              <a:rPr kumimoji="0"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S=0，</a:t>
            </a:r>
            <a:r>
              <a:rPr kumimoji="0"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重数为1；三层：</a:t>
            </a:r>
            <a:r>
              <a:rPr kumimoji="0"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S=1，</a:t>
            </a:r>
            <a:r>
              <a:rPr kumimoji="0"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/>
                <a:ea typeface="华文楷体"/>
                <a:cs typeface="华文楷体"/>
              </a:rPr>
              <a:t>重数为3；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6707" y="3434399"/>
            <a:ext cx="2032000" cy="461962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两个亚稳态：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96807" y="3429000"/>
            <a:ext cx="17589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en-US" altLang="zh-CN" b="1" dirty="0">
                <a:latin typeface="隶书" charset="0"/>
                <a:ea typeface="隶书" charset="0"/>
                <a:cs typeface="隶书" charset="0"/>
              </a:rPr>
              <a:t>3</a:t>
            </a:r>
            <a:r>
              <a:rPr kumimoji="0" lang="en-US" altLang="zh-CN" b="1" baseline="30000" dirty="0">
                <a:latin typeface="隶书" charset="0"/>
                <a:ea typeface="隶书" charset="0"/>
                <a:cs typeface="隶书" charset="0"/>
              </a:rPr>
              <a:t>3</a:t>
            </a:r>
            <a:r>
              <a:rPr kumimoji="0" lang="en-US" altLang="zh-CN" b="1" dirty="0">
                <a:latin typeface="隶书" charset="0"/>
                <a:ea typeface="隶书" charset="0"/>
                <a:cs typeface="隶书" charset="0"/>
              </a:rPr>
              <a:t>P</a:t>
            </a:r>
            <a:r>
              <a:rPr kumimoji="0" lang="en-US" altLang="zh-CN" b="1" baseline="-25000" dirty="0">
                <a:latin typeface="隶书" charset="0"/>
                <a:ea typeface="隶书" charset="0"/>
                <a:cs typeface="隶书" charset="0"/>
              </a:rPr>
              <a:t>0</a:t>
            </a:r>
            <a:r>
              <a:rPr kumimoji="0" lang="en-US" altLang="zh-CN" b="1" baseline="30000" dirty="0">
                <a:latin typeface="隶书" charset="0"/>
                <a:ea typeface="隶书" charset="0"/>
                <a:cs typeface="隶书" charset="0"/>
              </a:rPr>
              <a:t> </a:t>
            </a:r>
            <a:r>
              <a:rPr kumimoji="0" lang="zh-CN" altLang="en-US" b="1" dirty="0">
                <a:latin typeface="隶书" charset="0"/>
                <a:ea typeface="隶书" charset="0"/>
                <a:cs typeface="隶书" charset="0"/>
              </a:rPr>
              <a:t>和</a:t>
            </a:r>
            <a:r>
              <a:rPr kumimoji="0" lang="en-US" altLang="zh-CN" b="1" dirty="0">
                <a:latin typeface="隶书" charset="0"/>
                <a:ea typeface="隶书" charset="0"/>
                <a:cs typeface="隶书" charset="0"/>
              </a:rPr>
              <a:t>3</a:t>
            </a:r>
            <a:r>
              <a:rPr kumimoji="0" lang="zh-CN" altLang="en-US" b="1" baseline="30000" dirty="0">
                <a:latin typeface="隶书" charset="0"/>
                <a:ea typeface="隶书" charset="0"/>
                <a:cs typeface="隶书" charset="0"/>
              </a:rPr>
              <a:t>3</a:t>
            </a:r>
            <a:r>
              <a:rPr kumimoji="0" lang="en-US" altLang="zh-CN" b="1" dirty="0">
                <a:latin typeface="隶书" charset="0"/>
                <a:ea typeface="隶书" charset="0"/>
                <a:cs typeface="隶书" charset="0"/>
              </a:rPr>
              <a:t>P</a:t>
            </a:r>
            <a:r>
              <a:rPr kumimoji="0" lang="en-US" altLang="zh-CN" b="1" baseline="-25000" dirty="0">
                <a:latin typeface="隶书" charset="0"/>
                <a:ea typeface="隶书" charset="0"/>
                <a:cs typeface="隶书" charset="0"/>
              </a:rPr>
              <a:t>2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31470" y="4081463"/>
            <a:ext cx="4024253" cy="4603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电离能和第一激发电势</a:t>
            </a:r>
            <a:r>
              <a:rPr kumimoji="0" lang="zh-CN" altLang="en-US" b="1">
                <a:solidFill>
                  <a:srgbClr val="FF0000"/>
                </a:solidFill>
                <a:latin typeface="隶书" charset="0"/>
                <a:ea typeface="隶书" charset="0"/>
                <a:cs typeface="隶书" charset="0"/>
              </a:rPr>
              <a:t>不大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58457" y="4649788"/>
            <a:ext cx="6394699" cy="4603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在三层结构中没有（</a:t>
            </a:r>
            <a:r>
              <a:rPr kumimoji="0" lang="en-US" altLang="zh-CN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3s</a:t>
            </a:r>
            <a:r>
              <a:rPr kumimoji="0" lang="en-US" altLang="zh-CN" b="1" baseline="30000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2</a:t>
            </a:r>
            <a:r>
              <a:rPr kumimoji="0" lang="en-US" altLang="zh-CN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)</a:t>
            </a:r>
            <a:r>
              <a:rPr kumimoji="0" lang="en-US" altLang="zh-CN" b="1" baseline="30000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 3</a:t>
            </a:r>
            <a:r>
              <a:rPr kumimoji="0" lang="en-US" altLang="zh-CN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S</a:t>
            </a:r>
            <a:r>
              <a:rPr kumimoji="0" lang="en-US" altLang="zh-CN" b="1" baseline="-25000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1</a:t>
            </a:r>
            <a:r>
              <a:rPr kumimoji="0" lang="en-US" altLang="zh-CN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 </a:t>
            </a:r>
            <a:r>
              <a:rPr kumimoji="0" lang="zh-CN" altLang="en-US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对应的能级</a:t>
            </a:r>
            <a:r>
              <a:rPr kumimoji="0" lang="en-US" altLang="zh-CN" b="1" dirty="0">
                <a:solidFill>
                  <a:srgbClr val="0000CC"/>
                </a:solidFill>
                <a:latin typeface="隶书" charset="0"/>
                <a:ea typeface="隶书" charset="0"/>
                <a:cs typeface="隶书" charset="0"/>
              </a:rPr>
              <a:t> </a:t>
            </a:r>
            <a:r>
              <a:rPr kumimoji="0" lang="zh-CN" altLang="en-US" b="1" dirty="0">
                <a:solidFill>
                  <a:srgbClr val="FF0000"/>
                </a:solidFill>
                <a:latin typeface="隶书" charset="0"/>
                <a:ea typeface="隶书" charset="0"/>
                <a:cs typeface="隶书" charset="0"/>
              </a:rPr>
              <a:t>(?)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58457" y="5218113"/>
            <a:ext cx="4800600" cy="461962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>
                <a:solidFill>
                  <a:srgbClr val="000099"/>
                </a:solidFill>
                <a:latin typeface="隶书" charset="0"/>
                <a:ea typeface="隶书" charset="0"/>
                <a:cs typeface="隶书" charset="0"/>
              </a:rPr>
              <a:t>三重态能级低于相应的单重态能级</a:t>
            </a:r>
          </a:p>
        </p:txBody>
      </p:sp>
      <p:sp>
        <p:nvSpPr>
          <p:cNvPr id="16" name="文本框 14"/>
          <p:cNvSpPr txBox="1"/>
          <p:nvPr/>
        </p:nvSpPr>
        <p:spPr>
          <a:xfrm>
            <a:off x="4501832" y="3252616"/>
            <a:ext cx="4469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两</a:t>
            </a:r>
            <a:r>
              <a:rPr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套</a:t>
            </a:r>
            <a:r>
              <a:rPr kumimoji="1"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能级间一般不发生</a:t>
            </a:r>
            <a:r>
              <a:rPr lang="zh-CN" altLang="en-US" sz="2400" dirty="0">
                <a:solidFill>
                  <a:srgbClr val="0000FF"/>
                </a:solidFill>
                <a:latin typeface="华文楷体"/>
                <a:ea typeface="华文楷体"/>
                <a:cs typeface="华文楷体"/>
              </a:rPr>
              <a:t>跃迁，但</a:t>
            </a:r>
            <a:r>
              <a:rPr kumimoji="0" lang="en-US" altLang="zh-CN" sz="2000" dirty="0">
                <a:latin typeface="隶书" charset="0"/>
                <a:ea typeface="隶书" charset="0"/>
                <a:cs typeface="隶书" charset="0"/>
              </a:rPr>
              <a:t>3</a:t>
            </a:r>
            <a:r>
              <a:rPr kumimoji="0" lang="zh-CN" altLang="en-US" sz="2000" baseline="30000" dirty="0">
                <a:latin typeface="隶书" charset="0"/>
                <a:ea typeface="隶书" charset="0"/>
                <a:cs typeface="隶书" charset="0"/>
              </a:rPr>
              <a:t>3</a:t>
            </a:r>
            <a:r>
              <a:rPr kumimoji="0" lang="en-US" altLang="zh-CN" sz="2000" dirty="0">
                <a:latin typeface="隶书" charset="0"/>
                <a:ea typeface="隶书" charset="0"/>
                <a:cs typeface="隶书" charset="0"/>
              </a:rPr>
              <a:t>P</a:t>
            </a:r>
            <a:r>
              <a:rPr kumimoji="0" lang="en-US" altLang="zh-CN" sz="2000" baseline="-25000" dirty="0">
                <a:latin typeface="隶书" charset="0"/>
                <a:ea typeface="隶书" charset="0"/>
                <a:cs typeface="隶书" charset="0"/>
              </a:rPr>
              <a:t>1</a:t>
            </a:r>
            <a:r>
              <a:rPr kumimoji="0" lang="zh-CN" altLang="en-US" sz="2000" dirty="0">
                <a:latin typeface="隶书" charset="0"/>
                <a:ea typeface="隶书" charset="0"/>
                <a:cs typeface="隶书" charset="0"/>
              </a:rPr>
              <a:t>可以跃迁到</a:t>
            </a:r>
            <a:r>
              <a:rPr kumimoji="0" lang="en-US" altLang="zh-CN" sz="2000" dirty="0">
                <a:latin typeface="隶书" charset="0"/>
                <a:ea typeface="隶书" charset="0"/>
                <a:cs typeface="隶书" charset="0"/>
              </a:rPr>
              <a:t>3</a:t>
            </a:r>
            <a:r>
              <a:rPr kumimoji="0" lang="en-US" altLang="zh-CN" sz="2000" baseline="30000" dirty="0">
                <a:latin typeface="隶书" charset="0"/>
                <a:ea typeface="隶书" charset="0"/>
                <a:cs typeface="隶书" charset="0"/>
              </a:rPr>
              <a:t>1</a:t>
            </a:r>
            <a:r>
              <a:rPr kumimoji="0" lang="en-US" altLang="zh-CN" sz="2000" dirty="0">
                <a:latin typeface="隶书" charset="0"/>
                <a:ea typeface="隶书" charset="0"/>
                <a:cs typeface="隶书" charset="0"/>
              </a:rPr>
              <a:t>S</a:t>
            </a:r>
            <a:r>
              <a:rPr kumimoji="0" lang="en-US" altLang="zh-CN" sz="2000" baseline="-25000" dirty="0">
                <a:latin typeface="隶书" charset="0"/>
                <a:ea typeface="隶书" charset="0"/>
                <a:cs typeface="隶书" charset="0"/>
              </a:rPr>
              <a:t>0</a:t>
            </a:r>
            <a:r>
              <a:rPr kumimoji="0" lang="en-US" altLang="zh-CN" sz="2000" dirty="0">
                <a:latin typeface="隶书" charset="0"/>
                <a:ea typeface="隶书" charset="0"/>
                <a:cs typeface="隶书" charset="0"/>
              </a:rPr>
              <a:t>,</a:t>
            </a:r>
            <a:r>
              <a:rPr kumimoji="0" lang="zh-CN" altLang="en-US" sz="2000" dirty="0">
                <a:latin typeface="隶书" charset="0"/>
                <a:ea typeface="隶书" charset="0"/>
                <a:cs typeface="隶书" charset="0"/>
              </a:rPr>
              <a:t>故非亚稳态</a:t>
            </a:r>
            <a:endParaRPr kumimoji="1" lang="zh-CN" altLang="en-US" sz="2000" dirty="0">
              <a:solidFill>
                <a:srgbClr val="0000FF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64650" y="5788025"/>
            <a:ext cx="1724025" cy="461962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 dirty="0">
                <a:solidFill>
                  <a:srgbClr val="FF0000"/>
                </a:solidFill>
                <a:latin typeface="隶书" charset="0"/>
                <a:ea typeface="隶书" charset="0"/>
                <a:cs typeface="隶书" charset="0"/>
              </a:rPr>
              <a:t>正序</a:t>
            </a:r>
            <a:r>
              <a:rPr kumimoji="0" lang="zh-CN" altLang="en-US" b="1" dirty="0">
                <a:solidFill>
                  <a:srgbClr val="000099"/>
                </a:solidFill>
                <a:latin typeface="隶书" charset="0"/>
                <a:ea typeface="隶书" charset="0"/>
                <a:cs typeface="隶书" charset="0"/>
              </a:rPr>
              <a:t>排列：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406332" y="5788025"/>
            <a:ext cx="20716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en-US" altLang="zh-CN" b="1" baseline="30000"/>
              <a:t>3</a:t>
            </a:r>
            <a:r>
              <a:rPr kumimoji="0" lang="en-US" altLang="zh-CN" b="1"/>
              <a:t>P</a:t>
            </a:r>
            <a:r>
              <a:rPr kumimoji="0" lang="en-US" altLang="zh-CN" b="1" baseline="-25000"/>
              <a:t>2</a:t>
            </a:r>
            <a:r>
              <a:rPr kumimoji="0" lang="en-US" altLang="zh-CN" b="1" baseline="30000"/>
              <a:t> </a:t>
            </a:r>
            <a:r>
              <a:rPr kumimoji="0" lang="en-US" altLang="zh-CN" b="1"/>
              <a:t>&gt; </a:t>
            </a:r>
            <a:r>
              <a:rPr kumimoji="0" lang="en-US" altLang="zh-CN" b="1" baseline="30000"/>
              <a:t>3</a:t>
            </a:r>
            <a:r>
              <a:rPr kumimoji="0" lang="en-US" altLang="zh-CN" b="1"/>
              <a:t>P</a:t>
            </a:r>
            <a:r>
              <a:rPr kumimoji="0" lang="en-US" altLang="zh-CN" b="1" baseline="-25000"/>
              <a:t>1</a:t>
            </a:r>
            <a:r>
              <a:rPr kumimoji="0" lang="en-US" altLang="zh-CN" b="1"/>
              <a:t>&gt; </a:t>
            </a:r>
            <a:r>
              <a:rPr kumimoji="0" lang="en-US" altLang="zh-CN" b="1" baseline="30000"/>
              <a:t>3</a:t>
            </a:r>
            <a:r>
              <a:rPr kumimoji="0" lang="en-US" altLang="zh-CN" b="1"/>
              <a:t>P</a:t>
            </a:r>
            <a:r>
              <a:rPr kumimoji="0" lang="en-US" altLang="zh-CN" b="1" baseline="-25000"/>
              <a:t>0</a:t>
            </a:r>
          </a:p>
        </p:txBody>
      </p:sp>
      <p:sp>
        <p:nvSpPr>
          <p:cNvPr id="19" name="波形 2"/>
          <p:cNvSpPr/>
          <p:nvPr/>
        </p:nvSpPr>
        <p:spPr>
          <a:xfrm>
            <a:off x="5305425" y="5607050"/>
            <a:ext cx="2695575" cy="793750"/>
          </a:xfrm>
          <a:prstGeom prst="wave">
            <a:avLst/>
          </a:prstGeom>
          <a:solidFill>
            <a:srgbClr val="EEEC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 b="1"/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5451475" y="5708650"/>
            <a:ext cx="203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kumimoji="0" lang="zh-CN" altLang="en-US" b="1" dirty="0">
                <a:solidFill>
                  <a:srgbClr val="FF0000"/>
                </a:solidFill>
                <a:latin typeface="隶书" charset="0"/>
                <a:ea typeface="隶书" charset="0"/>
                <a:cs typeface="隶书" charset="0"/>
              </a:rPr>
              <a:t>能级的形成？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888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9F6F77F-2B99-3E44-A601-4C59CA72AD79}" type="slidenum">
              <a:rPr lang="en-US" altLang="zh-CN"/>
              <a:pPr>
                <a:defRPr/>
              </a:pPr>
              <a:t>46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676EF78-1DC9-0A46-AAB5-72650F7A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</a:t>
            </a:r>
            <a:r>
              <a:rPr lang="zh-CN" altLang="en-US" dirty="0"/>
              <a:t>和</a:t>
            </a:r>
            <a:r>
              <a:rPr lang="en-US" altLang="zh-CN" dirty="0"/>
              <a:t>Mg</a:t>
            </a:r>
            <a:r>
              <a:rPr lang="zh-CN" altLang="en-US" dirty="0"/>
              <a:t>原子顺序的差别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63FB8D-D29F-CA48-AFF7-167A3D473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371600"/>
            <a:ext cx="7799763" cy="26270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2272D19-A9CC-894B-A4BA-06BDB98491A9}"/>
              </a:ext>
            </a:extLst>
          </p:cNvPr>
          <p:cNvSpPr/>
          <p:nvPr/>
        </p:nvSpPr>
        <p:spPr>
          <a:xfrm>
            <a:off x="5227081" y="4495800"/>
            <a:ext cx="31822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褚圣麟 原子物理</a:t>
            </a:r>
          </a:p>
        </p:txBody>
      </p:sp>
    </p:spTree>
    <p:extLst>
      <p:ext uri="{BB962C8B-B14F-4D97-AF65-F5344CB8AC3E}">
        <p14:creationId xmlns:p14="http://schemas.microsoft.com/office/powerpoint/2010/main" val="138607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90805-D7D2-4AB9-A191-0BC729846278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0290" y="2362200"/>
            <a:ext cx="8305800" cy="936625"/>
          </a:xfrm>
        </p:spPr>
        <p:txBody>
          <a:bodyPr/>
          <a:lstStyle/>
          <a:p>
            <a:pPr algn="ctr"/>
            <a:r>
              <a:rPr lang="zh-CN" altLang="zh-CN" sz="5400" dirty="0">
                <a:effectLst/>
              </a:rPr>
              <a:t>氦原子的光谱和能级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983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4000" dirty="0">
                <a:solidFill>
                  <a:srgbClr val="FF0000"/>
                </a:solidFill>
              </a:rPr>
              <a:t>氦元素－氦原子最简单的多电子体系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89097" y="1260941"/>
            <a:ext cx="8121503" cy="3974773"/>
          </a:xfrm>
        </p:spPr>
        <p:txBody>
          <a:bodyPr>
            <a:normAutofit lnSpcReduction="10000"/>
          </a:bodyPr>
          <a:lstStyle/>
          <a:p>
            <a:pPr marL="444500" indent="-436563">
              <a:buFont typeface="Wingdings" charset="2"/>
              <a:buChar char="ü"/>
            </a:pPr>
            <a:r>
              <a:rPr lang="zh-CN" altLang="en-US" sz="2400" dirty="0">
                <a:latin typeface="Calibri" charset="0"/>
              </a:rPr>
              <a:t>氦元素最初并不是在地球上被发现的</a:t>
            </a:r>
            <a:endParaRPr lang="en-US" altLang="zh-CN" sz="2400" dirty="0">
              <a:latin typeface="Calibri" charset="0"/>
            </a:endParaRPr>
          </a:p>
          <a:p>
            <a:pPr marL="444500" indent="-436563">
              <a:buFont typeface="Wingdings" charset="2"/>
              <a:buChar char="ü"/>
            </a:pPr>
            <a:r>
              <a:rPr lang="zh-CN" altLang="zh-CN" sz="2400" dirty="0">
                <a:solidFill>
                  <a:srgbClr val="0000FF"/>
                </a:solidFill>
                <a:latin typeface="Calibri" charset="0"/>
              </a:rPr>
              <a:t>1</a:t>
            </a:r>
            <a:r>
              <a:rPr lang="en-US" altLang="zh-CN" sz="2400" dirty="0">
                <a:solidFill>
                  <a:srgbClr val="0000FF"/>
                </a:solidFill>
                <a:latin typeface="Calibri" charset="0"/>
              </a:rPr>
              <a:t>868</a:t>
            </a:r>
            <a:r>
              <a:rPr lang="zh-CN" altLang="en-US" sz="2400" dirty="0">
                <a:solidFill>
                  <a:srgbClr val="0000FF"/>
                </a:solidFill>
                <a:latin typeface="Calibri" charset="0"/>
              </a:rPr>
              <a:t>年</a:t>
            </a:r>
            <a:r>
              <a:rPr lang="en-US" altLang="zh-CN" sz="2400" dirty="0">
                <a:solidFill>
                  <a:srgbClr val="0000FF"/>
                </a:solidFill>
                <a:latin typeface="Calibri" charset="0"/>
              </a:rPr>
              <a:t>8</a:t>
            </a:r>
            <a:r>
              <a:rPr lang="zh-CN" altLang="en-US" sz="2400" dirty="0">
                <a:solidFill>
                  <a:srgbClr val="0000FF"/>
                </a:solidFill>
                <a:latin typeface="Calibri" charset="0"/>
              </a:rPr>
              <a:t>月</a:t>
            </a:r>
            <a:r>
              <a:rPr lang="en-US" altLang="zh-CN" sz="2400" dirty="0">
                <a:solidFill>
                  <a:srgbClr val="0000FF"/>
                </a:solidFill>
                <a:latin typeface="Calibri" charset="0"/>
              </a:rPr>
              <a:t>8</a:t>
            </a:r>
            <a:r>
              <a:rPr lang="zh-CN" altLang="en-US" sz="2400" dirty="0">
                <a:solidFill>
                  <a:srgbClr val="0000FF"/>
                </a:solidFill>
                <a:latin typeface="Calibri" charset="0"/>
              </a:rPr>
              <a:t>日，法国天文学家詹森在印度观测日全食，在太阳的日珥（太阳表面爆发的炙热气体）中发现了一条波长</a:t>
            </a:r>
            <a:r>
              <a:rPr lang="en-US" altLang="zh-CN" sz="2400" dirty="0">
                <a:solidFill>
                  <a:srgbClr val="0000FF"/>
                </a:solidFill>
                <a:latin typeface="Calibri" charset="0"/>
              </a:rPr>
              <a:t>587.49nm</a:t>
            </a:r>
            <a:r>
              <a:rPr lang="zh-CN" altLang="en-US" sz="2400" dirty="0">
                <a:solidFill>
                  <a:srgbClr val="0000FF"/>
                </a:solidFill>
                <a:latin typeface="Calibri" charset="0"/>
              </a:rPr>
              <a:t>的明亮黄色谱线</a:t>
            </a:r>
            <a:endParaRPr lang="en-US" altLang="zh-CN" sz="2400" dirty="0">
              <a:solidFill>
                <a:srgbClr val="0000FF"/>
              </a:solidFill>
              <a:latin typeface="Calibri" charset="0"/>
            </a:endParaRPr>
          </a:p>
          <a:p>
            <a:pPr marL="444500" indent="-436563">
              <a:buFont typeface="Wingdings" charset="2"/>
              <a:buChar char="ü"/>
            </a:pPr>
            <a:r>
              <a:rPr lang="zh-CN" altLang="en-US" sz="2400" dirty="0">
                <a:solidFill>
                  <a:srgbClr val="FF0000"/>
                </a:solidFill>
                <a:latin typeface="Calibri" charset="0"/>
              </a:rPr>
              <a:t>这条谱线跟钠黄光非常接近</a:t>
            </a:r>
            <a:endParaRPr lang="en-US" altLang="zh-CN" sz="2400" dirty="0">
              <a:solidFill>
                <a:srgbClr val="FF0000"/>
              </a:solidFill>
              <a:latin typeface="Calibri" charset="0"/>
            </a:endParaRPr>
          </a:p>
          <a:p>
            <a:pPr marL="444500" indent="-436563">
              <a:buFont typeface="Wingdings" charset="2"/>
              <a:buChar char="ü"/>
            </a:pPr>
            <a:r>
              <a:rPr lang="zh-CN" altLang="en-US" sz="2400" dirty="0">
                <a:latin typeface="Calibri" charset="0"/>
              </a:rPr>
              <a:t>同年</a:t>
            </a:r>
            <a:r>
              <a:rPr lang="en-US" altLang="zh-CN" sz="2400" dirty="0">
                <a:latin typeface="Calibri" charset="0"/>
              </a:rPr>
              <a:t>10</a:t>
            </a:r>
            <a:r>
              <a:rPr lang="zh-CN" altLang="en-US" sz="2400" dirty="0">
                <a:latin typeface="Calibri" charset="0"/>
              </a:rPr>
              <a:t>月</a:t>
            </a:r>
            <a:r>
              <a:rPr lang="en-US" altLang="zh-CN" sz="2400" dirty="0">
                <a:latin typeface="Calibri" charset="0"/>
              </a:rPr>
              <a:t>8</a:t>
            </a:r>
            <a:r>
              <a:rPr lang="zh-CN" altLang="en-US" sz="2400" dirty="0">
                <a:latin typeface="Calibri" charset="0"/>
              </a:rPr>
              <a:t>日，英国天文学家洛克郡证实了詹森的发现</a:t>
            </a:r>
            <a:endParaRPr lang="en-US" altLang="zh-CN" sz="2400" dirty="0">
              <a:latin typeface="Calibri" charset="0"/>
            </a:endParaRPr>
          </a:p>
          <a:p>
            <a:pPr marL="444500" indent="-436563">
              <a:buFont typeface="Wingdings" charset="2"/>
              <a:buChar char="ü"/>
            </a:pPr>
            <a:r>
              <a:rPr lang="zh-CN" altLang="en-US" sz="2400" dirty="0">
                <a:solidFill>
                  <a:srgbClr val="FF0000"/>
                </a:solidFill>
                <a:latin typeface="Calibri" charset="0"/>
              </a:rPr>
              <a:t>由于是在太阳发现，就以希腊神话中太阳神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Helios</a:t>
            </a:r>
            <a:r>
              <a:rPr lang="zh-CN" altLang="en-US" sz="2400" dirty="0">
                <a:solidFill>
                  <a:srgbClr val="FF0000"/>
                </a:solidFill>
                <a:latin typeface="Calibri" charset="0"/>
              </a:rPr>
              <a:t>的名字命名为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</a:rPr>
              <a:t>Helium</a:t>
            </a:r>
          </a:p>
          <a:p>
            <a:pPr marL="444500" indent="-436563">
              <a:buFont typeface="Wingdings" charset="2"/>
              <a:buChar char="ü"/>
            </a:pPr>
            <a:r>
              <a:rPr lang="zh-CN" altLang="zh-CN" sz="2400" dirty="0">
                <a:latin typeface="Calibri" charset="0"/>
              </a:rPr>
              <a:t>1</a:t>
            </a:r>
            <a:r>
              <a:rPr lang="en-US" altLang="zh-CN" sz="2400" dirty="0">
                <a:latin typeface="Calibri" charset="0"/>
              </a:rPr>
              <a:t>895</a:t>
            </a:r>
            <a:r>
              <a:rPr lang="zh-CN" altLang="en-US" sz="2400" dirty="0">
                <a:latin typeface="Calibri" charset="0"/>
              </a:rPr>
              <a:t>年英国化学家拉姆塞（</a:t>
            </a:r>
            <a:r>
              <a:rPr lang="en-US" altLang="zh-CN" sz="2400" dirty="0">
                <a:solidFill>
                  <a:srgbClr val="0000FF"/>
                </a:solidFill>
                <a:latin typeface="Calibri" charset="0"/>
              </a:rPr>
              <a:t>1904</a:t>
            </a:r>
            <a:r>
              <a:rPr lang="zh-CN" altLang="en-US" sz="2400" dirty="0">
                <a:solidFill>
                  <a:srgbClr val="0000FF"/>
                </a:solidFill>
                <a:latin typeface="Calibri" charset="0"/>
              </a:rPr>
              <a:t>年诺贝尔化学奖</a:t>
            </a:r>
            <a:r>
              <a:rPr lang="zh-CN" altLang="en-US" sz="2400" dirty="0">
                <a:latin typeface="Calibri" charset="0"/>
              </a:rPr>
              <a:t>）第一次从</a:t>
            </a:r>
            <a:r>
              <a:rPr lang="zh-CN" altLang="en-US" sz="2400" dirty="0">
                <a:solidFill>
                  <a:srgbClr val="FF0000"/>
                </a:solidFill>
                <a:latin typeface="Calibri" charset="0"/>
              </a:rPr>
              <a:t>地球</a:t>
            </a:r>
            <a:r>
              <a:rPr lang="zh-CN" altLang="en-US" sz="2400" dirty="0">
                <a:latin typeface="Calibri" charset="0"/>
              </a:rPr>
              <a:t>钇铀矿中分离出（</a:t>
            </a:r>
            <a:r>
              <a:rPr lang="zh-CN" altLang="en-US" sz="2400" dirty="0">
                <a:solidFill>
                  <a:srgbClr val="0000FF"/>
                </a:solidFill>
                <a:latin typeface="Calibri" charset="0"/>
              </a:rPr>
              <a:t>第一次从地球上找到所谓太阳元素</a:t>
            </a:r>
            <a:r>
              <a:rPr lang="zh-CN" altLang="en-US" sz="2400" dirty="0">
                <a:latin typeface="Calibri" charset="0"/>
              </a:rPr>
              <a:t>）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76520" y="5235714"/>
            <a:ext cx="8642350" cy="707886"/>
          </a:xfrm>
          <a:prstGeom prst="rect">
            <a:avLst/>
          </a:prstGeom>
          <a:solidFill>
            <a:srgbClr val="FFFF66"/>
          </a:solidFill>
          <a:ln w="317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实验发现，氦原子和碱土族（第二族）元素原子（铍</a:t>
            </a:r>
            <a:r>
              <a:rPr lang="en-US" altLang="zh-CN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Be</a:t>
            </a:r>
            <a:r>
              <a:rPr lang="zh-CN" altLang="en-US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、镁</a:t>
            </a:r>
            <a:r>
              <a:rPr lang="en-US" altLang="zh-CN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Mg</a:t>
            </a:r>
            <a:r>
              <a:rPr lang="zh-CN" altLang="en-US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、钙</a:t>
            </a:r>
            <a:r>
              <a:rPr lang="en-US" altLang="zh-CN" sz="2000" b="1" dirty="0" err="1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Ca</a:t>
            </a:r>
            <a:r>
              <a:rPr lang="zh-CN" altLang="en-US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、锶</a:t>
            </a:r>
            <a:r>
              <a:rPr lang="en-US" altLang="zh-CN" sz="2000" b="1" dirty="0" err="1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Sr</a:t>
            </a:r>
            <a:r>
              <a:rPr lang="zh-CN" altLang="en-US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、钡</a:t>
            </a:r>
            <a:r>
              <a:rPr lang="en-US" altLang="zh-CN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Ba</a:t>
            </a:r>
            <a:r>
              <a:rPr lang="zh-CN" altLang="en-US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、镭</a:t>
            </a:r>
            <a:r>
              <a:rPr lang="en-US" altLang="zh-CN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Ra</a:t>
            </a:r>
            <a:r>
              <a:rPr lang="zh-CN" altLang="en-US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、锌</a:t>
            </a:r>
            <a:r>
              <a:rPr lang="en-US" altLang="zh-CN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Zn</a:t>
            </a:r>
            <a:r>
              <a:rPr lang="zh-CN" altLang="en-US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、镉</a:t>
            </a:r>
            <a:r>
              <a:rPr lang="en-US" altLang="zh-CN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Cd</a:t>
            </a:r>
            <a:r>
              <a:rPr lang="zh-CN" altLang="en-US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、汞</a:t>
            </a:r>
            <a:r>
              <a:rPr lang="en-US" altLang="zh-CN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Hg</a:t>
            </a:r>
            <a:r>
              <a:rPr lang="zh-CN" altLang="en-US" sz="2000" b="1" dirty="0">
                <a:solidFill>
                  <a:schemeClr val="tx1"/>
                </a:solidFill>
                <a:latin typeface="华文楷体"/>
                <a:ea typeface="华文楷体"/>
                <a:cs typeface="华文楷体"/>
              </a:rPr>
              <a:t>）具有相仿光谱和能级结构。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</a:t>
            </a:r>
            <a:r>
              <a:rPr lang="zh-CN" altLang="en-US" dirty="0"/>
              <a:t>原子的能级结构和光谱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7</a:t>
            </a:fld>
            <a:endParaRPr lang="en-US" altLang="zh-C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/>
          <a:stretch>
            <a:fillRect/>
          </a:stretch>
        </p:blipFill>
        <p:spPr bwMode="auto">
          <a:xfrm>
            <a:off x="762000" y="1193606"/>
            <a:ext cx="7203078" cy="490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3863876"/>
            <a:ext cx="6400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激发态能级是一个电子被激发至 </a:t>
            </a:r>
            <a:r>
              <a:rPr lang="en-US" altLang="zh-CN" sz="2400" i="1" dirty="0" err="1">
                <a:solidFill>
                  <a:srgbClr val="0066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nl</a:t>
            </a:r>
            <a:r>
              <a:rPr lang="en-US" altLang="zh-CN" sz="2400" i="1" dirty="0">
                <a:solidFill>
                  <a:srgbClr val="0066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而另一个电子仍处于 </a:t>
            </a:r>
            <a:r>
              <a:rPr lang="en-US" altLang="zh-CN" sz="2400" dirty="0">
                <a:solidFill>
                  <a:srgbClr val="0066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1s </a:t>
            </a: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状态</a:t>
            </a:r>
            <a:endParaRPr lang="en-US" altLang="zh-CN" sz="2400" dirty="0">
              <a:solidFill>
                <a:srgbClr val="0066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属于典型的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耦合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，激发态结构由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两套能级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组成，一套是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单重态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，而另一套是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三重态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CC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单重态和三重态之间不能发生跃迁，故氦原子的光谱也分为两套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5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谱线的特点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8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694" y="1791750"/>
            <a:ext cx="1592263" cy="3714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3102" y="1202167"/>
            <a:ext cx="53256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碱金属原子的光谱分为四个线系：   </a:t>
            </a:r>
            <a:endParaRPr lang="zh-CN" altLang="en-US" sz="240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19032" y="1706025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主线系：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52782" y="173142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锐线系：</a:t>
            </a: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9594" y="1783813"/>
            <a:ext cx="1625600" cy="37941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032" y="2218967"/>
            <a:ext cx="1463675" cy="3302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2769" y="2260242"/>
            <a:ext cx="1554163" cy="3460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319032" y="2096729"/>
            <a:ext cx="176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漫线系：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632144" y="2157054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基线系：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13102" y="2685871"/>
            <a:ext cx="84324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实验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 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氦原子的光谱也与碱金属原子光谱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类似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br>
              <a:rPr kumimoji="1" lang="en-US" altLang="zh-CN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</a:b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但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不同</a:t>
            </a:r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的是</a:t>
            </a:r>
            <a:r>
              <a:rPr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四个线系都出现双份，即两个主线系，两个锐线系等。一套谱线由单线构成，另一套谱线却十分复杂。</a:t>
            </a:r>
            <a:endParaRPr kumimoji="1" lang="zh-C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4838" y="4893213"/>
            <a:ext cx="110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光谱：</a:t>
            </a:r>
          </a:p>
        </p:txBody>
      </p:sp>
      <p:sp>
        <p:nvSpPr>
          <p:cNvPr id="17" name="AutoShape 6"/>
          <p:cNvSpPr>
            <a:spLocks/>
          </p:cNvSpPr>
          <p:nvPr/>
        </p:nvSpPr>
        <p:spPr bwMode="auto">
          <a:xfrm>
            <a:off x="1708150" y="4343400"/>
            <a:ext cx="120650" cy="1584819"/>
          </a:xfrm>
          <a:prstGeom prst="leftBrace">
            <a:avLst>
              <a:gd name="adj1" fmla="val 246377"/>
              <a:gd name="adj2" fmla="val 50000"/>
            </a:avLst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en-US" altLang="zh-CN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973262" y="4323856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单线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973262" y="5329238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多线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2981325" y="4522831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981325" y="561816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4144429" y="4095256"/>
            <a:ext cx="2809875" cy="85774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四个线系均由单</a:t>
            </a:r>
          </a:p>
          <a:p>
            <a:pPr algn="ctr"/>
            <a:r>
              <a:rPr kumimoji="1" lang="zh-CN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谱线构成主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4133850" y="5257800"/>
            <a:ext cx="2808287" cy="7921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kumimoji="1" lang="en-US" altLang="zh-CN" sz="240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kumimoji="1"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漫</a:t>
            </a:r>
            <a:r>
              <a:rPr kumimoji="1" lang="en-US" altLang="zh-CN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kumimoji="1"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基线系由六条</a:t>
            </a:r>
          </a:p>
          <a:p>
            <a:pPr algn="ctr"/>
            <a:r>
              <a:rPr kumimoji="1" lang="zh-CN" altLang="en-US" sz="24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谱线构成</a:t>
            </a:r>
          </a:p>
          <a:p>
            <a:pPr algn="ctr"/>
            <a:endParaRPr lang="zh-CN" altLang="en-US" sz="240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sp>
        <p:nvSpPr>
          <p:cNvPr id="24" name="矩形 2"/>
          <p:cNvSpPr/>
          <p:nvPr/>
        </p:nvSpPr>
        <p:spPr>
          <a:xfrm>
            <a:off x="7315200" y="426273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Symbol"/>
              </a:rPr>
              <a:t>紫外区</a:t>
            </a:r>
            <a:endParaRPr lang="zh-CN" altLang="en-US" sz="2400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25" name="矩形 14"/>
          <p:cNvSpPr/>
          <p:nvPr/>
        </p:nvSpPr>
        <p:spPr>
          <a:xfrm>
            <a:off x="7125008" y="5298759"/>
            <a:ext cx="158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Symbol"/>
              </a:rPr>
              <a:t>红外可见</a:t>
            </a:r>
            <a:endParaRPr lang="zh-CN" altLang="en-US" sz="24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0446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能级和能级图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3BAC4F7-8877-4A8A-A428-06935D1FE728}" type="slidenum">
              <a:rPr lang="zh-CN" altLang="en-US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6894" y="1137489"/>
            <a:ext cx="84828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kumimoji="1"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两套谱线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的解释：</a:t>
            </a:r>
            <a:r>
              <a:rPr kumimoji="1"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原子光谱是原子在不同能级间跃迁产生的；根据氦光谱的上述特点，不难推测，其能级也分为</a:t>
            </a: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1587500" y="2504420"/>
            <a:ext cx="155575" cy="1270434"/>
          </a:xfrm>
          <a:prstGeom prst="leftBrace">
            <a:avLst>
              <a:gd name="adj1" fmla="val 109259"/>
              <a:gd name="adj2" fmla="val 50000"/>
            </a:avLst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en-US" altLang="zh-CN" sz="360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92325" y="2438400"/>
            <a:ext cx="1741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单层结构</a:t>
            </a:r>
            <a:r>
              <a:rPr kumimoji="1" lang="en-US" altLang="zh-CN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20888" y="3323072"/>
            <a:ext cx="1741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三层结构</a:t>
            </a:r>
            <a:r>
              <a:rPr kumimoji="1" lang="en-US" altLang="zh-CN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92525" y="2438400"/>
            <a:ext cx="5518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S,  P,  D,  F----</a:t>
            </a:r>
            <a:r>
              <a:rPr kumimoji="1"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仲氦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能量跨越</a:t>
            </a:r>
            <a:r>
              <a:rPr kumimoji="0"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  <a:sym typeface="Symbol"/>
              </a:rPr>
              <a:t></a:t>
            </a:r>
            <a:r>
              <a:rPr kumimoji="0"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  <a:sym typeface="Symbol"/>
              </a:rPr>
              <a:t>25eV</a:t>
            </a:r>
            <a:endParaRPr lang="zh-CN" altLang="en-US" sz="28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676650" y="3369109"/>
            <a:ext cx="5356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en-US" altLang="zh-CN" sz="2800" i="1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S,  P,  D,  F----</a:t>
            </a:r>
            <a:r>
              <a:rPr kumimoji="1"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正氦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能量跨越</a:t>
            </a:r>
            <a:r>
              <a:rPr kumimoji="0" lang="zh-CN" altLang="en-US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  <a:sym typeface="Symbol"/>
              </a:rPr>
              <a:t></a:t>
            </a:r>
            <a:r>
              <a:rPr kumimoji="0" lang="en-US" altLang="zh-CN" sz="2800" dirty="0">
                <a:solidFill>
                  <a:srgbClr val="FF0000"/>
                </a:solidFill>
                <a:latin typeface="华文楷体"/>
                <a:ea typeface="华文楷体"/>
                <a:cs typeface="华文楷体"/>
                <a:sym typeface="Symbol"/>
              </a:rPr>
              <a:t>5eV</a:t>
            </a:r>
            <a:endParaRPr lang="zh-CN" altLang="en-US" sz="2800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533400" y="2721409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80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两套：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43810" y="4114800"/>
            <a:ext cx="82953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两套能级之间没有相互跃迁，各自内部的跃迁 </a:t>
            </a:r>
            <a:br>
              <a:rPr kumimoji="1"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</a:b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</a:t>
            </a:r>
            <a:r>
              <a:rPr kumimoji="1"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两套独立的光谱。</a:t>
            </a:r>
            <a:endParaRPr lang="zh-CN" altLang="en-US" sz="2800" dirty="0">
              <a:solidFill>
                <a:srgbClr val="000066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46894" y="5015805"/>
            <a:ext cx="82923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kumimoji="1" lang="en-US" altLang="zh-CN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kumimoji="1"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早先人们以为有两种氦，把具有复杂结构的氦称为正氦，而产生单线光谱的称为仲氦；现在认识到只有一种氦，只是能级结构分为两套。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原子物理学</a:t>
            </a:r>
            <a:r>
              <a:rPr lang="en-US" altLang="zh-CN" dirty="0"/>
              <a:t>2026</a:t>
            </a:r>
            <a:r>
              <a:rPr lang="zh-CN" altLang="en-US" dirty="0"/>
              <a:t>年春</a:t>
            </a:r>
            <a:endParaRPr lang="en-US" dirty="0"/>
          </a:p>
        </p:txBody>
      </p:sp>
      <p:pic>
        <p:nvPicPr>
          <p:cNvPr id="23" name="图片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487613"/>
            <a:ext cx="76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图片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663" y="2476500"/>
            <a:ext cx="76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" name="图片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900" y="2476500"/>
            <a:ext cx="76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" name="图片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350" y="2476500"/>
            <a:ext cx="762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图片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1143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" name="图片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9400" y="3429000"/>
            <a:ext cx="1143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" name="图片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3429000"/>
            <a:ext cx="1143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" name="图片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5" y="3429000"/>
            <a:ext cx="1143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93341"/>
      </p:ext>
    </p:extLst>
  </p:cSld>
  <p:clrMapOvr>
    <a:masterClrMapping/>
  </p:clrMapOvr>
</p:sld>
</file>

<file path=ppt/theme/theme1.xml><?xml version="1.0" encoding="utf-8"?>
<a:theme xmlns:a="http://schemas.openxmlformats.org/drawingml/2006/main" name="Xiaorui-l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zyh-teaching">
  <a:themeElements>
    <a:clrScheme name="1_zyh-uh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zyh-uh">
      <a:majorFont>
        <a:latin typeface="华文行楷"/>
        <a:ea typeface="宋体"/>
        <a:cs typeface=""/>
      </a:majorFont>
      <a:minorFont>
        <a:latin typeface="华文新魏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99"/>
          </a:buClr>
          <a:buSzTx/>
          <a:buFont typeface="Wingdings 2" pitchFamily="18" charset="2"/>
          <a:buChar char="è"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  <a:ea typeface="MS PGothic" pitchFamily="34" charset="-128"/>
            <a:sym typeface="Symbol" pitchFamily="18" charset="2"/>
          </a:defRPr>
        </a:defPPr>
      </a:lstStyle>
    </a:lnDef>
  </a:objectDefaults>
  <a:extraClrSchemeLst>
    <a:extraClrScheme>
      <a:clrScheme name="1_zyh-uh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yh-uh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yh-uh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33126</TotalTime>
  <Words>3724</Words>
  <Application>Microsoft Macintosh PowerPoint</Application>
  <PresentationFormat>全屏显示(4:3)</PresentationFormat>
  <Paragraphs>447</Paragraphs>
  <Slides>46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46</vt:i4>
      </vt:variant>
    </vt:vector>
  </HeadingPairs>
  <TitlesOfParts>
    <vt:vector size="65" baseType="lpstr">
      <vt:lpstr>华文楷体</vt:lpstr>
      <vt:lpstr>华文行楷</vt:lpstr>
      <vt:lpstr>楷体_GB2312</vt:lpstr>
      <vt:lpstr>隶书</vt:lpstr>
      <vt:lpstr>宋体</vt:lpstr>
      <vt:lpstr>Arial Unicode MS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Wingdings 2</vt:lpstr>
      <vt:lpstr>Xiaorui-lect</vt:lpstr>
      <vt:lpstr>1_zyh-teaching</vt:lpstr>
      <vt:lpstr>公式</vt:lpstr>
      <vt:lpstr>Equation</vt:lpstr>
      <vt:lpstr>Equation.DSMT4</vt:lpstr>
      <vt:lpstr>第五章   多电子原子</vt:lpstr>
      <vt:lpstr>上节课回顾</vt:lpstr>
      <vt:lpstr>复习</vt:lpstr>
      <vt:lpstr>单个价电子</vt:lpstr>
      <vt:lpstr>氦原子的光谱和能级</vt:lpstr>
      <vt:lpstr>氦元素－氦原子最简单的多电子体系</vt:lpstr>
      <vt:lpstr>He原子的能级结构和光谱</vt:lpstr>
      <vt:lpstr>谱线的特点</vt:lpstr>
      <vt:lpstr>能级和能级图</vt:lpstr>
      <vt:lpstr>氦原子的能级跃迁(I)</vt:lpstr>
      <vt:lpstr>氦原子的能级跃迁(II)</vt:lpstr>
      <vt:lpstr>能级和能级图的特点</vt:lpstr>
      <vt:lpstr>PowerPoint 演示文稿</vt:lpstr>
      <vt:lpstr>价电子间的相互作用</vt:lpstr>
      <vt:lpstr>PowerPoint 演示文稿</vt:lpstr>
      <vt:lpstr>氦原子双电子间库仑排斥能的估算</vt:lpstr>
      <vt:lpstr>氦原子的双电子激发</vt:lpstr>
      <vt:lpstr>二价元素</vt:lpstr>
      <vt:lpstr>多电子原子的薛定谔方程</vt:lpstr>
      <vt:lpstr>多电子原子的薛定谔方程</vt:lpstr>
      <vt:lpstr>讨论:忽略电子-电子之间的排斥</vt:lpstr>
      <vt:lpstr>讨论:忽略电子-电子之间的排斥</vt:lpstr>
      <vt:lpstr>中心势近似（不忽略电子之间的排斥）</vt:lpstr>
      <vt:lpstr>中心势近似下的薛定谔方法解</vt:lpstr>
      <vt:lpstr>两个电子的耦合</vt:lpstr>
      <vt:lpstr>电子组态</vt:lpstr>
      <vt:lpstr>电子组态与能级的对应</vt:lpstr>
      <vt:lpstr>碱金属与二价元素的电子组态</vt:lpstr>
      <vt:lpstr>电子组态构成原子态的途径</vt:lpstr>
      <vt:lpstr>L-S耦合－Russell-Saunders 耦合</vt:lpstr>
      <vt:lpstr>两电子总自旋，总轨道和总角动量的计算</vt:lpstr>
      <vt:lpstr>两电子原子态及其状态符号</vt:lpstr>
      <vt:lpstr>两个角动量耦合的一般法则</vt:lpstr>
      <vt:lpstr>l1=1, l2=2的两个角动量的合成</vt:lpstr>
      <vt:lpstr>L-S耦合例题</vt:lpstr>
      <vt:lpstr>上节课回顾</vt:lpstr>
      <vt:lpstr>j-j耦合</vt:lpstr>
      <vt:lpstr>两个价电子的j-j耦合</vt:lpstr>
      <vt:lpstr>两个价电子的j-j耦合举例</vt:lpstr>
      <vt:lpstr>L-S耦合与j-j耦合的关系</vt:lpstr>
      <vt:lpstr>选择定则</vt:lpstr>
      <vt:lpstr>He原子能级的形成</vt:lpstr>
      <vt:lpstr>He原子能级的形成</vt:lpstr>
      <vt:lpstr>He原子能级结构</vt:lpstr>
      <vt:lpstr>碱土族原子光谱的实验规律和能级 </vt:lpstr>
      <vt:lpstr>He和Mg原子顺序的差别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原子物理学课件</dc:title>
  <dc:subject/>
  <dc:creator/>
  <cp:keywords/>
  <dc:description/>
  <cp:lastModifiedBy>WB Q</cp:lastModifiedBy>
  <cp:revision>2470</cp:revision>
  <cp:lastPrinted>2018-04-26T08:07:25Z</cp:lastPrinted>
  <dcterms:created xsi:type="dcterms:W3CDTF">2003-04-28T21:37:29Z</dcterms:created>
  <dcterms:modified xsi:type="dcterms:W3CDTF">2026-04-20T08:36:31Z</dcterms:modified>
  <cp:category/>
</cp:coreProperties>
</file>