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417" r:id="rId3"/>
    <p:sldId id="363" r:id="rId4"/>
    <p:sldId id="364" r:id="rId5"/>
    <p:sldId id="419" r:id="rId6"/>
    <p:sldId id="526" r:id="rId7"/>
    <p:sldId id="258" r:id="rId8"/>
    <p:sldId id="418" r:id="rId9"/>
    <p:sldId id="430" r:id="rId10"/>
    <p:sldId id="429" r:id="rId11"/>
    <p:sldId id="525" r:id="rId12"/>
    <p:sldId id="431" r:id="rId13"/>
    <p:sldId id="514" r:id="rId14"/>
    <p:sldId id="515" r:id="rId15"/>
    <p:sldId id="523" r:id="rId16"/>
    <p:sldId id="496" r:id="rId17"/>
    <p:sldId id="339" r:id="rId18"/>
    <p:sldId id="492" r:id="rId19"/>
    <p:sldId id="487" r:id="rId20"/>
    <p:sldId id="482" r:id="rId21"/>
    <p:sldId id="499" r:id="rId22"/>
    <p:sldId id="483" r:id="rId23"/>
    <p:sldId id="484" r:id="rId24"/>
    <p:sldId id="485" r:id="rId25"/>
    <p:sldId id="488" r:id="rId26"/>
    <p:sldId id="486" r:id="rId27"/>
    <p:sldId id="481" r:id="rId28"/>
    <p:sldId id="369" r:id="rId29"/>
    <p:sldId id="420" r:id="rId30"/>
    <p:sldId id="421" r:id="rId31"/>
    <p:sldId id="423" r:id="rId32"/>
    <p:sldId id="424" r:id="rId33"/>
    <p:sldId id="426" r:id="rId34"/>
    <p:sldId id="427" r:id="rId35"/>
    <p:sldId id="425" r:id="rId36"/>
    <p:sldId id="428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28"/>
    <p:restoredTop sz="80654"/>
  </p:normalViewPr>
  <p:slideViewPr>
    <p:cSldViewPr snapToGrid="0" snapToObjects="1">
      <p:cViewPr varScale="1">
        <p:scale>
          <a:sx n="106" d="100"/>
          <a:sy n="106" d="100"/>
        </p:scale>
        <p:origin x="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73798-EFC6-5E4F-9BE2-28C89123F20A}" type="doc">
      <dgm:prSet loTypeId="urn:microsoft.com/office/officeart/2005/8/layout/process1" loCatId="" qsTypeId="urn:microsoft.com/office/officeart/2005/8/quickstyle/simple1" qsCatId="simple" csTypeId="urn:microsoft.com/office/officeart/2005/8/colors/accent3_3" csCatId="accent3" phldr="1"/>
      <dgm:spPr/>
    </dgm:pt>
    <dgm:pt modelId="{7275B5CC-6053-4741-8125-CC07F9A69430}">
      <dgm:prSet phldrT="[Text]"/>
      <dgm:spPr/>
      <dgm:t>
        <a:bodyPr/>
        <a:lstStyle/>
        <a:p>
          <a:r>
            <a:rPr lang="zh-CN" altLang="en-US" dirty="0"/>
            <a:t>奇点</a:t>
          </a:r>
          <a:endParaRPr lang="en-US" dirty="0"/>
        </a:p>
      </dgm:t>
    </dgm:pt>
    <dgm:pt modelId="{39C48153-11A1-4147-86DF-183DA34195B5}" type="parTrans" cxnId="{68C5B075-0BDA-8F4B-9A8D-E68CBEDC24AD}">
      <dgm:prSet/>
      <dgm:spPr/>
      <dgm:t>
        <a:bodyPr/>
        <a:lstStyle/>
        <a:p>
          <a:endParaRPr lang="en-US"/>
        </a:p>
      </dgm:t>
    </dgm:pt>
    <dgm:pt modelId="{803AF7F7-D8E6-CA46-9C49-8F330CF558D8}" type="sibTrans" cxnId="{68C5B075-0BDA-8F4B-9A8D-E68CBEDC24AD}">
      <dgm:prSet/>
      <dgm:spPr/>
      <dgm:t>
        <a:bodyPr/>
        <a:lstStyle/>
        <a:p>
          <a:endParaRPr lang="en-US"/>
        </a:p>
      </dgm:t>
    </dgm:pt>
    <dgm:pt modelId="{4E17544C-00B1-764F-9AF1-DDC220450191}">
      <dgm:prSet phldrT="[Text]"/>
      <dgm:spPr/>
      <dgm:t>
        <a:bodyPr/>
        <a:lstStyle/>
        <a:p>
          <a:r>
            <a:rPr lang="zh-CN" altLang="en-US" dirty="0"/>
            <a:t>基本粒子</a:t>
          </a:r>
          <a:endParaRPr lang="en-US" dirty="0"/>
        </a:p>
      </dgm:t>
    </dgm:pt>
    <dgm:pt modelId="{4A83047B-689C-CE43-A606-5217E8257BE7}" type="parTrans" cxnId="{EBD05005-57DD-2A45-918F-27E41C1FDC58}">
      <dgm:prSet/>
      <dgm:spPr/>
      <dgm:t>
        <a:bodyPr/>
        <a:lstStyle/>
        <a:p>
          <a:endParaRPr lang="en-US"/>
        </a:p>
      </dgm:t>
    </dgm:pt>
    <dgm:pt modelId="{9BACDD5E-C820-034B-8EE6-421795C5CBA4}" type="sibTrans" cxnId="{EBD05005-57DD-2A45-918F-27E41C1FDC58}">
      <dgm:prSet/>
      <dgm:spPr/>
      <dgm:t>
        <a:bodyPr/>
        <a:lstStyle/>
        <a:p>
          <a:endParaRPr lang="en-US"/>
        </a:p>
      </dgm:t>
    </dgm:pt>
    <dgm:pt modelId="{083BB7E8-CAA4-CF4C-A406-06D5BDB8BCF1}">
      <dgm:prSet phldrT="[Text]"/>
      <dgm:spPr/>
      <dgm:t>
        <a:bodyPr/>
        <a:lstStyle/>
        <a:p>
          <a:r>
            <a:rPr lang="zh-CN" altLang="en-US" dirty="0"/>
            <a:t>原子核</a:t>
          </a:r>
          <a:br>
            <a:rPr lang="zh-CN" altLang="en-US" dirty="0"/>
          </a:br>
          <a:r>
            <a:rPr lang="zh-CN" altLang="en-US" dirty="0"/>
            <a:t>电子</a:t>
          </a:r>
          <a:br>
            <a:rPr lang="zh-CN" altLang="en-US" dirty="0"/>
          </a:br>
          <a:r>
            <a:rPr lang="zh-CN" altLang="en-US" dirty="0"/>
            <a:t>光子</a:t>
          </a:r>
          <a:endParaRPr lang="en-US" dirty="0"/>
        </a:p>
      </dgm:t>
    </dgm:pt>
    <dgm:pt modelId="{8CE3B415-960B-134C-8485-0B151BC49E0C}" type="parTrans" cxnId="{AAA6F985-4BE8-394D-97B8-1EE9EB79F1C5}">
      <dgm:prSet/>
      <dgm:spPr/>
      <dgm:t>
        <a:bodyPr/>
        <a:lstStyle/>
        <a:p>
          <a:endParaRPr lang="en-US"/>
        </a:p>
      </dgm:t>
    </dgm:pt>
    <dgm:pt modelId="{7008F361-66CB-E84E-80C6-D9DF02A5B2A1}" type="sibTrans" cxnId="{AAA6F985-4BE8-394D-97B8-1EE9EB79F1C5}">
      <dgm:prSet/>
      <dgm:spPr/>
      <dgm:t>
        <a:bodyPr/>
        <a:lstStyle/>
        <a:p>
          <a:endParaRPr lang="en-US"/>
        </a:p>
      </dgm:t>
    </dgm:pt>
    <dgm:pt modelId="{71D4E60E-6259-DC42-98DA-08F91FF0B94C}">
      <dgm:prSet phldrT="[Text]"/>
      <dgm:spPr/>
      <dgm:t>
        <a:bodyPr/>
        <a:lstStyle/>
        <a:p>
          <a:r>
            <a:rPr lang="zh-CN" altLang="en-US" dirty="0"/>
            <a:t>星系</a:t>
          </a:r>
          <a:br>
            <a:rPr lang="zh-CN" altLang="en-US" dirty="0"/>
          </a:br>
          <a:r>
            <a:rPr lang="zh-CN" altLang="en-US" dirty="0"/>
            <a:t>恒星</a:t>
          </a:r>
          <a:br>
            <a:rPr lang="zh-CN" altLang="en-US" dirty="0"/>
          </a:br>
          <a:r>
            <a:rPr lang="zh-CN" altLang="en-US" dirty="0"/>
            <a:t>行星</a:t>
          </a:r>
          <a:endParaRPr lang="en-US" dirty="0"/>
        </a:p>
      </dgm:t>
    </dgm:pt>
    <dgm:pt modelId="{CE9BF617-4A4A-664C-B777-5797A2AA4DED}" type="parTrans" cxnId="{F7F2DCB4-96BC-1B42-942B-7CEAB3EBFBE7}">
      <dgm:prSet/>
      <dgm:spPr/>
      <dgm:t>
        <a:bodyPr/>
        <a:lstStyle/>
        <a:p>
          <a:endParaRPr lang="en-US"/>
        </a:p>
      </dgm:t>
    </dgm:pt>
    <dgm:pt modelId="{B030D5AD-C80D-074D-BFA4-76CBA0B00139}" type="sibTrans" cxnId="{F7F2DCB4-96BC-1B42-942B-7CEAB3EBFBE7}">
      <dgm:prSet/>
      <dgm:spPr/>
      <dgm:t>
        <a:bodyPr/>
        <a:lstStyle/>
        <a:p>
          <a:endParaRPr lang="en-US"/>
        </a:p>
      </dgm:t>
    </dgm:pt>
    <dgm:pt modelId="{DB74873A-EF00-E644-A039-30919CF30AEC}">
      <dgm:prSet phldrT="[Text]"/>
      <dgm:spPr/>
      <dgm:t>
        <a:bodyPr/>
        <a:lstStyle/>
        <a:p>
          <a:r>
            <a:rPr lang="zh-CN" altLang="en-US" dirty="0"/>
            <a:t>生命</a:t>
          </a:r>
          <a:endParaRPr lang="en-US" dirty="0"/>
        </a:p>
      </dgm:t>
    </dgm:pt>
    <dgm:pt modelId="{7659C78B-7CEA-7F46-A315-26940BC3167B}" type="parTrans" cxnId="{5375174D-D8B8-4A40-B413-A29DB3E4BFDD}">
      <dgm:prSet/>
      <dgm:spPr/>
      <dgm:t>
        <a:bodyPr/>
        <a:lstStyle/>
        <a:p>
          <a:endParaRPr lang="en-US"/>
        </a:p>
      </dgm:t>
    </dgm:pt>
    <dgm:pt modelId="{80F6CE7C-9450-8F48-9F2A-30B95D5511F1}" type="sibTrans" cxnId="{5375174D-D8B8-4A40-B413-A29DB3E4BFDD}">
      <dgm:prSet/>
      <dgm:spPr/>
      <dgm:t>
        <a:bodyPr/>
        <a:lstStyle/>
        <a:p>
          <a:endParaRPr lang="en-US"/>
        </a:p>
      </dgm:t>
    </dgm:pt>
    <dgm:pt modelId="{29571EF2-AAFA-104F-ABB0-3C0AAE14CCE9}" type="pres">
      <dgm:prSet presAssocID="{8F373798-EFC6-5E4F-9BE2-28C89123F20A}" presName="Name0" presStyleCnt="0">
        <dgm:presLayoutVars>
          <dgm:dir/>
          <dgm:resizeHandles val="exact"/>
        </dgm:presLayoutVars>
      </dgm:prSet>
      <dgm:spPr/>
    </dgm:pt>
    <dgm:pt modelId="{60BAA1C2-C0C0-E54B-9B40-1C65E8637069}" type="pres">
      <dgm:prSet presAssocID="{7275B5CC-6053-4741-8125-CC07F9A69430}" presName="node" presStyleLbl="node1" presStyleIdx="0" presStyleCnt="5">
        <dgm:presLayoutVars>
          <dgm:bulletEnabled val="1"/>
        </dgm:presLayoutVars>
      </dgm:prSet>
      <dgm:spPr/>
    </dgm:pt>
    <dgm:pt modelId="{4D87D868-5B1C-B44D-83F1-A7C7212D4118}" type="pres">
      <dgm:prSet presAssocID="{803AF7F7-D8E6-CA46-9C49-8F330CF558D8}" presName="sibTrans" presStyleLbl="sibTrans2D1" presStyleIdx="0" presStyleCnt="4"/>
      <dgm:spPr/>
    </dgm:pt>
    <dgm:pt modelId="{454E7B6D-3D3E-0149-A58C-E7F520633B29}" type="pres">
      <dgm:prSet presAssocID="{803AF7F7-D8E6-CA46-9C49-8F330CF558D8}" presName="connectorText" presStyleLbl="sibTrans2D1" presStyleIdx="0" presStyleCnt="4"/>
      <dgm:spPr/>
    </dgm:pt>
    <dgm:pt modelId="{3B380E90-8A79-AC43-BFC6-5952379BC87C}" type="pres">
      <dgm:prSet presAssocID="{4E17544C-00B1-764F-9AF1-DDC220450191}" presName="node" presStyleLbl="node1" presStyleIdx="1" presStyleCnt="5">
        <dgm:presLayoutVars>
          <dgm:bulletEnabled val="1"/>
        </dgm:presLayoutVars>
      </dgm:prSet>
      <dgm:spPr/>
    </dgm:pt>
    <dgm:pt modelId="{AEA4174C-0D14-A64D-B597-36D7302A69F1}" type="pres">
      <dgm:prSet presAssocID="{9BACDD5E-C820-034B-8EE6-421795C5CBA4}" presName="sibTrans" presStyleLbl="sibTrans2D1" presStyleIdx="1" presStyleCnt="4"/>
      <dgm:spPr/>
    </dgm:pt>
    <dgm:pt modelId="{306E9E8B-31FA-9946-BC5E-F362268FB78E}" type="pres">
      <dgm:prSet presAssocID="{9BACDD5E-C820-034B-8EE6-421795C5CBA4}" presName="connectorText" presStyleLbl="sibTrans2D1" presStyleIdx="1" presStyleCnt="4"/>
      <dgm:spPr/>
    </dgm:pt>
    <dgm:pt modelId="{D25080BA-FA21-DB49-B63F-32A3B39061F5}" type="pres">
      <dgm:prSet presAssocID="{083BB7E8-CAA4-CF4C-A406-06D5BDB8BCF1}" presName="node" presStyleLbl="node1" presStyleIdx="2" presStyleCnt="5">
        <dgm:presLayoutVars>
          <dgm:bulletEnabled val="1"/>
        </dgm:presLayoutVars>
      </dgm:prSet>
      <dgm:spPr/>
    </dgm:pt>
    <dgm:pt modelId="{480FA310-69BE-A646-86A0-FF91572ACF87}" type="pres">
      <dgm:prSet presAssocID="{7008F361-66CB-E84E-80C6-D9DF02A5B2A1}" presName="sibTrans" presStyleLbl="sibTrans2D1" presStyleIdx="2" presStyleCnt="4"/>
      <dgm:spPr/>
    </dgm:pt>
    <dgm:pt modelId="{8C12B24D-F09A-2B48-B9EC-66BC54E2E033}" type="pres">
      <dgm:prSet presAssocID="{7008F361-66CB-E84E-80C6-D9DF02A5B2A1}" presName="connectorText" presStyleLbl="sibTrans2D1" presStyleIdx="2" presStyleCnt="4"/>
      <dgm:spPr/>
    </dgm:pt>
    <dgm:pt modelId="{4541800D-0A57-3F4F-A294-A5FA15F81DF3}" type="pres">
      <dgm:prSet presAssocID="{71D4E60E-6259-DC42-98DA-08F91FF0B94C}" presName="node" presStyleLbl="node1" presStyleIdx="3" presStyleCnt="5">
        <dgm:presLayoutVars>
          <dgm:bulletEnabled val="1"/>
        </dgm:presLayoutVars>
      </dgm:prSet>
      <dgm:spPr/>
    </dgm:pt>
    <dgm:pt modelId="{6086FF35-FAAE-A641-947A-4BE485ABB8D9}" type="pres">
      <dgm:prSet presAssocID="{B030D5AD-C80D-074D-BFA4-76CBA0B00139}" presName="sibTrans" presStyleLbl="sibTrans2D1" presStyleIdx="3" presStyleCnt="4"/>
      <dgm:spPr/>
    </dgm:pt>
    <dgm:pt modelId="{CB3E155D-3FBC-0141-A9A4-97F6F1675A38}" type="pres">
      <dgm:prSet presAssocID="{B030D5AD-C80D-074D-BFA4-76CBA0B00139}" presName="connectorText" presStyleLbl="sibTrans2D1" presStyleIdx="3" presStyleCnt="4"/>
      <dgm:spPr/>
    </dgm:pt>
    <dgm:pt modelId="{EEDDC754-145A-514A-AF49-2763058A477D}" type="pres">
      <dgm:prSet presAssocID="{DB74873A-EF00-E644-A039-30919CF30AEC}" presName="node" presStyleLbl="node1" presStyleIdx="4" presStyleCnt="5">
        <dgm:presLayoutVars>
          <dgm:bulletEnabled val="1"/>
        </dgm:presLayoutVars>
      </dgm:prSet>
      <dgm:spPr/>
    </dgm:pt>
  </dgm:ptLst>
  <dgm:cxnLst>
    <dgm:cxn modelId="{EBD05005-57DD-2A45-918F-27E41C1FDC58}" srcId="{8F373798-EFC6-5E4F-9BE2-28C89123F20A}" destId="{4E17544C-00B1-764F-9AF1-DDC220450191}" srcOrd="1" destOrd="0" parTransId="{4A83047B-689C-CE43-A606-5217E8257BE7}" sibTransId="{9BACDD5E-C820-034B-8EE6-421795C5CBA4}"/>
    <dgm:cxn modelId="{020CBB1D-B99A-6844-8420-A1D3DDB3B9FE}" type="presOf" srcId="{803AF7F7-D8E6-CA46-9C49-8F330CF558D8}" destId="{4D87D868-5B1C-B44D-83F1-A7C7212D4118}" srcOrd="0" destOrd="0" presId="urn:microsoft.com/office/officeart/2005/8/layout/process1"/>
    <dgm:cxn modelId="{FEBFD727-CC33-8845-A977-741D0CB8F3A2}" type="presOf" srcId="{8F373798-EFC6-5E4F-9BE2-28C89123F20A}" destId="{29571EF2-AAFA-104F-ABB0-3C0AAE14CCE9}" srcOrd="0" destOrd="0" presId="urn:microsoft.com/office/officeart/2005/8/layout/process1"/>
    <dgm:cxn modelId="{E5112E2C-14D3-C740-904E-59CDFB44392D}" type="presOf" srcId="{7275B5CC-6053-4741-8125-CC07F9A69430}" destId="{60BAA1C2-C0C0-E54B-9B40-1C65E8637069}" srcOrd="0" destOrd="0" presId="urn:microsoft.com/office/officeart/2005/8/layout/process1"/>
    <dgm:cxn modelId="{AC2E5E36-3485-ED45-AB35-BE1BC1E2853F}" type="presOf" srcId="{803AF7F7-D8E6-CA46-9C49-8F330CF558D8}" destId="{454E7B6D-3D3E-0149-A58C-E7F520633B29}" srcOrd="1" destOrd="0" presId="urn:microsoft.com/office/officeart/2005/8/layout/process1"/>
    <dgm:cxn modelId="{5375174D-D8B8-4A40-B413-A29DB3E4BFDD}" srcId="{8F373798-EFC6-5E4F-9BE2-28C89123F20A}" destId="{DB74873A-EF00-E644-A039-30919CF30AEC}" srcOrd="4" destOrd="0" parTransId="{7659C78B-7CEA-7F46-A315-26940BC3167B}" sibTransId="{80F6CE7C-9450-8F48-9F2A-30B95D5511F1}"/>
    <dgm:cxn modelId="{4FD1D953-47AE-0646-9420-9402D2056BD7}" type="presOf" srcId="{7008F361-66CB-E84E-80C6-D9DF02A5B2A1}" destId="{8C12B24D-F09A-2B48-B9EC-66BC54E2E033}" srcOrd="1" destOrd="0" presId="urn:microsoft.com/office/officeart/2005/8/layout/process1"/>
    <dgm:cxn modelId="{3134F161-79B6-194A-A8C2-2C76955F1723}" type="presOf" srcId="{083BB7E8-CAA4-CF4C-A406-06D5BDB8BCF1}" destId="{D25080BA-FA21-DB49-B63F-32A3B39061F5}" srcOrd="0" destOrd="0" presId="urn:microsoft.com/office/officeart/2005/8/layout/process1"/>
    <dgm:cxn modelId="{0D59646C-8FAD-674F-AD72-8C3ADBAF4852}" type="presOf" srcId="{9BACDD5E-C820-034B-8EE6-421795C5CBA4}" destId="{306E9E8B-31FA-9946-BC5E-F362268FB78E}" srcOrd="1" destOrd="0" presId="urn:microsoft.com/office/officeart/2005/8/layout/process1"/>
    <dgm:cxn modelId="{68C5B075-0BDA-8F4B-9A8D-E68CBEDC24AD}" srcId="{8F373798-EFC6-5E4F-9BE2-28C89123F20A}" destId="{7275B5CC-6053-4741-8125-CC07F9A69430}" srcOrd="0" destOrd="0" parTransId="{39C48153-11A1-4147-86DF-183DA34195B5}" sibTransId="{803AF7F7-D8E6-CA46-9C49-8F330CF558D8}"/>
    <dgm:cxn modelId="{AAA6F985-4BE8-394D-97B8-1EE9EB79F1C5}" srcId="{8F373798-EFC6-5E4F-9BE2-28C89123F20A}" destId="{083BB7E8-CAA4-CF4C-A406-06D5BDB8BCF1}" srcOrd="2" destOrd="0" parTransId="{8CE3B415-960B-134C-8485-0B151BC49E0C}" sibTransId="{7008F361-66CB-E84E-80C6-D9DF02A5B2A1}"/>
    <dgm:cxn modelId="{A8031099-4BDC-D745-AE55-2C74B9B1E4BD}" type="presOf" srcId="{7008F361-66CB-E84E-80C6-D9DF02A5B2A1}" destId="{480FA310-69BE-A646-86A0-FF91572ACF87}" srcOrd="0" destOrd="0" presId="urn:microsoft.com/office/officeart/2005/8/layout/process1"/>
    <dgm:cxn modelId="{885FBCA5-7A20-9249-ADCF-EB8ACAE91CB7}" type="presOf" srcId="{4E17544C-00B1-764F-9AF1-DDC220450191}" destId="{3B380E90-8A79-AC43-BFC6-5952379BC87C}" srcOrd="0" destOrd="0" presId="urn:microsoft.com/office/officeart/2005/8/layout/process1"/>
    <dgm:cxn modelId="{AEFA2DAD-2E98-8D4B-AE26-DFF353E9E8EF}" type="presOf" srcId="{9BACDD5E-C820-034B-8EE6-421795C5CBA4}" destId="{AEA4174C-0D14-A64D-B597-36D7302A69F1}" srcOrd="0" destOrd="0" presId="urn:microsoft.com/office/officeart/2005/8/layout/process1"/>
    <dgm:cxn modelId="{84B8A6B2-DFA7-7B4F-AA9D-E7A8308C9402}" type="presOf" srcId="{B030D5AD-C80D-074D-BFA4-76CBA0B00139}" destId="{6086FF35-FAAE-A641-947A-4BE485ABB8D9}" srcOrd="0" destOrd="0" presId="urn:microsoft.com/office/officeart/2005/8/layout/process1"/>
    <dgm:cxn modelId="{F7F2DCB4-96BC-1B42-942B-7CEAB3EBFBE7}" srcId="{8F373798-EFC6-5E4F-9BE2-28C89123F20A}" destId="{71D4E60E-6259-DC42-98DA-08F91FF0B94C}" srcOrd="3" destOrd="0" parTransId="{CE9BF617-4A4A-664C-B777-5797A2AA4DED}" sibTransId="{B030D5AD-C80D-074D-BFA4-76CBA0B00139}"/>
    <dgm:cxn modelId="{949F3CD3-7EED-9B4E-8035-B05CB1D975AA}" type="presOf" srcId="{B030D5AD-C80D-074D-BFA4-76CBA0B00139}" destId="{CB3E155D-3FBC-0141-A9A4-97F6F1675A38}" srcOrd="1" destOrd="0" presId="urn:microsoft.com/office/officeart/2005/8/layout/process1"/>
    <dgm:cxn modelId="{71A1DBE1-B611-724D-8DB1-954A9BC1A6AF}" type="presOf" srcId="{DB74873A-EF00-E644-A039-30919CF30AEC}" destId="{EEDDC754-145A-514A-AF49-2763058A477D}" srcOrd="0" destOrd="0" presId="urn:microsoft.com/office/officeart/2005/8/layout/process1"/>
    <dgm:cxn modelId="{153FD8F6-E215-0244-ABD8-2BC7A78F72CE}" type="presOf" srcId="{71D4E60E-6259-DC42-98DA-08F91FF0B94C}" destId="{4541800D-0A57-3F4F-A294-A5FA15F81DF3}" srcOrd="0" destOrd="0" presId="urn:microsoft.com/office/officeart/2005/8/layout/process1"/>
    <dgm:cxn modelId="{A87A3FF0-589E-D04A-BD4D-11E57A1247A9}" type="presParOf" srcId="{29571EF2-AAFA-104F-ABB0-3C0AAE14CCE9}" destId="{60BAA1C2-C0C0-E54B-9B40-1C65E8637069}" srcOrd="0" destOrd="0" presId="urn:microsoft.com/office/officeart/2005/8/layout/process1"/>
    <dgm:cxn modelId="{1711B06E-24DF-8243-A47D-4C8537F6EEB2}" type="presParOf" srcId="{29571EF2-AAFA-104F-ABB0-3C0AAE14CCE9}" destId="{4D87D868-5B1C-B44D-83F1-A7C7212D4118}" srcOrd="1" destOrd="0" presId="urn:microsoft.com/office/officeart/2005/8/layout/process1"/>
    <dgm:cxn modelId="{3B342B93-F75F-6E45-A671-A17338E4258A}" type="presParOf" srcId="{4D87D868-5B1C-B44D-83F1-A7C7212D4118}" destId="{454E7B6D-3D3E-0149-A58C-E7F520633B29}" srcOrd="0" destOrd="0" presId="urn:microsoft.com/office/officeart/2005/8/layout/process1"/>
    <dgm:cxn modelId="{5EA02982-17DC-F246-AF26-B898EC30367B}" type="presParOf" srcId="{29571EF2-AAFA-104F-ABB0-3C0AAE14CCE9}" destId="{3B380E90-8A79-AC43-BFC6-5952379BC87C}" srcOrd="2" destOrd="0" presId="urn:microsoft.com/office/officeart/2005/8/layout/process1"/>
    <dgm:cxn modelId="{7B3BC265-C2C3-6440-82E8-032E0A40A7F9}" type="presParOf" srcId="{29571EF2-AAFA-104F-ABB0-3C0AAE14CCE9}" destId="{AEA4174C-0D14-A64D-B597-36D7302A69F1}" srcOrd="3" destOrd="0" presId="urn:microsoft.com/office/officeart/2005/8/layout/process1"/>
    <dgm:cxn modelId="{B7AEE47A-A54D-C84E-B9BC-C68163327768}" type="presParOf" srcId="{AEA4174C-0D14-A64D-B597-36D7302A69F1}" destId="{306E9E8B-31FA-9946-BC5E-F362268FB78E}" srcOrd="0" destOrd="0" presId="urn:microsoft.com/office/officeart/2005/8/layout/process1"/>
    <dgm:cxn modelId="{88ADC040-AF8E-7E40-A2AA-A328777175EC}" type="presParOf" srcId="{29571EF2-AAFA-104F-ABB0-3C0AAE14CCE9}" destId="{D25080BA-FA21-DB49-B63F-32A3B39061F5}" srcOrd="4" destOrd="0" presId="urn:microsoft.com/office/officeart/2005/8/layout/process1"/>
    <dgm:cxn modelId="{5C4B20D8-5EE6-1444-8665-686C7BDC5DD9}" type="presParOf" srcId="{29571EF2-AAFA-104F-ABB0-3C0AAE14CCE9}" destId="{480FA310-69BE-A646-86A0-FF91572ACF87}" srcOrd="5" destOrd="0" presId="urn:microsoft.com/office/officeart/2005/8/layout/process1"/>
    <dgm:cxn modelId="{6B54791A-8B82-9048-906B-96DD9B061D59}" type="presParOf" srcId="{480FA310-69BE-A646-86A0-FF91572ACF87}" destId="{8C12B24D-F09A-2B48-B9EC-66BC54E2E033}" srcOrd="0" destOrd="0" presId="urn:microsoft.com/office/officeart/2005/8/layout/process1"/>
    <dgm:cxn modelId="{778FA6D3-43B3-C845-8424-39E1B9C5E821}" type="presParOf" srcId="{29571EF2-AAFA-104F-ABB0-3C0AAE14CCE9}" destId="{4541800D-0A57-3F4F-A294-A5FA15F81DF3}" srcOrd="6" destOrd="0" presId="urn:microsoft.com/office/officeart/2005/8/layout/process1"/>
    <dgm:cxn modelId="{69478986-1776-2E48-9E2C-021BD7FD3466}" type="presParOf" srcId="{29571EF2-AAFA-104F-ABB0-3C0AAE14CCE9}" destId="{6086FF35-FAAE-A641-947A-4BE485ABB8D9}" srcOrd="7" destOrd="0" presId="urn:microsoft.com/office/officeart/2005/8/layout/process1"/>
    <dgm:cxn modelId="{59A2AC77-431C-A24D-B093-FF42DCD17277}" type="presParOf" srcId="{6086FF35-FAAE-A641-947A-4BE485ABB8D9}" destId="{CB3E155D-3FBC-0141-A9A4-97F6F1675A38}" srcOrd="0" destOrd="0" presId="urn:microsoft.com/office/officeart/2005/8/layout/process1"/>
    <dgm:cxn modelId="{1F35C0A0-7D58-9243-900A-13F97756BD37}" type="presParOf" srcId="{29571EF2-AAFA-104F-ABB0-3C0AAE14CCE9}" destId="{EEDDC754-145A-514A-AF49-2763058A477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AA1C2-C0C0-E54B-9B40-1C65E8637069}">
      <dsp:nvSpPr>
        <dsp:cNvPr id="0" name=""/>
        <dsp:cNvSpPr/>
      </dsp:nvSpPr>
      <dsp:spPr>
        <a:xfrm>
          <a:off x="3661" y="83511"/>
          <a:ext cx="1135155" cy="106420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奇点</a:t>
          </a:r>
          <a:endParaRPr lang="en-US" sz="1800" kern="1200" dirty="0"/>
        </a:p>
      </dsp:txBody>
      <dsp:txXfrm>
        <a:off x="34831" y="114681"/>
        <a:ext cx="1072815" cy="1001868"/>
      </dsp:txXfrm>
    </dsp:sp>
    <dsp:sp modelId="{4D87D868-5B1C-B44D-83F1-A7C7212D4118}">
      <dsp:nvSpPr>
        <dsp:cNvPr id="0" name=""/>
        <dsp:cNvSpPr/>
      </dsp:nvSpPr>
      <dsp:spPr>
        <a:xfrm>
          <a:off x="1252332" y="474856"/>
          <a:ext cx="240652" cy="281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252332" y="531160"/>
        <a:ext cx="168456" cy="168910"/>
      </dsp:txXfrm>
    </dsp:sp>
    <dsp:sp modelId="{3B380E90-8A79-AC43-BFC6-5952379BC87C}">
      <dsp:nvSpPr>
        <dsp:cNvPr id="0" name=""/>
        <dsp:cNvSpPr/>
      </dsp:nvSpPr>
      <dsp:spPr>
        <a:xfrm>
          <a:off x="1592879" y="83511"/>
          <a:ext cx="1135155" cy="106420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47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基本粒子</a:t>
          </a:r>
          <a:endParaRPr lang="en-US" sz="1800" kern="1200" dirty="0"/>
        </a:p>
      </dsp:txBody>
      <dsp:txXfrm>
        <a:off x="1624049" y="114681"/>
        <a:ext cx="1072815" cy="1001868"/>
      </dsp:txXfrm>
    </dsp:sp>
    <dsp:sp modelId="{AEA4174C-0D14-A64D-B597-36D7302A69F1}">
      <dsp:nvSpPr>
        <dsp:cNvPr id="0" name=""/>
        <dsp:cNvSpPr/>
      </dsp:nvSpPr>
      <dsp:spPr>
        <a:xfrm>
          <a:off x="2841550" y="474856"/>
          <a:ext cx="240652" cy="281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52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841550" y="531160"/>
        <a:ext cx="168456" cy="168910"/>
      </dsp:txXfrm>
    </dsp:sp>
    <dsp:sp modelId="{D25080BA-FA21-DB49-B63F-32A3B39061F5}">
      <dsp:nvSpPr>
        <dsp:cNvPr id="0" name=""/>
        <dsp:cNvSpPr/>
      </dsp:nvSpPr>
      <dsp:spPr>
        <a:xfrm>
          <a:off x="3182097" y="83511"/>
          <a:ext cx="1135155" cy="106420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原子核</a:t>
          </a:r>
          <a:br>
            <a:rPr lang="zh-CN" altLang="en-US" sz="1800" kern="1200" dirty="0"/>
          </a:br>
          <a:r>
            <a:rPr lang="zh-CN" altLang="en-US" sz="1800" kern="1200" dirty="0"/>
            <a:t>电子</a:t>
          </a:r>
          <a:br>
            <a:rPr lang="zh-CN" altLang="en-US" sz="1800" kern="1200" dirty="0"/>
          </a:br>
          <a:r>
            <a:rPr lang="zh-CN" altLang="en-US" sz="1800" kern="1200" dirty="0"/>
            <a:t>光子</a:t>
          </a:r>
          <a:endParaRPr lang="en-US" sz="1800" kern="1200" dirty="0"/>
        </a:p>
      </dsp:txBody>
      <dsp:txXfrm>
        <a:off x="3213267" y="114681"/>
        <a:ext cx="1072815" cy="1001868"/>
      </dsp:txXfrm>
    </dsp:sp>
    <dsp:sp modelId="{480FA310-69BE-A646-86A0-FF91572ACF87}">
      <dsp:nvSpPr>
        <dsp:cNvPr id="0" name=""/>
        <dsp:cNvSpPr/>
      </dsp:nvSpPr>
      <dsp:spPr>
        <a:xfrm>
          <a:off x="4430768" y="474856"/>
          <a:ext cx="240652" cy="281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05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430768" y="531160"/>
        <a:ext cx="168456" cy="168910"/>
      </dsp:txXfrm>
    </dsp:sp>
    <dsp:sp modelId="{4541800D-0A57-3F4F-A294-A5FA15F81DF3}">
      <dsp:nvSpPr>
        <dsp:cNvPr id="0" name=""/>
        <dsp:cNvSpPr/>
      </dsp:nvSpPr>
      <dsp:spPr>
        <a:xfrm>
          <a:off x="4771314" y="83511"/>
          <a:ext cx="1135155" cy="106420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4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星系</a:t>
          </a:r>
          <a:br>
            <a:rPr lang="zh-CN" altLang="en-US" sz="1800" kern="1200" dirty="0"/>
          </a:br>
          <a:r>
            <a:rPr lang="zh-CN" altLang="en-US" sz="1800" kern="1200" dirty="0"/>
            <a:t>恒星</a:t>
          </a:r>
          <a:br>
            <a:rPr lang="zh-CN" altLang="en-US" sz="1800" kern="1200" dirty="0"/>
          </a:br>
          <a:r>
            <a:rPr lang="zh-CN" altLang="en-US" sz="1800" kern="1200" dirty="0"/>
            <a:t>行星</a:t>
          </a:r>
          <a:endParaRPr lang="en-US" sz="1800" kern="1200" dirty="0"/>
        </a:p>
      </dsp:txBody>
      <dsp:txXfrm>
        <a:off x="4802484" y="114681"/>
        <a:ext cx="1072815" cy="1001868"/>
      </dsp:txXfrm>
    </dsp:sp>
    <dsp:sp modelId="{6086FF35-FAAE-A641-947A-4BE485ABB8D9}">
      <dsp:nvSpPr>
        <dsp:cNvPr id="0" name=""/>
        <dsp:cNvSpPr/>
      </dsp:nvSpPr>
      <dsp:spPr>
        <a:xfrm>
          <a:off x="6019986" y="474856"/>
          <a:ext cx="240652" cy="281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8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019986" y="531160"/>
        <a:ext cx="168456" cy="168910"/>
      </dsp:txXfrm>
    </dsp:sp>
    <dsp:sp modelId="{EEDDC754-145A-514A-AF49-2763058A477D}">
      <dsp:nvSpPr>
        <dsp:cNvPr id="0" name=""/>
        <dsp:cNvSpPr/>
      </dsp:nvSpPr>
      <dsp:spPr>
        <a:xfrm>
          <a:off x="6360532" y="83511"/>
          <a:ext cx="1135155" cy="1064208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生命</a:t>
          </a:r>
          <a:endParaRPr lang="en-US" sz="1800" kern="1200" dirty="0"/>
        </a:p>
      </dsp:txBody>
      <dsp:txXfrm>
        <a:off x="6391702" y="114681"/>
        <a:ext cx="1072815" cy="1001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07F54-F41C-0C44-A9BB-6E3BCC0311AE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482C-8E3D-174D-840C-AB16C963FC7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3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806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Weinberg</a:t>
            </a:r>
            <a:r>
              <a:rPr kumimoji="1" lang="zh-CN" altLang="en-US" dirty="0"/>
              <a:t>：电弱理论</a:t>
            </a:r>
            <a:endParaRPr kumimoji="1" lang="en-US" altLang="zh-CN" dirty="0"/>
          </a:p>
          <a:p>
            <a:r>
              <a:rPr kumimoji="1" lang="en-US" altLang="zh-CN" dirty="0" err="1"/>
              <a:t>t’Hooft</a:t>
            </a:r>
            <a:r>
              <a:rPr kumimoji="1" lang="zh-CN" altLang="en-US" dirty="0"/>
              <a:t>：电弱</a:t>
            </a:r>
            <a:endParaRPr kumimoji="1" lang="en-US" altLang="zh-CN" dirty="0"/>
          </a:p>
          <a:p>
            <a:r>
              <a:rPr kumimoji="1" lang="en-US" altLang="zh-CN" dirty="0"/>
              <a:t>Gross:</a:t>
            </a:r>
            <a:r>
              <a:rPr kumimoji="1" lang="zh-CN" altLang="en-US" dirty="0"/>
              <a:t> 渐进自由</a:t>
            </a:r>
            <a:endParaRPr kumimoji="1" lang="en-US" altLang="zh-CN" dirty="0"/>
          </a:p>
          <a:p>
            <a:r>
              <a:rPr kumimoji="1" lang="zh-CN" altLang="en-US" dirty="0"/>
              <a:t>唐孝威和小柴昌俊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588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早上</a:t>
            </a:r>
            <a:r>
              <a:rPr kumimoji="1" lang="en-US" altLang="zh-CN" dirty="0"/>
              <a:t>4-5</a:t>
            </a:r>
            <a:r>
              <a:rPr kumimoji="1" lang="zh-CN" altLang="en-US" dirty="0"/>
              <a:t>点就去排队，吴秀兰：我找你找了</a:t>
            </a:r>
            <a:r>
              <a:rPr kumimoji="1" lang="en-US" altLang="zh-CN" dirty="0"/>
              <a:t>20</a:t>
            </a:r>
            <a:r>
              <a:rPr kumimoji="1" lang="zh-CN" altLang="en-US" dirty="0"/>
              <a:t>多年，</a:t>
            </a:r>
            <a:r>
              <a:rPr kumimoji="1" lang="en-US" altLang="zh-CN" dirty="0" err="1"/>
              <a:t>higgs</a:t>
            </a:r>
            <a:r>
              <a:rPr kumimoji="1" lang="zh-CN" altLang="en-US" dirty="0"/>
              <a:t>：今天你终于找到了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077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地下，</a:t>
            </a:r>
            <a:r>
              <a:rPr kumimoji="1" lang="en-US" altLang="zh-CN" dirty="0"/>
              <a:t>100</a:t>
            </a:r>
            <a:r>
              <a:rPr kumimoji="1" lang="zh-CN" altLang="en-US" dirty="0"/>
              <a:t>米，</a:t>
            </a:r>
            <a:r>
              <a:rPr kumimoji="1" lang="en-US" altLang="zh-CN" dirty="0"/>
              <a:t>27</a:t>
            </a:r>
            <a:r>
              <a:rPr kumimoji="1" lang="zh-CN" altLang="en-US" dirty="0"/>
              <a:t>公里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21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8565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http://news.softpedia.com/news/Physics-Paper-on-the-Higgs-Boson-Has-Record-5-154-Authors-481368.shtml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953E-99CD-45A0-A55D-B89BECA09C8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50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cd:</a:t>
            </a:r>
            <a:r>
              <a:rPr kumimoji="1" lang="zh-CN" altLang="en-US" dirty="0"/>
              <a:t> 发光强度，坎德拉， </a:t>
            </a:r>
            <a:r>
              <a:rPr kumimoji="1" lang="en-US" altLang="zh-CN" dirty="0"/>
              <a:t>u0:</a:t>
            </a:r>
            <a:r>
              <a:rPr kumimoji="1" lang="zh-CN" altLang="en-US" dirty="0"/>
              <a:t>磁导率，</a:t>
            </a:r>
            <a:r>
              <a:rPr kumimoji="1" lang="en-US" altLang="zh-CN" dirty="0"/>
              <a:t>permeability,</a:t>
            </a:r>
            <a:r>
              <a:rPr kumimoji="1" lang="zh-CN" altLang="en-US" dirty="0"/>
              <a:t> </a:t>
            </a:r>
            <a:r>
              <a:rPr kumimoji="1" lang="en-US" altLang="zh-CN" dirty="0"/>
              <a:t>epsilon0,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permittivity,</a:t>
            </a:r>
            <a:r>
              <a:rPr kumimoji="1" lang="zh-CN" altLang="en-US" dirty="0"/>
              <a:t>介电常数， </a:t>
            </a:r>
            <a:r>
              <a:rPr kumimoji="1" lang="en-US" altLang="zh-CN" dirty="0"/>
              <a:t>T_TPW</a:t>
            </a:r>
            <a:r>
              <a:rPr kumimoji="1" lang="zh-CN" altLang="en-US" dirty="0"/>
              <a:t>：</a:t>
            </a:r>
            <a:r>
              <a:rPr kumimoji="1" lang="en-US" altLang="zh-CN" dirty="0"/>
              <a:t>triple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point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water,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273.16</a:t>
            </a:r>
            <a:r>
              <a:rPr kumimoji="1" lang="zh-CN" altLang="en-US" dirty="0"/>
              <a:t> </a:t>
            </a:r>
            <a:r>
              <a:rPr kumimoji="1" lang="en-US" altLang="zh-CN" dirty="0"/>
              <a:t>K,</a:t>
            </a:r>
            <a:r>
              <a:rPr kumimoji="1" lang="zh-CN" altLang="en-US" dirty="0"/>
              <a:t> 冰点是</a:t>
            </a:r>
            <a:r>
              <a:rPr kumimoji="1" lang="en-US" altLang="zh-CN" dirty="0"/>
              <a:t>273.15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779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897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 吉姆尼“：</a:t>
            </a:r>
            <a:r>
              <a:rPr kumimoji="1" lang="en-US" altLang="zh-CN" dirty="0" err="1"/>
              <a:t>poikl</a:t>
            </a:r>
            <a:r>
              <a:rPr kumimoji="1" lang="en-US" altLang="zh-CN" dirty="0"/>
              <a:t>/?/??</a:t>
            </a:r>
            <a:r>
              <a:rPr kumimoji="1" lang="zh-CN" altLang="en-US" dirty="0"/>
              <a:t>，</a:t>
            </a:r>
            <a:r>
              <a:rPr kumimoji="1" lang="en-US" altLang="zh-CN" dirty="0"/>
              <a:t>m’n.4</a:t>
            </a:r>
            <a:r>
              <a:rPr kumimoji="1" lang="zh-CN" altLang="en-US" dirty="0"/>
              <a:t>瑟</a:t>
            </a:r>
            <a:r>
              <a:rPr kumimoji="1" lang="en-US" altLang="zh-CN" dirty="0" err="1"/>
              <a:t>zce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164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氢分子的运动速度在</a:t>
            </a:r>
            <a:r>
              <a:rPr kumimoji="1" lang="en-US" altLang="zh-CN" dirty="0"/>
              <a:t>0</a:t>
            </a:r>
            <a:r>
              <a:rPr kumimoji="1" lang="zh-CN" altLang="en-US" dirty="0"/>
              <a:t>度时大约</a:t>
            </a:r>
            <a:r>
              <a:rPr kumimoji="1" lang="en-US" altLang="zh-CN" dirty="0"/>
              <a:t>0.04</a:t>
            </a:r>
            <a:r>
              <a:rPr kumimoji="1" lang="zh-CN" altLang="en-US" dirty="0"/>
              <a:t> </a:t>
            </a:r>
            <a:r>
              <a:rPr kumimoji="1" lang="en-US" altLang="zh-CN" dirty="0"/>
              <a:t>eV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151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953E-99CD-45A0-A55D-B89BECA09C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29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953E-99CD-45A0-A55D-B89BECA09C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20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953E-99CD-45A0-A55D-B89BECA09C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7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819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205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míng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昭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zhāo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瞢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mèng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注意：在此处指晦暗、昏暗不明的样子，读第四声）</a:t>
            </a: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àn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冯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píng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翼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yì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惟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wéi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象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xiàng</a:t>
            </a:r>
            <a:endParaRPr lang="en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020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冷暗物质：为什么是冷的？如果是热的，会抹平小尺度结构；热的话，宇宙先形成大尺度的超星系团，再变成小尺度的星系等；实际上是先形成恒星等，再形成星系、星系团</a:t>
            </a:r>
            <a:endParaRPr kumimoji="1" lang="en-US" altLang="zh-CN" dirty="0"/>
          </a:p>
          <a:p>
            <a:r>
              <a:rPr kumimoji="1" lang="zh-CN" altLang="en-US" dirty="0"/>
              <a:t>宇宙的平均密度：</a:t>
            </a:r>
            <a:r>
              <a:rPr kumimoji="1" lang="en-US" altLang="zh-CN" dirty="0"/>
              <a:t>5.1</a:t>
            </a:r>
            <a:r>
              <a:rPr kumimoji="1" lang="zh-CN" altLang="en-US" dirty="0"/>
              <a:t>个质子质量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立方米；</a:t>
            </a:r>
            <a:endParaRPr kumimoji="1" lang="en-US" altLang="zh-CN" dirty="0"/>
          </a:p>
          <a:p>
            <a:r>
              <a:rPr kumimoji="1" lang="zh-CN" altLang="en-US" dirty="0"/>
              <a:t>暗物质的平均密度：</a:t>
            </a:r>
            <a:r>
              <a:rPr kumimoji="1" lang="en-US" altLang="zh-CN" dirty="0"/>
              <a:t>1.4</a:t>
            </a:r>
            <a:r>
              <a:rPr kumimoji="1" lang="zh-CN" altLang="en-US" dirty="0"/>
              <a:t>个质子质量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立方米；</a:t>
            </a:r>
            <a:endParaRPr kumimoji="1" lang="en-US" altLang="zh-CN" dirty="0"/>
          </a:p>
          <a:p>
            <a:r>
              <a:rPr kumimoji="1" lang="zh-CN" altLang="en-US" dirty="0"/>
              <a:t>银河系平均密度：</a:t>
            </a:r>
            <a:r>
              <a:rPr kumimoji="1" lang="en-US" altLang="zh-CN" dirty="0"/>
              <a:t>540</a:t>
            </a:r>
            <a:r>
              <a:rPr kumimoji="1" lang="zh-CN" altLang="en-US" dirty="0"/>
              <a:t> 质子质量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立方米；</a:t>
            </a:r>
            <a:endParaRPr kumimoji="1" lang="en-US" altLang="zh-CN" dirty="0"/>
          </a:p>
          <a:p>
            <a:r>
              <a:rPr kumimoji="1" lang="zh-CN" altLang="en-US" dirty="0"/>
              <a:t>银河系暗物质平均密度：</a:t>
            </a:r>
            <a:r>
              <a:rPr kumimoji="1" lang="en-US" altLang="zh-CN" dirty="0"/>
              <a:t>512</a:t>
            </a:r>
            <a:r>
              <a:rPr kumimoji="1" lang="zh-CN" altLang="en-US" dirty="0"/>
              <a:t>质子质量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立方米；（球状分布、普通物质为盘状分布）</a:t>
            </a:r>
            <a:endParaRPr kumimoji="1" lang="en-US" altLang="zh-CN" dirty="0"/>
          </a:p>
          <a:p>
            <a:r>
              <a:rPr kumimoji="1" lang="zh-CN" altLang="en-US" dirty="0"/>
              <a:t>太阳</a:t>
            </a:r>
            <a:r>
              <a:rPr kumimoji="1" lang="en-US" altLang="zh-CN" dirty="0"/>
              <a:t>/</a:t>
            </a:r>
            <a:r>
              <a:rPr kumimoji="1" lang="zh-CN" altLang="en-US" dirty="0"/>
              <a:t>地球附近暗物质密度：</a:t>
            </a:r>
            <a:r>
              <a:rPr kumimoji="1" lang="en-US" altLang="zh-CN" dirty="0"/>
              <a:t>300000</a:t>
            </a:r>
            <a:r>
              <a:rPr kumimoji="1" lang="zh-CN" altLang="en-US" dirty="0"/>
              <a:t> 质子质量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立方米；</a:t>
            </a:r>
            <a:endParaRPr kumimoji="1" lang="en-US" altLang="zh-CN" dirty="0"/>
          </a:p>
          <a:p>
            <a:r>
              <a:rPr kumimoji="1" lang="zh-CN" altLang="en-US" dirty="0"/>
              <a:t>中微子占比：由宇宙早期（</a:t>
            </a:r>
            <a:r>
              <a:rPr kumimoji="1" lang="en-US" altLang="zh-CN" dirty="0"/>
              <a:t>~1s</a:t>
            </a:r>
            <a:r>
              <a:rPr kumimoji="1" lang="zh-CN" altLang="en-US" dirty="0"/>
              <a:t>）质子和中子平衡给出中微子数密度（</a:t>
            </a:r>
            <a:r>
              <a:rPr kumimoji="1" lang="en-US" altLang="zh-CN" dirty="0"/>
              <a:t>336</a:t>
            </a:r>
            <a:r>
              <a:rPr kumimoji="1" lang="zh-CN" altLang="en-US" dirty="0"/>
              <a:t>个</a:t>
            </a:r>
            <a:r>
              <a:rPr kumimoji="1" lang="en-US" altLang="zh-CN" dirty="0"/>
              <a:t>/</a:t>
            </a:r>
            <a:r>
              <a:rPr kumimoji="1" lang="zh-CN" altLang="en-US" dirty="0"/>
              <a:t>立方厘米）；由星系形成模拟给出平均质量</a:t>
            </a:r>
            <a:r>
              <a:rPr kumimoji="1" lang="en-US" altLang="zh-CN" dirty="0"/>
              <a:t>~0.04</a:t>
            </a:r>
            <a:r>
              <a:rPr kumimoji="1" lang="zh-CN" altLang="en-US" dirty="0"/>
              <a:t> </a:t>
            </a:r>
            <a:r>
              <a:rPr kumimoji="1" lang="en-US" altLang="zh-CN" dirty="0"/>
              <a:t>GeV</a:t>
            </a:r>
          </a:p>
          <a:p>
            <a:r>
              <a:rPr kumimoji="1" lang="zh-CN" altLang="en-US" dirty="0"/>
              <a:t>宇宙学常数：为了描述宇宙的加速膨胀，起到负压的作用；对应着真空的能量密度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87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482C-8E3D-174D-840C-AB16C963FC7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186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89E611-AB63-0B48-9590-256E3C865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A10567-C999-784E-910B-BD1DAEF50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4F5A9B-AC7D-2443-B623-6DCE7EC8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77E5B6-EE2C-D64E-B024-B4821611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76A454-467E-B244-9808-B4EE2761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210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DB68B-0ADA-CF4E-A824-F97E86C7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CAE828-CFA5-7D46-8D2D-A10EC6266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F8F918-0FD2-6147-9E58-7E1ED7E9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D42AFD-B7F1-3040-811E-510C921F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AE7FAC-3D74-EE4F-8E83-5A64A4C6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263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003276-DABE-024E-A7B0-D949A11C1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4BBF34-1721-9647-80CE-56AD5BA5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837C08-0E91-A44E-9B43-5548135B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1C74BA-660B-C14E-ADC9-FE8F14A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591323-5C52-E940-8AA3-15BB2FA8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37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36E066-478D-5847-905C-15282557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ACE5DB-238D-6249-8BAA-3DCDB9F89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BA0527-946B-6249-B22E-CB02710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C37914-AEB8-A94B-849C-290E3925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DCA062-8BF8-1F46-A895-E50FB6A6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32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9C079-4DD2-BE4C-9E6E-9DDC0349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28646-B465-8741-BF3C-1C80C7F53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0856AA-C5DB-0943-969F-121ADA0B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0D8B5C-3C53-7248-8FEF-99DFFBA1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013B-44A5-3148-BA4E-D14885D2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06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8950C-99D6-7348-871A-00CAED34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26AE29-4FF8-DD4C-8B80-9A71A41C8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06DCD7-1D8C-AA45-B53B-7CE603A2D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E7037D-2036-154B-9F3A-94349809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6938-2C7E-4344-BEBE-EC30C3E9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22BB1-78A4-FF4E-804C-A6E83DC1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828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FFC4A-C839-D145-A0C3-8A4341C0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626D39-3D65-1B49-A61D-78B97C5B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693A19-341C-A644-B161-FF471A134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6431BB7-37DF-784F-8D8E-BBA468FAC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A0F954-34FC-DB40-852D-D0FB1456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9927F0-0385-5B44-9121-F3806E3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48A1DE-101B-1940-ADB4-13D4D2A3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5F7A19-B671-C240-A6BE-2BD595A6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883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3DDDA7-5DC4-8A48-8807-61D44FA6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94F4B9-6AA5-EC46-8A63-33DFB623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C87437-A8CC-F045-8FBC-5F885733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7A382B-A254-F441-9EBB-AE47D522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785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3DD71D-ED1D-5A4F-B43B-36984969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B6C804A-C23D-5447-B59A-5C4F08D9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38E7A-B0AF-1A4D-8773-D23A8334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163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0D8D2-6B73-6144-8C9E-74372B87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8BF662-44BC-D547-A914-2CBBD165F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2FCF53-0F6C-2140-A61C-9398D2992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0EB433-6F19-D84F-9BD9-2E88EE62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A29B13-9501-D34A-AC23-76FED6F7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702190-D714-9C49-8D78-FC33DBF6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620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E6DFA-DE00-374A-9366-810E7EDE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E2CF77-785D-0348-9F1A-AE19AE216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6E928D-7909-9C44-B063-EBEDA120A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55F6A6-A610-8D43-AD4B-94F48950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3C9C88-E233-4040-9E1D-BB3F2699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73CA85-8749-3D48-973F-09FA7F1E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120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02AD328-3F91-DB46-B19B-CE82C026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CF12E2-B774-2E4A-8E02-99A3E63F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748188-7A50-9D42-A285-06A8BF4A3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90489-24B1-A84E-B7EA-3AE45D312A4B}" type="datetimeFigureOut">
              <a:rPr kumimoji="1" lang="zh-CN" altLang="en-US" smtClean="0"/>
              <a:t>2026/2/28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435F10-D56E-8646-892F-D57F8F68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59FD5F-06ED-E64E-B95D-3B335ADDD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ED98-47C7-0F44-96DE-E8813FD84AC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329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enbin.qian@ucas.ac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jpe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jpe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hyperlink" Target="https://mediastream.cern.ch/MediaArchive/Photo/Public/2007/0708002/0708002_01/0708002_01-A5-at-72-dpi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books.hep.com.cn/h5/booklist?projectId=FKV69VC9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37968" y="308920"/>
            <a:ext cx="10315832" cy="2001794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7030A0"/>
                </a:solidFill>
                <a:latin typeface="华文楷体"/>
                <a:ea typeface="华文楷体"/>
                <a:cs typeface="华文楷体"/>
              </a:rPr>
              <a:t>原子物理学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109939"/>
            <a:ext cx="9144000" cy="1412634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3300" b="1" dirty="0"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主讲教师：钱文斌</a:t>
            </a:r>
            <a:endParaRPr lang="en-US" altLang="zh-CN" sz="3300" b="1" dirty="0">
              <a:latin typeface="Kaiti SC" panose="02010600040101010101" pitchFamily="2" charset="-122"/>
              <a:ea typeface="Kaiti SC" panose="02010600040101010101" pitchFamily="2" charset="-122"/>
              <a:cs typeface="华文楷体"/>
            </a:endParaRPr>
          </a:p>
          <a:p>
            <a:r>
              <a:rPr lang="zh-CN" altLang="en-US" sz="33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邮箱：</a:t>
            </a:r>
            <a:r>
              <a:rPr lang="en-US" altLang="zh-CN" sz="3300" u="sng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wenbin.qian@ucas.ac.cn</a:t>
            </a:r>
            <a:r>
              <a:rPr lang="en-US" altLang="zh-CN" sz="3300" u="sng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</a:t>
            </a:r>
          </a:p>
          <a:p>
            <a:r>
              <a:rPr lang="en-US" altLang="zh-CN" sz="33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 </a:t>
            </a:r>
            <a:r>
              <a:rPr lang="zh-CN" altLang="en-US" sz="33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办公室：</a:t>
            </a:r>
            <a:r>
              <a:rPr lang="en-US" altLang="zh-CN" sz="33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 </a:t>
            </a:r>
            <a:r>
              <a:rPr lang="zh-CN" altLang="en-US" sz="33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学园一</a:t>
            </a:r>
            <a:r>
              <a:rPr lang="en-US" altLang="zh-CN" sz="33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331  </a:t>
            </a:r>
          </a:p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31ACBEF1-66CA-CB4E-A428-516CE7632397}"/>
              </a:ext>
            </a:extLst>
          </p:cNvPr>
          <p:cNvSpPr txBox="1">
            <a:spLocks/>
          </p:cNvSpPr>
          <p:nvPr/>
        </p:nvSpPr>
        <p:spPr>
          <a:xfrm>
            <a:off x="492868" y="4947597"/>
            <a:ext cx="5574300" cy="160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助教：刘一珉</a:t>
            </a:r>
            <a:endParaRPr lang="en-US" altLang="zh-CN" dirty="0">
              <a:latin typeface="Kaiti SC" panose="02010600040101010101" pitchFamily="2" charset="-122"/>
              <a:ea typeface="Kaiti SC" panose="02010600040101010101" pitchFamily="2" charset="-122"/>
              <a:cs typeface="华文楷体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邮箱：</a:t>
            </a:r>
            <a:r>
              <a:rPr lang="fr-FR" altLang="zh-CN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liuyimin22@mails.ucas.ac.cn</a:t>
            </a:r>
            <a:endParaRPr lang="en-US" altLang="zh-CN" u="sng" dirty="0">
              <a:solidFill>
                <a:srgbClr val="0070C0"/>
              </a:solidFill>
              <a:latin typeface="Kaiti SC" panose="02010600040101010101" pitchFamily="2" charset="-122"/>
              <a:ea typeface="Kaiti SC" panose="02010600040101010101" pitchFamily="2" charset="-122"/>
              <a:cs typeface="华文楷体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答疑时间：随时微信联系</a:t>
            </a:r>
            <a:r>
              <a:rPr lang="en-US" altLang="zh-CN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</a:t>
            </a:r>
          </a:p>
          <a:p>
            <a:endParaRPr lang="en-US" altLang="zh-CN" sz="2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endParaRPr lang="zh-CN" altLang="en-US" dirty="0"/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4DC88975-B41E-3147-88F7-F55E27D1607C}"/>
              </a:ext>
            </a:extLst>
          </p:cNvPr>
          <p:cNvSpPr txBox="1">
            <a:spLocks/>
          </p:cNvSpPr>
          <p:nvPr/>
        </p:nvSpPr>
        <p:spPr>
          <a:xfrm>
            <a:off x="6384587" y="4947597"/>
            <a:ext cx="4740613" cy="1601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助教：陈缮真副研究员</a:t>
            </a:r>
            <a:endParaRPr lang="en-US" altLang="zh-CN" sz="2600" dirty="0">
              <a:latin typeface="Kaiti SC" panose="02010600040101010101" pitchFamily="2" charset="-122"/>
              <a:ea typeface="Kaiti SC" panose="02010600040101010101" pitchFamily="2" charset="-122"/>
              <a:cs typeface="华文楷体"/>
            </a:endParaRPr>
          </a:p>
          <a:p>
            <a:r>
              <a:rPr lang="zh-CN" altLang="en-US" sz="26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邮箱：</a:t>
            </a:r>
            <a:r>
              <a:rPr lang="en-US" altLang="zh-CN" sz="2600" dirty="0" err="1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shanzhen.chen</a:t>
            </a:r>
            <a:r>
              <a:rPr lang="fr-FR" altLang="zh-CN" sz="26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@</a:t>
            </a:r>
            <a:r>
              <a:rPr lang="en-US" altLang="zh-CN" sz="26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ihep</a:t>
            </a:r>
            <a:r>
              <a:rPr lang="fr-FR" altLang="zh-CN" sz="26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.ac.cn</a:t>
            </a:r>
          </a:p>
          <a:p>
            <a:r>
              <a:rPr lang="en-US" altLang="zh-CN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 </a:t>
            </a:r>
            <a:r>
              <a:rPr lang="zh-CN" altLang="en-US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办公室：</a:t>
            </a:r>
            <a:r>
              <a:rPr lang="en-US" altLang="zh-CN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  </a:t>
            </a:r>
            <a:r>
              <a:rPr lang="zh-CN" altLang="en-US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高能所多学科楼</a:t>
            </a:r>
            <a:r>
              <a:rPr lang="en-US" altLang="zh-CN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716</a:t>
            </a:r>
          </a:p>
          <a:p>
            <a:r>
              <a:rPr lang="zh-CN" altLang="en-US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答疑时间：周二下午</a:t>
            </a:r>
            <a:r>
              <a:rPr lang="en-US" altLang="zh-CN" sz="26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华文楷体"/>
              </a:rPr>
              <a:t>2:00-4:00 </a:t>
            </a:r>
          </a:p>
          <a:p>
            <a:endParaRPr lang="en-US" altLang="zh-CN" sz="2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704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3990" y="405561"/>
            <a:ext cx="10515600" cy="1738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3600" dirty="0">
                <a:latin typeface="华文楷体"/>
                <a:ea typeface="华文楷体"/>
                <a:cs typeface="华文楷体"/>
              </a:rPr>
              <a:t>物理学是研究物质结构、相互作用和物质运动最基本、最普遍的规律的科学，物理学家研究宇宙（时空）和物质遵循的普遍原则。尝试回答：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1635215" y="2136846"/>
            <a:ext cx="7296750" cy="34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“</a:t>
            </a:r>
            <a:r>
              <a:rPr lang="zh-CN" altLang="en-US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宇宙万物是由什么构成的</a:t>
            </a:r>
            <a:r>
              <a:rPr lang="en-US" altLang="zh-CN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?”</a:t>
            </a:r>
          </a:p>
          <a:p>
            <a:r>
              <a:rPr lang="en-US" altLang="zh-CN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“</a:t>
            </a:r>
            <a:r>
              <a:rPr lang="zh-CN" altLang="en-US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是什么把这些基本元素绑在一起的？”</a:t>
            </a:r>
          </a:p>
          <a:p>
            <a:r>
              <a:rPr lang="zh-CN" altLang="en-US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“为什么这些基本元素能够稳定存在？”</a:t>
            </a:r>
          </a:p>
          <a:p>
            <a:r>
              <a:rPr lang="zh-CN" altLang="en-US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“是什么把最小的基本粒子与最大的宇宙给联系起来的？”</a:t>
            </a:r>
          </a:p>
          <a:p>
            <a:r>
              <a:rPr lang="zh-CN" altLang="en-US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“宇宙是有起源吗？如果有，它的归宿又是怎样？”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F0644A-66ED-B644-9C3D-F9085AB6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516" y="1739280"/>
            <a:ext cx="2628900" cy="3175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3B8390D-7750-FB47-98DB-74B0010E8056}"/>
              </a:ext>
            </a:extLst>
          </p:cNvPr>
          <p:cNvSpPr/>
          <p:nvPr/>
        </p:nvSpPr>
        <p:spPr>
          <a:xfrm>
            <a:off x="9277426" y="5244147"/>
            <a:ext cx="249299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遂古之初，谁传道之？</a:t>
            </a:r>
            <a:br>
              <a:rPr lang="zh-CN" altLang="en-US" dirty="0"/>
            </a:br>
            <a:r>
              <a:rPr lang="zh-CN" altLang="en-US" dirty="0"/>
              <a:t>上下未形，何由考之？</a:t>
            </a:r>
            <a:br>
              <a:rPr lang="zh-CN" altLang="en-US" dirty="0"/>
            </a:br>
            <a:r>
              <a:rPr lang="zh-CN" altLang="en-US" dirty="0"/>
              <a:t>冥昭瞢暗，谁能极之？</a:t>
            </a:r>
            <a:br>
              <a:rPr lang="zh-CN" altLang="en-US" dirty="0"/>
            </a:br>
            <a:r>
              <a:rPr lang="zh-CN" altLang="en-US" dirty="0"/>
              <a:t>冯翼惟象，何以识之？</a:t>
            </a:r>
            <a:br>
              <a:rPr lang="zh-CN" altLang="en-US" dirty="0"/>
            </a:br>
            <a:r>
              <a:rPr lang="zh-CN" altLang="en-US" dirty="0"/>
              <a:t>明明暗暗，惟时何为？</a:t>
            </a:r>
          </a:p>
        </p:txBody>
      </p:sp>
    </p:spTree>
    <p:extLst>
      <p:ext uri="{BB962C8B-B14F-4D97-AF65-F5344CB8AC3E}">
        <p14:creationId xmlns:p14="http://schemas.microsoft.com/office/powerpoint/2010/main" val="82508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物理理论的关键发展图谱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  <p:grpSp>
        <p:nvGrpSpPr>
          <p:cNvPr id="71" name="组合 3"/>
          <p:cNvGrpSpPr>
            <a:grpSpLocks/>
          </p:cNvGrpSpPr>
          <p:nvPr/>
        </p:nvGrpSpPr>
        <p:grpSpPr bwMode="auto">
          <a:xfrm>
            <a:off x="2303267" y="1351002"/>
            <a:ext cx="7024841" cy="4616028"/>
            <a:chOff x="346812" y="609519"/>
            <a:chExt cx="8335070" cy="5521408"/>
          </a:xfrm>
        </p:grpSpPr>
        <p:sp>
          <p:nvSpPr>
            <p:cNvPr id="72" name="Text Box 9"/>
            <p:cNvSpPr txBox="1">
              <a:spLocks noChangeArrowheads="1"/>
            </p:cNvSpPr>
            <p:nvPr/>
          </p:nvSpPr>
          <p:spPr bwMode="auto">
            <a:xfrm>
              <a:off x="4981376" y="609519"/>
              <a:ext cx="2166743" cy="441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Char char="l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l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charset="2"/>
                <a:buChar char="l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ea typeface="宋体" charset="-122"/>
                </a:rPr>
                <a:t>经典力学</a:t>
              </a:r>
              <a:r>
                <a:rPr lang="en-US" altLang="zh-CN" sz="1800" b="1" dirty="0">
                  <a:ea typeface="宋体" charset="-122"/>
                </a:rPr>
                <a:t>(1687)</a:t>
              </a:r>
              <a:r>
                <a:rPr lang="en-US" altLang="zh-CN" sz="1200" dirty="0">
                  <a:ea typeface="宋体" charset="-122"/>
                </a:rPr>
                <a:t>)</a:t>
              </a:r>
            </a:p>
          </p:txBody>
        </p:sp>
        <p:grpSp>
          <p:nvGrpSpPr>
            <p:cNvPr id="73" name="Group 40"/>
            <p:cNvGrpSpPr>
              <a:grpSpLocks/>
            </p:cNvGrpSpPr>
            <p:nvPr/>
          </p:nvGrpSpPr>
          <p:grpSpPr bwMode="auto">
            <a:xfrm>
              <a:off x="3489327" y="1884364"/>
              <a:ext cx="2574927" cy="2446338"/>
              <a:chOff x="2198" y="1187"/>
              <a:chExt cx="1622" cy="1541"/>
            </a:xfrm>
          </p:grpSpPr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flipH="1">
                <a:off x="2880" y="1187"/>
                <a:ext cx="3" cy="3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latin typeface="Arial" panose="020B0604020202020204" pitchFamily="34" charset="0"/>
                </a:endParaRPr>
              </a:p>
            </p:txBody>
          </p:sp>
          <p:grpSp>
            <p:nvGrpSpPr>
              <p:cNvPr id="96" name="Group 18"/>
              <p:cNvGrpSpPr>
                <a:grpSpLocks/>
              </p:cNvGrpSpPr>
              <p:nvPr/>
            </p:nvGrpSpPr>
            <p:grpSpPr bwMode="auto">
              <a:xfrm>
                <a:off x="2302" y="1553"/>
                <a:ext cx="1518" cy="1175"/>
                <a:chOff x="306" y="1767"/>
                <a:chExt cx="1518" cy="1175"/>
              </a:xfrm>
            </p:grpSpPr>
            <p:pic>
              <p:nvPicPr>
                <p:cNvPr id="98" name="Picture 8" descr="einst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" y="1767"/>
                  <a:ext cx="622" cy="8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06" y="2664"/>
                  <a:ext cx="1518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charset="2"/>
                    <a:buChar char="l"/>
                    <a:defRPr sz="32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zh-CN" altLang="en-US" sz="1800">
                      <a:latin typeface="黑体" charset="-122"/>
                      <a:ea typeface="黑体" charset="-122"/>
                    </a:rPr>
                    <a:t>狭义相对论</a:t>
                  </a:r>
                  <a:r>
                    <a:rPr lang="en-US" altLang="zh-CN" sz="1800" dirty="0">
                      <a:latin typeface="黑体" charset="-122"/>
                      <a:ea typeface="黑体" charset="-122"/>
                    </a:rPr>
                    <a:t>(1905)</a:t>
                  </a:r>
                </a:p>
              </p:txBody>
            </p:sp>
          </p:grpSp>
          <p:sp>
            <p:nvSpPr>
              <p:cNvPr id="97" name="Text Box 23"/>
              <p:cNvSpPr txBox="1">
                <a:spLocks noChangeArrowheads="1"/>
              </p:cNvSpPr>
              <p:nvPr/>
            </p:nvSpPr>
            <p:spPr bwMode="auto">
              <a:xfrm>
                <a:off x="2198" y="1269"/>
                <a:ext cx="643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Char char="l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000">
                    <a:latin typeface="黑体" charset="-122"/>
                    <a:ea typeface="黑体" charset="-122"/>
                  </a:rPr>
                  <a:t>高速</a:t>
                </a:r>
                <a:endParaRPr lang="en-US" altLang="zh-CN" sz="2000" dirty="0">
                  <a:latin typeface="黑体" charset="-122"/>
                  <a:ea typeface="黑体" charset="-122"/>
                </a:endParaRPr>
              </a:p>
            </p:txBody>
          </p:sp>
        </p:grpSp>
        <p:grpSp>
          <p:nvGrpSpPr>
            <p:cNvPr id="74" name="Group 36"/>
            <p:cNvGrpSpPr>
              <a:grpSpLocks/>
            </p:cNvGrpSpPr>
            <p:nvPr/>
          </p:nvGrpSpPr>
          <p:grpSpPr bwMode="auto">
            <a:xfrm>
              <a:off x="346812" y="1467298"/>
              <a:ext cx="3001965" cy="2722564"/>
              <a:chOff x="142" y="1029"/>
              <a:chExt cx="1891" cy="1715"/>
            </a:xfrm>
          </p:grpSpPr>
          <p:sp>
            <p:nvSpPr>
              <p:cNvPr id="92" name="Line 5"/>
              <p:cNvSpPr>
                <a:spLocks noChangeShapeType="1"/>
              </p:cNvSpPr>
              <p:nvPr/>
            </p:nvSpPr>
            <p:spPr bwMode="auto">
              <a:xfrm flipH="1">
                <a:off x="1206" y="1144"/>
                <a:ext cx="827" cy="4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3" name="Text Box 13"/>
              <p:cNvSpPr txBox="1">
                <a:spLocks noChangeArrowheads="1"/>
              </p:cNvSpPr>
              <p:nvPr/>
            </p:nvSpPr>
            <p:spPr bwMode="auto">
              <a:xfrm>
                <a:off x="142" y="2466"/>
                <a:ext cx="1346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Char char="l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1800" b="1">
                    <a:latin typeface="黑体" charset="-122"/>
                    <a:ea typeface="黑体" charset="-122"/>
                  </a:rPr>
                  <a:t>量子力学</a:t>
                </a:r>
                <a:r>
                  <a:rPr lang="en-US" altLang="zh-CN" sz="1800" b="1">
                    <a:latin typeface="黑体" charset="-122"/>
                    <a:ea typeface="黑体" charset="-122"/>
                  </a:rPr>
                  <a:t>(1905)</a:t>
                </a:r>
              </a:p>
            </p:txBody>
          </p:sp>
          <p:sp>
            <p:nvSpPr>
              <p:cNvPr id="94" name="Text Box 25"/>
              <p:cNvSpPr txBox="1">
                <a:spLocks noChangeArrowheads="1"/>
              </p:cNvSpPr>
              <p:nvPr/>
            </p:nvSpPr>
            <p:spPr bwMode="auto">
              <a:xfrm>
                <a:off x="1010" y="1029"/>
                <a:ext cx="598" cy="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Char char="l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400">
                    <a:latin typeface="黑体" charset="-122"/>
                    <a:ea typeface="黑体" charset="-122"/>
                  </a:rPr>
                  <a:t>微观</a:t>
                </a:r>
                <a:endParaRPr lang="en-US" altLang="zh-CN" sz="2400">
                  <a:latin typeface="黑体" charset="-122"/>
                  <a:ea typeface="黑体" charset="-122"/>
                </a:endParaRPr>
              </a:p>
            </p:txBody>
          </p:sp>
        </p:grpSp>
        <p:grpSp>
          <p:nvGrpSpPr>
            <p:cNvPr id="75" name="Group 35"/>
            <p:cNvGrpSpPr>
              <a:grpSpLocks/>
            </p:cNvGrpSpPr>
            <p:nvPr/>
          </p:nvGrpSpPr>
          <p:grpSpPr bwMode="auto">
            <a:xfrm>
              <a:off x="5318127" y="1304925"/>
              <a:ext cx="3278189" cy="2681288"/>
              <a:chOff x="3350" y="822"/>
              <a:chExt cx="2065" cy="1689"/>
            </a:xfrm>
          </p:grpSpPr>
          <p:grpSp>
            <p:nvGrpSpPr>
              <p:cNvPr id="87" name="Group 20"/>
              <p:cNvGrpSpPr>
                <a:grpSpLocks/>
              </p:cNvGrpSpPr>
              <p:nvPr/>
            </p:nvGrpSpPr>
            <p:grpSpPr bwMode="auto">
              <a:xfrm>
                <a:off x="4067" y="1330"/>
                <a:ext cx="1348" cy="1181"/>
                <a:chOff x="2184" y="1550"/>
                <a:chExt cx="1348" cy="1181"/>
              </a:xfrm>
            </p:grpSpPr>
            <p:pic>
              <p:nvPicPr>
                <p:cNvPr id="90" name="Picture 21" descr="einst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3" y="1550"/>
                  <a:ext cx="622" cy="8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184" y="2476"/>
                  <a:ext cx="1348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charset="2"/>
                    <a:buChar char="l"/>
                    <a:defRPr sz="32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charset="2"/>
                    <a:buChar char="l"/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zh-CN" altLang="en-US" sz="1600" b="1">
                      <a:latin typeface="黑体" charset="-122"/>
                      <a:ea typeface="黑体" charset="-122"/>
                    </a:rPr>
                    <a:t>广义相对论</a:t>
                  </a:r>
                  <a:r>
                    <a:rPr lang="en-US" altLang="zh-CN" sz="1600" dirty="0">
                      <a:ea typeface="宋体" charset="-122"/>
                    </a:rPr>
                    <a:t>(1915)</a:t>
                  </a:r>
                </a:p>
              </p:txBody>
            </p:sp>
          </p:grpSp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>
                <a:off x="3350" y="985"/>
                <a:ext cx="827" cy="4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9" name="Text Box 26"/>
              <p:cNvSpPr txBox="1">
                <a:spLocks noChangeArrowheads="1"/>
              </p:cNvSpPr>
              <p:nvPr/>
            </p:nvSpPr>
            <p:spPr bwMode="auto">
              <a:xfrm>
                <a:off x="3779" y="822"/>
                <a:ext cx="598" cy="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Char char="l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2400" dirty="0">
                    <a:latin typeface="黑体" charset="-122"/>
                    <a:ea typeface="黑体" charset="-122"/>
                  </a:rPr>
                  <a:t>宏观</a:t>
                </a:r>
                <a:endParaRPr lang="en-US" altLang="zh-CN" sz="2400" dirty="0">
                  <a:latin typeface="黑体" charset="-122"/>
                  <a:ea typeface="黑体" charset="-122"/>
                </a:endParaRPr>
              </a:p>
            </p:txBody>
          </p:sp>
        </p:grpSp>
        <p:grpSp>
          <p:nvGrpSpPr>
            <p:cNvPr id="76" name="Group 41"/>
            <p:cNvGrpSpPr>
              <a:grpSpLocks/>
            </p:cNvGrpSpPr>
            <p:nvPr/>
          </p:nvGrpSpPr>
          <p:grpSpPr bwMode="auto">
            <a:xfrm>
              <a:off x="1384300" y="4189414"/>
              <a:ext cx="3101976" cy="1941513"/>
              <a:chOff x="872" y="2639"/>
              <a:chExt cx="1954" cy="1223"/>
            </a:xfrm>
          </p:grpSpPr>
          <p:grpSp>
            <p:nvGrpSpPr>
              <p:cNvPr id="82" name="Group 37"/>
              <p:cNvGrpSpPr>
                <a:grpSpLocks/>
              </p:cNvGrpSpPr>
              <p:nvPr/>
            </p:nvGrpSpPr>
            <p:grpSpPr bwMode="auto">
              <a:xfrm>
                <a:off x="872" y="2639"/>
                <a:ext cx="1954" cy="938"/>
                <a:chOff x="872" y="2639"/>
                <a:chExt cx="1954" cy="938"/>
              </a:xfrm>
            </p:grpSpPr>
            <p:sp>
              <p:nvSpPr>
                <p:cNvPr id="84" name="Line 27"/>
                <p:cNvSpPr>
                  <a:spLocks noChangeShapeType="1"/>
                </p:cNvSpPr>
                <p:nvPr/>
              </p:nvSpPr>
              <p:spPr bwMode="auto">
                <a:xfrm>
                  <a:off x="872" y="2639"/>
                  <a:ext cx="591" cy="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235" y="2775"/>
                  <a:ext cx="591" cy="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86" name="Picture 17" descr="The image “http://pup.princeton.edu/images/j5524.gif” cannot be displayed, because it contains errors.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4" y="2741"/>
                  <a:ext cx="550" cy="8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3" name="Text Box 29"/>
              <p:cNvSpPr txBox="1">
                <a:spLocks noChangeArrowheads="1"/>
              </p:cNvSpPr>
              <p:nvPr/>
            </p:nvSpPr>
            <p:spPr bwMode="auto">
              <a:xfrm>
                <a:off x="1062" y="3584"/>
                <a:ext cx="1518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Char char="l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CN" altLang="en-US" sz="1800">
                    <a:latin typeface="黑体" charset="-122"/>
                    <a:ea typeface="黑体" charset="-122"/>
                  </a:rPr>
                  <a:t>量子场论</a:t>
                </a:r>
                <a:r>
                  <a:rPr lang="en-US" altLang="zh-CN" sz="1800">
                    <a:latin typeface="黑体" charset="-122"/>
                    <a:ea typeface="黑体" charset="-122"/>
                  </a:rPr>
                  <a:t>(1940's)</a:t>
                </a:r>
              </a:p>
            </p:txBody>
          </p:sp>
        </p:grpSp>
        <p:sp>
          <p:nvSpPr>
            <p:cNvPr id="80" name="Line 30"/>
            <p:cNvSpPr>
              <a:spLocks noChangeShapeType="1"/>
            </p:cNvSpPr>
            <p:nvPr/>
          </p:nvSpPr>
          <p:spPr bwMode="auto">
            <a:xfrm>
              <a:off x="7439958" y="4047150"/>
              <a:ext cx="333375" cy="7524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6332550" y="4952069"/>
              <a:ext cx="2349332" cy="478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Char char="l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l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charset="2"/>
                <a:buChar char="l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>
                  <a:latin typeface="黑体" charset="-122"/>
                  <a:ea typeface="黑体" charset="-122"/>
                </a:rPr>
                <a:t>宇宙学、天文学</a:t>
              </a:r>
              <a:endParaRPr lang="en-US" altLang="zh-CN" sz="2000">
                <a:latin typeface="黑体" charset="-122"/>
                <a:ea typeface="黑体" charset="-122"/>
              </a:endParaRPr>
            </a:p>
          </p:txBody>
        </p:sp>
      </p:grpSp>
      <p:pic>
        <p:nvPicPr>
          <p:cNvPr id="100" name="Picture 6" descr="heisenbe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838" y="2819400"/>
            <a:ext cx="903213" cy="117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100" y="2863851"/>
            <a:ext cx="808208" cy="114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4" descr="newt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1219200"/>
            <a:ext cx="932651" cy="11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Line 31"/>
          <p:cNvSpPr>
            <a:spLocks noChangeShapeType="1"/>
          </p:cNvSpPr>
          <p:nvPr/>
        </p:nvSpPr>
        <p:spPr bwMode="auto">
          <a:xfrm>
            <a:off x="5025300" y="5381588"/>
            <a:ext cx="1680300" cy="4500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8" name="Text Box 29"/>
          <p:cNvSpPr txBox="1">
            <a:spLocks noChangeArrowheads="1"/>
          </p:cNvSpPr>
          <p:nvPr/>
        </p:nvSpPr>
        <p:spPr bwMode="auto">
          <a:xfrm>
            <a:off x="5973486" y="5901099"/>
            <a:ext cx="2749185" cy="40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黑体" charset="-122"/>
                <a:ea typeface="黑体" charset="-122"/>
              </a:rPr>
              <a:t>粒子物理学</a:t>
            </a:r>
            <a:r>
              <a:rPr lang="en-US" altLang="zh-CN" sz="2000" dirty="0">
                <a:latin typeface="黑体" charset="-122"/>
                <a:ea typeface="黑体" charset="-122"/>
              </a:rPr>
              <a:t>(</a:t>
            </a:r>
            <a:r>
              <a:rPr lang="zh-CN" altLang="en-US" sz="2000" dirty="0">
                <a:latin typeface="黑体" charset="-122"/>
                <a:ea typeface="黑体" charset="-122"/>
              </a:rPr>
              <a:t>标准模型</a:t>
            </a:r>
            <a:r>
              <a:rPr lang="en-US" altLang="zh-CN" sz="2000" dirty="0">
                <a:latin typeface="黑体" charset="-122"/>
                <a:ea typeface="黑体" charset="-122"/>
              </a:rPr>
              <a:t>)</a:t>
            </a: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1FCF5F6E-4A84-8E45-8089-A0064C91029B}"/>
              </a:ext>
            </a:extLst>
          </p:cNvPr>
          <p:cNvCxnSpPr/>
          <p:nvPr/>
        </p:nvCxnSpPr>
        <p:spPr>
          <a:xfrm>
            <a:off x="9173497" y="5831660"/>
            <a:ext cx="11700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D992CBFB-5556-A546-A637-F65B60AD259C}"/>
              </a:ext>
            </a:extLst>
          </p:cNvPr>
          <p:cNvSpPr txBox="1"/>
          <p:nvPr/>
        </p:nvSpPr>
        <p:spPr>
          <a:xfrm>
            <a:off x="10343535" y="564699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charset="-122"/>
                <a:ea typeface="黑体" charset="-122"/>
              </a:rPr>
              <a:t>大统一理论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BB809A-328C-FC41-9A58-BB698931B289}"/>
              </a:ext>
            </a:extLst>
          </p:cNvPr>
          <p:cNvSpPr/>
          <p:nvPr/>
        </p:nvSpPr>
        <p:spPr>
          <a:xfrm>
            <a:off x="9435351" y="543035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charset="-122"/>
                <a:ea typeface="黑体" charset="-122"/>
              </a:rPr>
              <a:t>？</a:t>
            </a:r>
            <a:endParaRPr lang="zh-CN" altLang="en-US" dirty="0"/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DB1767CA-4933-3C4A-992D-1836D32EB6CF}"/>
              </a:ext>
            </a:extLst>
          </p:cNvPr>
          <p:cNvCxnSpPr/>
          <p:nvPr/>
        </p:nvCxnSpPr>
        <p:spPr>
          <a:xfrm>
            <a:off x="9561460" y="5181532"/>
            <a:ext cx="11700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A52304D5-4BEC-604C-927A-6407F708D928}"/>
              </a:ext>
            </a:extLst>
          </p:cNvPr>
          <p:cNvSpPr/>
          <p:nvPr/>
        </p:nvSpPr>
        <p:spPr>
          <a:xfrm>
            <a:off x="9897290" y="473452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charset="-122"/>
                <a:ea typeface="黑体" charset="-122"/>
              </a:rPr>
              <a:t>？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3BD5B0A-5C18-5D44-BDDB-4F42850A762C}"/>
              </a:ext>
            </a:extLst>
          </p:cNvPr>
          <p:cNvSpPr txBox="1"/>
          <p:nvPr/>
        </p:nvSpPr>
        <p:spPr>
          <a:xfrm>
            <a:off x="10727582" y="49749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charset="-122"/>
                <a:ea typeface="黑体" charset="-122"/>
              </a:rPr>
              <a:t>新的理解？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872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73163"/>
            <a:ext cx="10160000" cy="56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157836" y="158036"/>
            <a:ext cx="3262432" cy="830997"/>
          </a:xfrm>
          <a:prstGeom prst="rect">
            <a:avLst/>
          </a:prstGeom>
          <a:solidFill>
            <a:srgbClr val="FFFF66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 dirty="0">
                <a:latin typeface="华文楷体"/>
                <a:ea typeface="华文楷体"/>
                <a:cs typeface="华文楷体"/>
              </a:rPr>
              <a:t>物质和宇宙</a:t>
            </a:r>
            <a:endParaRPr lang="en-GB" altLang="zh-CN" sz="48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3985629" y="6301323"/>
            <a:ext cx="4166698" cy="52322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zh-CN" sz="2800" b="1" dirty="0"/>
              <a:t>40 orders of magnitude</a:t>
            </a:r>
          </a:p>
        </p:txBody>
      </p:sp>
      <p:sp>
        <p:nvSpPr>
          <p:cNvPr id="315399" name="AutoShape 7"/>
          <p:cNvSpPr>
            <a:spLocks noChangeArrowheads="1"/>
          </p:cNvSpPr>
          <p:nvPr/>
        </p:nvSpPr>
        <p:spPr bwMode="auto">
          <a:xfrm>
            <a:off x="1219200" y="6248401"/>
            <a:ext cx="2032000" cy="485775"/>
          </a:xfrm>
          <a:prstGeom prst="leftArrow">
            <a:avLst>
              <a:gd name="adj1" fmla="val 50000"/>
              <a:gd name="adj2" fmla="val 78431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5400" name="AutoShape 8"/>
          <p:cNvSpPr>
            <a:spLocks noChangeArrowheads="1"/>
          </p:cNvSpPr>
          <p:nvPr/>
        </p:nvSpPr>
        <p:spPr bwMode="auto">
          <a:xfrm>
            <a:off x="8331200" y="6248401"/>
            <a:ext cx="2235200" cy="485775"/>
          </a:xfrm>
          <a:prstGeom prst="rightArrow">
            <a:avLst>
              <a:gd name="adj1" fmla="val 50000"/>
              <a:gd name="adj2" fmla="val 86275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97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000000"/>
                </a:solidFill>
              </a:rPr>
              <a:t>宇宙形成时间尺度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13</a:t>
            </a:fld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665" y="1478120"/>
            <a:ext cx="6616794" cy="50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1408025-EFE6-8749-8EDE-975A1BB0F8D2}"/>
              </a:ext>
            </a:extLst>
          </p:cNvPr>
          <p:cNvSpPr/>
          <p:nvPr/>
        </p:nvSpPr>
        <p:spPr>
          <a:xfrm>
            <a:off x="522134" y="2098450"/>
            <a:ext cx="2704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天地浑沌如鸡子</a:t>
            </a:r>
            <a:r>
              <a:rPr lang="zh-CN" altLang="en-US" dirty="0"/>
              <a:t>，盘古生其中。万八千岁，天地开辟，</a:t>
            </a:r>
            <a:r>
              <a:rPr lang="zh-CN" altLang="en-US" dirty="0">
                <a:solidFill>
                  <a:srgbClr val="FF0000"/>
                </a:solidFill>
              </a:rPr>
              <a:t>阳清为天，阴浊为地</a:t>
            </a:r>
            <a:r>
              <a:rPr lang="zh-CN" altLang="en-US" dirty="0"/>
              <a:t>。盘古在其中，一日九变，神于天，圣于地。</a:t>
            </a:r>
            <a:r>
              <a:rPr lang="zh-CN" altLang="en-US" dirty="0">
                <a:solidFill>
                  <a:srgbClr val="FF0000"/>
                </a:solidFill>
              </a:rPr>
              <a:t>天日高一丈，地日厚一丈</a:t>
            </a:r>
            <a:r>
              <a:rPr lang="zh-CN" altLang="en-US" dirty="0"/>
              <a:t>，盘古日长一丈，如此万八千岁。天数极高，地数极深，盘古极长。后乃有三皇。数起于一，立于三，成于五，盛于七，处于九，</a:t>
            </a:r>
            <a:r>
              <a:rPr lang="zh-CN" altLang="en-US" dirty="0">
                <a:solidFill>
                  <a:srgbClr val="FF0000"/>
                </a:solidFill>
              </a:rPr>
              <a:t>故天去地九万里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74DDF1F-A344-BB47-AC5B-204228602903}"/>
              </a:ext>
            </a:extLst>
          </p:cNvPr>
          <p:cNvSpPr txBox="1"/>
          <p:nvPr/>
        </p:nvSpPr>
        <p:spPr>
          <a:xfrm>
            <a:off x="609439" y="5922532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宇宙观测直径约为</a:t>
            </a:r>
            <a:r>
              <a:rPr lang="en-US" altLang="zh-CN" dirty="0">
                <a:solidFill>
                  <a:srgbClr val="FF0000"/>
                </a:solidFill>
              </a:rPr>
              <a:t>930</a:t>
            </a:r>
            <a:r>
              <a:rPr lang="zh-CN" altLang="en-US" dirty="0">
                <a:solidFill>
                  <a:srgbClr val="FF0000"/>
                </a:solidFill>
              </a:rPr>
              <a:t>亿光年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7122E0-A024-CC47-AA60-7D62B6630074}"/>
              </a:ext>
            </a:extLst>
          </p:cNvPr>
          <p:cNvSpPr txBox="1"/>
          <p:nvPr/>
        </p:nvSpPr>
        <p:spPr>
          <a:xfrm>
            <a:off x="609439" y="6467958"/>
            <a:ext cx="600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为什么宇宙寿命是</a:t>
            </a:r>
            <a:r>
              <a:rPr lang="en-US" altLang="zh-CN" dirty="0">
                <a:solidFill>
                  <a:srgbClr val="FF0000"/>
                </a:solidFill>
              </a:rPr>
              <a:t>137</a:t>
            </a:r>
            <a:r>
              <a:rPr lang="zh-CN" altLang="en-US" dirty="0">
                <a:solidFill>
                  <a:srgbClr val="FF0000"/>
                </a:solidFill>
              </a:rPr>
              <a:t>亿光年，观测半径确有</a:t>
            </a:r>
            <a:r>
              <a:rPr lang="en-US" altLang="zh-CN" dirty="0">
                <a:solidFill>
                  <a:srgbClr val="FF0000"/>
                </a:solidFill>
              </a:rPr>
              <a:t>465</a:t>
            </a:r>
            <a:r>
              <a:rPr lang="zh-CN" altLang="en-US" dirty="0">
                <a:solidFill>
                  <a:srgbClr val="FF0000"/>
                </a:solidFill>
              </a:rPr>
              <a:t>亿光年呢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43616A-5122-7242-A389-F9D4806C8188}"/>
              </a:ext>
            </a:extLst>
          </p:cNvPr>
          <p:cNvSpPr/>
          <p:nvPr/>
        </p:nvSpPr>
        <p:spPr>
          <a:xfrm>
            <a:off x="7601634" y="1108788"/>
            <a:ext cx="306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EW</a:t>
            </a:r>
            <a:r>
              <a:rPr lang="zh-CN" altLang="en-US" dirty="0"/>
              <a:t> </a:t>
            </a:r>
            <a:r>
              <a:rPr lang="en-US" altLang="zh-CN" dirty="0"/>
              <a:t>scale</a:t>
            </a:r>
            <a:r>
              <a:rPr lang="zh-CN" altLang="en-US" dirty="0"/>
              <a:t>： </a:t>
            </a:r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  <a:r>
              <a:rPr lang="zh-CN" altLang="en-US" dirty="0"/>
              <a:t>，</a:t>
            </a:r>
            <a:r>
              <a:rPr lang="en-US" altLang="zh-CN" dirty="0"/>
              <a:t>10</a:t>
            </a:r>
            <a:r>
              <a:rPr lang="en-US" altLang="zh-CN" baseline="30000" dirty="0"/>
              <a:t>-14</a:t>
            </a:r>
            <a:r>
              <a:rPr lang="zh-CN" altLang="en-US" dirty="0"/>
              <a:t> </a:t>
            </a:r>
            <a:r>
              <a:rPr lang="en-US" altLang="zh-CN" dirty="0"/>
              <a:t>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02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宇宙演化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14</a:t>
            </a:fld>
            <a:endParaRPr lang="en-US" altLang="zh-CN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2959100" y="1367590"/>
          <a:ext cx="7499350" cy="1231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994" y="2862930"/>
            <a:ext cx="3332748" cy="3332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56109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+mn-ea"/>
              </a:rPr>
              <a:t>可观测宇宙</a:t>
            </a:r>
          </a:p>
        </p:txBody>
      </p:sp>
    </p:spTree>
    <p:extLst>
      <p:ext uri="{BB962C8B-B14F-4D97-AF65-F5344CB8AC3E}">
        <p14:creationId xmlns:p14="http://schemas.microsoft.com/office/powerpoint/2010/main" val="21486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411" y="4603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宇宙中各种成分的比例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15</a:t>
            </a:fld>
            <a:endParaRPr lang="en-US" altLang="zh-CN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9" t="6270" r="4477" b="6752"/>
          <a:stretch>
            <a:fillRect/>
          </a:stretch>
        </p:blipFill>
        <p:spPr bwMode="auto">
          <a:xfrm>
            <a:off x="3124200" y="1371601"/>
            <a:ext cx="6234112" cy="459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0266AA-6567-F74E-B181-D496639342FA}"/>
              </a:ext>
            </a:extLst>
          </p:cNvPr>
          <p:cNvSpPr txBox="1"/>
          <p:nvPr/>
        </p:nvSpPr>
        <p:spPr>
          <a:xfrm>
            <a:off x="130628" y="2547258"/>
            <a:ext cx="2993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Ʌ为宇宙学常数，解释暗能量的项</a:t>
            </a:r>
            <a:endParaRPr kumimoji="1" lang="en-US" altLang="zh-CN" dirty="0"/>
          </a:p>
          <a:p>
            <a:r>
              <a:rPr kumimoji="1" lang="en-US" altLang="zh-CN" dirty="0"/>
              <a:t>CDM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冷暗物质</a:t>
            </a:r>
            <a:endParaRPr kumimoji="1" lang="en-US" altLang="zh-CN" dirty="0"/>
          </a:p>
          <a:p>
            <a:r>
              <a:rPr kumimoji="1" lang="zh-CN" altLang="en-US" dirty="0"/>
              <a:t>Ʌ</a:t>
            </a:r>
            <a:r>
              <a:rPr kumimoji="1" lang="en-US" altLang="zh-CN" dirty="0"/>
              <a:t>CDM</a:t>
            </a:r>
            <a:r>
              <a:rPr kumimoji="1" lang="zh-CN" altLang="en-US" dirty="0"/>
              <a:t>为尝试解释宇宙微波背景辐射、宇宙大尺度结构以及宇宙加速膨胀的超新星观测的最简单的模型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9CAA0-C156-2343-AAEE-89A1F9439E23}"/>
              </a:ext>
            </a:extLst>
          </p:cNvPr>
          <p:cNvSpPr txBox="1"/>
          <p:nvPr/>
        </p:nvSpPr>
        <p:spPr>
          <a:xfrm>
            <a:off x="8203474" y="54341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宇宙加速膨胀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19C7CD-F9BC-774F-B9F0-3A2FCEA85C44}"/>
              </a:ext>
            </a:extLst>
          </p:cNvPr>
          <p:cNvSpPr txBox="1"/>
          <p:nvPr/>
        </p:nvSpPr>
        <p:spPr>
          <a:xfrm>
            <a:off x="9506831" y="46966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引力现象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717B23-5FEB-6847-9357-3DA66854EF1D}"/>
              </a:ext>
            </a:extLst>
          </p:cNvPr>
          <p:cNvSpPr/>
          <p:nvPr/>
        </p:nvSpPr>
        <p:spPr>
          <a:xfrm>
            <a:off x="130628" y="5249483"/>
            <a:ext cx="286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SM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big</a:t>
            </a:r>
            <a:r>
              <a:rPr kumimoji="1" lang="zh-CN" altLang="en-US" dirty="0"/>
              <a:t> </a:t>
            </a:r>
            <a:r>
              <a:rPr kumimoji="1" lang="en-US" altLang="zh-CN" dirty="0"/>
              <a:t>bang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cosmology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406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603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元素周期表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16</a:t>
            </a:fld>
            <a:endParaRPr lang="en-US" altLang="zh-CN" dirty="0"/>
          </a:p>
        </p:txBody>
      </p:sp>
      <p:pic>
        <p:nvPicPr>
          <p:cNvPr id="19460" name="Picture 2" descr="http://a2.att.hudong.com/88/85/203005343688511366528533598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1" y="1371601"/>
            <a:ext cx="7302320" cy="527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34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14600" y="196512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000000"/>
                </a:solidFill>
              </a:rPr>
              <a:t>Atom-Nucleus-Quark</a:t>
            </a:r>
          </a:p>
        </p:txBody>
      </p:sp>
      <p:pic>
        <p:nvPicPr>
          <p:cNvPr id="8196" name="Picture 4" descr="C:\My Documents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63313"/>
            <a:ext cx="54102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B843-4C05-4B0B-A276-41A18BB44DF1}" type="slidenum">
              <a:rPr lang="en-US" altLang="zh-CN" smtClean="0">
                <a:solidFill>
                  <a:srgbClr val="000000"/>
                </a:solidFill>
              </a:rPr>
              <a:pPr/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46760B8-AD23-0743-B771-3D8DB1E96E59}"/>
              </a:ext>
            </a:extLst>
          </p:cNvPr>
          <p:cNvSpPr/>
          <p:nvPr/>
        </p:nvSpPr>
        <p:spPr>
          <a:xfrm>
            <a:off x="234425" y="5086013"/>
            <a:ext cx="2998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>
                <a:latin typeface="华文楷体"/>
                <a:ea typeface="华文楷体"/>
              </a:rPr>
              <a:t>若质子、中子半径为</a:t>
            </a:r>
            <a:r>
              <a:rPr kumimoji="1" lang="en-US" altLang="zh-CN" dirty="0">
                <a:latin typeface="华文楷体"/>
                <a:ea typeface="华文楷体"/>
              </a:rPr>
              <a:t>1m</a:t>
            </a:r>
            <a:r>
              <a:rPr kumimoji="1" lang="zh-CN" altLang="en-US" dirty="0">
                <a:latin typeface="华文楷体"/>
                <a:ea typeface="华文楷体"/>
              </a:rPr>
              <a:t>，则夸克、电子将小于指甲大小，而原子将充斥北京四环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5595214"/>
      </p:ext>
    </p:extLst>
  </p:cSld>
  <p:clrMapOvr>
    <a:masterClrMapping/>
  </p:clrMapOvr>
  <p:transition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物质的基本构成图像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18</a:t>
            </a:fld>
            <a:endParaRPr lang="en-US" altLang="zh-CN" dirty="0"/>
          </a:p>
        </p:txBody>
      </p:sp>
      <p:pic>
        <p:nvPicPr>
          <p:cNvPr id="15364" name="Picture 3" descr="matterco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17"/>
          <a:stretch/>
        </p:blipFill>
        <p:spPr bwMode="auto">
          <a:xfrm>
            <a:off x="1961606" y="1206619"/>
            <a:ext cx="8686800" cy="1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4476206" y="2895600"/>
            <a:ext cx="0" cy="990600"/>
          </a:xfrm>
          <a:prstGeom prst="line">
            <a:avLst/>
          </a:prstGeom>
          <a:noFill/>
          <a:ln w="66675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zh-CN" alt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6305006" y="2895600"/>
            <a:ext cx="0" cy="990600"/>
          </a:xfrm>
          <a:prstGeom prst="line">
            <a:avLst/>
          </a:prstGeom>
          <a:noFill/>
          <a:ln w="66675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zh-CN" alt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210006" y="2895600"/>
            <a:ext cx="0" cy="990600"/>
          </a:xfrm>
          <a:prstGeom prst="line">
            <a:avLst/>
          </a:prstGeom>
          <a:noFill/>
          <a:ln w="66675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zh-CN" alt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9734006" y="2819400"/>
            <a:ext cx="0" cy="990600"/>
          </a:xfrm>
          <a:prstGeom prst="line">
            <a:avLst/>
          </a:prstGeom>
          <a:noFill/>
          <a:ln w="66675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9895" y="3810000"/>
            <a:ext cx="191928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凝聚态物理</a:t>
            </a:r>
            <a:b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</a:b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化学</a:t>
            </a:r>
            <a:b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</a:b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材料科学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247732" y="3795714"/>
            <a:ext cx="2100263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原子分子物理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290844" y="3810000"/>
            <a:ext cx="18288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原子核物理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9005344" y="3810000"/>
            <a:ext cx="14478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zh-CN" alt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</a:rPr>
              <a:t>粒子物理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5186233"/>
            <a:ext cx="8686800" cy="10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华文楷体"/>
                <a:ea typeface="华文楷体"/>
                <a:cs typeface="华文楷体"/>
              </a:rPr>
              <a:t>原子物理将为量子力学、量子化学</a:t>
            </a:r>
            <a:r>
              <a:rPr lang="zh-CN" altLang="zh-CN" sz="2800">
                <a:latin typeface="华文楷体"/>
                <a:ea typeface="华文楷体"/>
                <a:cs typeface="华文楷体"/>
              </a:rPr>
              <a:t>、</a:t>
            </a:r>
            <a:r>
              <a:rPr lang="zh-CN" altLang="en-US" sz="2800">
                <a:latin typeface="华文楷体"/>
                <a:ea typeface="华文楷体"/>
                <a:cs typeface="华文楷体"/>
              </a:rPr>
              <a:t>原子核物理、粒子物理、固体物理、医用物理等等打下基础</a:t>
            </a:r>
            <a:endParaRPr lang="en-US" altLang="zh-CN" sz="28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248160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1pPr>
            <a:lvl2pPr marL="742950" indent="-28575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2pPr>
            <a:lvl3pPr marL="11430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3pPr>
            <a:lvl4pPr marL="16002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4pPr>
            <a:lvl5pPr marL="20574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9pPr>
          </a:lstStyle>
          <a:p>
            <a:fld id="{00C7F799-F80E-4CF4-9BFF-C2FB2D112624}" type="slidenum">
              <a:rPr kumimoji="0"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2"/>
              </a:rPr>
              <a:pPr/>
              <a:t>19</a:t>
            </a:fld>
            <a:endParaRPr kumimoji="0" lang="en-US" altLang="zh-CN" sz="160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2"/>
            </a:endParaRPr>
          </a:p>
        </p:txBody>
      </p:sp>
      <p:sp>
        <p:nvSpPr>
          <p:cNvPr id="64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22367" y="0"/>
            <a:ext cx="1036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华文楷体"/>
                <a:ea typeface="华文楷体"/>
                <a:cs typeface="华文楷体"/>
              </a:rPr>
              <a:t>物质的组成的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“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标准”答案</a:t>
            </a:r>
          </a:p>
        </p:txBody>
      </p:sp>
      <p:sp>
        <p:nvSpPr>
          <p:cNvPr id="29" name="内容占位符 2"/>
          <p:cNvSpPr txBox="1">
            <a:spLocks/>
          </p:cNvSpPr>
          <p:nvPr/>
        </p:nvSpPr>
        <p:spPr bwMode="auto">
          <a:xfrm>
            <a:off x="259421" y="893414"/>
            <a:ext cx="11370733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32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4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kumimoji="0" lang="zh-CN" altLang="en-US" sz="2400" kern="0" dirty="0">
                <a:solidFill>
                  <a:srgbClr val="FF0000"/>
                </a:solidFill>
              </a:rPr>
              <a:t>构成物质的基本单元：</a:t>
            </a:r>
            <a:r>
              <a:rPr kumimoji="0" lang="en-US" altLang="zh-CN" sz="2400" kern="0" dirty="0">
                <a:solidFill>
                  <a:srgbClr val="FF0000"/>
                </a:solidFill>
              </a:rPr>
              <a:t>6</a:t>
            </a:r>
            <a:r>
              <a:rPr kumimoji="0" lang="zh-CN" altLang="en-US" sz="2400" kern="0" dirty="0">
                <a:solidFill>
                  <a:srgbClr val="FF0000"/>
                </a:solidFill>
              </a:rPr>
              <a:t>种轻子 </a:t>
            </a:r>
            <a:r>
              <a:rPr kumimoji="0" lang="en-US" altLang="zh-CN" sz="2400" kern="0" dirty="0">
                <a:solidFill>
                  <a:srgbClr val="FF0000"/>
                </a:solidFill>
              </a:rPr>
              <a:t>+ 6</a:t>
            </a:r>
            <a:r>
              <a:rPr kumimoji="0" lang="zh-CN" altLang="en-US" sz="2400" kern="0" dirty="0">
                <a:solidFill>
                  <a:srgbClr val="FF0000"/>
                </a:solidFill>
              </a:rPr>
              <a:t>种夸克  </a:t>
            </a:r>
            <a:endParaRPr kumimoji="0" lang="en-US" altLang="zh-CN" sz="2400" kern="0" dirty="0">
              <a:solidFill>
                <a:srgbClr val="FF0000"/>
              </a:solidFill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kumimoji="0" lang="en-US" altLang="zh-CN" sz="2800" kern="0" dirty="0">
              <a:solidFill>
                <a:srgbClr val="C00000"/>
              </a:solidFill>
            </a:endParaRPr>
          </a:p>
          <a:p>
            <a:pPr>
              <a:defRPr/>
            </a:pPr>
            <a:endParaRPr kumimoji="0" lang="en-US" altLang="zh-CN" sz="2800" kern="0" dirty="0"/>
          </a:p>
        </p:txBody>
      </p:sp>
      <p:pic>
        <p:nvPicPr>
          <p:cNvPr id="16389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5" y="3188779"/>
            <a:ext cx="6102351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37"/>
          <p:cNvSpPr>
            <a:spLocks noChangeArrowheads="1"/>
          </p:cNvSpPr>
          <p:nvPr/>
        </p:nvSpPr>
        <p:spPr bwMode="auto">
          <a:xfrm>
            <a:off x="5686167" y="4746626"/>
            <a:ext cx="184666" cy="52322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44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6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2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endParaRPr lang="zh-CN" altLang="zh-CN" sz="2800">
              <a:solidFill>
                <a:srgbClr val="FF0033"/>
              </a:solidFill>
            </a:endParaRPr>
          </a:p>
        </p:txBody>
      </p:sp>
      <p:sp>
        <p:nvSpPr>
          <p:cNvPr id="16391" name="TextBox 31"/>
          <p:cNvSpPr txBox="1">
            <a:spLocks noChangeArrowheads="1"/>
          </p:cNvSpPr>
          <p:nvPr/>
        </p:nvSpPr>
        <p:spPr bwMode="auto">
          <a:xfrm>
            <a:off x="1154809" y="2557122"/>
            <a:ext cx="4114800" cy="70788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1pPr>
            <a:lvl2pPr marL="742950" indent="-28575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2pPr>
            <a:lvl3pPr marL="11430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3pPr>
            <a:lvl4pPr marL="16002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4pPr>
            <a:lvl5pPr marL="20574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9pPr>
          </a:lstStyle>
          <a:p>
            <a:pPr algn="ctr"/>
            <a:r>
              <a:rPr lang="zh-CN" altLang="en-US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粒子物理标准模型</a:t>
            </a:r>
            <a:endParaRPr lang="en-US" altLang="zh-CN" sz="20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电磁、弱相互作用</a:t>
            </a:r>
            <a:endParaRPr lang="en-US" altLang="zh-CN" sz="20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393" name="TextBox 33"/>
          <p:cNvSpPr txBox="1">
            <a:spLocks noChangeArrowheads="1"/>
          </p:cNvSpPr>
          <p:nvPr/>
        </p:nvSpPr>
        <p:spPr bwMode="auto">
          <a:xfrm>
            <a:off x="1220436" y="1380612"/>
            <a:ext cx="3991159" cy="12003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1pPr>
            <a:lvl2pPr marL="742950" indent="-28575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2pPr>
            <a:lvl3pPr marL="11430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3pPr>
            <a:lvl4pPr marL="16002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4pPr>
            <a:lvl5pPr marL="20574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9pPr>
          </a:lstStyle>
          <a:p>
            <a:pPr algn="ctr"/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电磁相互作用：量子电动力学</a:t>
            </a:r>
            <a:endParaRPr lang="en-US" altLang="zh-CN" sz="1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强相互作用</a:t>
            </a:r>
            <a:r>
              <a:rPr lang="en-US" altLang="zh-CN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量子色动力学</a:t>
            </a:r>
            <a:r>
              <a:rPr lang="en-US" altLang="zh-CN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  <a:p>
            <a:pPr algn="ctr"/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弱相互作用：量子味动力学</a:t>
            </a:r>
            <a:endParaRPr lang="en-US" altLang="zh-CN" sz="1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引力：</a:t>
            </a:r>
            <a:r>
              <a:rPr lang="en-US" altLang="zh-CN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量子引力</a:t>
            </a:r>
            <a:endParaRPr lang="en-US" altLang="zh-CN" sz="1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394" name="Rectangle 1037"/>
          <p:cNvSpPr>
            <a:spLocks noChangeArrowheads="1"/>
          </p:cNvSpPr>
          <p:nvPr/>
        </p:nvSpPr>
        <p:spPr bwMode="auto">
          <a:xfrm>
            <a:off x="5686167" y="4746626"/>
            <a:ext cx="184666" cy="52322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44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6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2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endParaRPr lang="zh-CN" altLang="zh-CN" sz="2800">
              <a:solidFill>
                <a:srgbClr val="FF0033"/>
              </a:solidFill>
            </a:endParaRPr>
          </a:p>
        </p:txBody>
      </p:sp>
      <p:sp>
        <p:nvSpPr>
          <p:cNvPr id="16400" name="TextBox 40"/>
          <p:cNvSpPr txBox="1">
            <a:spLocks noChangeArrowheads="1"/>
          </p:cNvSpPr>
          <p:nvPr/>
        </p:nvSpPr>
        <p:spPr bwMode="auto">
          <a:xfrm>
            <a:off x="2624284" y="5896379"/>
            <a:ext cx="1723549" cy="83099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1pPr>
            <a:lvl2pPr marL="742950" indent="-28575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2pPr>
            <a:lvl3pPr marL="11430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3pPr>
            <a:lvl4pPr marL="16002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4pPr>
            <a:lvl5pPr marL="2057400" indent="-228600"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hlink"/>
                </a:solidFill>
                <a:latin typeface="Arial" panose="020B0604020202020204" pitchFamily="34" charset="0"/>
                <a:ea typeface="MS PGothic" pitchFamily="34" charset="-128"/>
                <a:sym typeface="Symbol" panose="05050102010706020507" pitchFamily="18" charset="2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sz="2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的质量来源</a:t>
            </a:r>
            <a:endParaRPr lang="en-US" altLang="zh-CN" sz="2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6401" name="直接箭头连接符 41"/>
          <p:cNvCxnSpPr>
            <a:cxnSpLocks noChangeShapeType="1"/>
          </p:cNvCxnSpPr>
          <p:nvPr/>
        </p:nvCxnSpPr>
        <p:spPr bwMode="auto">
          <a:xfrm>
            <a:off x="3528215" y="4791954"/>
            <a:ext cx="0" cy="1285875"/>
          </a:xfrm>
          <a:prstGeom prst="straightConnector1">
            <a:avLst/>
          </a:prstGeom>
          <a:noFill/>
          <a:ln w="4127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图片 1" descr="四种相互作用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97" y="3035170"/>
            <a:ext cx="6071680" cy="288671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5929241-A600-FC4B-9C68-9B8FDCC2DDEE}"/>
              </a:ext>
            </a:extLst>
          </p:cNvPr>
          <p:cNvSpPr txBox="1"/>
          <p:nvPr/>
        </p:nvSpPr>
        <p:spPr>
          <a:xfrm>
            <a:off x="5430303" y="2636690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将近</a:t>
            </a:r>
            <a:r>
              <a:rPr kumimoji="1" lang="en-US" altLang="zh-CN" dirty="0"/>
              <a:t>30</a:t>
            </a:r>
            <a:r>
              <a:rPr kumimoji="1" lang="zh-CN" altLang="en-US" dirty="0"/>
              <a:t>个输入参数</a:t>
            </a:r>
          </a:p>
        </p:txBody>
      </p:sp>
    </p:spTree>
    <p:extLst>
      <p:ext uri="{BB962C8B-B14F-4D97-AF65-F5344CB8AC3E}">
        <p14:creationId xmlns:p14="http://schemas.microsoft.com/office/powerpoint/2010/main" val="28880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3966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课程综述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45820"/>
            <a:ext cx="10923548" cy="38555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b="1" dirty="0">
              <a:solidFill>
                <a:srgbClr val="0000CC"/>
              </a:solidFill>
            </a:endParaRPr>
          </a:p>
          <a:p>
            <a:r>
              <a:rPr lang="zh-CN" altLang="en-US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课时：</a:t>
            </a:r>
            <a:r>
              <a:rPr lang="en-US" altLang="zh-CN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 54</a:t>
            </a:r>
            <a:r>
              <a:rPr lang="zh-CN" altLang="en-US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学时（</a:t>
            </a:r>
            <a:r>
              <a:rPr lang="en-US" altLang="zh-CN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~48</a:t>
            </a:r>
            <a:r>
              <a:rPr lang="zh-CN" altLang="en-US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学时授课，</a:t>
            </a:r>
            <a:r>
              <a:rPr lang="en-US" altLang="zh-CN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~6</a:t>
            </a:r>
            <a:r>
              <a:rPr lang="zh-CN" altLang="en-US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学时习题课）</a:t>
            </a:r>
            <a:endParaRPr lang="en-US" altLang="zh-CN" sz="3300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3300" b="1" dirty="0">
                <a:latin typeface="华文楷体"/>
                <a:ea typeface="华文楷体"/>
                <a:cs typeface="华文楷体"/>
              </a:rPr>
              <a:t>期中考试：前</a:t>
            </a:r>
            <a:r>
              <a:rPr lang="en-US" altLang="zh-CN" sz="3300" b="1" dirty="0">
                <a:latin typeface="华文楷体"/>
                <a:ea typeface="华文楷体"/>
                <a:cs typeface="华文楷体"/>
              </a:rPr>
              <a:t>4</a:t>
            </a:r>
            <a:r>
              <a:rPr lang="zh-CN" altLang="en-US" sz="3300" b="1" dirty="0">
                <a:latin typeface="华文楷体"/>
                <a:ea typeface="华文楷体"/>
                <a:cs typeface="华文楷体"/>
              </a:rPr>
              <a:t>章内容</a:t>
            </a:r>
            <a:endParaRPr lang="en-US" altLang="zh-CN" sz="3300" b="1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33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期末考试：考试周，全部内容</a:t>
            </a:r>
            <a:endParaRPr lang="en-US" altLang="zh-CN" sz="3300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3300" b="1" dirty="0">
                <a:latin typeface="华文楷体"/>
                <a:ea typeface="华文楷体"/>
                <a:cs typeface="华文楷体"/>
              </a:rPr>
              <a:t>预修课程 ：高等数学、力学、热学、电磁学</a:t>
            </a:r>
          </a:p>
          <a:p>
            <a:r>
              <a:rPr lang="zh-CN" altLang="en-US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教材： 杨福家著</a:t>
            </a:r>
            <a:r>
              <a:rPr lang="en-US" altLang="zh-CN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原子物理学</a:t>
            </a:r>
            <a:r>
              <a:rPr lang="en-US" altLang="zh-CN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》  </a:t>
            </a:r>
            <a:r>
              <a:rPr lang="zh-CN" altLang="en-US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高等教育出版社，</a:t>
            </a:r>
            <a:r>
              <a:rPr lang="en-US" altLang="zh-CN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2008</a:t>
            </a:r>
            <a:r>
              <a:rPr lang="zh-CN" altLang="en-US" sz="33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年第四版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2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350" y="-18256"/>
            <a:ext cx="6240693" cy="75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2800" b="1" u="sng" dirty="0">
                <a:solidFill>
                  <a:schemeClr val="tx2">
                    <a:satMod val="130000"/>
                  </a:schemeClr>
                </a:solidFill>
                <a:latin typeface="Heiti SC Light"/>
                <a:ea typeface="Heiti SC Light"/>
                <a:cs typeface="Heiti SC Light"/>
              </a:rPr>
              <a:t>基本粒子探索和诺贝尔奖</a:t>
            </a:r>
            <a:endParaRPr lang="ja-JP" altLang="en-US" sz="2800" b="1" u="sng" dirty="0">
              <a:solidFill>
                <a:schemeClr val="tx2">
                  <a:satMod val="130000"/>
                </a:schemeClr>
              </a:solidFill>
              <a:latin typeface="Heiti SC Light"/>
              <a:ea typeface="Heiti SC Light"/>
              <a:cs typeface="Heiti SC Light"/>
            </a:endParaRPr>
          </a:p>
        </p:txBody>
      </p:sp>
      <p:pic>
        <p:nvPicPr>
          <p:cNvPr id="8195" name="コンテンツ プレースホルダ 5" descr="mode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15681" y="2348880"/>
            <a:ext cx="5524500" cy="3230562"/>
          </a:xfrm>
        </p:spPr>
      </p:pic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687918" y="4543426"/>
            <a:ext cx="266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kumimoji="1" lang="ja-JP" altLang="en-US" sz="1000" dirty="0">
              <a:solidFill>
                <a:prstClr val="black"/>
              </a:solidFill>
              <a:latin typeface="Gill Sans MT" pitchFamily="34" charset="0"/>
              <a:ea typeface="HGｺﾞｼｯｸE" pitchFamily="49" charset="-128"/>
            </a:endParaRPr>
          </a:p>
        </p:txBody>
      </p:sp>
      <p:grpSp>
        <p:nvGrpSpPr>
          <p:cNvPr id="3" name="グループ化 119"/>
          <p:cNvGrpSpPr>
            <a:grpSpLocks/>
          </p:cNvGrpSpPr>
          <p:nvPr/>
        </p:nvGrpSpPr>
        <p:grpSpPr bwMode="auto">
          <a:xfrm>
            <a:off x="0" y="785814"/>
            <a:ext cx="1337733" cy="1671637"/>
            <a:chOff x="373911" y="1785926"/>
            <a:chExt cx="1003718" cy="1671640"/>
          </a:xfrm>
        </p:grpSpPr>
        <p:pic>
          <p:nvPicPr>
            <p:cNvPr id="828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7" y="2071678"/>
              <a:ext cx="949032" cy="138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84" name="テキスト ボックス 34"/>
            <p:cNvSpPr txBox="1">
              <a:spLocks noChangeArrowheads="1"/>
            </p:cNvSpPr>
            <p:nvPr/>
          </p:nvSpPr>
          <p:spPr bwMode="auto">
            <a:xfrm>
              <a:off x="373911" y="1785926"/>
              <a:ext cx="484950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1969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4" name="グループ化 118"/>
          <p:cNvGrpSpPr>
            <a:grpSpLocks/>
          </p:cNvGrpSpPr>
          <p:nvPr/>
        </p:nvGrpSpPr>
        <p:grpSpPr bwMode="auto">
          <a:xfrm>
            <a:off x="8976323" y="2564905"/>
            <a:ext cx="3025183" cy="1435595"/>
            <a:chOff x="6732254" y="2565483"/>
            <a:chExt cx="2268902" cy="1435021"/>
          </a:xfrm>
        </p:grpSpPr>
        <p:pic>
          <p:nvPicPr>
            <p:cNvPr id="828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16" y="2869516"/>
              <a:ext cx="2143140" cy="113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82" name="テキスト ボックス 35"/>
            <p:cNvSpPr txBox="1">
              <a:spLocks noChangeArrowheads="1"/>
            </p:cNvSpPr>
            <p:nvPr/>
          </p:nvSpPr>
          <p:spPr bwMode="auto">
            <a:xfrm>
              <a:off x="6732254" y="2565483"/>
              <a:ext cx="484751" cy="369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1965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5" name="グループ化 120"/>
          <p:cNvGrpSpPr>
            <a:grpSpLocks/>
          </p:cNvGrpSpPr>
          <p:nvPr/>
        </p:nvGrpSpPr>
        <p:grpSpPr bwMode="auto">
          <a:xfrm>
            <a:off x="499533" y="3571875"/>
            <a:ext cx="2167467" cy="1428910"/>
            <a:chOff x="445349" y="3429000"/>
            <a:chExt cx="1697759" cy="1428920"/>
          </a:xfrm>
        </p:grpSpPr>
        <p:sp>
          <p:nvSpPr>
            <p:cNvPr id="8276" name="Text Box 14"/>
            <p:cNvSpPr txBox="1">
              <a:spLocks noChangeArrowheads="1"/>
            </p:cNvSpPr>
            <p:nvPr/>
          </p:nvSpPr>
          <p:spPr bwMode="auto">
            <a:xfrm>
              <a:off x="574658" y="4611697"/>
              <a:ext cx="656940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Burt Richter</a:t>
              </a:r>
            </a:p>
          </p:txBody>
        </p:sp>
        <p:sp>
          <p:nvSpPr>
            <p:cNvPr id="8277" name="Text Box 15"/>
            <p:cNvSpPr txBox="1">
              <a:spLocks noChangeArrowheads="1"/>
            </p:cNvSpPr>
            <p:nvPr/>
          </p:nvSpPr>
          <p:spPr bwMode="auto">
            <a:xfrm>
              <a:off x="1400158" y="4611697"/>
              <a:ext cx="502106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Sam Ting</a:t>
              </a:r>
            </a:p>
          </p:txBody>
        </p:sp>
        <p:pic>
          <p:nvPicPr>
            <p:cNvPr id="8278" name="Picture 40" descr="rich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208" y="3713172"/>
              <a:ext cx="7064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79" name="Picture 41" descr="ti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36671" y="3713172"/>
              <a:ext cx="70643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80" name="テキスト ボックス 36"/>
            <p:cNvSpPr txBox="1">
              <a:spLocks noChangeArrowheads="1"/>
            </p:cNvSpPr>
            <p:nvPr/>
          </p:nvSpPr>
          <p:spPr bwMode="auto">
            <a:xfrm>
              <a:off x="445349" y="3429000"/>
              <a:ext cx="506266" cy="36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1976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6" name="グループ化 126"/>
          <p:cNvGrpSpPr>
            <a:grpSpLocks/>
          </p:cNvGrpSpPr>
          <p:nvPr/>
        </p:nvGrpSpPr>
        <p:grpSpPr bwMode="auto">
          <a:xfrm>
            <a:off x="7721601" y="1145733"/>
            <a:ext cx="3879851" cy="1160970"/>
            <a:chOff x="5791211" y="1146167"/>
            <a:chExt cx="2909888" cy="1160527"/>
          </a:xfrm>
        </p:grpSpPr>
        <p:pic>
          <p:nvPicPr>
            <p:cNvPr id="8269" name="Picture 28" descr="gros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43661" y="1146167"/>
              <a:ext cx="7064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70" name="Text Box 29"/>
            <p:cNvSpPr txBox="1">
              <a:spLocks noChangeArrowheads="1"/>
            </p:cNvSpPr>
            <p:nvPr/>
          </p:nvSpPr>
          <p:spPr bwMode="auto">
            <a:xfrm>
              <a:off x="6189674" y="2060567"/>
              <a:ext cx="621232" cy="246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David Gross</a:t>
              </a:r>
            </a:p>
          </p:txBody>
        </p:sp>
        <p:pic>
          <p:nvPicPr>
            <p:cNvPr id="8271" name="Picture 30" descr="politze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9161" y="1146167"/>
              <a:ext cx="72231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72" name="Text Box 31"/>
            <p:cNvSpPr txBox="1">
              <a:spLocks noChangeArrowheads="1"/>
            </p:cNvSpPr>
            <p:nvPr/>
          </p:nvSpPr>
          <p:spPr bwMode="auto">
            <a:xfrm>
              <a:off x="7004061" y="2060567"/>
              <a:ext cx="686726" cy="246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David </a:t>
              </a:r>
              <a:r>
                <a:rPr kumimoji="1" lang="en-US" altLang="ja-JP" sz="1000" dirty="0" err="1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Politzer</a:t>
              </a:r>
              <a:endParaRPr kumimoji="1" lang="en-US" altLang="ja-JP" sz="1000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  <p:sp>
          <p:nvSpPr>
            <p:cNvPr id="8273" name="Text Box 32"/>
            <p:cNvSpPr txBox="1">
              <a:spLocks noChangeArrowheads="1"/>
            </p:cNvSpPr>
            <p:nvPr/>
          </p:nvSpPr>
          <p:spPr bwMode="auto">
            <a:xfrm>
              <a:off x="7912111" y="2060567"/>
              <a:ext cx="688389" cy="246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Frank Wilczek</a:t>
              </a:r>
            </a:p>
          </p:txBody>
        </p:sp>
        <p:pic>
          <p:nvPicPr>
            <p:cNvPr id="8274" name="Picture 33" descr="wilczek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994661" y="1146167"/>
              <a:ext cx="7064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75" name="テキスト ボックス 37"/>
            <p:cNvSpPr txBox="1">
              <a:spLocks noChangeArrowheads="1"/>
            </p:cNvSpPr>
            <p:nvPr/>
          </p:nvSpPr>
          <p:spPr bwMode="auto">
            <a:xfrm>
              <a:off x="5791211" y="1154957"/>
              <a:ext cx="484748" cy="369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2004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7" name="グループ化 125"/>
          <p:cNvGrpSpPr>
            <a:grpSpLocks/>
          </p:cNvGrpSpPr>
          <p:nvPr/>
        </p:nvGrpSpPr>
        <p:grpSpPr bwMode="auto">
          <a:xfrm>
            <a:off x="5242985" y="865188"/>
            <a:ext cx="2538541" cy="1428910"/>
            <a:chOff x="3932234" y="865170"/>
            <a:chExt cx="1903919" cy="1428920"/>
          </a:xfrm>
        </p:grpSpPr>
        <p:pic>
          <p:nvPicPr>
            <p:cNvPr id="8264" name="Picture 34" descr="thooft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41811" y="1149342"/>
              <a:ext cx="7064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65" name="Picture 36" descr="veltma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38736" y="1171567"/>
              <a:ext cx="6889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66" name="Text Box 37"/>
            <p:cNvSpPr txBox="1">
              <a:spLocks noChangeArrowheads="1"/>
            </p:cNvSpPr>
            <p:nvPr/>
          </p:nvSpPr>
          <p:spPr bwMode="auto">
            <a:xfrm>
              <a:off x="3997336" y="2047867"/>
              <a:ext cx="766259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ja-JP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Gerard 't Hooft</a:t>
              </a:r>
              <a:endParaRPr kumimoji="1" lang="en-US" altLang="ja-JP" sz="100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  <p:sp>
          <p:nvSpPr>
            <p:cNvPr id="8267" name="Text Box 38"/>
            <p:cNvSpPr txBox="1">
              <a:spLocks noChangeArrowheads="1"/>
            </p:cNvSpPr>
            <p:nvPr/>
          </p:nvSpPr>
          <p:spPr bwMode="auto">
            <a:xfrm>
              <a:off x="4954599" y="2047867"/>
              <a:ext cx="881554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ja-JP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Martinus Veltman</a:t>
              </a:r>
              <a:endParaRPr kumimoji="1" lang="en-US" altLang="ja-JP" sz="100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  <p:sp>
          <p:nvSpPr>
            <p:cNvPr id="8268" name="テキスト ボックス 38"/>
            <p:cNvSpPr txBox="1">
              <a:spLocks noChangeArrowheads="1"/>
            </p:cNvSpPr>
            <p:nvPr/>
          </p:nvSpPr>
          <p:spPr bwMode="auto">
            <a:xfrm>
              <a:off x="3932234" y="865170"/>
              <a:ext cx="484752" cy="36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1999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8" name="グループ化 124"/>
          <p:cNvGrpSpPr>
            <a:grpSpLocks/>
          </p:cNvGrpSpPr>
          <p:nvPr/>
        </p:nvGrpSpPr>
        <p:grpSpPr bwMode="auto">
          <a:xfrm>
            <a:off x="0" y="4786314"/>
            <a:ext cx="2000251" cy="1450999"/>
            <a:chOff x="-32" y="4786322"/>
            <a:chExt cx="1500198" cy="1450729"/>
          </a:xfrm>
        </p:grpSpPr>
        <p:pic>
          <p:nvPicPr>
            <p:cNvPr id="8262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2844" y="5077737"/>
              <a:ext cx="1357322" cy="115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63" name="テキスト ボックス 40"/>
            <p:cNvSpPr txBox="1">
              <a:spLocks noChangeArrowheads="1"/>
            </p:cNvSpPr>
            <p:nvPr/>
          </p:nvSpPr>
          <p:spPr bwMode="auto">
            <a:xfrm>
              <a:off x="-32" y="4786322"/>
              <a:ext cx="484751" cy="36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1995</a:t>
              </a:r>
              <a:endParaRPr kumimoji="1" lang="ja-JP" altLang="en-US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9" name="グループ化 123"/>
          <p:cNvGrpSpPr>
            <a:grpSpLocks/>
          </p:cNvGrpSpPr>
          <p:nvPr/>
        </p:nvGrpSpPr>
        <p:grpSpPr bwMode="auto">
          <a:xfrm>
            <a:off x="9251953" y="4000500"/>
            <a:ext cx="2392099" cy="1500348"/>
            <a:chOff x="6938994" y="4000504"/>
            <a:chExt cx="1794075" cy="1500358"/>
          </a:xfrm>
        </p:grpSpPr>
        <p:pic>
          <p:nvPicPr>
            <p:cNvPr id="8257" name="Picture 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123144" y="4298964"/>
              <a:ext cx="687388" cy="89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8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901019" y="4279914"/>
              <a:ext cx="70802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59" name="Text Box 19"/>
            <p:cNvSpPr txBox="1">
              <a:spLocks noChangeArrowheads="1"/>
            </p:cNvSpPr>
            <p:nvPr/>
          </p:nvSpPr>
          <p:spPr bwMode="auto">
            <a:xfrm>
              <a:off x="6938994" y="5254639"/>
              <a:ext cx="651101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Carlo Rubbia</a:t>
              </a:r>
            </a:p>
          </p:txBody>
        </p:sp>
        <p:sp>
          <p:nvSpPr>
            <p:cNvPr id="8260" name="Text Box 20"/>
            <p:cNvSpPr txBox="1">
              <a:spLocks noChangeArrowheads="1"/>
            </p:cNvSpPr>
            <p:nvPr/>
          </p:nvSpPr>
          <p:spPr bwMode="auto">
            <a:xfrm>
              <a:off x="7804182" y="5254639"/>
              <a:ext cx="928887" cy="24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Simon van der Meer</a:t>
              </a:r>
            </a:p>
          </p:txBody>
        </p:sp>
        <p:sp>
          <p:nvSpPr>
            <p:cNvPr id="8261" name="テキスト ボックス 41"/>
            <p:cNvSpPr txBox="1">
              <a:spLocks noChangeArrowheads="1"/>
            </p:cNvSpPr>
            <p:nvPr/>
          </p:nvSpPr>
          <p:spPr bwMode="auto">
            <a:xfrm>
              <a:off x="6946207" y="4000504"/>
              <a:ext cx="484748" cy="369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1984</a:t>
              </a:r>
              <a:endParaRPr kumimoji="1" lang="ja-JP" altLang="en-US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10" name="グループ化 121"/>
          <p:cNvGrpSpPr>
            <a:grpSpLocks/>
          </p:cNvGrpSpPr>
          <p:nvPr/>
        </p:nvGrpSpPr>
        <p:grpSpPr bwMode="auto">
          <a:xfrm>
            <a:off x="1047751" y="764704"/>
            <a:ext cx="3803650" cy="1527711"/>
            <a:chOff x="785786" y="765274"/>
            <a:chExt cx="2852738" cy="1527132"/>
          </a:xfrm>
        </p:grpSpPr>
        <p:pic>
          <p:nvPicPr>
            <p:cNvPr id="8250" name="Picture 2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15986" y="1125529"/>
              <a:ext cx="693738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1" name="Picture 2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024036" y="1125529"/>
              <a:ext cx="71278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52" name="Picture 2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932086" y="1125529"/>
              <a:ext cx="70643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53" name="Text Box 24"/>
            <p:cNvSpPr txBox="1">
              <a:spLocks noChangeArrowheads="1"/>
            </p:cNvSpPr>
            <p:nvPr/>
          </p:nvSpPr>
          <p:spPr bwMode="auto">
            <a:xfrm>
              <a:off x="785786" y="2039929"/>
              <a:ext cx="814438" cy="24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Sheldon Glashow</a:t>
              </a:r>
            </a:p>
          </p:txBody>
        </p:sp>
        <p:sp>
          <p:nvSpPr>
            <p:cNvPr id="8254" name="Text Box 25"/>
            <p:cNvSpPr txBox="1">
              <a:spLocks noChangeArrowheads="1"/>
            </p:cNvSpPr>
            <p:nvPr/>
          </p:nvSpPr>
          <p:spPr bwMode="auto">
            <a:xfrm>
              <a:off x="1928794" y="2046278"/>
              <a:ext cx="632972" cy="24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Abdus Salam</a:t>
              </a:r>
            </a:p>
          </p:txBody>
        </p:sp>
        <p:sp>
          <p:nvSpPr>
            <p:cNvPr id="8255" name="Text Box 26"/>
            <p:cNvSpPr txBox="1">
              <a:spLocks noChangeArrowheads="1"/>
            </p:cNvSpPr>
            <p:nvPr/>
          </p:nvSpPr>
          <p:spPr bwMode="auto">
            <a:xfrm>
              <a:off x="2832074" y="2039929"/>
              <a:ext cx="788373" cy="24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sz="100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Steven Weinberg</a:t>
              </a:r>
            </a:p>
          </p:txBody>
        </p:sp>
        <p:sp>
          <p:nvSpPr>
            <p:cNvPr id="8256" name="テキスト ボックス 42"/>
            <p:cNvSpPr txBox="1">
              <a:spLocks noChangeArrowheads="1"/>
            </p:cNvSpPr>
            <p:nvPr/>
          </p:nvSpPr>
          <p:spPr bwMode="auto">
            <a:xfrm>
              <a:off x="1619645" y="765274"/>
              <a:ext cx="484748" cy="36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1979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11" name="グループ化 122"/>
          <p:cNvGrpSpPr>
            <a:grpSpLocks/>
          </p:cNvGrpSpPr>
          <p:nvPr/>
        </p:nvGrpSpPr>
        <p:grpSpPr bwMode="auto">
          <a:xfrm>
            <a:off x="6898218" y="5572126"/>
            <a:ext cx="2341033" cy="1217613"/>
            <a:chOff x="5172957" y="5572140"/>
            <a:chExt cx="1756497" cy="1217821"/>
          </a:xfrm>
        </p:grpSpPr>
        <p:pic>
          <p:nvPicPr>
            <p:cNvPr id="8248" name="Picture 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524211" y="5643578"/>
              <a:ext cx="1405243" cy="1146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5172957" y="5572140"/>
              <a:ext cx="484948" cy="3693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kumimoji="1" lang="en-US" altLang="ja-JP" dirty="0">
                  <a:solidFill>
                    <a:srgbClr val="FF0000"/>
                  </a:solidFill>
                </a:rPr>
                <a:t>1980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グループ化 127"/>
          <p:cNvGrpSpPr>
            <a:grpSpLocks/>
          </p:cNvGrpSpPr>
          <p:nvPr/>
        </p:nvGrpSpPr>
        <p:grpSpPr bwMode="auto">
          <a:xfrm>
            <a:off x="9150491" y="5363777"/>
            <a:ext cx="2851008" cy="1494225"/>
            <a:chOff x="6862884" y="5364397"/>
            <a:chExt cx="2138272" cy="1493627"/>
          </a:xfrm>
        </p:grpSpPr>
        <p:pic>
          <p:nvPicPr>
            <p:cNvPr id="8246" name="Picture 5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929454" y="5647140"/>
              <a:ext cx="2071702" cy="1210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7" name="テキスト ボックス 46"/>
            <p:cNvSpPr txBox="1">
              <a:spLocks noChangeArrowheads="1"/>
            </p:cNvSpPr>
            <p:nvPr/>
          </p:nvSpPr>
          <p:spPr bwMode="auto">
            <a:xfrm>
              <a:off x="6862884" y="5364397"/>
              <a:ext cx="484752" cy="369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2008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sp>
        <p:nvSpPr>
          <p:cNvPr id="48" name="円/楕円 47"/>
          <p:cNvSpPr/>
          <p:nvPr/>
        </p:nvSpPr>
        <p:spPr>
          <a:xfrm>
            <a:off x="6667500" y="2714625"/>
            <a:ext cx="1619251" cy="57150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500" y="3500438"/>
            <a:ext cx="1619251" cy="57150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6667500" y="4214813"/>
            <a:ext cx="1619251" cy="57150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1" name="円/楕円 50"/>
          <p:cNvSpPr/>
          <p:nvPr/>
        </p:nvSpPr>
        <p:spPr>
          <a:xfrm flipH="1">
            <a:off x="5048252" y="3000375"/>
            <a:ext cx="476249" cy="43815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3" name="円/楕円 52"/>
          <p:cNvSpPr/>
          <p:nvPr/>
        </p:nvSpPr>
        <p:spPr>
          <a:xfrm flipH="1">
            <a:off x="5793318" y="4319588"/>
            <a:ext cx="476249" cy="43815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7" name="円/楕円 56"/>
          <p:cNvSpPr/>
          <p:nvPr/>
        </p:nvSpPr>
        <p:spPr>
          <a:xfrm flipH="1">
            <a:off x="3619500" y="2857501"/>
            <a:ext cx="476251" cy="1052513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3429000" y="2428875"/>
            <a:ext cx="5334000" cy="2928938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5715001" y="2643189"/>
            <a:ext cx="666751" cy="1214437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/>
        </p:nvSpPr>
        <p:spPr>
          <a:xfrm flipH="1">
            <a:off x="6415618" y="4919663"/>
            <a:ext cx="476249" cy="43815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grpSp>
        <p:nvGrpSpPr>
          <p:cNvPr id="13" name="グループ化 115"/>
          <p:cNvGrpSpPr>
            <a:grpSpLocks/>
          </p:cNvGrpSpPr>
          <p:nvPr/>
        </p:nvGrpSpPr>
        <p:grpSpPr bwMode="auto">
          <a:xfrm>
            <a:off x="2063553" y="5301206"/>
            <a:ext cx="1079699" cy="1556768"/>
            <a:chOff x="1547643" y="5301220"/>
            <a:chExt cx="809779" cy="1556780"/>
          </a:xfrm>
        </p:grpSpPr>
        <p:pic>
          <p:nvPicPr>
            <p:cNvPr id="8244" name="Picture 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96788" y="5643578"/>
              <a:ext cx="760634" cy="121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5" name="テキスト ボックス 61"/>
            <p:cNvSpPr txBox="1">
              <a:spLocks noChangeArrowheads="1"/>
            </p:cNvSpPr>
            <p:nvPr/>
          </p:nvSpPr>
          <p:spPr bwMode="auto">
            <a:xfrm>
              <a:off x="1547643" y="5301220"/>
              <a:ext cx="484751" cy="36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1906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14" name="グループ化 116"/>
          <p:cNvGrpSpPr>
            <a:grpSpLocks/>
          </p:cNvGrpSpPr>
          <p:nvPr/>
        </p:nvGrpSpPr>
        <p:grpSpPr bwMode="auto">
          <a:xfrm>
            <a:off x="3215681" y="5589241"/>
            <a:ext cx="1383835" cy="1192561"/>
            <a:chOff x="2411060" y="5589254"/>
            <a:chExt cx="1038017" cy="1192546"/>
          </a:xfrm>
        </p:grpSpPr>
        <p:pic>
          <p:nvPicPr>
            <p:cNvPr id="8242" name="Picture 7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14612" y="5638816"/>
              <a:ext cx="734465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3" name="テキスト ボックス 63"/>
            <p:cNvSpPr txBox="1">
              <a:spLocks noChangeArrowheads="1"/>
            </p:cNvSpPr>
            <p:nvPr/>
          </p:nvSpPr>
          <p:spPr bwMode="auto">
            <a:xfrm>
              <a:off x="2411060" y="5589254"/>
              <a:ext cx="484814" cy="369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srgbClr val="FF0000"/>
                  </a:solidFill>
                  <a:latin typeface="Gill Sans MT" pitchFamily="34" charset="0"/>
                  <a:ea typeface="HGｺﾞｼｯｸE" pitchFamily="49" charset="-128"/>
                </a:rPr>
                <a:t>1936</a:t>
              </a:r>
              <a:endParaRPr kumimoji="1" lang="ja-JP" altLang="en-US" dirty="0">
                <a:solidFill>
                  <a:srgbClr val="FF0000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grpSp>
        <p:nvGrpSpPr>
          <p:cNvPr id="15" name="グループ化 117"/>
          <p:cNvGrpSpPr>
            <a:grpSpLocks/>
          </p:cNvGrpSpPr>
          <p:nvPr/>
        </p:nvGrpSpPr>
        <p:grpSpPr bwMode="auto">
          <a:xfrm>
            <a:off x="4432555" y="5584825"/>
            <a:ext cx="2605363" cy="1157288"/>
            <a:chOff x="3324408" y="5584840"/>
            <a:chExt cx="1954023" cy="1157531"/>
          </a:xfrm>
        </p:grpSpPr>
        <p:pic>
          <p:nvPicPr>
            <p:cNvPr id="8240" name="Picture 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883020" y="5668978"/>
              <a:ext cx="1395411" cy="1073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1" name="テキスト ボックス 65"/>
            <p:cNvSpPr txBox="1">
              <a:spLocks noChangeArrowheads="1"/>
            </p:cNvSpPr>
            <p:nvPr/>
          </p:nvSpPr>
          <p:spPr bwMode="auto">
            <a:xfrm>
              <a:off x="3324408" y="5584840"/>
              <a:ext cx="484748" cy="36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1957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sp>
        <p:nvSpPr>
          <p:cNvPr id="67" name="円/楕円 66"/>
          <p:cNvSpPr/>
          <p:nvPr/>
        </p:nvSpPr>
        <p:spPr>
          <a:xfrm flipH="1">
            <a:off x="4174067" y="4319588"/>
            <a:ext cx="476251" cy="438150"/>
          </a:xfrm>
          <a:prstGeom prst="ellipse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cc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cxnSp>
        <p:nvCxnSpPr>
          <p:cNvPr id="69" name="直線コネクタ 68"/>
          <p:cNvCxnSpPr>
            <a:endCxn id="8275" idx="2"/>
          </p:cNvCxnSpPr>
          <p:nvPr/>
        </p:nvCxnSpPr>
        <p:spPr>
          <a:xfrm flipV="1">
            <a:off x="7810501" y="1523858"/>
            <a:ext cx="234266" cy="11907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endCxn id="8282" idx="1"/>
          </p:cNvCxnSpPr>
          <p:nvPr/>
        </p:nvCxnSpPr>
        <p:spPr>
          <a:xfrm flipV="1">
            <a:off x="7715734" y="2749571"/>
            <a:ext cx="1260589" cy="75672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>
            <a:stCxn id="50" idx="1"/>
            <a:endCxn id="8268" idx="2"/>
          </p:cNvCxnSpPr>
          <p:nvPr/>
        </p:nvCxnSpPr>
        <p:spPr>
          <a:xfrm flipH="1" flipV="1">
            <a:off x="5566151" y="1234520"/>
            <a:ext cx="1338483" cy="30639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>
            <a:endCxn id="8256" idx="3"/>
          </p:cNvCxnSpPr>
          <p:nvPr/>
        </p:nvCxnSpPr>
        <p:spPr>
          <a:xfrm flipH="1" flipV="1">
            <a:off x="2805894" y="949370"/>
            <a:ext cx="2810056" cy="14715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>
            <a:stCxn id="57" idx="0"/>
            <a:endCxn id="8284" idx="3"/>
          </p:cNvCxnSpPr>
          <p:nvPr/>
        </p:nvCxnSpPr>
        <p:spPr>
          <a:xfrm flipH="1" flipV="1">
            <a:off x="646331" y="970480"/>
            <a:ext cx="3211294" cy="188702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>
            <a:stCxn id="51" idx="6"/>
            <a:endCxn id="8280" idx="3"/>
          </p:cNvCxnSpPr>
          <p:nvPr/>
        </p:nvCxnSpPr>
        <p:spPr>
          <a:xfrm flipH="1">
            <a:off x="1145864" y="3219450"/>
            <a:ext cx="3902388" cy="5370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>
            <a:stCxn id="53" idx="6"/>
            <a:endCxn id="8263" idx="3"/>
          </p:cNvCxnSpPr>
          <p:nvPr/>
        </p:nvCxnSpPr>
        <p:spPr>
          <a:xfrm flipH="1">
            <a:off x="646330" y="4538663"/>
            <a:ext cx="5146988" cy="43231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>
            <a:endCxn id="8261" idx="1"/>
          </p:cNvCxnSpPr>
          <p:nvPr/>
        </p:nvCxnSpPr>
        <p:spPr>
          <a:xfrm flipV="1">
            <a:off x="8001000" y="4185166"/>
            <a:ext cx="1260570" cy="10108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>
            <a:stCxn id="59" idx="5"/>
          </p:cNvCxnSpPr>
          <p:nvPr/>
        </p:nvCxnSpPr>
        <p:spPr>
          <a:xfrm rot="16200000" flipH="1">
            <a:off x="7599586" y="2364297"/>
            <a:ext cx="1981473" cy="46124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>
            <a:stCxn id="60" idx="2"/>
          </p:cNvCxnSpPr>
          <p:nvPr/>
        </p:nvCxnSpPr>
        <p:spPr>
          <a:xfrm>
            <a:off x="6891867" y="5138738"/>
            <a:ext cx="2468496" cy="4505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>
            <a:stCxn id="67" idx="5"/>
          </p:cNvCxnSpPr>
          <p:nvPr/>
        </p:nvCxnSpPr>
        <p:spPr>
          <a:xfrm rot="5400000">
            <a:off x="3245911" y="4375312"/>
            <a:ext cx="679643" cy="13161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/>
          <p:cNvCxnSpPr>
            <a:stCxn id="67" idx="3"/>
          </p:cNvCxnSpPr>
          <p:nvPr/>
        </p:nvCxnSpPr>
        <p:spPr>
          <a:xfrm rot="5400000">
            <a:off x="3750325" y="4831004"/>
            <a:ext cx="967678" cy="69281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>
            <a:stCxn id="50" idx="2"/>
          </p:cNvCxnSpPr>
          <p:nvPr/>
        </p:nvCxnSpPr>
        <p:spPr>
          <a:xfrm rot="10800000" flipV="1">
            <a:off x="5135895" y="4500563"/>
            <a:ext cx="1531607" cy="11606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>
            <a:stCxn id="50" idx="4"/>
          </p:cNvCxnSpPr>
          <p:nvPr/>
        </p:nvCxnSpPr>
        <p:spPr>
          <a:xfrm rot="16200000" flipH="1">
            <a:off x="7069177" y="5194263"/>
            <a:ext cx="874935" cy="590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99"/>
          <p:cNvGrpSpPr>
            <a:grpSpLocks/>
          </p:cNvGrpSpPr>
          <p:nvPr/>
        </p:nvGrpSpPr>
        <p:grpSpPr bwMode="auto">
          <a:xfrm>
            <a:off x="335361" y="2420889"/>
            <a:ext cx="5190989" cy="2150596"/>
            <a:chOff x="251490" y="2420881"/>
            <a:chExt cx="3841082" cy="1859023"/>
          </a:xfrm>
        </p:grpSpPr>
        <p:sp>
          <p:nvSpPr>
            <p:cNvPr id="91" name="円/楕円 90"/>
            <p:cNvSpPr/>
            <p:nvPr/>
          </p:nvSpPr>
          <p:spPr>
            <a:xfrm flipH="1">
              <a:off x="3735382" y="3870326"/>
              <a:ext cx="357190" cy="409578"/>
            </a:xfrm>
            <a:prstGeom prst="ellipse">
              <a:avLst/>
            </a:prstGeom>
            <a:noFill/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グループ化 98"/>
            <p:cNvGrpSpPr>
              <a:grpSpLocks/>
            </p:cNvGrpSpPr>
            <p:nvPr/>
          </p:nvGrpSpPr>
          <p:grpSpPr bwMode="auto">
            <a:xfrm>
              <a:off x="251490" y="2420881"/>
              <a:ext cx="3536202" cy="1509427"/>
              <a:chOff x="251490" y="2420881"/>
              <a:chExt cx="3536202" cy="1509427"/>
            </a:xfrm>
          </p:grpSpPr>
          <p:pic>
            <p:nvPicPr>
              <p:cNvPr id="8237" name="Picture 1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357158" y="2714620"/>
                <a:ext cx="1865678" cy="956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38" name="テキスト ボックス 89"/>
              <p:cNvSpPr txBox="1">
                <a:spLocks noChangeArrowheads="1"/>
              </p:cNvSpPr>
              <p:nvPr/>
            </p:nvSpPr>
            <p:spPr bwMode="auto">
              <a:xfrm>
                <a:off x="251490" y="2420881"/>
                <a:ext cx="484752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kumimoji="1" lang="en-US" altLang="ja-JP" dirty="0">
                    <a:solidFill>
                      <a:prstClr val="black"/>
                    </a:solidFill>
                    <a:latin typeface="Gill Sans MT" pitchFamily="34" charset="0"/>
                    <a:ea typeface="HGｺﾞｼｯｸE" pitchFamily="49" charset="-128"/>
                  </a:rPr>
                  <a:t>1988</a:t>
                </a:r>
                <a:endParaRPr kumimoji="1" lang="ja-JP" altLang="en-US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endParaRPr>
              </a:p>
            </p:txBody>
          </p:sp>
          <p:cxnSp>
            <p:nvCxnSpPr>
              <p:cNvPr id="93" name="直線コネクタ 92"/>
              <p:cNvCxnSpPr>
                <a:stCxn id="91" idx="7"/>
                <a:endCxn id="8238" idx="3"/>
              </p:cNvCxnSpPr>
              <p:nvPr/>
            </p:nvCxnSpPr>
            <p:spPr>
              <a:xfrm flipH="1" flipV="1">
                <a:off x="736242" y="2605548"/>
                <a:ext cx="3051450" cy="132476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40" descr="200px-Hideki_yukawa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902202" y="0"/>
            <a:ext cx="1188199" cy="10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6" name="直線コネクタ 95"/>
          <p:cNvCxnSpPr/>
          <p:nvPr/>
        </p:nvCxnSpPr>
        <p:spPr>
          <a:xfrm flipV="1">
            <a:off x="8112227" y="1071564"/>
            <a:ext cx="3489224" cy="163735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18"/>
          <p:cNvGrpSpPr/>
          <p:nvPr/>
        </p:nvGrpSpPr>
        <p:grpSpPr>
          <a:xfrm>
            <a:off x="1487488" y="3861048"/>
            <a:ext cx="3164549" cy="1224136"/>
            <a:chOff x="1115616" y="3861048"/>
            <a:chExt cx="2373412" cy="1224136"/>
          </a:xfrm>
        </p:grpSpPr>
        <p:cxnSp>
          <p:nvCxnSpPr>
            <p:cNvPr id="115" name="直線コネクタ 114"/>
            <p:cNvCxnSpPr/>
            <p:nvPr/>
          </p:nvCxnSpPr>
          <p:spPr>
            <a:xfrm rot="10800000" flipV="1">
              <a:off x="1115616" y="4149078"/>
              <a:ext cx="2016224" cy="93610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円/楕円 117"/>
            <p:cNvSpPr/>
            <p:nvPr/>
          </p:nvSpPr>
          <p:spPr>
            <a:xfrm flipH="1">
              <a:off x="3131840" y="3861048"/>
              <a:ext cx="357188" cy="438150"/>
            </a:xfrm>
            <a:prstGeom prst="ellipse">
              <a:avLst/>
            </a:prstGeom>
            <a:noFill/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kumimoji="1" lang="en-US" altLang="ja-JP" dirty="0" err="1">
                  <a:solidFill>
                    <a:prstClr val="white"/>
                  </a:solidFill>
                </a:rPr>
                <a:t>vvv</a:t>
              </a:r>
              <a:endParaRPr kumimoji="1" lang="ja-JP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グループ化 124"/>
          <p:cNvGrpSpPr/>
          <p:nvPr/>
        </p:nvGrpSpPr>
        <p:grpSpPr>
          <a:xfrm>
            <a:off x="4652037" y="1"/>
            <a:ext cx="3097064" cy="4080123"/>
            <a:chOff x="3489028" y="0"/>
            <a:chExt cx="2322798" cy="4080123"/>
          </a:xfrm>
        </p:grpSpPr>
        <p:grpSp>
          <p:nvGrpSpPr>
            <p:cNvPr id="20" name="グループ化 122"/>
            <p:cNvGrpSpPr/>
            <p:nvPr/>
          </p:nvGrpSpPr>
          <p:grpSpPr>
            <a:xfrm>
              <a:off x="3489028" y="0"/>
              <a:ext cx="2322798" cy="4080123"/>
              <a:chOff x="3489028" y="0"/>
              <a:chExt cx="2322798" cy="4080123"/>
            </a:xfrm>
          </p:grpSpPr>
          <p:pic>
            <p:nvPicPr>
              <p:cNvPr id="97" name="Picture 21" descr="p01f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932040" y="0"/>
                <a:ext cx="879786" cy="1052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21" name="直線コネクタ 120"/>
              <p:cNvCxnSpPr>
                <a:stCxn id="118" idx="2"/>
              </p:cNvCxnSpPr>
              <p:nvPr/>
            </p:nvCxnSpPr>
            <p:spPr>
              <a:xfrm flipV="1">
                <a:off x="3489028" y="1052737"/>
                <a:ext cx="1659037" cy="3027386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テキスト ボックス 38"/>
            <p:cNvSpPr txBox="1">
              <a:spLocks noChangeArrowheads="1"/>
            </p:cNvSpPr>
            <p:nvPr/>
          </p:nvSpPr>
          <p:spPr bwMode="auto">
            <a:xfrm>
              <a:off x="5076056" y="764704"/>
              <a:ext cx="4847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kumimoji="1" lang="en-US" altLang="ja-JP" dirty="0">
                  <a:solidFill>
                    <a:prstClr val="black"/>
                  </a:solidFill>
                  <a:latin typeface="Gill Sans MT" pitchFamily="34" charset="0"/>
                  <a:ea typeface="HGｺﾞｼｯｸE" pitchFamily="49" charset="-128"/>
                </a:rPr>
                <a:t>2002</a:t>
              </a:r>
              <a:endParaRPr kumimoji="1" lang="ja-JP" altLang="en-US" dirty="0">
                <a:solidFill>
                  <a:prstClr val="black"/>
                </a:solidFill>
                <a:latin typeface="Gill Sans MT" pitchFamily="34" charset="0"/>
                <a:ea typeface="HGｺﾞｼｯｸE" pitchFamily="49" charset="-128"/>
              </a:endParaRPr>
            </a:p>
          </p:txBody>
        </p:sp>
      </p:grpSp>
      <p:pic>
        <p:nvPicPr>
          <p:cNvPr id="109" name="図 108" descr="D2121002-raydavis-w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721600" y="0"/>
            <a:ext cx="894589" cy="1032218"/>
          </a:xfrm>
          <a:prstGeom prst="rect">
            <a:avLst/>
          </a:prstGeom>
        </p:spPr>
      </p:pic>
      <p:sp>
        <p:nvSpPr>
          <p:cNvPr id="111" name="テキスト ボックス 37"/>
          <p:cNvSpPr txBox="1">
            <a:spLocks noChangeArrowheads="1"/>
          </p:cNvSpPr>
          <p:nvPr/>
        </p:nvSpPr>
        <p:spPr bwMode="auto">
          <a:xfrm>
            <a:off x="11130493" y="732274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0000"/>
                </a:solidFill>
                <a:latin typeface="Gill Sans MT" pitchFamily="34" charset="0"/>
                <a:ea typeface="HGｺﾞｼｯｸE" pitchFamily="49" charset="-128"/>
              </a:rPr>
              <a:t>1949</a:t>
            </a:r>
            <a:endParaRPr kumimoji="1" lang="ja-JP" altLang="en-US" dirty="0">
              <a:solidFill>
                <a:srgbClr val="FF0000"/>
              </a:solidFill>
              <a:latin typeface="Gill Sans MT" pitchFamily="34" charset="0"/>
              <a:ea typeface="HGｺﾞｼｯｸE" pitchFamily="49" charset="-128"/>
            </a:endParaRPr>
          </a:p>
        </p:txBody>
      </p:sp>
      <p:grpSp>
        <p:nvGrpSpPr>
          <p:cNvPr id="21" name="グループ化 116"/>
          <p:cNvGrpSpPr/>
          <p:nvPr/>
        </p:nvGrpSpPr>
        <p:grpSpPr>
          <a:xfrm>
            <a:off x="239349" y="0"/>
            <a:ext cx="11233248" cy="6669360"/>
            <a:chOff x="179512" y="0"/>
            <a:chExt cx="8424936" cy="6669360"/>
          </a:xfrm>
        </p:grpSpPr>
        <p:sp>
          <p:nvSpPr>
            <p:cNvPr id="105" name="正方形/長方形 104"/>
            <p:cNvSpPr/>
            <p:nvPr/>
          </p:nvSpPr>
          <p:spPr>
            <a:xfrm>
              <a:off x="179512" y="5085184"/>
              <a:ext cx="1296144" cy="1152128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1619672" y="5661248"/>
              <a:ext cx="720080" cy="1008112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2699792" y="5661248"/>
              <a:ext cx="720080" cy="1008112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5508104" y="5661248"/>
              <a:ext cx="1440160" cy="936104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7092280" y="4293096"/>
              <a:ext cx="1512168" cy="936104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4932040" y="0"/>
              <a:ext cx="1512168" cy="1052736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539552" y="3861048"/>
              <a:ext cx="1440160" cy="936104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323528" y="2708920"/>
              <a:ext cx="1944216" cy="936104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8546" name="Picture 2" descr="François Englert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6" y="0"/>
            <a:ext cx="973135" cy="10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Peter W. Higg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9" y="0"/>
            <a:ext cx="973135" cy="10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テキスト ボックス 37"/>
          <p:cNvSpPr txBox="1">
            <a:spLocks noChangeArrowheads="1"/>
          </p:cNvSpPr>
          <p:nvPr/>
        </p:nvSpPr>
        <p:spPr bwMode="auto">
          <a:xfrm>
            <a:off x="9347201" y="6858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0000"/>
                </a:solidFill>
                <a:latin typeface="Gill Sans MT" pitchFamily="34" charset="0"/>
                <a:ea typeface="HGｺﾞｼｯｸE" pitchFamily="49" charset="-128"/>
              </a:rPr>
              <a:t>2013</a:t>
            </a:r>
            <a:endParaRPr kumimoji="1" lang="ja-JP" altLang="en-US" dirty="0">
              <a:solidFill>
                <a:srgbClr val="FF0000"/>
              </a:solidFill>
              <a:latin typeface="Gill Sans MT" pitchFamily="34" charset="0"/>
              <a:ea typeface="HGｺﾞｼｯｸE" pitchFamily="49" charset="-128"/>
            </a:endParaRPr>
          </a:p>
        </p:txBody>
      </p:sp>
      <p:cxnSp>
        <p:nvCxnSpPr>
          <p:cNvPr id="120" name="直線コネクタ 95"/>
          <p:cNvCxnSpPr>
            <a:endCxn id="119" idx="2"/>
          </p:cNvCxnSpPr>
          <p:nvPr/>
        </p:nvCxnSpPr>
        <p:spPr>
          <a:xfrm flipV="1">
            <a:off x="6864088" y="1055132"/>
            <a:ext cx="2806279" cy="39158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2016/4/29</a:t>
            </a:r>
            <a:endParaRPr kumimoji="1" lang="zh-CN" altLang="en-US"/>
          </a:p>
        </p:txBody>
      </p:sp>
      <p:sp>
        <p:nvSpPr>
          <p:cNvPr id="24" name="幻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F71D-B330-3141-9F7E-FB8448C45047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50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1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1" y="45244"/>
            <a:ext cx="10515600" cy="1325563"/>
          </a:xfrm>
        </p:spPr>
        <p:txBody>
          <a:bodyPr/>
          <a:lstStyle/>
          <a:p>
            <a:r>
              <a:rPr lang="zh-CN" altLang="en-US" dirty="0"/>
              <a:t>历史：</a:t>
            </a:r>
            <a:r>
              <a:rPr lang="zh-CN" altLang="en-US" dirty="0">
                <a:solidFill>
                  <a:schemeClr val="hlink"/>
                </a:solidFill>
              </a:rPr>
              <a:t>正</a:t>
            </a:r>
            <a:r>
              <a:rPr lang="zh-CN" altLang="en-US" dirty="0"/>
              <a:t>电子的发现</a:t>
            </a:r>
          </a:p>
        </p:txBody>
      </p:sp>
      <p:sp>
        <p:nvSpPr>
          <p:cNvPr id="660491" name="Rectangle 11"/>
          <p:cNvSpPr>
            <a:spLocks noGrp="1" noChangeArrowheads="1"/>
          </p:cNvSpPr>
          <p:nvPr>
            <p:ph idx="1"/>
          </p:nvPr>
        </p:nvSpPr>
        <p:spPr>
          <a:xfrm>
            <a:off x="3484572" y="1724400"/>
            <a:ext cx="5099050" cy="322860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dirty="0"/>
              <a:t>1928</a:t>
            </a:r>
            <a:r>
              <a:rPr lang="zh-CN" altLang="en-US" dirty="0"/>
              <a:t>年：理论上曾预言</a:t>
            </a:r>
            <a:endParaRPr lang="en-US" altLang="zh-CN" dirty="0"/>
          </a:p>
          <a:p>
            <a:pPr>
              <a:lnSpc>
                <a:spcPct val="80000"/>
              </a:lnSpc>
            </a:pPr>
            <a:r>
              <a:rPr lang="en-US" altLang="zh-CN" dirty="0"/>
              <a:t>1932</a:t>
            </a:r>
            <a:r>
              <a:rPr lang="zh-CN" altLang="en-US" dirty="0"/>
              <a:t>年：发现了一个新粒子</a:t>
            </a:r>
          </a:p>
          <a:p>
            <a:pPr lvl="1">
              <a:lnSpc>
                <a:spcPct val="80000"/>
              </a:lnSpc>
            </a:pPr>
            <a:r>
              <a:rPr lang="zh-CN" altLang="en-US" dirty="0"/>
              <a:t>质量与性质同电子几乎完全相同</a:t>
            </a:r>
          </a:p>
          <a:p>
            <a:pPr lvl="1">
              <a:lnSpc>
                <a:spcPct val="80000"/>
              </a:lnSpc>
            </a:pPr>
            <a:r>
              <a:rPr lang="zh-CN" altLang="en-US" dirty="0"/>
              <a:t>电荷符号与电子相反</a:t>
            </a:r>
          </a:p>
          <a:p>
            <a:pPr lvl="1">
              <a:lnSpc>
                <a:spcPct val="80000"/>
              </a:lnSpc>
            </a:pPr>
            <a:r>
              <a:rPr lang="zh-CN" altLang="en-US" dirty="0"/>
              <a:t>与电子成对产生</a:t>
            </a:r>
          </a:p>
          <a:p>
            <a:pPr lvl="1">
              <a:lnSpc>
                <a:spcPct val="80000"/>
              </a:lnSpc>
            </a:pPr>
            <a:r>
              <a:rPr lang="zh-CN" altLang="en-US" dirty="0"/>
              <a:t>与电子相遇湮灭成光子</a:t>
            </a:r>
          </a:p>
          <a:p>
            <a:pPr lvl="1">
              <a:lnSpc>
                <a:spcPct val="80000"/>
              </a:lnSpc>
            </a:pPr>
            <a:r>
              <a:rPr lang="zh-CN" altLang="en-US" dirty="0"/>
              <a:t>电子的反粒子：</a:t>
            </a:r>
            <a:r>
              <a:rPr lang="zh-CN" altLang="en-US" dirty="0">
                <a:solidFill>
                  <a:schemeClr val="hlink"/>
                </a:solidFill>
              </a:rPr>
              <a:t>正电子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  <a:pPr>
                <a:defRPr/>
              </a:pPr>
              <a:t>21</a:t>
            </a:fld>
            <a:endParaRPr lang="en-US" altLang="zh-CN" dirty="0"/>
          </a:p>
        </p:txBody>
      </p:sp>
      <p:pic>
        <p:nvPicPr>
          <p:cNvPr id="66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990600"/>
            <a:ext cx="121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14541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209" y="3589337"/>
            <a:ext cx="13573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0488" name="Text Box 8"/>
          <p:cNvSpPr txBox="1">
            <a:spLocks noChangeArrowheads="1"/>
          </p:cNvSpPr>
          <p:nvPr/>
        </p:nvSpPr>
        <p:spPr bwMode="auto">
          <a:xfrm>
            <a:off x="8322365" y="2531166"/>
            <a:ext cx="2209800" cy="87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it-IT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狄拉克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英国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)</a:t>
            </a:r>
            <a:endParaRPr lang="zh-CN" altLang="it-IT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pPr algn="ctr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it-IT" altLang="zh-CN" sz="1800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Paul </a:t>
            </a:r>
            <a:r>
              <a:rPr lang="it-IT" altLang="zh-CN" sz="1800" dirty="0" err="1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Dirac</a:t>
            </a:r>
            <a:endParaRPr lang="zh-CN" altLang="en-US" sz="1800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660489" name="Text Box 9"/>
          <p:cNvSpPr txBox="1">
            <a:spLocks noChangeArrowheads="1"/>
          </p:cNvSpPr>
          <p:nvPr/>
        </p:nvSpPr>
        <p:spPr bwMode="auto">
          <a:xfrm>
            <a:off x="8077200" y="5328894"/>
            <a:ext cx="22860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zh-CN" altLang="it-IT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赵忠尧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中国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)</a:t>
            </a: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660490" name="Text Box 10"/>
          <p:cNvSpPr txBox="1">
            <a:spLocks noChangeArrowheads="1"/>
          </p:cNvSpPr>
          <p:nvPr/>
        </p:nvSpPr>
        <p:spPr bwMode="auto">
          <a:xfrm>
            <a:off x="1524000" y="3352801"/>
            <a:ext cx="191135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sv-SE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安德森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(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美国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)</a:t>
            </a:r>
            <a:endParaRPr lang="zh-CN" altLang="sv-SE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pPr algn="ctr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sv-SE" altLang="zh-CN" sz="1600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C.D.</a:t>
            </a:r>
            <a:r>
              <a:rPr lang="zh-CN" altLang="sv-SE" sz="1600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 </a:t>
            </a:r>
            <a:r>
              <a:rPr lang="sv-SE" altLang="zh-CN" sz="1600" dirty="0">
                <a:solidFill>
                  <a:schemeClr val="accent1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Anderson</a:t>
            </a:r>
            <a:endParaRPr lang="zh-CN" altLang="en-US" sz="1200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pic>
        <p:nvPicPr>
          <p:cNvPr id="6604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663610"/>
            <a:ext cx="2518622" cy="16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9142413" y="5719833"/>
            <a:ext cx="3203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Ctr="1">
            <a:spAutoFit/>
          </a:bodyPr>
          <a:lstStyle>
            <a:lvl1pPr marL="1524000" indent="-15240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12700" indent="-12700">
              <a:spcBef>
                <a:spcPct val="0"/>
              </a:spcBef>
              <a:buClrTx/>
              <a:buSzTx/>
              <a:buNone/>
            </a:pPr>
            <a:r>
              <a:rPr lang="en-GB" altLang="zh-CN" sz="1400" dirty="0">
                <a:solidFill>
                  <a:srgbClr val="0000FF"/>
                </a:solidFill>
              </a:rPr>
              <a:t>the abnormal absorption of heavy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GB" altLang="zh-CN" sz="1400" dirty="0">
                <a:solidFill>
                  <a:srgbClr val="0000FF"/>
                </a:solidFill>
              </a:rPr>
              <a:t>elements for hard   </a:t>
            </a:r>
            <a:r>
              <a:rPr lang="en-GB" altLang="zh-CN" sz="1400" dirty="0" err="1">
                <a:solidFill>
                  <a:srgbClr val="0000FF"/>
                </a:solidFill>
              </a:rPr>
              <a:t>γ－rays</a:t>
            </a:r>
            <a:endParaRPr lang="en-GB" altLang="zh-CN" sz="1400" dirty="0">
              <a:solidFill>
                <a:srgbClr val="0000FF"/>
              </a:solidFill>
            </a:endParaRPr>
          </a:p>
          <a:p>
            <a:pPr marL="12700" indent="-12700">
              <a:spcBef>
                <a:spcPct val="0"/>
              </a:spcBef>
              <a:buClrTx/>
              <a:buSzTx/>
              <a:buNone/>
            </a:pPr>
            <a:r>
              <a:rPr lang="en-GB" altLang="zh-CN" sz="1200" dirty="0">
                <a:solidFill>
                  <a:srgbClr val="0000FF"/>
                </a:solidFill>
              </a:rPr>
              <a:t>Proc．Roy．Soc．，1932（Ａ135）：206—211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8CA970-31F5-4F48-BFF9-80D6FC140747}"/>
              </a:ext>
            </a:extLst>
          </p:cNvPr>
          <p:cNvSpPr txBox="1"/>
          <p:nvPr/>
        </p:nvSpPr>
        <p:spPr>
          <a:xfrm>
            <a:off x="5437167" y="5651695"/>
            <a:ext cx="343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观测到反常吸收（由正负电子湮灭导致），但未意识到是正电子，没有进一步研究，错失诺贝尔奖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BDEB519-72B1-064F-A3C1-75061E374FFE}"/>
              </a:ext>
            </a:extLst>
          </p:cNvPr>
          <p:cNvSpPr/>
          <p:nvPr/>
        </p:nvSpPr>
        <p:spPr>
          <a:xfrm>
            <a:off x="10340104" y="4763745"/>
            <a:ext cx="1767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dirty="0"/>
              <a:t>培养了多位两弹一星元勋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81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0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0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1" y="538301"/>
            <a:ext cx="2449813" cy="25985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923" y="538301"/>
            <a:ext cx="2449812" cy="25985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5111" y="215135"/>
            <a:ext cx="4365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The Nobel Prize in Physics 2013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60886" y="3136853"/>
            <a:ext cx="1845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b="1" dirty="0"/>
              <a:t>François </a:t>
            </a:r>
            <a:r>
              <a:rPr lang="pt-BR" altLang="zh-CN" b="1" dirty="0" err="1"/>
              <a:t>Englert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44923" y="3136853"/>
            <a:ext cx="1648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Peter W. Higgs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735" y="2487743"/>
            <a:ext cx="1528552" cy="6491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107" y="969010"/>
            <a:ext cx="4283016" cy="21255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75" y="3889974"/>
            <a:ext cx="4614191" cy="2309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863" y="3906337"/>
            <a:ext cx="4652680" cy="216716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084742" y="10399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2012.7.4</a:t>
            </a:r>
            <a:endParaRPr kumimoji="1" lang="zh-CN" altLang="en-US" dirty="0"/>
          </a:p>
        </p:txBody>
      </p:sp>
      <p:sp>
        <p:nvSpPr>
          <p:cNvPr id="22" name="幻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F71D-B330-3141-9F7E-FB8448C45047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856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kumimoji="1" lang="en-US" altLang="zh-CN" sz="4000" b="1" dirty="0"/>
              <a:t>Large Hadron Collider  (LHC)</a:t>
            </a:r>
            <a:endParaRPr kumimoji="1" lang="zh-CN" altLang="en-US" sz="4000" b="1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F71D-B330-3141-9F7E-FB8448C45047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6" name="Picture 16" descr="LH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863" y="1417638"/>
            <a:ext cx="8324537" cy="5047898"/>
          </a:xfrm>
          <a:prstGeom prst="rect">
            <a:avLst/>
          </a:prstGeom>
          <a:noFill/>
        </p:spPr>
      </p:pic>
      <p:pic>
        <p:nvPicPr>
          <p:cNvPr id="7" name="Picture 4" descr="leptu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771" y="3211032"/>
            <a:ext cx="2648263" cy="3018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897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http://cds.cern.ch/stats/customevent_register?event_id=media_download&amp;arg=CERN-SI-0107014%2001old,photo,Large,WEBSTAT_IP&amp;url=https%3A//mediastream.cern.ch/MediaArchive/Photo/Public/2001/0107014/0107014_01old/0107014_01old-A4-at-144-dpi.jpg"/>
          <p:cNvSpPr>
            <a:spLocks noChangeAspect="1" noChangeArrowheads="1"/>
          </p:cNvSpPr>
          <p:nvPr/>
        </p:nvSpPr>
        <p:spPr bwMode="auto">
          <a:xfrm>
            <a:off x="84667" y="-136525"/>
            <a:ext cx="158115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AutoShape 12" descr="http://cds.cern.ch/stats/customevent_register?event_id=media_download&amp;arg=CERN-SI-0107014%2001old,photo,Large,WEBSTAT_IP&amp;url=https%3A//mediastream.cern.ch/MediaArchive/Photo/Public/2001/0107014/0107014_01old/0107014_01old-A4-at-144-dpi.jpg"/>
          <p:cNvSpPr>
            <a:spLocks noChangeAspect="1" noChangeArrowheads="1"/>
          </p:cNvSpPr>
          <p:nvPr/>
        </p:nvSpPr>
        <p:spPr bwMode="auto">
          <a:xfrm>
            <a:off x="287867" y="15875"/>
            <a:ext cx="158115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14" descr="http://cds.cern.ch/stats/customevent_register?event_id=media_download&amp;arg=CERN-SI-0107014%2001old,photo,Large,WEBSTAT_IP&amp;url=https%3A//mediastream.cern.ch/MediaArchive/Photo/Public/2001/0107014/0107014_01old/0107014_01old-A4-at-144-dpi.jpg"/>
          <p:cNvSpPr>
            <a:spLocks noChangeAspect="1" noChangeArrowheads="1"/>
          </p:cNvSpPr>
          <p:nvPr/>
        </p:nvSpPr>
        <p:spPr bwMode="auto">
          <a:xfrm>
            <a:off x="491067" y="168275"/>
            <a:ext cx="158115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AutoShape 16" descr="http://cds.cern.ch/stats/customevent_register?event_id=media_download&amp;arg=CERN-SI-0107014%2001old,photo,Large,WEBSTAT_IP&amp;url=https%3A//mediastream.cern.ch/MediaArchive/Photo/Public/2001/0107014/0107014_01old/0107014_01old-A4-at-144-dpi.jpg"/>
          <p:cNvSpPr>
            <a:spLocks noChangeAspect="1" noChangeArrowheads="1"/>
          </p:cNvSpPr>
          <p:nvPr/>
        </p:nvSpPr>
        <p:spPr bwMode="auto">
          <a:xfrm>
            <a:off x="694267" y="320675"/>
            <a:ext cx="158115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21" descr="http://cds.cern.ch/stats/customevent_register?event_id=media_download&amp;arg=CERN-SI-0107014%2001,photo,Large,WEBSTAT_IP&amp;url=https%3A//mediastream.cern.ch/MediaArchive/Photo/Public/2001/0107014/0107014_01/0107014_01-A4-at-144-dpi.jpg"/>
          <p:cNvSpPr>
            <a:spLocks noChangeAspect="1" noChangeArrowheads="1"/>
          </p:cNvSpPr>
          <p:nvPr/>
        </p:nvSpPr>
        <p:spPr bwMode="auto">
          <a:xfrm>
            <a:off x="84667" y="-136525"/>
            <a:ext cx="142494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23" descr="http://cds.cern.ch/stats/customevent_register?event_id=media_download&amp;arg=CERN-SI-0107014%2001,photo,Large,WEBSTAT_IP&amp;url=https%3A//mediastream.cern.ch/MediaArchive/Photo/Public/2001/0107014/0107014_01/0107014_01-A4-at-144-dpi.jpg"/>
          <p:cNvSpPr>
            <a:spLocks noChangeAspect="1" noChangeArrowheads="1"/>
          </p:cNvSpPr>
          <p:nvPr/>
        </p:nvSpPr>
        <p:spPr bwMode="auto">
          <a:xfrm>
            <a:off x="287867" y="15875"/>
            <a:ext cx="142494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25" descr="http://cds.cern.ch/stats/customevent_register?event_id=media_download&amp;arg=CERN-SI-0107014%2001,photo,Large,WEBSTAT_IP&amp;url=https%3A//mediastream.cern.ch/MediaArchive/Photo/Public/2001/0107014/0107014_01/0107014_01-A4-at-144-dpi.jpg"/>
          <p:cNvSpPr>
            <a:spLocks noChangeAspect="1" noChangeArrowheads="1"/>
          </p:cNvSpPr>
          <p:nvPr/>
        </p:nvSpPr>
        <p:spPr bwMode="auto">
          <a:xfrm>
            <a:off x="491067" y="168275"/>
            <a:ext cx="14249400" cy="106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84667" y="168276"/>
            <a:ext cx="11955107" cy="74044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+mn-lt"/>
                <a:ea typeface="Heiti SC Light"/>
                <a:cs typeface="Heiti SC Light"/>
              </a:rPr>
              <a:t>Higgs</a:t>
            </a:r>
            <a:r>
              <a:rPr lang="zh-CN" altLang="en-US" sz="4000" b="1" dirty="0">
                <a:solidFill>
                  <a:srgbClr val="FF0000"/>
                </a:solidFill>
                <a:latin typeface="+mn-lt"/>
                <a:ea typeface="Heiti SC Light"/>
                <a:cs typeface="Heiti SC Light"/>
              </a:rPr>
              <a:t>粒子的发现：历史性的重大事件</a:t>
            </a:r>
            <a:endParaRPr lang="zh-CN" altLang="en-US" dirty="0">
              <a:solidFill>
                <a:srgbClr val="FF0000"/>
              </a:solidFill>
              <a:latin typeface="+mn-lt"/>
              <a:ea typeface="Heiti SC Light"/>
              <a:cs typeface="Heiti SC Light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2307167" y="3426897"/>
            <a:ext cx="18466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6" name="Picture 26" descr="C:\Users\admin\Desktop\0107014_01-A4-at-144-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4" y="1124745"/>
            <a:ext cx="4952801" cy="3714601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78084" y="4976865"/>
            <a:ext cx="5126837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Heiti SC Light"/>
                <a:ea typeface="Heiti SC Light"/>
                <a:cs typeface="Heiti SC Light"/>
              </a:rPr>
              <a:t>全球上万名科学家与工程师三十多年的努力，其中具有极为丰富的科学、工程、管理、国际合作、文化等内涵</a:t>
            </a:r>
            <a:endParaRPr lang="en-US" altLang="zh-CN" sz="2000" b="1" dirty="0">
              <a:solidFill>
                <a:srgbClr val="0070C0"/>
              </a:solidFill>
              <a:latin typeface="Heiti SC Light"/>
              <a:ea typeface="Heiti SC Light"/>
              <a:cs typeface="Heiti SC Light"/>
            </a:endParaRPr>
          </a:p>
        </p:txBody>
      </p:sp>
      <p:pic>
        <p:nvPicPr>
          <p:cNvPr id="15" name="Picture 7" descr="Thumbnail CERN-EX-0708002 tirage 0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7" y="3307232"/>
            <a:ext cx="3047927" cy="15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21" y="964132"/>
            <a:ext cx="5505728" cy="309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299121" y="4474543"/>
            <a:ext cx="5477259" cy="17697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社会影响：</a:t>
            </a:r>
            <a:endParaRPr lang="en-US" altLang="zh-CN" sz="2400" b="1" dirty="0">
              <a:solidFill>
                <a:srgbClr val="C00000"/>
              </a:solidFill>
              <a:latin typeface="Heiti SC Light"/>
              <a:ea typeface="Heiti SC Light"/>
              <a:cs typeface="Heiti SC Light"/>
            </a:endParaRPr>
          </a:p>
          <a:p>
            <a:pPr>
              <a:spcBef>
                <a:spcPts val="300"/>
              </a:spcBef>
            </a:pPr>
            <a:r>
              <a:rPr lang="zh-CN" altLang="en-US" sz="2000" b="1" dirty="0">
                <a:latin typeface="Heiti SC Light"/>
                <a:ea typeface="Heiti SC Light"/>
                <a:cs typeface="Heiti SC Light"/>
              </a:rPr>
              <a:t>全球上千家媒体的报道；</a:t>
            </a:r>
            <a:endParaRPr lang="en-US" altLang="zh-CN" sz="2000" b="1" dirty="0">
              <a:latin typeface="Heiti SC Light"/>
              <a:ea typeface="Heiti SC Light"/>
              <a:cs typeface="Heiti SC Light"/>
            </a:endParaRPr>
          </a:p>
          <a:p>
            <a:pPr>
              <a:spcBef>
                <a:spcPts val="300"/>
              </a:spcBef>
            </a:pPr>
            <a:r>
              <a:rPr lang="zh-CN" altLang="en-US" sz="2000" b="1" dirty="0">
                <a:latin typeface="Heiti SC Light"/>
                <a:ea typeface="Heiti SC Light"/>
                <a:cs typeface="Heiti SC Light"/>
              </a:rPr>
              <a:t>对人类生活和社会发展产生了重大推动作用：在此过程中</a:t>
            </a:r>
            <a:r>
              <a:rPr lang="en-US" altLang="zh-CN" sz="2000" b="1" dirty="0">
                <a:latin typeface="Heiti SC Light"/>
                <a:ea typeface="Heiti SC Light"/>
                <a:cs typeface="Heiti SC Light"/>
              </a:rPr>
              <a:t> </a:t>
            </a:r>
            <a:r>
              <a:rPr lang="zh-CN" altLang="en-US" sz="2000" b="1" dirty="0">
                <a:latin typeface="Heiti SC Light"/>
                <a:ea typeface="Heiti SC Light"/>
                <a:cs typeface="Heiti SC Light"/>
              </a:rPr>
              <a:t>发明了</a:t>
            </a:r>
            <a:r>
              <a:rPr lang="en-US" altLang="zh-CN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World-Wide-Web </a:t>
            </a:r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和网页浏览器</a:t>
            </a:r>
            <a:endParaRPr lang="en-US" altLang="zh-CN" sz="2000" b="1" dirty="0">
              <a:solidFill>
                <a:srgbClr val="C00000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2016/4/29</a:t>
            </a:r>
            <a:endParaRPr kumimoji="1"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CEPC-SPPC: </a:t>
            </a:r>
            <a:r>
              <a:rPr kumimoji="1" lang="zh-TW" altLang="en-US"/>
              <a:t>机遇与挑战 </a:t>
            </a:r>
            <a:endParaRPr kumimoji="1" lang="zh-CN" altLang="en-US"/>
          </a:p>
        </p:txBody>
      </p:sp>
      <p:sp>
        <p:nvSpPr>
          <p:cNvPr id="17" name="幻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F71D-B330-3141-9F7E-FB8448C45047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007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110948" y="3429000"/>
            <a:ext cx="60611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8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当今的</a:t>
            </a:r>
            <a:r>
              <a:rPr kumimoji="1" lang="zh-CN" altLang="en-US" sz="48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许多</a:t>
            </a:r>
            <a:r>
              <a:rPr kumimoji="1" lang="zh-CN" altLang="en-US" sz="48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科学研究都是集体合作。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550695" y="1106904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2015.5.14 ATLAS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和</a:t>
            </a:r>
            <a:r>
              <a:rPr lang="en-US" altLang="zh-CN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CMS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联合发表一篇</a:t>
            </a:r>
            <a:r>
              <a:rPr lang="en-US" altLang="zh-CN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Higgs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研究的文章，署名作者人数</a:t>
            </a:r>
            <a:r>
              <a:rPr lang="en-US" altLang="zh-CN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5154，33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页文章中</a:t>
            </a:r>
            <a:r>
              <a:rPr lang="en-US" altLang="zh-CN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24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页有关作者和研究单位信息，是史上署名人数最多的科学文章！</a:t>
            </a:r>
            <a:endParaRPr lang="en-US" altLang="zh-CN" sz="3200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B843-4C05-4B0B-A276-41A18BB44DF1}" type="slidenum">
              <a:rPr lang="en-US" altLang="zh-CN" smtClean="0">
                <a:solidFill>
                  <a:srgbClr val="000000"/>
                </a:solidFill>
              </a:rPr>
              <a:pPr/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55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239185" y="333376"/>
            <a:ext cx="11542251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……</a:t>
            </a:r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这是全人类努力的结果，也是全人类的成功。</a:t>
            </a:r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没有加速器、探测器、网格计算等诸多方面的卓越表现，不可能实现如此重大的发现。</a:t>
            </a:r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我们发现了一个</a:t>
            </a:r>
            <a:r>
              <a:rPr lang="zh-CN" altLang="en-US" sz="2800" b="1" dirty="0">
                <a:solidFill>
                  <a:srgbClr val="0000CC"/>
                </a:solidFill>
                <a:latin typeface="+mn-lt"/>
                <a:ea typeface="Heiti SC Light"/>
                <a:cs typeface="Heiti SC Light"/>
              </a:rPr>
              <a:t>新粒子</a:t>
            </a:r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，看起来就是</a:t>
            </a:r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Higgs</a:t>
            </a:r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粒子（是哪种</a:t>
            </a:r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Higgs</a:t>
            </a:r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呢？）。</a:t>
            </a:r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r>
              <a:rPr lang="zh-CN" altLang="en-US" sz="2800" b="1" dirty="0">
                <a:latin typeface="+mn-lt"/>
                <a:ea typeface="Heiti SC Light"/>
                <a:cs typeface="Heiti SC Light"/>
              </a:rPr>
              <a:t> 这是一个里程碑，也是新的开始。这一发现对未来影响深远</a:t>
            </a:r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……</a:t>
            </a:r>
          </a:p>
          <a:p>
            <a:pPr eaLnBrk="1" hangingPunct="1"/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eaLnBrk="1" hangingPunct="1"/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algn="r" eaLnBrk="1" hangingPunct="1"/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Rolf-Dieter </a:t>
            </a:r>
            <a:r>
              <a:rPr lang="en-US" altLang="zh-CN" sz="2800" b="1" dirty="0" err="1">
                <a:latin typeface="+mn-lt"/>
                <a:ea typeface="Heiti SC Light"/>
                <a:cs typeface="Heiti SC Light"/>
              </a:rPr>
              <a:t>Heuer</a:t>
            </a:r>
            <a:endParaRPr lang="en-US" altLang="zh-CN" sz="2800" b="1" dirty="0">
              <a:latin typeface="+mn-lt"/>
              <a:ea typeface="Heiti SC Light"/>
              <a:cs typeface="Heiti SC Light"/>
            </a:endParaRPr>
          </a:p>
          <a:p>
            <a:pPr algn="r" eaLnBrk="1" hangingPunct="1"/>
            <a:r>
              <a:rPr lang="en-US" altLang="zh-CN" sz="2800" b="1" dirty="0">
                <a:latin typeface="+mn-lt"/>
                <a:ea typeface="Heiti SC Light"/>
                <a:cs typeface="Heiti SC Light"/>
              </a:rPr>
              <a:t>Director General of CERN</a:t>
            </a:r>
            <a:endParaRPr lang="zh-CN" altLang="en-US" sz="2800" b="1" dirty="0">
              <a:latin typeface="+mn-lt"/>
              <a:ea typeface="Heiti SC Light"/>
              <a:cs typeface="Heiti SC Light"/>
            </a:endParaRPr>
          </a:p>
        </p:txBody>
      </p:sp>
      <p:pic>
        <p:nvPicPr>
          <p:cNvPr id="6147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06" y="4725144"/>
            <a:ext cx="354753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7693" y="3819853"/>
            <a:ext cx="40232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15001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367" y="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华文楷体"/>
                <a:ea typeface="华文楷体"/>
                <a:cs typeface="华文楷体"/>
              </a:rPr>
              <a:t>小结</a:t>
            </a:r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611424" y="1082675"/>
            <a:ext cx="11277600" cy="5638800"/>
          </a:xfrm>
        </p:spPr>
        <p:txBody>
          <a:bodyPr/>
          <a:lstStyle/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课程的目的与要求</a:t>
            </a: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掌握基本的物理图像</a:t>
            </a: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课程的内容大纲</a:t>
            </a: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课程的特点</a:t>
            </a: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物质的基本结构研究：实验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+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理论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课程讲授主线：一系列关键实验的物理图像</a:t>
            </a: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课程的学习方法</a:t>
            </a: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基本的思维方法（授课思路）</a:t>
            </a: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建立清晰的物理图像（想象的了，描述的出）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>
                <a:latin typeface="华文楷体"/>
                <a:ea typeface="华文楷体"/>
                <a:cs typeface="华文楷体"/>
              </a:rPr>
              <a:t>习题课</a:t>
            </a:r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44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6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32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078E1B-2243-45E6-9E68-55D848F288ED}" type="slidenum">
              <a:rPr lang="zh-CN" altLang="en-US" sz="16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zh-CN" sz="160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52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32331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基本参数及量纲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15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国际单位制基本单位重新定义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CA5F57-9D86-1A49-9435-1219C39C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75" y="1426691"/>
            <a:ext cx="3962400" cy="4152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1E4C37-8BEF-EF42-92A8-EB10307CB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26691"/>
            <a:ext cx="3962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263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参考书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83632"/>
            <a:ext cx="10515600" cy="512545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褚圣麟著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原子物理学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》 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高等教育出版社，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 1979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6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月第一版；</a:t>
            </a:r>
            <a:endParaRPr lang="en-US" altLang="zh-CN" b="1" dirty="0">
              <a:solidFill>
                <a:srgbClr val="FF33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陈宏芳编著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原子物理学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》  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科学出版社，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2008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年；</a:t>
            </a:r>
            <a:endParaRPr lang="en-US" altLang="zh-CN" b="1" dirty="0">
              <a:solidFill>
                <a:srgbClr val="FF33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Christopher J. Foot, Atomic Physics (Oxford University press) 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2005</a:t>
            </a:r>
            <a:r>
              <a:rPr lang="zh-CN" altLang="en-US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年 英文版原版书第一版；</a:t>
            </a:r>
            <a:endParaRPr lang="en-US" altLang="zh-CN" b="1" dirty="0">
              <a:solidFill>
                <a:srgbClr val="FF33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王正行编著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近代物理学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》 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北京大学出版社，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2010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年第二版；</a:t>
            </a:r>
            <a:endParaRPr lang="en-US" altLang="zh-CN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徐克尊等编著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近代物理学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》 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中国科学技术大学出版社，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2015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年第三版；</a:t>
            </a:r>
            <a:endParaRPr lang="en-US" altLang="zh-CN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崔宏滨编著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原子物理学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》 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中国科学技术大学出版社，</a:t>
            </a:r>
            <a:r>
              <a:rPr lang="en-US" altLang="zh-CN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2012</a:t>
            </a:r>
            <a:r>
              <a:rPr lang="zh-CN" altLang="en-US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年第二版；</a:t>
            </a:r>
            <a:endParaRPr lang="en-US" altLang="zh-CN" b="1" dirty="0">
              <a:solidFill>
                <a:srgbClr val="0000CC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Emilio Segre, From X-rays to quarks--modern physicists and their discoverers,  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上海科学技术文献出版社，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1984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陆福全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等翻译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</a:p>
          <a:p>
            <a:r>
              <a:rPr lang="zh-CN" altLang="en-US" b="1" dirty="0">
                <a:latin typeface="华文楷体"/>
                <a:ea typeface="华文楷体"/>
                <a:cs typeface="华文楷体"/>
              </a:rPr>
              <a:t>谢一冈等篇著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《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探索小宇宙与大宇宙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》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科学出版社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; </a:t>
            </a:r>
          </a:p>
          <a:p>
            <a:r>
              <a:rPr lang="en-US" altLang="zh-CN" b="1" dirty="0">
                <a:latin typeface="华文楷体"/>
                <a:ea typeface="华文楷体"/>
                <a:cs typeface="华文楷体"/>
              </a:rPr>
              <a:t>http://www.compadre.org/pqp/</a:t>
            </a:r>
          </a:p>
          <a:p>
            <a:endParaRPr lang="zh-CN" alt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8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基本常数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274444-BEB8-7644-9D8F-6C8088FA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8" y="4083995"/>
            <a:ext cx="7696200" cy="1955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65486D-18EC-E94F-927E-BF98ED86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38" y="1795395"/>
            <a:ext cx="8625017" cy="14202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F023FC4-0C1C-3943-9A26-D6F4D6AE8AB0}"/>
              </a:ext>
            </a:extLst>
          </p:cNvPr>
          <p:cNvSpPr/>
          <p:nvPr/>
        </p:nvSpPr>
        <p:spPr>
          <a:xfrm>
            <a:off x="659268" y="1099593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原有定义常数：</a:t>
            </a:r>
            <a:endParaRPr lang="zh-CN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000235-3EF3-4842-B9A7-910C629202BA}"/>
              </a:ext>
            </a:extLst>
          </p:cNvPr>
          <p:cNvSpPr/>
          <p:nvPr/>
        </p:nvSpPr>
        <p:spPr>
          <a:xfrm>
            <a:off x="659268" y="3388192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u"/>
            </a:pP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新增定义常数：</a:t>
            </a:r>
            <a:endParaRPr lang="zh-CN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0E90A8-CED2-024E-9AC7-033109CE24A1}"/>
              </a:ext>
            </a:extLst>
          </p:cNvPr>
          <p:cNvSpPr/>
          <p:nvPr/>
        </p:nvSpPr>
        <p:spPr>
          <a:xfrm>
            <a:off x="10245804" y="223433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秒的定义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B72721-C82A-FF4E-8E4F-187D4C8E6C2F}"/>
              </a:ext>
            </a:extLst>
          </p:cNvPr>
          <p:cNvSpPr/>
          <p:nvPr/>
        </p:nvSpPr>
        <p:spPr>
          <a:xfrm>
            <a:off x="8550468" y="1778716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米的定义，米原器于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1960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年退休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26BC3F-F056-F64E-956F-F67E3C079779}"/>
              </a:ext>
            </a:extLst>
          </p:cNvPr>
          <p:cNvSpPr/>
          <p:nvPr/>
        </p:nvSpPr>
        <p:spPr>
          <a:xfrm>
            <a:off x="1256271" y="5981538"/>
            <a:ext cx="5543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原为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12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克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12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C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中所含原子数，为测量量，现为固定常数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019447-F72F-314E-81C2-58B0BC497090}"/>
              </a:ext>
            </a:extLst>
          </p:cNvPr>
          <p:cNvSpPr/>
          <p:nvPr/>
        </p:nvSpPr>
        <p:spPr>
          <a:xfrm>
            <a:off x="7776112" y="460131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与秒一起重新定义安培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26330E9-ECD1-D34C-9965-00ED01150C60}"/>
              </a:ext>
            </a:extLst>
          </p:cNvPr>
          <p:cNvSpPr/>
          <p:nvPr/>
        </p:nvSpPr>
        <p:spPr>
          <a:xfrm>
            <a:off x="6799776" y="3845099"/>
            <a:ext cx="519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与秒、米一起重新定义质量，千克原器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2019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年退休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6861F55-5CCB-2643-85D1-F9DF57F92BB0}"/>
              </a:ext>
            </a:extLst>
          </p:cNvPr>
          <p:cNvSpPr/>
          <p:nvPr/>
        </p:nvSpPr>
        <p:spPr>
          <a:xfrm>
            <a:off x="2416974" y="3844370"/>
            <a:ext cx="4200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焦耳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=1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牛顿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×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米，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牛顿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=1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千克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×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米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/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秒</a:t>
            </a:r>
            <a:r>
              <a:rPr lang="en-US" altLang="zh-CN" b="1" baseline="30000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2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1E3C891-CC79-6C4A-816C-BBEB598587CF}"/>
              </a:ext>
            </a:extLst>
          </p:cNvPr>
          <p:cNvSpPr/>
          <p:nvPr/>
        </p:nvSpPr>
        <p:spPr>
          <a:xfrm>
            <a:off x="10365859" y="4601314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安培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=1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库仑</a:t>
            </a:r>
            <a:r>
              <a:rPr lang="en-US" altLang="zh-CN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/</a:t>
            </a:r>
            <a:r>
              <a:rPr lang="zh-CN" altLang="en-US" b="1" dirty="0">
                <a:solidFill>
                  <a:srgbClr val="0070C0"/>
                </a:solidFill>
                <a:latin typeface="华文楷体"/>
                <a:ea typeface="华文楷体"/>
                <a:cs typeface="华文楷体"/>
              </a:rPr>
              <a:t>秒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F20E8FF-8AF3-EF4A-8534-55095CB36FDA}"/>
              </a:ext>
            </a:extLst>
          </p:cNvPr>
          <p:cNvSpPr/>
          <p:nvPr/>
        </p:nvSpPr>
        <p:spPr>
          <a:xfrm>
            <a:off x="8415460" y="5099961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与千克、米、秒一起定义温度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32C3C6-BEB3-A3B7-0EEC-5315C4B1F4F6}"/>
              </a:ext>
            </a:extLst>
          </p:cNvPr>
          <p:cNvSpPr/>
          <p:nvPr/>
        </p:nvSpPr>
        <p:spPr>
          <a:xfrm>
            <a:off x="8258879" y="309580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坎德拉：光源在特定方向的发光强度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25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31</a:t>
            </a:fld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8265899-45FC-B54C-BE72-4A781CE6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97"/>
            <a:ext cx="5549900" cy="15748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C2F10D-E91D-8549-8285-80D727FD1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0" y="1808891"/>
            <a:ext cx="6464300" cy="4064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342CBE-9BBD-3D40-B284-D192A23BF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898" y="2386227"/>
            <a:ext cx="8445500" cy="13843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95DCE3D-9DE8-624E-8079-16F7C1D8A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898" y="3941463"/>
            <a:ext cx="8318500" cy="15875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89B386-FB2F-6B4B-AF89-6BD65EB3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433" y="5638800"/>
            <a:ext cx="8305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定义常数与单位制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8F8EE59-E72E-FE44-B81A-821EBA4EE046}"/>
              </a:ext>
            </a:extLst>
          </p:cNvPr>
          <p:cNvSpPr/>
          <p:nvPr/>
        </p:nvSpPr>
        <p:spPr>
          <a:xfrm>
            <a:off x="2450236" y="1970842"/>
            <a:ext cx="1802167" cy="1686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微观世界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11A7355-B64F-F749-968C-F5E5BD87E3FF}"/>
              </a:ext>
            </a:extLst>
          </p:cNvPr>
          <p:cNvSpPr/>
          <p:nvPr/>
        </p:nvSpPr>
        <p:spPr>
          <a:xfrm>
            <a:off x="7709516" y="1970843"/>
            <a:ext cx="1802167" cy="16867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宏观世界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DE07124-525A-CB46-9852-4E3A0900046C}"/>
              </a:ext>
            </a:extLst>
          </p:cNvPr>
          <p:cNvSpPr/>
          <p:nvPr/>
        </p:nvSpPr>
        <p:spPr>
          <a:xfrm>
            <a:off x="5308846" y="4598633"/>
            <a:ext cx="1997476" cy="1935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相对论世界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4AEF8B88-86B7-8B4F-ADE5-1D2EA0F97833}"/>
              </a:ext>
            </a:extLst>
          </p:cNvPr>
          <p:cNvCxnSpPr/>
          <p:nvPr/>
        </p:nvCxnSpPr>
        <p:spPr>
          <a:xfrm>
            <a:off x="4785064" y="2734322"/>
            <a:ext cx="26189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CE93650E-5783-D040-AA26-B366D3293A2C}"/>
              </a:ext>
            </a:extLst>
          </p:cNvPr>
          <p:cNvSpPr/>
          <p:nvPr/>
        </p:nvSpPr>
        <p:spPr>
          <a:xfrm>
            <a:off x="4465467" y="1970842"/>
            <a:ext cx="3258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华文楷体"/>
                <a:ea typeface="华文楷体"/>
              </a:rPr>
              <a:t>普朗克常数，阿伏伽德罗常数，基本电荷，玻尔兹曼常数</a:t>
            </a:r>
            <a:endParaRPr lang="zh-CN" altLang="en-US" dirty="0"/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1C9334A-8D2D-434A-9125-38D7D9BDE33D}"/>
              </a:ext>
            </a:extLst>
          </p:cNvPr>
          <p:cNvCxnSpPr>
            <a:cxnSpLocks/>
          </p:cNvCxnSpPr>
          <p:nvPr/>
        </p:nvCxnSpPr>
        <p:spPr>
          <a:xfrm>
            <a:off x="6307584" y="2851210"/>
            <a:ext cx="0" cy="16408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BF3F66C-6ACA-BB4D-9B8D-625134443B28}"/>
              </a:ext>
            </a:extLst>
          </p:cNvPr>
          <p:cNvSpPr/>
          <p:nvPr/>
        </p:nvSpPr>
        <p:spPr>
          <a:xfrm>
            <a:off x="4678531" y="3449826"/>
            <a:ext cx="3258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华文楷体"/>
                <a:ea typeface="华文楷体"/>
              </a:rPr>
              <a:t>光速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420E51-7F42-044A-AB58-D6957DF01139}"/>
              </a:ext>
            </a:extLst>
          </p:cNvPr>
          <p:cNvSpPr/>
          <p:nvPr/>
        </p:nvSpPr>
        <p:spPr>
          <a:xfrm>
            <a:off x="7095107" y="3830685"/>
            <a:ext cx="3258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国际单位制，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kg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m,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FA74A02-B51C-B44A-8FB0-BE1BF2319201}"/>
              </a:ext>
            </a:extLst>
          </p:cNvPr>
          <p:cNvSpPr/>
          <p:nvPr/>
        </p:nvSpPr>
        <p:spPr>
          <a:xfrm>
            <a:off x="1207362" y="3956109"/>
            <a:ext cx="3577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质子质量：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~1.672622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×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/>
                <a:ea typeface="华文楷体"/>
              </a:rPr>
              <a:t>-27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kg</a:t>
            </a: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电子电荷：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1.602176634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×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/>
                <a:ea typeface="华文楷体"/>
              </a:rPr>
              <a:t>-19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C</a:t>
            </a: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粒子速度：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×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/>
                <a:ea typeface="华文楷体"/>
              </a:rPr>
              <a:t>8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</a:rPr>
              <a:t>m/s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67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自然单位制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33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D87FF0F6-17DA-8F49-95F7-D9E52B9F3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09688"/>
                <a:ext cx="10515600" cy="5300118"/>
              </a:xfrm>
            </p:spPr>
            <p:txBody>
              <a:bodyPr>
                <a:normAutofit fontScale="92500"/>
              </a:bodyPr>
              <a:lstStyle/>
              <a:p>
                <a:r>
                  <a:rPr lang="zh-CN" altLang="en-US" sz="3600" b="1" dirty="0">
                    <a:latin typeface="华文楷体"/>
                    <a:ea typeface="华文楷体"/>
                    <a:cs typeface="华文楷体"/>
                  </a:rPr>
                  <a:t>微观物理中涉及的基本物理量有长度、时间、质量、电荷、温度等五种</a:t>
                </a:r>
                <a:endParaRPr lang="en-US" altLang="zh-CN" sz="3600" b="1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sz="3600" b="1" dirty="0">
                    <a:latin typeface="华文楷体"/>
                    <a:ea typeface="华文楷体"/>
                    <a:cs typeface="华文楷体"/>
                  </a:rPr>
                  <a:t>原子物理的相对论性</a:t>
                </a:r>
                <a:endParaRPr lang="en-US" altLang="zh-CN" sz="3600" b="1" dirty="0">
                  <a:latin typeface="华文楷体"/>
                  <a:ea typeface="华文楷体"/>
                  <a:cs typeface="华文楷体"/>
                </a:endParaRPr>
              </a:p>
              <a:p>
                <a:pPr lvl="1">
                  <a:buFont typeface="Wingdings" pitchFamily="2" charset="2"/>
                  <a:buChar char="u"/>
                </a:pP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利用真空光速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c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（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m/s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），规定其值为无量纲的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，这样时间和长度将具有相同的量纲，可以用同一单位来度量，这时原有的时间和长度的换算关系为</a:t>
                </a:r>
                <a:endParaRPr lang="en-US" altLang="zh-CN" sz="2800" b="1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sz="3200" b="1" dirty="0">
                    <a:latin typeface="华文楷体"/>
                    <a:ea typeface="华文楷体"/>
                    <a:cs typeface="华文楷体"/>
                  </a:rPr>
                  <a:t>原子物理的量子性</a:t>
                </a:r>
                <a:endParaRPr lang="en-US" altLang="zh-CN" sz="3200" b="1" dirty="0">
                  <a:latin typeface="华文楷体"/>
                  <a:ea typeface="华文楷体"/>
                  <a:cs typeface="华文楷体"/>
                </a:endParaRPr>
              </a:p>
              <a:p>
                <a:pPr lvl="1">
                  <a:buFont typeface="Wingdings" pitchFamily="2" charset="2"/>
                  <a:buChar char="u"/>
                </a:pP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利用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华文楷体"/>
                    <a:ea typeface="华文楷体"/>
                    <a:cs typeface="华文楷体"/>
                  </a:rPr>
                  <a:t>约化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普朗克常数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华文楷体"/>
                      </a:rPr>
                      <m:t>ℏ</m:t>
                    </m:r>
                  </m:oMath>
                </a14:m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(J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s,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kg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m</a:t>
                </a:r>
                <a:r>
                  <a:rPr lang="en-US" altLang="zh-CN" sz="2800" b="1" baseline="30000" dirty="0">
                    <a:latin typeface="华文楷体"/>
                    <a:ea typeface="华文楷体"/>
                    <a:cs typeface="华文楷体"/>
                  </a:rPr>
                  <a:t>2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/s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)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，规定其值为无量纲的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，则时间和能量（质量）的倒数将具有相同的量纲，可以用同一单位来度量，这时原有时间和能量单位的关系为</a:t>
                </a:r>
                <a:endParaRPr lang="en-US" altLang="zh-CN" sz="2800" b="1" dirty="0">
                  <a:latin typeface="华文楷体"/>
                  <a:ea typeface="华文楷体"/>
                  <a:cs typeface="华文楷体"/>
                </a:endParaRPr>
              </a:p>
            </p:txBody>
          </p:sp>
        </mc:Choice>
        <mc:Fallback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D87FF0F6-17DA-8F49-95F7-D9E52B9F3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09688"/>
                <a:ext cx="10515600" cy="5300118"/>
              </a:xfrm>
              <a:blipFill>
                <a:blip r:embed="rId3"/>
                <a:stretch>
                  <a:fillRect l="-1448" t="-2632" r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E44B1D16-47A2-DD4D-9AB9-6A384856BD72}"/>
              </a:ext>
            </a:extLst>
          </p:cNvPr>
          <p:cNvSpPr/>
          <p:nvPr/>
        </p:nvSpPr>
        <p:spPr>
          <a:xfrm>
            <a:off x="4017403" y="3614479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s = 2.99792458 × 10</a:t>
            </a:r>
            <a:r>
              <a:rPr lang="en-US" altLang="zh-CN" b="1" baseline="30000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8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m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EA0D164D-F850-0A48-A718-BF242A79E472}"/>
                  </a:ext>
                </a:extLst>
              </p:cNvPr>
              <p:cNvSpPr/>
              <p:nvPr/>
            </p:nvSpPr>
            <p:spPr>
              <a:xfrm>
                <a:off x="7236491" y="5317144"/>
                <a:ext cx="3692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1</a:t>
                </a:r>
                <a:r>
                  <a:rPr lang="zh-CN" altLang="en-US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GeV</a:t>
                </a:r>
                <a:r>
                  <a:rPr lang="en-US" altLang="zh-CN" b="1" baseline="30000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-1</a:t>
                </a:r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 = 6.58211968 × 10</a:t>
                </a:r>
                <a:r>
                  <a:rPr lang="en-US" altLang="zh-CN" b="1" baseline="30000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-25</a:t>
                </a:r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 s</a:t>
                </a:r>
                <a:r>
                  <a:rPr lang="zh-CN" altLang="en-US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ℏ/</m:t>
                    </m:r>
                    <m:r>
                      <a:rPr lang="en-US" altLang="zh-CN" b="1" i="1" smtClean="0">
                        <a:ln>
                          <a:solidFill>
                            <a:schemeClr val="accent1"/>
                          </a:solidFill>
                        </a:ln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𝒆</m:t>
                    </m:r>
                  </m:oMath>
                </a14:m>
                <a:r>
                  <a:rPr lang="en-US" altLang="zh-CN" b="1" dirty="0">
                    <a:ln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latin typeface="Times New Roman" panose="02020603050405020304" pitchFamily="18" charset="0"/>
                    <a:ea typeface="华文楷体"/>
                    <a:cs typeface="Times New Roman" panose="02020603050405020304" pitchFamily="18" charset="0"/>
                  </a:rPr>
                  <a:t>)</a:t>
                </a:r>
                <a:endParaRPr lang="zh-CN" altLang="en-US" b="1" dirty="0">
                  <a:ln>
                    <a:solidFill>
                      <a:schemeClr val="accent1"/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EA0D164D-F850-0A48-A718-BF242A79E4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491" y="5317144"/>
                <a:ext cx="369261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D5D33ED9-5D78-B548-B62F-A2B3297A5E25}"/>
              </a:ext>
            </a:extLst>
          </p:cNvPr>
          <p:cNvSpPr/>
          <p:nvPr/>
        </p:nvSpPr>
        <p:spPr>
          <a:xfrm>
            <a:off x="4331616" y="6425140"/>
            <a:ext cx="3829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</a:rPr>
              <a:t>上面两个为本书中常用的换算关系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8E50688-A8C4-2442-939F-F8E7B9AD0E67}"/>
              </a:ext>
            </a:extLst>
          </p:cNvPr>
          <p:cNvSpPr/>
          <p:nvPr/>
        </p:nvSpPr>
        <p:spPr>
          <a:xfrm>
            <a:off x="1452691" y="6055808"/>
            <a:ext cx="1006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eV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为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个电子经过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伏特电压所获动能，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eV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=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1.602176634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×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-19</a:t>
            </a:r>
            <a:r>
              <a:rPr lang="zh-CN" altLang="en-US" b="1" baseline="300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J </a:t>
            </a:r>
            <a:r>
              <a:rPr lang="zh-CN" altLang="en-US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（定义，值为基本电荷常数）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D87FF0F6-17DA-8F49-95F7-D9E52B9F3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8834"/>
                <a:ext cx="10515600" cy="6210972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3600" b="1" dirty="0">
                    <a:latin typeface="华文楷体"/>
                    <a:ea typeface="华文楷体"/>
                    <a:cs typeface="华文楷体"/>
                  </a:rPr>
                  <a:t>宏观统计量与微观量的联系</a:t>
                </a:r>
                <a:endParaRPr lang="en-US" altLang="zh-CN" sz="3600" b="1" dirty="0">
                  <a:latin typeface="华文楷体"/>
                  <a:ea typeface="华文楷体"/>
                  <a:cs typeface="华文楷体"/>
                </a:endParaRPr>
              </a:p>
              <a:p>
                <a:pPr lvl="1">
                  <a:buFont typeface="Wingdings" pitchFamily="2" charset="2"/>
                  <a:buChar char="u"/>
                </a:pP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玻尔兹曼常数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k</a:t>
                </a:r>
                <a:r>
                  <a:rPr lang="en-US" altLang="zh-CN" sz="2800" b="1" baseline="-25000" dirty="0">
                    <a:latin typeface="华文楷体"/>
                    <a:ea typeface="华文楷体"/>
                    <a:cs typeface="华文楷体"/>
                  </a:rPr>
                  <a:t>B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的物理意义是联系了温度与单位粒子的能量。规定其值为无量纲的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，这样温度和能量将具有相同的量纲，可以用同一单位来度量，这时原有的温度和能量的换算关系将有                       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     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，它表示了大量能量为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eV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的粒子的集合将会产生的温度，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QGP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上常用到</a:t>
                </a:r>
                <a:endParaRPr lang="en-US" altLang="zh-CN" sz="2800" b="1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sz="3200" b="1" dirty="0">
                    <a:latin typeface="华文楷体"/>
                    <a:ea typeface="华文楷体"/>
                    <a:cs typeface="华文楷体"/>
                  </a:rPr>
                  <a:t>基本电荷</a:t>
                </a:r>
                <a:endParaRPr lang="en-US" altLang="zh-CN" sz="3200" b="1" dirty="0">
                  <a:latin typeface="华文楷体"/>
                  <a:ea typeface="华文楷体"/>
                  <a:cs typeface="华文楷体"/>
                </a:endParaRPr>
              </a:p>
              <a:p>
                <a:pPr lvl="1">
                  <a:buFont typeface="Wingdings" pitchFamily="2" charset="2"/>
                  <a:buChar char="u"/>
                </a:pP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电磁相互作用的精细结构常数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𝜶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=</m:t>
                    </m:r>
                    <m:f>
                      <m:f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p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</a:rPr>
                          <m:t>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</a:rPr>
                          <m:t>𝝅</m:t>
                        </m:r>
                        <m:sSub>
                          <m:sSub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𝝐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𝟎</m:t>
                            </m:r>
                          </m:sub>
                        </m:s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r>
                  <a:rPr lang="en-US" altLang="zh-CN" sz="2800" b="1" i="0" dirty="0">
                    <a:latin typeface="+mj-lt"/>
                    <a:ea typeface="华文楷体"/>
                    <a:cs typeface="华文楷体"/>
                  </a:rPr>
                  <a:t>~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dirty="0" smtClean="0"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fPr>
                      <m:num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华文楷体"/>
                          </a:rPr>
                          <m:t>𝟏</m:t>
                        </m:r>
                      </m:num>
                      <m:den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华文楷体"/>
                          </a:rPr>
                          <m:t>𝟏𝟑𝟕</m:t>
                        </m:r>
                      </m:den>
                    </m:f>
                    <m:r>
                      <a:rPr lang="zh-CN" altLang="en-US" sz="2800" b="1" i="0" dirty="0" smtClean="0">
                        <a:latin typeface="Cambria Math" panose="02040503050406030204" pitchFamily="18" charset="0"/>
                        <a:ea typeface="华文楷体"/>
                      </a:rPr>
                      <m:t>，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ℏ=</m:t>
                    </m:r>
                    <m:r>
                      <m:rPr>
                        <m:sty m:val="p"/>
                      </m:rPr>
                      <a:rPr lang="en-US" altLang="zh-CN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zh-CN" alt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电子的电荷与真空介电常数的量纲相关联，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p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𝝐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华文楷体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标志着相互作用的强弱，取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  <m:t>𝝐</m:t>
                        </m:r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  <m:t>𝟎</m:t>
                        </m:r>
                      </m:sub>
                    </m:sSub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=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𝟏</m:t>
                    </m:r>
                  </m:oMath>
                </a14:m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，则电荷</a:t>
                </a:r>
                <a:r>
                  <a:rPr lang="en-US" altLang="zh-CN" sz="2800" b="1" dirty="0">
                    <a:latin typeface="华文楷体"/>
                    <a:ea typeface="华文楷体"/>
                    <a:cs typeface="华文楷体"/>
                  </a:rPr>
                  <a:t>e</a:t>
                </a: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就单独标志了相互作用的强弱，此时</a:t>
                </a:r>
                <a:endParaRPr lang="en-US" altLang="zh-CN" sz="2800" b="1" dirty="0">
                  <a:latin typeface="华文楷体"/>
                  <a:ea typeface="华文楷体"/>
                  <a:cs typeface="华文楷体"/>
                </a:endParaRPr>
              </a:p>
              <a:p>
                <a:pPr marL="457200" lvl="1" indent="0" algn="ctr">
                  <a:buNone/>
                </a:pPr>
                <a:r>
                  <a:rPr lang="zh-CN" altLang="en-US" sz="2800" b="1" dirty="0">
                    <a:latin typeface="华文楷体"/>
                    <a:ea typeface="华文楷体"/>
                    <a:cs typeface="华文楷体"/>
                  </a:rPr>
                  <a:t>   </a:t>
                </a:r>
                <a:endParaRPr lang="en-US" altLang="zh-CN" sz="2800" b="1" dirty="0">
                  <a:latin typeface="华文楷体"/>
                  <a:ea typeface="华文楷体"/>
                  <a:cs typeface="华文楷体"/>
                </a:endParaRPr>
              </a:p>
            </p:txBody>
          </p:sp>
        </mc:Choice>
        <mc:Fallback xmlns="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D87FF0F6-17DA-8F49-95F7-D9E52B9F3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8834"/>
                <a:ext cx="10515600" cy="6210972"/>
              </a:xfrm>
              <a:blipFill>
                <a:blip r:embed="rId3"/>
                <a:stretch>
                  <a:fillRect l="-1568" t="-2041" r="-16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B3DFC228-C963-7C49-8875-80B7358E89A0}"/>
              </a:ext>
            </a:extLst>
          </p:cNvPr>
          <p:cNvSpPr/>
          <p:nvPr/>
        </p:nvSpPr>
        <p:spPr>
          <a:xfrm>
            <a:off x="1960887" y="2192477"/>
            <a:ext cx="2581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eV = 11604.518 K (e/k)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AF56AE2-B968-614A-B0A4-EC1FEFDD19FF}"/>
                  </a:ext>
                </a:extLst>
              </p:cNvPr>
              <p:cNvSpPr/>
              <p:nvPr/>
            </p:nvSpPr>
            <p:spPr>
              <a:xfrm>
                <a:off x="2357406" y="5261608"/>
                <a:ext cx="2185342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n>
                            <a:solidFill>
                              <a:schemeClr val="accent1"/>
                            </a:solidFill>
                          </a:ln>
                          <a:latin typeface="Cambria Math" panose="02040503050406030204" pitchFamily="18" charset="0"/>
                          <a:ea typeface="华文楷体"/>
                          <a:cs typeface="华文楷体"/>
                        </a:rPr>
                        <m:t>𝑒</m:t>
                      </m:r>
                      <m:r>
                        <a:rPr lang="en-US" altLang="zh-CN" i="1">
                          <a:ln>
                            <a:solidFill>
                              <a:schemeClr val="accent1"/>
                            </a:solidFill>
                          </a:ln>
                          <a:latin typeface="Cambria Math" panose="02040503050406030204" pitchFamily="18" charset="0"/>
                          <a:ea typeface="华文楷体"/>
                          <a:cs typeface="华文楷体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n>
                                <a:solidFill>
                                  <a:schemeClr val="accent1"/>
                                </a:solidFill>
                              </a:ln>
                              <a:latin typeface="Cambria Math" panose="02040503050406030204" pitchFamily="18" charset="0"/>
                              <a:ea typeface="华文楷体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n>
                                <a:solidFill>
                                  <a:schemeClr val="accent1"/>
                                </a:solidFill>
                              </a:ln>
                              <a:latin typeface="Cambria Math" panose="02040503050406030204" pitchFamily="18" charset="0"/>
                              <a:ea typeface="华文楷体"/>
                            </a:rPr>
                            <m:t>4</m:t>
                          </m:r>
                          <m:r>
                            <a:rPr lang="en-US" altLang="zh-CN" i="1">
                              <a:ln>
                                <a:solidFill>
                                  <a:schemeClr val="accent1"/>
                                </a:solidFill>
                              </a:ln>
                              <a:latin typeface="Cambria Math" panose="02040503050406030204" pitchFamily="18" charset="0"/>
                              <a:ea typeface="华文楷体"/>
                            </a:rPr>
                            <m:t>𝜋𝛼</m:t>
                          </m:r>
                        </m:e>
                      </m:rad>
                      <m:r>
                        <a:rPr lang="en-US" altLang="zh-CN" i="1">
                          <a:ln>
                            <a:solidFill>
                              <a:schemeClr val="accent1"/>
                            </a:solidFill>
                          </a:ln>
                          <a:latin typeface="Cambria Math" panose="02040503050406030204" pitchFamily="18" charset="0"/>
                          <a:ea typeface="华文楷体"/>
                        </a:rPr>
                        <m:t> ~ 0.3028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AF56AE2-B968-614A-B0A4-EC1FEFDD19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406" y="5261608"/>
                <a:ext cx="2185342" cy="4009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3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自然单位制总结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247A3658-CE56-7D49-990A-17CBDD74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933"/>
            <a:ext cx="10515600" cy="5577541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真空光速定义为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，且进一步定为无量纲：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约化普朗克常数定义为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，且无量纲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玻尔兹曼常数定义为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dirty="0">
                <a:latin typeface="华文楷体"/>
                <a:ea typeface="华文楷体"/>
                <a:cs typeface="华文楷体"/>
              </a:rPr>
              <a:t>，且无量纲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基本电荷定义：</a:t>
            </a: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在以上规定下，微观物理量只有一个独立量纲，可以选用长度、时间、能量等作为基准，通常我们选用能量量纲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eV</a:t>
            </a:r>
          </a:p>
          <a:p>
            <a:pPr marL="0" indent="0">
              <a:buNone/>
            </a:pPr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>
                <a:latin typeface="华文楷体"/>
                <a:ea typeface="华文楷体"/>
                <a:cs typeface="华文楷体"/>
              </a:rPr>
              <a:t>通常计算之后，可以通过量纲分析，加入这些常数，回到国际单位制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6B9F39-8E0F-DE4B-A064-3AD527D0DD12}"/>
              </a:ext>
            </a:extLst>
          </p:cNvPr>
          <p:cNvSpPr/>
          <p:nvPr/>
        </p:nvSpPr>
        <p:spPr>
          <a:xfrm>
            <a:off x="7203996" y="114607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s = 2.99792458 × 10</a:t>
            </a:r>
            <a:r>
              <a:rPr lang="en-US" altLang="zh-CN" b="1" baseline="30000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8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m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E2F51CD-F6CA-ED4D-88AF-16DEC3B71773}"/>
              </a:ext>
            </a:extLst>
          </p:cNvPr>
          <p:cNvSpPr/>
          <p:nvPr/>
        </p:nvSpPr>
        <p:spPr>
          <a:xfrm>
            <a:off x="6405159" y="2073194"/>
            <a:ext cx="309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GeV</a:t>
            </a:r>
            <a:r>
              <a:rPr lang="en-US" altLang="zh-CN" b="1" baseline="30000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-1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~ 6.58211968 × 10</a:t>
            </a:r>
            <a:r>
              <a:rPr lang="en-US" altLang="zh-CN" b="1" baseline="30000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-25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s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3A1BF8-0AC1-7548-844B-ADAE7D882F34}"/>
              </a:ext>
            </a:extLst>
          </p:cNvPr>
          <p:cNvSpPr/>
          <p:nvPr/>
        </p:nvSpPr>
        <p:spPr>
          <a:xfrm>
            <a:off x="6096000" y="2944443"/>
            <a:ext cx="2064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eV ~ 11604.518 K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AB75B2B-C8F7-B34C-BAC6-BC0EBBE2CEF2}"/>
                  </a:ext>
                </a:extLst>
              </p:cNvPr>
              <p:cNvSpPr txBox="1"/>
              <p:nvPr/>
            </p:nvSpPr>
            <p:spPr>
              <a:xfrm>
                <a:off x="3351282" y="3710050"/>
                <a:ext cx="6630918" cy="835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取真空介电常数</a:t>
                </a:r>
                <a:r>
                  <a:rPr lang="en-US" altLang="zh-CN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ε</a:t>
                </a:r>
                <a:r>
                  <a:rPr lang="en-US" altLang="zh-CN" baseline="-25000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0</a:t>
                </a:r>
                <a:r>
                  <a:rPr lang="zh-CN" altLang="en-US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=</a:t>
                </a:r>
                <a:r>
                  <a:rPr lang="zh-CN" altLang="en-US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dirty="0">
                    <a:ln>
                      <a:solidFill>
                        <a:schemeClr val="accent1"/>
                      </a:solidFill>
                    </a:ln>
                    <a:latin typeface="华文楷体"/>
                    <a:ea typeface="华文楷体"/>
                    <a:cs typeface="华文楷体"/>
                  </a:rPr>
                  <a:t>，则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𝑒</m:t>
                    </m:r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4</m:t>
                        </m:r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𝜋𝛼</m:t>
                        </m:r>
                      </m:e>
                    </m:rad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</a:rPr>
                      <m:t> ~ 0.3028</m:t>
                    </m:r>
                    <m:r>
                      <a:rPr lang="zh-CN" altLang="en-US" b="0" i="0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</a:rPr>
                      <m:t>，</m:t>
                    </m:r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</a:rPr>
                      <m:t>𝛼</m:t>
                    </m:r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4</m:t>
                        </m:r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b="0" i="1" smtClean="0">
                                <a:ln>
                                  <a:solidFill>
                                    <a:schemeClr val="accent1"/>
                                  </a:solidFill>
                                </a:ln>
                                <a:latin typeface="Cambria Math" panose="02040503050406030204" pitchFamily="18" charset="0"/>
                                <a:ea typeface="华文楷体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b="0" i="1" smtClean="0">
                        <a:ln>
                          <a:solidFill>
                            <a:schemeClr val="accent1"/>
                          </a:solidFill>
                        </a:ln>
                        <a:latin typeface="Cambria Math" panose="02040503050406030204" pitchFamily="18" charset="0"/>
                        <a:ea typeface="华文楷体"/>
                      </a:rPr>
                      <m:t> ~ </m:t>
                    </m:r>
                    <m:f>
                      <m:fPr>
                        <m:ctrlP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n>
                              <a:solidFill>
                                <a:schemeClr val="accent1"/>
                              </a:solidFill>
                            </a:ln>
                            <a:latin typeface="Cambria Math" panose="02040503050406030204" pitchFamily="18" charset="0"/>
                            <a:ea typeface="华文楷体"/>
                          </a:rPr>
                          <m:t>137</m:t>
                        </m:r>
                      </m:den>
                    </m:f>
                  </m:oMath>
                </a14:m>
                <a:endParaRPr kumimoji="1" lang="en-US" altLang="zh-CN" dirty="0">
                  <a:ln>
                    <a:solidFill>
                      <a:schemeClr val="accent1"/>
                    </a:solidFill>
                  </a:ln>
                </a:endParaRPr>
              </a:p>
              <a:p>
                <a:r>
                  <a:rPr kumimoji="1" lang="en-US" altLang="zh-CN" dirty="0">
                    <a:ln>
                      <a:solidFill>
                        <a:schemeClr val="accent1"/>
                      </a:solidFill>
                    </a:ln>
                  </a:rPr>
                  <a:t> </a:t>
                </a:r>
                <a:endParaRPr kumimoji="1" lang="zh-CN" altLang="en-US" dirty="0">
                  <a:ln>
                    <a:solidFill>
                      <a:schemeClr val="accent1"/>
                    </a:solidFill>
                  </a:ln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AB75B2B-C8F7-B34C-BAC6-BC0EBBE2C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82" y="3710050"/>
                <a:ext cx="6630918" cy="8355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636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自然单位制应用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36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247A3658-CE56-7D49-990A-17CBDD74CF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43933"/>
                <a:ext cx="6807740" cy="5577541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处理量纲为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E</a:t>
                </a:r>
                <a:r>
                  <a:rPr lang="en-US" altLang="zh-CN" baseline="30000" dirty="0">
                    <a:latin typeface="华文楷体"/>
                    <a:ea typeface="华文楷体"/>
                    <a:cs typeface="华文楷体"/>
                  </a:rPr>
                  <a:t>-1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的量时，又常采用费米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(</a:t>
                </a:r>
                <a:r>
                  <a:rPr lang="en-US" altLang="zh-CN" dirty="0" err="1">
                    <a:latin typeface="华文楷体"/>
                    <a:ea typeface="华文楷体"/>
                    <a:cs typeface="华文楷体"/>
                  </a:rPr>
                  <a:t>fm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)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做单位，我们有</a:t>
                </a:r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                          </a:t>
                </a:r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微观尺度：</a:t>
                </a:r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质子质量：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~0.938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GeV(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/>
                    <a:ea typeface="华文楷体"/>
                    <a:cs typeface="华文楷体"/>
                  </a:rPr>
                  <a:t>c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华文楷体"/>
                    <a:ea typeface="华文楷体"/>
                    <a:cs typeface="华文楷体"/>
                  </a:rPr>
                  <a:t>-2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)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，其中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1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eV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=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e/c</a:t>
                </a:r>
                <a:r>
                  <a:rPr lang="en-US" altLang="zh-CN" baseline="30000" dirty="0">
                    <a:latin typeface="华文楷体"/>
                    <a:ea typeface="华文楷体"/>
                    <a:cs typeface="华文楷体"/>
                  </a:rPr>
                  <a:t>2</a:t>
                </a:r>
                <a:r>
                  <a:rPr lang="zh-CN" altLang="en-US" baseline="30000" dirty="0">
                    <a:latin typeface="华文楷体"/>
                    <a:ea typeface="华文楷体"/>
                    <a:cs typeface="华文楷体"/>
                  </a:rPr>
                  <a:t> 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kg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~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1.782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×</a:t>
                </a:r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10</a:t>
                </a:r>
                <a:r>
                  <a:rPr lang="en-US" altLang="zh-CN" baseline="30000" dirty="0">
                    <a:latin typeface="华文楷体"/>
                    <a:ea typeface="华文楷体"/>
                    <a:cs typeface="华文楷体"/>
                  </a:rPr>
                  <a:t>-36</a:t>
                </a:r>
                <a:r>
                  <a:rPr lang="zh-CN" altLang="en-US" baseline="30000" dirty="0">
                    <a:latin typeface="华文楷体"/>
                    <a:ea typeface="华文楷体"/>
                    <a:cs typeface="华文楷体"/>
                  </a:rPr>
                  <a:t> </a:t>
                </a:r>
                <a:r>
                  <a:rPr lang="en-US" altLang="zh-CN" dirty="0">
                    <a:latin typeface="华文楷体"/>
                    <a:ea typeface="华文楷体"/>
                    <a:cs typeface="华文楷体"/>
                  </a:rPr>
                  <a:t>kg</a:t>
                </a:r>
              </a:p>
              <a:p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电子电荷：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  <m:t>4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  <m:t>𝜋𝛼</m:t>
                        </m:r>
                      </m:e>
                    </m:rad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/>
                            <a:cs typeface="华文楷体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/>
                                <a:cs typeface="华文楷体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/>
                                <a:cs typeface="华文楷体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华文楷体"/>
                                <a:cs typeface="华文楷体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华文楷体"/>
                          </a:rPr>
                          <m:t>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华文楷体"/>
                          </a:rPr>
                          <m:t>𝑐</m:t>
                        </m:r>
                      </m:e>
                    </m:rad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/>
                        <a:cs typeface="华文楷体"/>
                      </a:rPr>
                      <m:t>)</m:t>
                    </m:r>
                  </m:oMath>
                </a14:m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  <a:p>
                <a:r>
                  <a:rPr lang="zh-CN" altLang="en-US" dirty="0">
                    <a:latin typeface="华文楷体"/>
                    <a:ea typeface="华文楷体"/>
                    <a:cs typeface="华文楷体"/>
                  </a:rPr>
                  <a:t>（）中为通过量纲分析给出的在国际单位制下的数值</a:t>
                </a:r>
                <a:endParaRPr lang="en-US" altLang="zh-CN" dirty="0">
                  <a:latin typeface="华文楷体"/>
                  <a:ea typeface="华文楷体"/>
                  <a:cs typeface="华文楷体"/>
                </a:endParaRPr>
              </a:p>
            </p:txBody>
          </p:sp>
        </mc:Choice>
        <mc:Fallback xmlns="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247A3658-CE56-7D49-990A-17CBDD74CF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43933"/>
                <a:ext cx="6807740" cy="5577541"/>
              </a:xfrm>
              <a:blipFill>
                <a:blip r:embed="rId2"/>
                <a:stretch>
                  <a:fillRect l="-1490" t="-1591" r="-16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3D995C57-4449-7A4B-AB99-CAF9FC4160EE}"/>
              </a:ext>
            </a:extLst>
          </p:cNvPr>
          <p:cNvSpPr/>
          <p:nvPr/>
        </p:nvSpPr>
        <p:spPr>
          <a:xfrm>
            <a:off x="3632776" y="1622379"/>
            <a:ext cx="2860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fm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×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GeV</a:t>
            </a:r>
            <a:r>
              <a:rPr lang="zh-CN" altLang="en-US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solidFill>
                    <a:schemeClr val="accent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= 5.06773124</a:t>
            </a:r>
            <a:endParaRPr lang="zh-CN" altLang="en-US" b="1" dirty="0">
              <a:ln>
                <a:solidFill>
                  <a:schemeClr val="accent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FED7AA-DA8A-8442-8D63-46C42C87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940" y="1036944"/>
            <a:ext cx="4493709" cy="5688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DE75F4-CB10-E741-A978-73FE1408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4" y="3157576"/>
            <a:ext cx="7247106" cy="6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7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020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b="1" dirty="0">
                <a:latin typeface="华文楷体"/>
                <a:ea typeface="华文楷体"/>
                <a:cs typeface="华文楷体"/>
              </a:rPr>
              <a:t>课程考核方法</a:t>
            </a:r>
            <a:endParaRPr lang="zh-CN" alt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86000"/>
            <a:ext cx="10515600" cy="3096491"/>
          </a:xfrm>
        </p:spPr>
        <p:txBody>
          <a:bodyPr>
            <a:normAutofit/>
          </a:bodyPr>
          <a:lstStyle/>
          <a:p>
            <a:pPr lvl="1"/>
            <a:r>
              <a:rPr lang="zh-CN" altLang="en-US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平时成绩</a:t>
            </a:r>
            <a:r>
              <a:rPr lang="en-US" altLang="zh-CN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作业</a:t>
            </a:r>
            <a:r>
              <a:rPr lang="en-US" altLang="zh-CN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+</a:t>
            </a:r>
            <a:r>
              <a:rPr lang="zh-CN" altLang="en-US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讨论</a:t>
            </a:r>
            <a:r>
              <a:rPr lang="en-US" altLang="zh-CN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)</a:t>
            </a:r>
            <a:r>
              <a:rPr lang="zh-CN" altLang="en-US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占</a:t>
            </a:r>
            <a:r>
              <a:rPr lang="en-US" altLang="zh-CN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40%</a:t>
            </a:r>
          </a:p>
          <a:p>
            <a:pPr lvl="1"/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闭卷期中考试占</a:t>
            </a:r>
            <a:r>
              <a:rPr lang="en-US" altLang="zh-CN" sz="3200" b="1" dirty="0">
                <a:latin typeface="华文楷体"/>
                <a:ea typeface="华文楷体"/>
                <a:cs typeface="华文楷体"/>
              </a:rPr>
              <a:t>30%</a:t>
            </a: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3200" b="1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32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闭卷期末考试占总成绩的</a:t>
            </a:r>
            <a:r>
              <a:rPr lang="en-US" altLang="zh-CN" sz="32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30%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华文楷体"/>
                <a:ea typeface="华文楷体"/>
                <a:cs typeface="华文楷体"/>
              </a:rPr>
              <a:t>课程网站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780A7D6-99EC-9856-1EEE-C89E9B29479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7621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0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http://</a:t>
            </a:r>
            <a:r>
              <a:rPr lang="en-US" altLang="zh-CN" sz="4000" dirty="0" err="1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www.ucas.ac.cn</a:t>
            </a:r>
            <a:r>
              <a:rPr lang="en-US" altLang="zh-CN" sz="40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/</a:t>
            </a:r>
          </a:p>
          <a:p>
            <a:pPr>
              <a:defRPr/>
            </a:pP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课件下载</a:t>
            </a:r>
          </a:p>
          <a:p>
            <a:pPr>
              <a:defRPr/>
            </a:pP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课程相关的通知</a:t>
            </a:r>
          </a:p>
          <a:p>
            <a:pPr>
              <a:defRPr/>
            </a:pP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课程内容讨论</a:t>
            </a: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sz="4000" dirty="0">
                <a:latin typeface="华文楷体"/>
                <a:ea typeface="华文楷体"/>
                <a:cs typeface="华文楷体"/>
              </a:rPr>
              <a:t>微信群</a:t>
            </a: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)</a:t>
            </a:r>
          </a:p>
          <a:p>
            <a:pPr>
              <a:defRPr/>
            </a:pPr>
            <a:r>
              <a:rPr lang="zh-CN" altLang="en" sz="4000" dirty="0">
                <a:latin typeface="华文楷体"/>
                <a:ea typeface="华文楷体"/>
                <a:cs typeface="华文楷体"/>
                <a:hlinkClick r:id="rId3"/>
              </a:rPr>
              <a:t>网络</a:t>
            </a:r>
            <a:r>
              <a:rPr lang="zh-CN" altLang="en-US" sz="4000" dirty="0">
                <a:latin typeface="华文楷体"/>
                <a:ea typeface="华文楷体"/>
                <a:cs typeface="华文楷体"/>
                <a:hlinkClick r:id="rId3"/>
              </a:rPr>
              <a:t>视频资源：</a:t>
            </a:r>
            <a:r>
              <a:rPr lang="en" altLang="zh-CN" sz="4000" dirty="0">
                <a:latin typeface="华文楷体"/>
                <a:ea typeface="华文楷体"/>
                <a:cs typeface="华文楷体"/>
                <a:hlinkClick r:id="rId3"/>
              </a:rPr>
              <a:t>https://abooks.hep.com.cn/h5/booklist?projectId=FKV69VC9T</a:t>
            </a:r>
            <a:endParaRPr lang="en" altLang="zh-CN" sz="4000" dirty="0">
              <a:latin typeface="华文楷体"/>
              <a:ea typeface="华文楷体"/>
              <a:cs typeface="华文楷体"/>
            </a:endParaRPr>
          </a:p>
          <a:p>
            <a:pPr>
              <a:defRPr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https://</a:t>
            </a:r>
            <a:r>
              <a:rPr lang="en-US" altLang="zh-CN" sz="4000" dirty="0" err="1">
                <a:latin typeface="华文楷体"/>
                <a:ea typeface="华文楷体"/>
                <a:cs typeface="华文楷体"/>
              </a:rPr>
              <a:t>www.koushare.com</a:t>
            </a: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/video/</a:t>
            </a:r>
            <a:r>
              <a:rPr lang="en-US" altLang="zh-CN" sz="4000" dirty="0" err="1">
                <a:latin typeface="华文楷体"/>
                <a:ea typeface="华文楷体"/>
                <a:cs typeface="华文楷体"/>
              </a:rPr>
              <a:t>videodetail</a:t>
            </a: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/75406</a:t>
            </a:r>
          </a:p>
          <a:p>
            <a:pPr>
              <a:defRPr/>
            </a:pPr>
            <a:endParaRPr lang="zh-CN" altLang="en-US" sz="4000" dirty="0">
              <a:latin typeface="华文楷体"/>
              <a:ea typeface="华文楷体"/>
              <a:cs typeface="华文楷体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zh-CN" altLang="en-US" sz="4000" dirty="0"/>
          </a:p>
        </p:txBody>
      </p:sp>
      <p:pic>
        <p:nvPicPr>
          <p:cNvPr id="6" name="图片 5" descr="QR 代码&#10;&#10;AI 生成的内容可能不正确。">
            <a:extLst>
              <a:ext uri="{FF2B5EF4-FFF2-40B4-BE49-F238E27FC236}">
                <a16:creationId xmlns:a16="http://schemas.microsoft.com/office/drawing/2014/main" id="{3F22870D-F033-733B-0FA8-2F2153201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963" y="0"/>
            <a:ext cx="2160069" cy="47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58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华文楷体"/>
                <a:ea typeface="华文楷体"/>
                <a:cs typeface="华文楷体"/>
              </a:rPr>
              <a:t>课程内容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3854CA-B5A4-7441-925D-D2424E944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STKaiti" panose="02010600040101010101" pitchFamily="2" charset="-122"/>
                <a:ea typeface="STKaiti" panose="02010600040101010101" pitchFamily="2" charset="-122"/>
              </a:rPr>
              <a:t>你认为的原子物理是什么？</a:t>
            </a:r>
            <a:endParaRPr lang="en-US" altLang="zh-CN" sz="36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zh-CN" altLang="en-US" sz="3600" b="1" dirty="0">
                <a:latin typeface="STKaiti" panose="02010600040101010101" pitchFamily="2" charset="-122"/>
                <a:ea typeface="STKaiti" panose="02010600040101010101" pitchFamily="2" charset="-122"/>
              </a:rPr>
              <a:t>你对微观世界的认知是怎样的？</a:t>
            </a:r>
            <a:endParaRPr lang="en-US" altLang="zh-CN" sz="36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zh-CN" altLang="en-US" sz="3600" b="1" dirty="0">
                <a:latin typeface="STKaiti" panose="02010600040101010101" pitchFamily="2" charset="-122"/>
                <a:ea typeface="STKaiti" panose="02010600040101010101" pitchFamily="2" charset="-122"/>
              </a:rPr>
              <a:t>我们如何认知微观世界？</a:t>
            </a:r>
          </a:p>
        </p:txBody>
      </p:sp>
    </p:spTree>
    <p:extLst>
      <p:ext uri="{BB962C8B-B14F-4D97-AF65-F5344CB8AC3E}">
        <p14:creationId xmlns:p14="http://schemas.microsoft.com/office/powerpoint/2010/main" val="6201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教学目的、要求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09688"/>
            <a:ext cx="10515600" cy="530011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华文楷体"/>
                <a:ea typeface="华文楷体"/>
                <a:cs typeface="华文楷体"/>
              </a:rPr>
              <a:t>原子物理学是一门讨论</a:t>
            </a:r>
            <a:r>
              <a:rPr lang="zh-CN" altLang="en-US" sz="36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物质基本结构和相互作用</a:t>
            </a:r>
            <a:r>
              <a:rPr lang="zh-CN" altLang="en-US" sz="3600" b="1" dirty="0">
                <a:latin typeface="华文楷体"/>
                <a:ea typeface="华文楷体"/>
                <a:cs typeface="华文楷体"/>
              </a:rPr>
              <a:t>的导论课程。本课程以阐述</a:t>
            </a:r>
            <a:r>
              <a:rPr lang="zh-CN" altLang="en-US" sz="36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原子结构</a:t>
            </a:r>
            <a:r>
              <a:rPr lang="zh-CN" altLang="en-US" sz="3600" b="1" dirty="0">
                <a:latin typeface="华文楷体"/>
                <a:ea typeface="华文楷体"/>
                <a:cs typeface="华文楷体"/>
              </a:rPr>
              <a:t>为核心，讨论原子和原子核这一物质结构层次的基本物理图像。</a:t>
            </a:r>
            <a:endParaRPr lang="en-US" altLang="zh-CN" sz="3600" b="1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3600" b="1" dirty="0">
                <a:latin typeface="华文楷体"/>
                <a:ea typeface="华文楷体"/>
                <a:cs typeface="华文楷体"/>
              </a:rPr>
              <a:t>要求学生：</a:t>
            </a:r>
            <a:endParaRPr lang="en-US" altLang="zh-CN" sz="3600" b="1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了解在原子研究领域中经典物理遇到的主要困难，为此而引入的</a:t>
            </a:r>
            <a:r>
              <a:rPr lang="zh-CN" altLang="en-US" sz="3200" b="1" dirty="0">
                <a:solidFill>
                  <a:srgbClr val="FF33CC"/>
                </a:solidFill>
                <a:latin typeface="华文楷体"/>
                <a:ea typeface="华文楷体"/>
                <a:cs typeface="华文楷体"/>
              </a:rPr>
              <a:t>一些全新的分析方法和推理思路</a:t>
            </a: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3200" b="1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掌握</a:t>
            </a:r>
            <a:r>
              <a:rPr lang="zh-CN" altLang="en-US" sz="32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原子的基本结构、原子的能级和光谱的基本规律</a:t>
            </a: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原子的一些基本概念</a:t>
            </a: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（包括：量子态、电子自旋、泡利原理等等）以及</a:t>
            </a:r>
            <a:r>
              <a:rPr lang="zh-CN" altLang="en-US" sz="3200" b="1" dirty="0">
                <a:solidFill>
                  <a:srgbClr val="0000CC"/>
                </a:solidFill>
                <a:latin typeface="华文楷体"/>
                <a:ea typeface="华文楷体"/>
                <a:cs typeface="华文楷体"/>
              </a:rPr>
              <a:t>原子核的性质和核反应的基本规律</a:t>
            </a: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；</a:t>
            </a:r>
            <a:endParaRPr lang="en-US" altLang="zh-CN" sz="3200" b="1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32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重视实验，勇于创新。</a:t>
            </a:r>
            <a:endParaRPr lang="zh-CN" altLang="en-US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8554" y="0"/>
            <a:ext cx="10515600" cy="6890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800" dirty="0">
                <a:latin typeface="华文楷体"/>
                <a:ea typeface="华文楷体"/>
                <a:cs typeface="华文楷体"/>
              </a:rPr>
              <a:t>课程大纲</a:t>
            </a: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287576" y="674819"/>
            <a:ext cx="11379200" cy="59436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第一章 原子的核式模型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原子的发现；电子和原子核的发现；卢瑟福模型和卢瑟福散射；原子行星模型的意义和困难。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第二章 </a:t>
            </a:r>
            <a:r>
              <a:rPr lang="zh-CN" altLang="en-US" sz="1800" dirty="0">
                <a:latin typeface="华文楷体"/>
                <a:ea typeface="华文楷体"/>
                <a:cs typeface="华文楷体"/>
              </a:rPr>
              <a:t>玻尔</a:t>
            </a: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的氢原子理论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氢原子光谱；夫兰克</a:t>
            </a:r>
            <a:r>
              <a:rPr lang="en-US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-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赫兹实验；</a:t>
            </a:r>
            <a:r>
              <a:rPr lang="zh-CN" altLang="en-US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玻尔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的氢原子理论；</a:t>
            </a:r>
            <a:r>
              <a:rPr lang="zh-CN" altLang="en-US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玻尔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理论的成功和局限</a:t>
            </a:r>
            <a:r>
              <a:rPr lang="zh-CN" altLang="en-US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。</a:t>
            </a:r>
            <a:endParaRPr lang="zh-CN" altLang="zh-CN" sz="1800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第三章 量子力学初步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en-US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能量的量子化；光子的引入与光电效应；波粒二相性和物质波；薛定谔方程、几率波及海森堡不确定原理；氢原子光谱的量子力学解释。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第四章 原子中电子的自旋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电子轨道运动的磁矩；史特恩－盖拉赫实验；电子的自旋假设；原子光谱的精细结构：碱金属双线；赛曼效应、斯塔克效应。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第五章 多电子原子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氦原子的光谱和能级；两个电子的耦合；泡利不相容原理；元素周期表。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第六章 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X</a:t>
            </a: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射线和激光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en-US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X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射线的原子起源和应用；康普顿散射；原子的激发和退激：荧光和激光产生机制；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第七章 原子核物理初步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zh-CN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原子核的辐射（</a:t>
            </a:r>
            <a:r>
              <a:rPr lang="en-US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Symbol" panose="05050102010706020507" pitchFamily="18" charset="2"/>
              </a:rPr>
              <a:t>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Symbol" panose="05050102010706020507" pitchFamily="18" charset="2"/>
              </a:rPr>
              <a:t>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Symbol" panose="05050102010706020507" pitchFamily="18" charset="2"/>
              </a:rPr>
              <a:t>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射线）；辐射探测；原子核的结构；核反应：裂变与聚变；原子核物理应用。</a:t>
            </a:r>
          </a:p>
          <a:p>
            <a:pPr>
              <a:buFont typeface="Wingdings" charset="2"/>
              <a:buChar char="²"/>
            </a:pPr>
            <a:r>
              <a:rPr lang="zh-CN" altLang="zh-CN" sz="1800" dirty="0">
                <a:latin typeface="华文楷体"/>
                <a:ea typeface="华文楷体"/>
                <a:cs typeface="华文楷体"/>
              </a:rPr>
              <a:t>第八章 基本粒子物理简介</a:t>
            </a:r>
            <a:r>
              <a:rPr lang="en-US" altLang="zh-CN" sz="1800" dirty="0">
                <a:latin typeface="华文楷体"/>
                <a:ea typeface="华文楷体"/>
                <a:cs typeface="华文楷体"/>
              </a:rPr>
              <a:t> </a:t>
            </a:r>
            <a:endParaRPr lang="en-US" altLang="zh-CN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强子与轻子；介子与重子；夸克；四种基本相互作用；物质与反物质；粒子加速器与探测器实验</a:t>
            </a:r>
            <a:r>
              <a:rPr lang="zh-CN" altLang="zh-CN" sz="1800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。</a:t>
            </a:r>
          </a:p>
          <a:p>
            <a:pPr marL="0" indent="0">
              <a:buNone/>
            </a:pPr>
            <a:endParaRPr lang="zh-CN" altLang="en-US" sz="1800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27089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32331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华文楷体"/>
                <a:ea typeface="华文楷体"/>
                <a:cs typeface="华文楷体"/>
              </a:rPr>
              <a:t>绪论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AE1C-0B77-4E49-8930-14745354D4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13911</TotalTime>
  <Words>3037</Words>
  <Application>Microsoft Macintosh PowerPoint</Application>
  <PresentationFormat>宽屏</PresentationFormat>
  <Paragraphs>363</Paragraphs>
  <Slides>36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2" baseType="lpstr">
      <vt:lpstr>等线</vt:lpstr>
      <vt:lpstr>等线 Light</vt:lpstr>
      <vt:lpstr>黑体</vt:lpstr>
      <vt:lpstr>STKaiti</vt:lpstr>
      <vt:lpstr>STKaiti</vt:lpstr>
      <vt:lpstr>华文新魏</vt:lpstr>
      <vt:lpstr>宋体</vt:lpstr>
      <vt:lpstr>Heiti SC Light</vt:lpstr>
      <vt:lpstr>Kaiti SC</vt:lpstr>
      <vt:lpstr>Arial</vt:lpstr>
      <vt:lpstr>Cambria Math</vt:lpstr>
      <vt:lpstr>Gill Sans MT</vt:lpstr>
      <vt:lpstr>Times New Roman</vt:lpstr>
      <vt:lpstr>Wingdings</vt:lpstr>
      <vt:lpstr>Wingdings 2</vt:lpstr>
      <vt:lpstr>Office 主题​​</vt:lpstr>
      <vt:lpstr>原子物理学</vt:lpstr>
      <vt:lpstr>课程综述</vt:lpstr>
      <vt:lpstr>参考书 </vt:lpstr>
      <vt:lpstr>课程考核方法</vt:lpstr>
      <vt:lpstr>课程网站</vt:lpstr>
      <vt:lpstr>课程内容</vt:lpstr>
      <vt:lpstr>教学目的、要求 </vt:lpstr>
      <vt:lpstr>课程大纲</vt:lpstr>
      <vt:lpstr>绪论</vt:lpstr>
      <vt:lpstr>PowerPoint 演示文稿</vt:lpstr>
      <vt:lpstr>物理理论的关键发展图谱</vt:lpstr>
      <vt:lpstr>PowerPoint 演示文稿</vt:lpstr>
      <vt:lpstr>宇宙形成时间尺度</vt:lpstr>
      <vt:lpstr>宇宙演化</vt:lpstr>
      <vt:lpstr>宇宙中各种成分的比例</vt:lpstr>
      <vt:lpstr>元素周期表</vt:lpstr>
      <vt:lpstr>PowerPoint 演示文稿</vt:lpstr>
      <vt:lpstr>物质的基本构成图像</vt:lpstr>
      <vt:lpstr>物质的组成的“标准”答案</vt:lpstr>
      <vt:lpstr>基本粒子探索和诺贝尔奖</vt:lpstr>
      <vt:lpstr>历史：正电子的发现</vt:lpstr>
      <vt:lpstr>PowerPoint 演示文稿</vt:lpstr>
      <vt:lpstr>Large Hadron Collider  (LHC)</vt:lpstr>
      <vt:lpstr>Higgs粒子的发现：历史性的重大事件</vt:lpstr>
      <vt:lpstr>PowerPoint 演示文稿</vt:lpstr>
      <vt:lpstr>PowerPoint 演示文稿</vt:lpstr>
      <vt:lpstr>小结</vt:lpstr>
      <vt:lpstr>基本参数及量纲</vt:lpstr>
      <vt:lpstr>国际单位制基本单位重新定义</vt:lpstr>
      <vt:lpstr>基本常数</vt:lpstr>
      <vt:lpstr>PowerPoint 演示文稿</vt:lpstr>
      <vt:lpstr>定义常数与单位制</vt:lpstr>
      <vt:lpstr>自然单位制</vt:lpstr>
      <vt:lpstr>PowerPoint 演示文稿</vt:lpstr>
      <vt:lpstr>自然单位制总结</vt:lpstr>
      <vt:lpstr>自然单位制应用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原子物理学</dc:title>
  <dc:creator>Wenbin</dc:creator>
  <cp:lastModifiedBy>WB Q</cp:lastModifiedBy>
  <cp:revision>95</cp:revision>
  <cp:lastPrinted>2023-02-20T07:50:51Z</cp:lastPrinted>
  <dcterms:created xsi:type="dcterms:W3CDTF">2019-02-18T04:07:39Z</dcterms:created>
  <dcterms:modified xsi:type="dcterms:W3CDTF">2026-03-01T04:10:42Z</dcterms:modified>
</cp:coreProperties>
</file>